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4"/>
  </p:notesMasterIdLst>
  <p:sldIdLst>
    <p:sldId id="349" r:id="rId2"/>
    <p:sldId id="459" r:id="rId3"/>
    <p:sldId id="458" r:id="rId4"/>
    <p:sldId id="461" r:id="rId5"/>
    <p:sldId id="471" r:id="rId6"/>
    <p:sldId id="435" r:id="rId7"/>
    <p:sldId id="462" r:id="rId8"/>
    <p:sldId id="464" r:id="rId9"/>
    <p:sldId id="463" r:id="rId10"/>
    <p:sldId id="466" r:id="rId11"/>
    <p:sldId id="472" r:id="rId12"/>
    <p:sldId id="473" r:id="rId13"/>
    <p:sldId id="460" r:id="rId14"/>
    <p:sldId id="467" r:id="rId15"/>
    <p:sldId id="468" r:id="rId16"/>
    <p:sldId id="469" r:id="rId17"/>
    <p:sldId id="441" r:id="rId18"/>
    <p:sldId id="470" r:id="rId19"/>
    <p:sldId id="452" r:id="rId20"/>
    <p:sldId id="456" r:id="rId21"/>
    <p:sldId id="457" r:id="rId22"/>
    <p:sldId id="428" r:id="rId23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E6A"/>
    <a:srgbClr val="2F227C"/>
    <a:srgbClr val="6600FF"/>
    <a:srgbClr val="B2B2B2"/>
    <a:srgbClr val="FFFF00"/>
    <a:srgbClr val="FFFF66"/>
    <a:srgbClr val="009900"/>
    <a:srgbClr val="FF3300"/>
    <a:srgbClr val="DADA20"/>
    <a:srgbClr val="FAC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552" autoAdjust="0"/>
  </p:normalViewPr>
  <p:slideViewPr>
    <p:cSldViewPr>
      <p:cViewPr varScale="1">
        <p:scale>
          <a:sx n="86" d="100"/>
          <a:sy n="86" d="100"/>
        </p:scale>
        <p:origin x="145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8" y="-96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44C036B-4119-4E1F-92FF-8417A412B0FC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B5EC5F0-51C5-402C-B66D-1F50CB8A4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0956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F5FBCB-CF36-4E58-B541-F236C0D552AB}" type="slidenum">
              <a:rPr lang="ru-RU" smtClean="0"/>
              <a:pPr/>
              <a:t>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82011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10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98492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11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25414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12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47573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13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24450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14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27518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15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65675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16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81074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17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55611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18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50612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19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35166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87325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схеме участка: красные изолинии – локальные отрицательные аномалии гравитационного поля; черные изолинии – локальные положительные аномалии магнитного поля, зеленые аномалии – существенное преобладание калия.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92389-7B48-4E85-A8C6-CB29015F431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4269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Легенда к </a:t>
            </a:r>
            <a:r>
              <a:rPr lang="ru-RU" dirty="0" err="1" smtClean="0"/>
              <a:t>радиогеохимической</a:t>
            </a:r>
            <a:r>
              <a:rPr lang="ru-RU" dirty="0" smtClean="0"/>
              <a:t> зональности: зеленый – калий, синий – торий, красный – уран. Остальные цвета – взаимные переходы.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92389-7B48-4E85-A8C6-CB29015F431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298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22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10261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97489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03113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35365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60436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57091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7117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B6BA2-14C9-472D-B343-49AA708BE1FA}" type="slidenum">
              <a:rPr lang="ru-RU" smtClean="0"/>
              <a:pPr/>
              <a:t>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976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112D4-A58C-4E10-8C4F-6350B5E2FF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F1040-F15B-4244-8E79-82A9B3CC3E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34D0A-7D23-42A9-B36E-EF7578D3B0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1203D-C690-47D7-8A7F-3DE8790223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7DF25-800A-4E60-9639-93BEE5EE8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EE548-2F3D-400C-8DD8-97AC7DCD84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DF080-1F91-4591-AA05-3BBBF05D74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AE23A-07D3-4584-86E5-1F57E42201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C098B-D3AA-45F5-9E08-20BD3A6DA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3AA38-E1CC-47FE-8FD4-D8B23A2629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94FC6-35C9-47CA-82F9-3D9B3E1252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1815D-BC91-4AE5-90D1-2D7963C9E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0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82CB2E92-7DE0-4337-8BD5-A5B50648C8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transition spd="med">
    <p:blind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3.emf"/><Relationship Id="rId4" Type="http://schemas.openxmlformats.org/officeDocument/2006/relationships/image" Target="../media/image7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13" Type="http://schemas.openxmlformats.org/officeDocument/2006/relationships/image" Target="../media/image4.emf"/><Relationship Id="rId18" Type="http://schemas.openxmlformats.org/officeDocument/2006/relationships/image" Target="../media/image30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.emf"/><Relationship Id="rId12" Type="http://schemas.openxmlformats.org/officeDocument/2006/relationships/oleObject" Target="../embeddings/oleObject58.bin"/><Relationship Id="rId1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60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55.bin"/><Relationship Id="rId11" Type="http://schemas.openxmlformats.org/officeDocument/2006/relationships/image" Target="../media/image3.emf"/><Relationship Id="rId5" Type="http://schemas.openxmlformats.org/officeDocument/2006/relationships/image" Target="../media/image8.png"/><Relationship Id="rId15" Type="http://schemas.openxmlformats.org/officeDocument/2006/relationships/image" Target="../media/image5.emf"/><Relationship Id="rId10" Type="http://schemas.openxmlformats.org/officeDocument/2006/relationships/oleObject" Target="../embeddings/oleObject57.bin"/><Relationship Id="rId4" Type="http://schemas.openxmlformats.org/officeDocument/2006/relationships/image" Target="../media/image29.png"/><Relationship Id="rId9" Type="http://schemas.openxmlformats.org/officeDocument/2006/relationships/image" Target="../media/image2.emf"/><Relationship Id="rId14" Type="http://schemas.openxmlformats.org/officeDocument/2006/relationships/oleObject" Target="../embeddings/oleObject59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65.bin"/><Relationship Id="rId18" Type="http://schemas.openxmlformats.org/officeDocument/2006/relationships/image" Target="../media/image32.pn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4.emf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5" Type="http://schemas.openxmlformats.org/officeDocument/2006/relationships/oleObject" Target="../embeddings/oleObject66.bin"/><Relationship Id="rId10" Type="http://schemas.openxmlformats.org/officeDocument/2006/relationships/image" Target="../media/image3.emf"/><Relationship Id="rId19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71.bin"/><Relationship Id="rId18" Type="http://schemas.openxmlformats.org/officeDocument/2006/relationships/image" Target="../media/image35.png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4.em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5" Type="http://schemas.openxmlformats.org/officeDocument/2006/relationships/oleObject" Target="../embeddings/oleObject72.bin"/><Relationship Id="rId10" Type="http://schemas.openxmlformats.org/officeDocument/2006/relationships/image" Target="../media/image3.emf"/><Relationship Id="rId19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69.bin"/><Relationship Id="rId1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77.bin"/><Relationship Id="rId18" Type="http://schemas.openxmlformats.org/officeDocument/2006/relationships/image" Target="../media/image38.png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74.bin"/><Relationship Id="rId12" Type="http://schemas.openxmlformats.org/officeDocument/2006/relationships/image" Target="../media/image4.emf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76.bin"/><Relationship Id="rId5" Type="http://schemas.openxmlformats.org/officeDocument/2006/relationships/oleObject" Target="../embeddings/oleObject73.bin"/><Relationship Id="rId15" Type="http://schemas.openxmlformats.org/officeDocument/2006/relationships/oleObject" Target="../embeddings/oleObject78.bin"/><Relationship Id="rId10" Type="http://schemas.openxmlformats.org/officeDocument/2006/relationships/image" Target="../media/image3.emf"/><Relationship Id="rId19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75.bin"/><Relationship Id="rId1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83.bin"/><Relationship Id="rId18" Type="http://schemas.openxmlformats.org/officeDocument/2006/relationships/image" Target="../media/image41.png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80.bin"/><Relationship Id="rId12" Type="http://schemas.openxmlformats.org/officeDocument/2006/relationships/image" Target="../media/image4.emf"/><Relationship Id="rId1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82.bin"/><Relationship Id="rId5" Type="http://schemas.openxmlformats.org/officeDocument/2006/relationships/oleObject" Target="../embeddings/oleObject79.bin"/><Relationship Id="rId15" Type="http://schemas.openxmlformats.org/officeDocument/2006/relationships/oleObject" Target="../embeddings/oleObject84.bin"/><Relationship Id="rId10" Type="http://schemas.openxmlformats.org/officeDocument/2006/relationships/image" Target="../media/image3.emf"/><Relationship Id="rId19" Type="http://schemas.openxmlformats.org/officeDocument/2006/relationships/image" Target="../media/image42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81.bin"/><Relationship Id="rId1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89.bin"/><Relationship Id="rId18" Type="http://schemas.openxmlformats.org/officeDocument/2006/relationships/image" Target="../media/image44.png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86.bin"/><Relationship Id="rId12" Type="http://schemas.openxmlformats.org/officeDocument/2006/relationships/image" Target="../media/image4.emf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88.bin"/><Relationship Id="rId5" Type="http://schemas.openxmlformats.org/officeDocument/2006/relationships/oleObject" Target="../embeddings/oleObject85.bin"/><Relationship Id="rId15" Type="http://schemas.openxmlformats.org/officeDocument/2006/relationships/oleObject" Target="../embeddings/oleObject90.bin"/><Relationship Id="rId10" Type="http://schemas.openxmlformats.org/officeDocument/2006/relationships/image" Target="../media/image3.emf"/><Relationship Id="rId19" Type="http://schemas.openxmlformats.org/officeDocument/2006/relationships/image" Target="../media/image45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87.bin"/><Relationship Id="rId1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95.bin"/><Relationship Id="rId18" Type="http://schemas.openxmlformats.org/officeDocument/2006/relationships/image" Target="../media/image47.png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92.bin"/><Relationship Id="rId12" Type="http://schemas.openxmlformats.org/officeDocument/2006/relationships/image" Target="../media/image4.emf"/><Relationship Id="rId1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94.bin"/><Relationship Id="rId5" Type="http://schemas.openxmlformats.org/officeDocument/2006/relationships/oleObject" Target="../embeddings/oleObject91.bin"/><Relationship Id="rId15" Type="http://schemas.openxmlformats.org/officeDocument/2006/relationships/oleObject" Target="../embeddings/oleObject96.bin"/><Relationship Id="rId10" Type="http://schemas.openxmlformats.org/officeDocument/2006/relationships/image" Target="../media/image3.emf"/><Relationship Id="rId19" Type="http://schemas.openxmlformats.org/officeDocument/2006/relationships/image" Target="../media/image48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93.bin"/><Relationship Id="rId1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7.bin"/><Relationship Id="rId13" Type="http://schemas.openxmlformats.org/officeDocument/2006/relationships/image" Target="../media/image3.emf"/><Relationship Id="rId18" Type="http://schemas.openxmlformats.org/officeDocument/2006/relationships/oleObject" Target="../embeddings/oleObject102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.png"/><Relationship Id="rId12" Type="http://schemas.openxmlformats.org/officeDocument/2006/relationships/oleObject" Target="../embeddings/oleObject99.bin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01.bin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1.png"/><Relationship Id="rId11" Type="http://schemas.openxmlformats.org/officeDocument/2006/relationships/image" Target="../media/image2.emf"/><Relationship Id="rId5" Type="http://schemas.openxmlformats.org/officeDocument/2006/relationships/image" Target="../media/image50.png"/><Relationship Id="rId15" Type="http://schemas.openxmlformats.org/officeDocument/2006/relationships/image" Target="../media/image4.emf"/><Relationship Id="rId10" Type="http://schemas.openxmlformats.org/officeDocument/2006/relationships/oleObject" Target="../embeddings/oleObject98.bin"/><Relationship Id="rId19" Type="http://schemas.openxmlformats.org/officeDocument/2006/relationships/image" Target="../media/image6.emf"/><Relationship Id="rId4" Type="http://schemas.openxmlformats.org/officeDocument/2006/relationships/image" Target="../media/image49.png"/><Relationship Id="rId9" Type="http://schemas.openxmlformats.org/officeDocument/2006/relationships/image" Target="../media/image1.emf"/><Relationship Id="rId14" Type="http://schemas.openxmlformats.org/officeDocument/2006/relationships/oleObject" Target="../embeddings/oleObject10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3.bin"/><Relationship Id="rId13" Type="http://schemas.openxmlformats.org/officeDocument/2006/relationships/image" Target="../media/image3.emf"/><Relationship Id="rId18" Type="http://schemas.openxmlformats.org/officeDocument/2006/relationships/oleObject" Target="../embeddings/oleObject108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.png"/><Relationship Id="rId12" Type="http://schemas.openxmlformats.org/officeDocument/2006/relationships/oleObject" Target="../embeddings/oleObject105.bin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07.bin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4.png"/><Relationship Id="rId11" Type="http://schemas.openxmlformats.org/officeDocument/2006/relationships/image" Target="../media/image2.emf"/><Relationship Id="rId5" Type="http://schemas.openxmlformats.org/officeDocument/2006/relationships/image" Target="../media/image53.png"/><Relationship Id="rId15" Type="http://schemas.openxmlformats.org/officeDocument/2006/relationships/image" Target="../media/image4.emf"/><Relationship Id="rId10" Type="http://schemas.openxmlformats.org/officeDocument/2006/relationships/oleObject" Target="../embeddings/oleObject104.bin"/><Relationship Id="rId19" Type="http://schemas.openxmlformats.org/officeDocument/2006/relationships/image" Target="../media/image6.emf"/><Relationship Id="rId4" Type="http://schemas.openxmlformats.org/officeDocument/2006/relationships/image" Target="../media/image52.png"/><Relationship Id="rId9" Type="http://schemas.openxmlformats.org/officeDocument/2006/relationships/image" Target="../media/image1.emf"/><Relationship Id="rId14" Type="http://schemas.openxmlformats.org/officeDocument/2006/relationships/oleObject" Target="../embeddings/oleObject106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113.bin"/><Relationship Id="rId18" Type="http://schemas.openxmlformats.org/officeDocument/2006/relationships/image" Target="../media/image56.png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110.bin"/><Relationship Id="rId12" Type="http://schemas.openxmlformats.org/officeDocument/2006/relationships/image" Target="../media/image4.emf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112.bin"/><Relationship Id="rId5" Type="http://schemas.openxmlformats.org/officeDocument/2006/relationships/oleObject" Target="../embeddings/oleObject109.bin"/><Relationship Id="rId15" Type="http://schemas.openxmlformats.org/officeDocument/2006/relationships/oleObject" Target="../embeddings/oleObject114.bin"/><Relationship Id="rId10" Type="http://schemas.openxmlformats.org/officeDocument/2006/relationships/image" Target="../media/image3.emf"/><Relationship Id="rId19" Type="http://schemas.openxmlformats.org/officeDocument/2006/relationships/image" Target="../media/image57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111.bin"/><Relationship Id="rId1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11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4.emf"/><Relationship Id="rId17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3.e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119.bin"/><Relationship Id="rId18" Type="http://schemas.openxmlformats.org/officeDocument/2006/relationships/image" Target="../media/image59.png"/><Relationship Id="rId3" Type="http://schemas.openxmlformats.org/officeDocument/2006/relationships/notesSlide" Target="../notesSlides/notesSlide20.xml"/><Relationship Id="rId21" Type="http://schemas.openxmlformats.org/officeDocument/2006/relationships/image" Target="../media/image62.png"/><Relationship Id="rId7" Type="http://schemas.openxmlformats.org/officeDocument/2006/relationships/oleObject" Target="../embeddings/oleObject116.bin"/><Relationship Id="rId12" Type="http://schemas.openxmlformats.org/officeDocument/2006/relationships/image" Target="../media/image4.emf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emf"/><Relationship Id="rId20" Type="http://schemas.openxmlformats.org/officeDocument/2006/relationships/image" Target="../media/image61.png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118.bin"/><Relationship Id="rId24" Type="http://schemas.openxmlformats.org/officeDocument/2006/relationships/image" Target="../media/image65.png"/><Relationship Id="rId5" Type="http://schemas.openxmlformats.org/officeDocument/2006/relationships/oleObject" Target="../embeddings/oleObject115.bin"/><Relationship Id="rId15" Type="http://schemas.openxmlformats.org/officeDocument/2006/relationships/oleObject" Target="../embeddings/oleObject120.bin"/><Relationship Id="rId23" Type="http://schemas.openxmlformats.org/officeDocument/2006/relationships/image" Target="../media/image64.png"/><Relationship Id="rId10" Type="http://schemas.openxmlformats.org/officeDocument/2006/relationships/image" Target="../media/image3.emf"/><Relationship Id="rId19" Type="http://schemas.openxmlformats.org/officeDocument/2006/relationships/image" Target="../media/image60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117.bin"/><Relationship Id="rId14" Type="http://schemas.openxmlformats.org/officeDocument/2006/relationships/image" Target="../media/image5.emf"/><Relationship Id="rId22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125.bin"/><Relationship Id="rId18" Type="http://schemas.openxmlformats.org/officeDocument/2006/relationships/image" Target="../media/image68.png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71.png"/><Relationship Id="rId7" Type="http://schemas.openxmlformats.org/officeDocument/2006/relationships/oleObject" Target="../embeddings/oleObject122.bin"/><Relationship Id="rId12" Type="http://schemas.openxmlformats.org/officeDocument/2006/relationships/image" Target="../media/image4.emf"/><Relationship Id="rId1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emf"/><Relationship Id="rId20" Type="http://schemas.openxmlformats.org/officeDocument/2006/relationships/image" Target="../media/image70.png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124.bin"/><Relationship Id="rId5" Type="http://schemas.openxmlformats.org/officeDocument/2006/relationships/oleObject" Target="../embeddings/oleObject121.bin"/><Relationship Id="rId15" Type="http://schemas.openxmlformats.org/officeDocument/2006/relationships/oleObject" Target="../embeddings/oleObject126.bin"/><Relationship Id="rId10" Type="http://schemas.openxmlformats.org/officeDocument/2006/relationships/image" Target="../media/image3.emf"/><Relationship Id="rId19" Type="http://schemas.openxmlformats.org/officeDocument/2006/relationships/image" Target="../media/image69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123.bin"/><Relationship Id="rId1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131.bin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128.bin"/><Relationship Id="rId12" Type="http://schemas.openxmlformats.org/officeDocument/2006/relationships/image" Target="../media/image4.emf"/><Relationship Id="rId17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130.bin"/><Relationship Id="rId5" Type="http://schemas.openxmlformats.org/officeDocument/2006/relationships/oleObject" Target="../embeddings/oleObject127.bin"/><Relationship Id="rId15" Type="http://schemas.openxmlformats.org/officeDocument/2006/relationships/oleObject" Target="../embeddings/oleObject132.bin"/><Relationship Id="rId10" Type="http://schemas.openxmlformats.org/officeDocument/2006/relationships/image" Target="../media/image3.e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129.bin"/><Relationship Id="rId1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17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4.emf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3.e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23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4.emf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3.e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29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4.emf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3.e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4.emf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emf"/><Relationship Id="rId20" Type="http://schemas.openxmlformats.org/officeDocument/2006/relationships/image" Target="../media/image16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5" Type="http://schemas.openxmlformats.org/officeDocument/2006/relationships/oleObject" Target="../embeddings/oleObject36.bin"/><Relationship Id="rId10" Type="http://schemas.openxmlformats.org/officeDocument/2006/relationships/image" Target="../media/image3.emf"/><Relationship Id="rId19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41.bin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4.emf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emf"/><Relationship Id="rId20" Type="http://schemas.openxmlformats.org/officeDocument/2006/relationships/image" Target="../media/image20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5" Type="http://schemas.openxmlformats.org/officeDocument/2006/relationships/oleObject" Target="../embeddings/oleObject42.bin"/><Relationship Id="rId10" Type="http://schemas.openxmlformats.org/officeDocument/2006/relationships/image" Target="../media/image3.emf"/><Relationship Id="rId19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47.bin"/><Relationship Id="rId18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4.emf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emf"/><Relationship Id="rId20" Type="http://schemas.openxmlformats.org/officeDocument/2006/relationships/image" Target="../media/image24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3.emf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53.bin"/><Relationship Id="rId18" Type="http://schemas.openxmlformats.org/officeDocument/2006/relationships/image" Target="../media/image26.pn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4.emf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emf"/><Relationship Id="rId20" Type="http://schemas.openxmlformats.org/officeDocument/2006/relationships/image" Target="../media/image28.png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52.bin"/><Relationship Id="rId5" Type="http://schemas.openxmlformats.org/officeDocument/2006/relationships/oleObject" Target="../embeddings/oleObject49.bin"/><Relationship Id="rId15" Type="http://schemas.openxmlformats.org/officeDocument/2006/relationships/oleObject" Target="../embeddings/oleObject54.bin"/><Relationship Id="rId10" Type="http://schemas.openxmlformats.org/officeDocument/2006/relationships/image" Target="../media/image3.emf"/><Relationship Id="rId19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51.bin"/><Relationship Id="rId1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1114425" y="3033713"/>
            <a:ext cx="6913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4964" y="1616194"/>
            <a:ext cx="68644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Возможности аэрогеофизических методов при картировании </a:t>
            </a:r>
            <a:r>
              <a:rPr lang="ru-RU" sz="2800" b="1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элементов</a:t>
            </a:r>
            <a:endParaRPr lang="en-US" sz="2800" b="1" dirty="0" smtClean="0">
              <a:solidFill>
                <a:srgbClr val="2F22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рудно-магматических систем</a:t>
            </a:r>
            <a:endParaRPr lang="en-US" sz="2800" b="1" dirty="0" smtClean="0">
              <a:solidFill>
                <a:srgbClr val="2F22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медно-порфировых </a:t>
            </a:r>
            <a:r>
              <a:rPr lang="ru-RU" sz="2800" b="1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месторождений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7" y="252949"/>
            <a:ext cx="4055081" cy="320802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319440"/>
              </p:ext>
            </p:extLst>
          </p:nvPr>
        </p:nvGraphicFramePr>
        <p:xfrm>
          <a:off x="2087190" y="6108297"/>
          <a:ext cx="537715" cy="53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7190" y="6108297"/>
                        <a:ext cx="537715" cy="53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826100"/>
              </p:ext>
            </p:extLst>
          </p:nvPr>
        </p:nvGraphicFramePr>
        <p:xfrm>
          <a:off x="2701018" y="6118122"/>
          <a:ext cx="537715" cy="53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01018" y="6118122"/>
                        <a:ext cx="537715" cy="53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790548"/>
              </p:ext>
            </p:extLst>
          </p:nvPr>
        </p:nvGraphicFramePr>
        <p:xfrm>
          <a:off x="3310726" y="6118122"/>
          <a:ext cx="537715" cy="53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16" name="Объект 1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10726" y="6118122"/>
                        <a:ext cx="537715" cy="53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45798"/>
              </p:ext>
            </p:extLst>
          </p:nvPr>
        </p:nvGraphicFramePr>
        <p:xfrm>
          <a:off x="247597" y="6105325"/>
          <a:ext cx="539943" cy="539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17" name="Объект 1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7597" y="6105325"/>
                        <a:ext cx="539943" cy="539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850462"/>
              </p:ext>
            </p:extLst>
          </p:nvPr>
        </p:nvGraphicFramePr>
        <p:xfrm>
          <a:off x="859535" y="6108297"/>
          <a:ext cx="537715" cy="53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18" name="Объект 1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59535" y="6108297"/>
                        <a:ext cx="537715" cy="53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216558"/>
              </p:ext>
            </p:extLst>
          </p:nvPr>
        </p:nvGraphicFramePr>
        <p:xfrm>
          <a:off x="1473363" y="6108297"/>
          <a:ext cx="537715" cy="53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19" name="Объект 18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473363" y="6108297"/>
                        <a:ext cx="537715" cy="53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0" y="144674"/>
            <a:ext cx="42355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Обобщенная модель медно-молибденового месторождения и характер геофизических полей на разных уровнях эрозионного среза</a:t>
            </a:r>
            <a:endParaRPr lang="ru-RU" sz="1400" b="1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532" y="5104055"/>
            <a:ext cx="35643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1–4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 гидротермально-метасоматические 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изменения:</a:t>
            </a:r>
          </a:p>
          <a:p>
            <a:r>
              <a:rPr lang="ru-RU" sz="1100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калиево-кремниевые,</a:t>
            </a:r>
          </a:p>
          <a:p>
            <a:r>
              <a:rPr lang="ru-RU" sz="1100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lang="ru-RU" sz="1100" dirty="0" err="1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окварцевание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100" dirty="0" err="1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хлоритизация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100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серицитизация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ru-RU" sz="1100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lang="ru-RU" sz="1100" dirty="0" err="1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аргиллизация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100" i="1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lang="ru-RU" sz="1100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пропилитизация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ru-RU" sz="1100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5–11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 типы 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руд; </a:t>
            </a:r>
            <a:r>
              <a:rPr lang="ru-RU" sz="1100" i="1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— контуры рудных 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тел;</a:t>
            </a:r>
          </a:p>
          <a:p>
            <a:r>
              <a:rPr lang="ru-RU" sz="1100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 границы зон </a:t>
            </a:r>
            <a:r>
              <a:rPr lang="ru-RU" sz="1100" dirty="0" err="1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метасоматически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измененных 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пород;</a:t>
            </a:r>
          </a:p>
          <a:p>
            <a:r>
              <a:rPr lang="ru-RU" sz="1100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 рудоносный порфировый 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интрузив</a:t>
            </a:r>
            <a:endParaRPr lang="ru-RU" sz="11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522" y="144674"/>
            <a:ext cx="4293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Модель рудно-метасоматической зональности </a:t>
            </a:r>
            <a:r>
              <a:rPr lang="ru-RU" sz="1400" b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РМС,</a:t>
            </a:r>
          </a:p>
          <a:p>
            <a:pPr algn="ctr"/>
            <a:r>
              <a:rPr lang="ru-RU" sz="1400" b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медно-</a:t>
            </a:r>
            <a:r>
              <a:rPr lang="ru-RU" sz="1400" b="1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молибденпорфировыми</a:t>
            </a:r>
            <a:r>
              <a:rPr lang="ru-RU" sz="1400" b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рудами</a:t>
            </a:r>
            <a:endParaRPr lang="ru-RU" sz="1400" b="1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48" y="956248"/>
            <a:ext cx="4797211" cy="477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072184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4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083661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5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213697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6" name="CorelDRAW" r:id="rId10" imgW="1148917" imgH="1148416" progId="CorelDraw.Graphic.19">
                  <p:embed/>
                </p:oleObj>
              </mc:Choice>
              <mc:Fallback>
                <p:oleObj name="CorelDRAW" r:id="rId10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578583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7" name="CorelDRAW" r:id="rId12" imgW="1154654" imgH="1154151" progId="CorelDraw.Graphic.19">
                  <p:embed/>
                </p:oleObj>
              </mc:Choice>
              <mc:Fallback>
                <p:oleObj name="CorelDRAW" r:id="rId12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739774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8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788930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9" name="CorelDRAW" r:id="rId16" imgW="1148917" imgH="1148416" progId="CorelDraw.Graphic.19">
                  <p:embed/>
                </p:oleObj>
              </mc:Choice>
              <mc:Fallback>
                <p:oleObj name="CorelDRAW" r:id="rId16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963300"/>
            <a:ext cx="3212592" cy="4099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0715" y="1304411"/>
            <a:ext cx="449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7764" y="2168860"/>
            <a:ext cx="351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03748" y="2816932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94329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474475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8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039959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9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99289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0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279826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1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570652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2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833369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3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868332" y="68043"/>
            <a:ext cx="3536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Новоширокинское</a:t>
            </a:r>
            <a:r>
              <a:rPr lang="ru-RU" sz="18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(Забайкалье)</a:t>
            </a:r>
            <a:endParaRPr lang="ru-RU" sz="1800" b="1" i="1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5516" y="3777893"/>
            <a:ext cx="241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Вертикальная производная гравитационного поля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1870" y="3777893"/>
            <a:ext cx="2340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Вертикальная производная магнитного поля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8685" y="3885614"/>
            <a:ext cx="293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Сводная радиогеохимическая карта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" y="697192"/>
            <a:ext cx="2930840" cy="30522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815" y="680001"/>
            <a:ext cx="2934370" cy="30559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88" y="685897"/>
            <a:ext cx="2930841" cy="30522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96378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474475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039959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99289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279826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7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570652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833369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15941" y="80628"/>
            <a:ext cx="303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Быстринское</a:t>
            </a:r>
            <a:r>
              <a:rPr lang="ru-RU" sz="18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(Забайкалье)</a:t>
            </a:r>
            <a:endParaRPr lang="ru-RU" sz="1800" b="1" i="1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" y="548680"/>
            <a:ext cx="2913962" cy="396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59" y="548680"/>
            <a:ext cx="2913962" cy="39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081" y="548680"/>
            <a:ext cx="2913962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15516" y="4616608"/>
            <a:ext cx="241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Вертикальная производная гравитационного поля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3900" y="4619985"/>
            <a:ext cx="2340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Вертикальная производная магнитного поля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89802" y="4616608"/>
            <a:ext cx="293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Сводная радиогеохимическая карта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16626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1187450" y="2924175"/>
            <a:ext cx="6913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072184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2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083661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3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213697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4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578583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5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739774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6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788930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7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115644" y="8062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Бугдаинское</a:t>
            </a:r>
            <a:r>
              <a:rPr lang="ru-RU" sz="18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(Забайкалье)</a:t>
            </a:r>
            <a:endParaRPr lang="ru-RU" sz="1800" b="1" i="1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t="1578" r="1578" b="2171"/>
          <a:stretch/>
        </p:blipFill>
        <p:spPr>
          <a:xfrm>
            <a:off x="6086147" y="563509"/>
            <a:ext cx="2945289" cy="401762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830" y="555418"/>
            <a:ext cx="2952632" cy="4025710"/>
          </a:xfrm>
          <a:prstGeom prst="rect">
            <a:avLst/>
          </a:prstGeom>
          <a:ln w="19050" cap="sq" cmpd="thickThin">
            <a:solidFill>
              <a:schemeClr val="bg1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79489" y="555418"/>
            <a:ext cx="2952631" cy="40257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15516" y="4616608"/>
            <a:ext cx="241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Вертикальная производная гравитационного поля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63900" y="4619985"/>
            <a:ext cx="2340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Вертикальная производная магнитного поля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9802" y="4616608"/>
            <a:ext cx="293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Сводная радиогеохимическая карта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706340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1187450" y="2924175"/>
            <a:ext cx="6913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072184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6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083661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7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213697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8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578583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9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739774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0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788930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1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017906" y="47811"/>
            <a:ext cx="292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Сулук</a:t>
            </a:r>
            <a:r>
              <a:rPr lang="ru-RU" sz="1800" b="1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(Хабаровский край)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t="3864" r="3101" b="3101"/>
          <a:stretch/>
        </p:blipFill>
        <p:spPr>
          <a:xfrm>
            <a:off x="6126094" y="413393"/>
            <a:ext cx="2864174" cy="4066275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278" y="420950"/>
            <a:ext cx="2865333" cy="405871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07503" y="424563"/>
            <a:ext cx="2886921" cy="40644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15516" y="4616608"/>
            <a:ext cx="241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Вертикальная производная гравитационного поля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63900" y="4619985"/>
            <a:ext cx="2340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Вертикальная производная магнитного поля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9802" y="4616608"/>
            <a:ext cx="293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Сводная радиогеохимическая карта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870215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1187450" y="2924175"/>
            <a:ext cx="6913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072184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0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083661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1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213697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2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578583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3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739774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4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788930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5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054388" y="34545"/>
            <a:ext cx="371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Кантагар</a:t>
            </a:r>
            <a:r>
              <a:rPr lang="ru-RU" sz="18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(Хабаровский край)</a:t>
            </a:r>
            <a:endParaRPr lang="ru-RU" sz="1800" b="1" i="1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t="1232" r="4157" b="3070"/>
          <a:stretch/>
        </p:blipFill>
        <p:spPr>
          <a:xfrm>
            <a:off x="6171601" y="476672"/>
            <a:ext cx="2793259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9418" y="476672"/>
            <a:ext cx="2880000" cy="3960000"/>
          </a:xfrm>
          <a:prstGeom prst="rect">
            <a:avLst/>
          </a:prstGeom>
          <a:ln w="190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73044" y="476672"/>
            <a:ext cx="2844931" cy="39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15516" y="4616608"/>
            <a:ext cx="241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Вертикальная производная гравитационного поля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63900" y="4619985"/>
            <a:ext cx="2340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Вертикальная производная магнитного поля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9802" y="4616608"/>
            <a:ext cx="293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Сводная радиогеохимическая карта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64797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072184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0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083661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1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213697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2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578583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3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739774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4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788930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t="1807" r="1807" b="2196"/>
          <a:stretch/>
        </p:blipFill>
        <p:spPr>
          <a:xfrm>
            <a:off x="6202558" y="453612"/>
            <a:ext cx="2786102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3353737" y="0"/>
            <a:ext cx="243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Песчанка</a:t>
            </a:r>
            <a:r>
              <a:rPr lang="en-US" sz="18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8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Чукотка)</a:t>
            </a:r>
            <a:endParaRPr lang="ru-RU" sz="1800" b="1" i="1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3680" y="435852"/>
            <a:ext cx="2791476" cy="396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99332" y="435852"/>
            <a:ext cx="2779050" cy="39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15516" y="4616608"/>
            <a:ext cx="241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Вертикальная производная гравитационного поля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63900" y="4619985"/>
            <a:ext cx="2340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Вертикальная производная магнитного поля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89802" y="4616608"/>
            <a:ext cx="293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Сводная радиогеохимическая карта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051611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" t="3705" r="3496" b="3705"/>
          <a:stretch/>
        </p:blipFill>
        <p:spPr>
          <a:xfrm>
            <a:off x="6111410" y="763712"/>
            <a:ext cx="2888359" cy="349200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796841" y="35332"/>
            <a:ext cx="3606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Лора (Магаданская область)</a:t>
            </a:r>
            <a:endParaRPr lang="ru-RU" sz="1800" b="1" i="1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43" y="764704"/>
            <a:ext cx="2880443" cy="3492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505" y="763712"/>
            <a:ext cx="2870386" cy="3492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474475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2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039959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3" name="CorelDRAW" r:id="rId10" imgW="1148917" imgH="1148416" progId="CorelDraw.Graphic.19">
                  <p:embed/>
                </p:oleObj>
              </mc:Choice>
              <mc:Fallback>
                <p:oleObj name="CorelDRAW" r:id="rId10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99289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4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279826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5" name="CorelDRAW" r:id="rId14" imgW="1154654" imgH="1154151" progId="CorelDraw.Graphic.19">
                  <p:embed/>
                </p:oleObj>
              </mc:Choice>
              <mc:Fallback>
                <p:oleObj name="CorelDRAW" r:id="rId14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570652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6" name="CorelDRAW" r:id="rId16" imgW="1148917" imgH="1148416" progId="CorelDraw.Graphic.19">
                  <p:embed/>
                </p:oleObj>
              </mc:Choice>
              <mc:Fallback>
                <p:oleObj name="CorelDRAW" r:id="rId16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833369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7" name="CorelDRAW" r:id="rId18" imgW="1148917" imgH="1148416" progId="CorelDraw.Graphic.19">
                  <p:embed/>
                </p:oleObj>
              </mc:Choice>
              <mc:Fallback>
                <p:oleObj name="CorelDRAW" r:id="rId18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93541" y="4374344"/>
            <a:ext cx="241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Вертикальная производная гравитационного поля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94568" y="4374344"/>
            <a:ext cx="2340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Вертикальная производная магнитного поля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6232" y="4374344"/>
            <a:ext cx="293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Сводная радиогеохимическая карта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34925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15941" y="80628"/>
            <a:ext cx="303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Ак-</a:t>
            </a:r>
            <a:r>
              <a:rPr lang="ru-RU" sz="1800" b="1" i="1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Суг</a:t>
            </a:r>
            <a:r>
              <a:rPr lang="ru-RU" sz="18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800" b="1" i="1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респ</a:t>
            </a:r>
            <a:r>
              <a:rPr lang="ru-RU" sz="18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Тыва)</a:t>
            </a:r>
            <a:endParaRPr lang="ru-RU" sz="1800" b="1" i="1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02" y="449960"/>
            <a:ext cx="289492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7" y="449960"/>
            <a:ext cx="2894920" cy="288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568" y="449960"/>
            <a:ext cx="2894923" cy="288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474475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0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039959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1" name="CorelDRAW" r:id="rId10" imgW="1148917" imgH="1148416" progId="CorelDraw.Graphic.19">
                  <p:embed/>
                </p:oleObj>
              </mc:Choice>
              <mc:Fallback>
                <p:oleObj name="CorelDRAW" r:id="rId10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99289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2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279826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3" name="CorelDRAW" r:id="rId14" imgW="1154654" imgH="1154151" progId="CorelDraw.Graphic.19">
                  <p:embed/>
                </p:oleObj>
              </mc:Choice>
              <mc:Fallback>
                <p:oleObj name="CorelDRAW" r:id="rId14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570652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4" name="CorelDRAW" r:id="rId16" imgW="1148917" imgH="1148416" progId="CorelDraw.Graphic.19">
                  <p:embed/>
                </p:oleObj>
              </mc:Choice>
              <mc:Fallback>
                <p:oleObj name="CorelDRAW" r:id="rId16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833369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5" name="CorelDRAW" r:id="rId18" imgW="1148917" imgH="1148416" progId="CorelDraw.Graphic.19">
                  <p:embed/>
                </p:oleObj>
              </mc:Choice>
              <mc:Fallback>
                <p:oleObj name="CorelDRAW" r:id="rId18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93541" y="3344078"/>
            <a:ext cx="241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Вертикальная производная гравитационного поля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3899" y="3344078"/>
            <a:ext cx="2340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Вертикальная производная магнитного поля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65485" y="3344078"/>
            <a:ext cx="293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Сводная радиогеохимическая карта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2949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474475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0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039959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1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99289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2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279826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3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570652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4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833369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5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15941" y="80628"/>
            <a:ext cx="303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Ак-</a:t>
            </a:r>
            <a:r>
              <a:rPr lang="ru-RU" sz="1800" b="1" i="1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Суг</a:t>
            </a:r>
            <a:r>
              <a:rPr lang="ru-RU" sz="18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800" b="1" i="1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респ</a:t>
            </a:r>
            <a:r>
              <a:rPr lang="ru-RU" sz="18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Тыва)</a:t>
            </a:r>
            <a:endParaRPr lang="ru-RU" sz="1800" b="1" i="1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667" y="426204"/>
            <a:ext cx="2894922" cy="28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86" y="426204"/>
            <a:ext cx="2894922" cy="28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4" y="422058"/>
            <a:ext cx="2894922" cy="288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99814" y="3302058"/>
            <a:ext cx="2190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</a:t>
            </a:r>
            <a:r>
              <a:rPr lang="en-US" sz="1400" baseline="-25000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Om*m</a:t>
            </a:r>
            <a:endParaRPr lang="ru-RU" sz="1400" dirty="0" smtClean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ВП-СГ, наземная съемка)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7269" y="3310525"/>
            <a:ext cx="2190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sz="1400" baseline="-250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%</a:t>
            </a:r>
            <a:r>
              <a:rPr lang="en-US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400" dirty="0" smtClean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4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4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ВП-СГ, наземная съемка</a:t>
            </a:r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323" y="3302058"/>
            <a:ext cx="2941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Сводная радиогеохимическая карта</a:t>
            </a:r>
            <a:r>
              <a:rPr lang="en-US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наземная </a:t>
            </a:r>
            <a:r>
              <a:rPr lang="ru-RU" sz="14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съемка)</a:t>
            </a:r>
          </a:p>
        </p:txBody>
      </p:sp>
    </p:spTree>
    <p:extLst>
      <p:ext uri="{BB962C8B-B14F-4D97-AF65-F5344CB8AC3E}">
        <p14:creationId xmlns:p14="http://schemas.microsoft.com/office/powerpoint/2010/main" val="641708722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1187450" y="2924175"/>
            <a:ext cx="6913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072184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4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083661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5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213697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6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578583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7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739774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8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788930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9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4" y="116632"/>
            <a:ext cx="8946232" cy="50294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8884" y="5325034"/>
            <a:ext cx="88744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Геолого-генетическая модель формирования основных типов оруденения Центрального </a:t>
            </a:r>
            <a:r>
              <a:rPr lang="ru-RU" sz="1200" b="1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Алдана</a:t>
            </a:r>
            <a:endParaRPr lang="en-US" sz="1200" b="1" dirty="0" smtClean="0">
              <a:solidFill>
                <a:srgbClr val="2F22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2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ru-RU" sz="12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мезозойские интрузии и их очаги; 2 – ореолы </a:t>
            </a:r>
            <a:r>
              <a:rPr lang="ru-RU" sz="1200" dirty="0" err="1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фенитизации</a:t>
            </a:r>
            <a:r>
              <a:rPr lang="ru-RU" sz="12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3 – юрские </a:t>
            </a:r>
            <a:r>
              <a:rPr lang="ru-RU" sz="12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терригенные отложения;</a:t>
            </a:r>
            <a:endParaRPr lang="en-US" sz="1200" dirty="0" smtClean="0">
              <a:solidFill>
                <a:srgbClr val="2F22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2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ru-RU" sz="12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венд-кембрийские карбонатные отложения; 5 – породы архей-протерозойского </a:t>
            </a:r>
            <a:r>
              <a:rPr lang="ru-RU" sz="12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фундамента;</a:t>
            </a:r>
            <a:endParaRPr lang="en-US" sz="1200" dirty="0" smtClean="0">
              <a:solidFill>
                <a:srgbClr val="2F22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2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ru-RU" sz="12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золоторудные месторождения </a:t>
            </a:r>
            <a:r>
              <a:rPr lang="ru-RU" sz="1200" dirty="0" err="1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куранахского</a:t>
            </a:r>
            <a:r>
              <a:rPr lang="ru-RU" sz="12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sz="1200" dirty="0" err="1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лебединского</a:t>
            </a:r>
            <a:r>
              <a:rPr lang="ru-RU" sz="12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типов; 7 </a:t>
            </a:r>
            <a:r>
              <a:rPr lang="ru-RU" sz="12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12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месторождения </a:t>
            </a:r>
            <a:r>
              <a:rPr lang="ru-RU" sz="1200" dirty="0" err="1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рябиновского</a:t>
            </a:r>
            <a:r>
              <a:rPr lang="ru-RU" sz="12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зоны Интересной </a:t>
            </a:r>
            <a:r>
              <a:rPr lang="ru-RU" sz="12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типов;</a:t>
            </a:r>
            <a:endParaRPr lang="en-US" sz="1200" dirty="0" smtClean="0">
              <a:solidFill>
                <a:srgbClr val="2F22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2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ru-RU" sz="12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рудные столбы золото-урановых руд; 9,10 – пути движения рудоносных растворов: 9 – золотоносных, 10 – ураноносных</a:t>
            </a:r>
          </a:p>
        </p:txBody>
      </p:sp>
    </p:spTree>
    <p:extLst>
      <p:ext uri="{BB962C8B-B14F-4D97-AF65-F5344CB8AC3E}">
        <p14:creationId xmlns:p14="http://schemas.microsoft.com/office/powerpoint/2010/main" val="4255700552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Выноска со стрелкой вправо 33"/>
          <p:cNvSpPr/>
          <p:nvPr/>
        </p:nvSpPr>
        <p:spPr>
          <a:xfrm>
            <a:off x="110593" y="707486"/>
            <a:ext cx="4666125" cy="5448301"/>
          </a:xfrm>
          <a:prstGeom prst="rightArrowCallout">
            <a:avLst>
              <a:gd name="adj1" fmla="val 46235"/>
              <a:gd name="adj2" fmla="val 29585"/>
              <a:gd name="adj3" fmla="val 15446"/>
              <a:gd name="adj4" fmla="val 7952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79512" y="48364"/>
            <a:ext cx="8892177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sz="1400" b="1" i="1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Геофизическое обеспечение геолого-съемочных работ </a:t>
            </a:r>
            <a:r>
              <a:rPr lang="ru-RU" sz="14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масштаба </a:t>
            </a:r>
            <a:r>
              <a:rPr lang="ru-RU" sz="1400" b="1" i="1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1:200 </a:t>
            </a:r>
            <a:r>
              <a:rPr lang="ru-RU" sz="14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и </a:t>
            </a:r>
            <a:r>
              <a:rPr lang="ru-RU" sz="1400" b="1" i="1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оценка перспектив </a:t>
            </a:r>
            <a:r>
              <a:rPr lang="ru-RU" sz="14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территории на </a:t>
            </a:r>
            <a:r>
              <a:rPr lang="ru-RU" sz="1400" b="1" i="1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различные виды полезных </a:t>
            </a:r>
            <a:r>
              <a:rPr lang="ru-RU" sz="14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ископаемых</a:t>
            </a:r>
            <a:endParaRPr lang="ru-RU" sz="1400" b="1" i="1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27659" y="345963"/>
            <a:ext cx="2016000" cy="6146773"/>
            <a:chOff x="331659" y="345963"/>
            <a:chExt cx="2016000" cy="614677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62" y="4910517"/>
              <a:ext cx="2015997" cy="15822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61" y="4213065"/>
              <a:ext cx="2015997" cy="15822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61" y="3636328"/>
              <a:ext cx="2015997" cy="15822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61" y="2856577"/>
              <a:ext cx="2015997" cy="1582219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60" y="2282121"/>
              <a:ext cx="2015997" cy="15822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59" y="1508749"/>
              <a:ext cx="2015997" cy="15822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59" y="922701"/>
              <a:ext cx="2015997" cy="15822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59" y="345963"/>
              <a:ext cx="2015997" cy="15822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</p:spPr>
        </p:pic>
      </p:grpSp>
      <p:sp>
        <p:nvSpPr>
          <p:cNvPr id="26" name="TextBox 25"/>
          <p:cNvSpPr txBox="1"/>
          <p:nvPr/>
        </p:nvSpPr>
        <p:spPr>
          <a:xfrm>
            <a:off x="1977198" y="2415497"/>
            <a:ext cx="20617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i="1" dirty="0" err="1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Аэрогамма</a:t>
            </a:r>
            <a:r>
              <a:rPr lang="ru-RU" sz="1100" i="1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-спектрометрия</a:t>
            </a:r>
          </a:p>
          <a:p>
            <a:pPr algn="r"/>
            <a:r>
              <a:rPr lang="ru-RU" sz="1100" i="1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(НФ ФГБУ «ВСЕГЕИ» 2018)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98204" y="3741344"/>
            <a:ext cx="20056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i="1" dirty="0" err="1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Аэромагнитометрия</a:t>
            </a:r>
            <a:endParaRPr lang="ru-RU" sz="1100" i="1" dirty="0" smtClean="0">
              <a:solidFill>
                <a:srgbClr val="151E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100" i="1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(НФ ФГБУ «ВСЕГЕИ» 2018)</a:t>
            </a:r>
            <a:endParaRPr lang="ru-RU" sz="1100" i="1" dirty="0">
              <a:solidFill>
                <a:srgbClr val="151E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79288" y="5022509"/>
            <a:ext cx="18838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i="1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Гравиметрия</a:t>
            </a:r>
          </a:p>
          <a:p>
            <a:pPr algn="r"/>
            <a:r>
              <a:rPr lang="ru-RU" sz="1100" i="1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</a:t>
            </a:r>
            <a:r>
              <a:rPr lang="ru-RU" sz="1100" i="1" dirty="0" err="1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Якутскгеология</a:t>
            </a:r>
            <a:r>
              <a:rPr lang="ru-RU" sz="1100" i="1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2016)</a:t>
            </a:r>
            <a:endParaRPr lang="ru-RU" sz="1100" i="1" dirty="0">
              <a:solidFill>
                <a:srgbClr val="151E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17242" y="5795284"/>
            <a:ext cx="1295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i="1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ГГК-200 (1981 г.)</a:t>
            </a:r>
            <a:endParaRPr lang="ru-RU" sz="1100" i="1" dirty="0">
              <a:solidFill>
                <a:srgbClr val="151E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92546" y="639156"/>
            <a:ext cx="4540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этапе камеральной обработки данных КАГС-50, 2018 года,</a:t>
            </a:r>
          </a:p>
          <a:p>
            <a:pPr algn="r"/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результате интерпретации геолого-геофизических материалов,</a:t>
            </a:r>
          </a:p>
          <a:p>
            <a:pPr algn="r"/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выделен участок перспективный на обнаружение</a:t>
            </a:r>
          </a:p>
          <a:p>
            <a:pPr algn="r"/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гидротермальной рудной минерализации.</a:t>
            </a:r>
            <a:endParaRPr lang="ru-RU" sz="11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6275"/>
          <a:stretch/>
        </p:blipFill>
        <p:spPr>
          <a:xfrm>
            <a:off x="4844664" y="1556106"/>
            <a:ext cx="3804048" cy="2867835"/>
          </a:xfrm>
          <a:prstGeom prst="rect">
            <a:avLst/>
          </a:prstGeom>
          <a:ln>
            <a:solidFill>
              <a:srgbClr val="151E6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4280784" y="4522963"/>
            <a:ext cx="488903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пределах участка, локальное понижение гравитационного поля 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свидетельствует 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 наличии невскрытой части </a:t>
            </a:r>
            <a:r>
              <a:rPr lang="ru-RU" sz="1100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Рассошинского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массива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с полностью сохранившимися контактовыми изменениями в </a:t>
            </a:r>
            <a:r>
              <a:rPr lang="ru-RU" sz="1100" dirty="0" err="1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надинтрузивной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зоне. 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Наличие </a:t>
            </a:r>
            <a:r>
              <a:rPr lang="ru-RU" sz="1100" dirty="0" err="1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изометричной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интенсивной магнитной аномалии, 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удалении 1500 метров от контакта гранитного массива, дополнительно 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подтверждает сохранность 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экзоконтактовых 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изменений.</a:t>
            </a:r>
            <a:endParaRPr lang="ru-RU" sz="11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Карта 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вторичной </a:t>
            </a:r>
            <a:r>
              <a:rPr lang="ru-RU" sz="1100" dirty="0" err="1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радиогеохимической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зональности 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позволяет </a:t>
            </a:r>
            <a:r>
              <a:rPr lang="ru-RU" sz="11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проследить переход от существенно калиевой, через калий-урановую, к торий-урановой специализации горных </a:t>
            </a:r>
            <a:r>
              <a:rPr lang="ru-RU" sz="11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пород, что соответствует метасоматической зональности порфирового оруденения.</a:t>
            </a:r>
            <a:endParaRPr lang="ru-RU" sz="11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670325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Выноска со стрелкой вправо 23"/>
          <p:cNvSpPr/>
          <p:nvPr/>
        </p:nvSpPr>
        <p:spPr>
          <a:xfrm>
            <a:off x="71333" y="453986"/>
            <a:ext cx="5059259" cy="4978942"/>
          </a:xfrm>
          <a:prstGeom prst="rightArrowCallout">
            <a:avLst>
              <a:gd name="adj1" fmla="val 46235"/>
              <a:gd name="adj2" fmla="val 29585"/>
              <a:gd name="adj3" fmla="val 14069"/>
              <a:gd name="adj4" fmla="val 79071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6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7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8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9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71333" y="5432927"/>
            <a:ext cx="781794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результате проведения работ:</a:t>
            </a:r>
          </a:p>
          <a:p>
            <a:r>
              <a:rPr lang="ru-RU" sz="1100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уточнена геологическая природа </a:t>
            </a:r>
            <a:r>
              <a:rPr lang="ru-RU" sz="1100" dirty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100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детализированы границы </a:t>
            </a:r>
            <a:r>
              <a:rPr lang="ru-RU" sz="1100" dirty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аэрогеофизических </a:t>
            </a:r>
            <a:r>
              <a:rPr lang="ru-RU" sz="1100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аномалий;</a:t>
            </a:r>
          </a:p>
          <a:p>
            <a:r>
              <a:rPr lang="ru-RU" sz="1100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выявлена связь </a:t>
            </a:r>
            <a:r>
              <a:rPr lang="ru-RU" sz="1100" dirty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аномалий с контактовыми и метасоматическими </a:t>
            </a:r>
            <a:r>
              <a:rPr lang="ru-RU" sz="1100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процессами;</a:t>
            </a:r>
          </a:p>
          <a:p>
            <a:r>
              <a:rPr lang="ru-RU" sz="1100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подтверждена обоснованность </a:t>
            </a:r>
            <a:r>
              <a:rPr lang="ru-RU" sz="1100" dirty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прогнозных </a:t>
            </a:r>
            <a:r>
              <a:rPr lang="ru-RU" sz="1100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построений;</a:t>
            </a:r>
          </a:p>
          <a:p>
            <a:r>
              <a:rPr lang="ru-RU" sz="1100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выявлено 27 коренных пункта рудной минерализации (халькопирит, борнит, </a:t>
            </a:r>
            <a:r>
              <a:rPr lang="ru-RU" sz="1100" dirty="0" err="1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ковелин</a:t>
            </a:r>
            <a:r>
              <a:rPr lang="ru-RU" sz="1100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галенит, сфалерит).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" y="840201"/>
            <a:ext cx="1928286" cy="216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135" y="845183"/>
            <a:ext cx="1928286" cy="216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1" y="3224492"/>
            <a:ext cx="1928286" cy="216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630" y="3224492"/>
            <a:ext cx="1928286" cy="216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65" y="2006933"/>
            <a:ext cx="3702658" cy="360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57027" y="-25000"/>
            <a:ext cx="527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Результаты наземных геофизических работ</a:t>
            </a:r>
            <a:endParaRPr lang="ru-RU" sz="1800" b="1" i="1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44157" y="2979051"/>
            <a:ext cx="24801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i="1" dirty="0" err="1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радиогеохимическая</a:t>
            </a:r>
            <a:r>
              <a:rPr lang="ru-RU" sz="1100" i="1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зональность</a:t>
            </a:r>
            <a:endParaRPr lang="ru-RU" sz="1100" i="1" dirty="0">
              <a:solidFill>
                <a:srgbClr val="151E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448" y="2984039"/>
            <a:ext cx="13035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i="1" dirty="0" err="1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поляризуемость</a:t>
            </a:r>
            <a:endParaRPr lang="ru-RU" sz="1100" i="1" dirty="0">
              <a:solidFill>
                <a:srgbClr val="151E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7532" y="453986"/>
            <a:ext cx="18549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i="1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удельное электрическое</a:t>
            </a:r>
          </a:p>
          <a:p>
            <a:pPr algn="ctr"/>
            <a:r>
              <a:rPr lang="ru-RU" sz="1100" i="1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сопротивление</a:t>
            </a:r>
            <a:endParaRPr lang="ru-RU" sz="1100" i="1" dirty="0">
              <a:solidFill>
                <a:srgbClr val="151E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198" y="409313"/>
            <a:ext cx="12875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i="1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аномальное</a:t>
            </a:r>
          </a:p>
          <a:p>
            <a:r>
              <a:rPr lang="ru-RU" sz="1100" i="1" dirty="0" smtClean="0">
                <a:solidFill>
                  <a:srgbClr val="151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магнитное поле</a:t>
            </a:r>
            <a:endParaRPr lang="ru-RU" sz="1100" i="1" dirty="0">
              <a:solidFill>
                <a:srgbClr val="151E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3090" y="298094"/>
            <a:ext cx="4514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целью </a:t>
            </a:r>
            <a:r>
              <a:rPr lang="ru-RU" sz="12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выделения </a:t>
            </a:r>
            <a:r>
              <a:rPr lang="ru-RU" sz="12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мест, </a:t>
            </a:r>
            <a:r>
              <a:rPr lang="ru-RU" sz="12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наиболее вероятного обнаружения рудной </a:t>
            </a:r>
            <a:r>
              <a:rPr lang="ru-RU" sz="12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минерализации, проведены наземные геофизические работы, включающие: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электроразведку </a:t>
            </a:r>
            <a:r>
              <a:rPr lang="ru-RU" sz="12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методом вызванной поляризации в </a:t>
            </a:r>
            <a:r>
              <a:rPr lang="ru-RU" sz="12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модификации</a:t>
            </a:r>
          </a:p>
          <a:p>
            <a:r>
              <a:rPr lang="ru-RU" sz="12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срединного </a:t>
            </a:r>
            <a:r>
              <a:rPr lang="ru-RU" sz="12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градиента (</a:t>
            </a:r>
            <a:r>
              <a:rPr lang="ru-RU" sz="12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ВП-СГ);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магниторазведку;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гамма-спектрометрию;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отбор </a:t>
            </a:r>
            <a:r>
              <a:rPr lang="ru-RU" sz="1200" dirty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геохимических проб по вторичным ореолам </a:t>
            </a:r>
            <a:r>
              <a:rPr lang="ru-RU" sz="12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рассеяния.</a:t>
            </a:r>
            <a:endParaRPr lang="ru-RU" sz="12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943600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857284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12" name="Объект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793518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128351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23738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262953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16" name="Объект 1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623677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17" name="Объект 16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381220" y="4414851"/>
            <a:ext cx="4548188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ctr"/>
            <a:r>
              <a:rPr lang="ru-RU" sz="1400" b="1" dirty="0">
                <a:solidFill>
                  <a:srgbClr val="151E6A"/>
                </a:solidFill>
              </a:rPr>
              <a:t>663300 РОССИЯ, Норильск, а/я 1330</a:t>
            </a:r>
            <a:endParaRPr lang="en-US" sz="1400" b="1" dirty="0">
              <a:solidFill>
                <a:srgbClr val="151E6A"/>
              </a:solidFill>
            </a:endParaRPr>
          </a:p>
          <a:p>
            <a:pPr algn="ctr"/>
            <a:r>
              <a:rPr lang="ru-RU" sz="1400" b="1" dirty="0">
                <a:solidFill>
                  <a:srgbClr val="151E6A"/>
                </a:solidFill>
              </a:rPr>
              <a:t>тел/факс</a:t>
            </a:r>
            <a:r>
              <a:rPr lang="en-US" sz="1400" b="1" dirty="0">
                <a:solidFill>
                  <a:srgbClr val="151E6A"/>
                </a:solidFill>
              </a:rPr>
              <a:t> (3919) </a:t>
            </a:r>
            <a:r>
              <a:rPr lang="ru-RU" sz="1400" b="1" dirty="0">
                <a:solidFill>
                  <a:srgbClr val="151E6A"/>
                </a:solidFill>
              </a:rPr>
              <a:t>46-83-49</a:t>
            </a:r>
            <a:endParaRPr lang="en-US" sz="1400" b="1" dirty="0">
              <a:solidFill>
                <a:srgbClr val="151E6A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151E6A"/>
                </a:solidFill>
              </a:rPr>
              <a:t>Норильский филиал ФГБУ «ВСЕГЕИ»</a:t>
            </a:r>
            <a:endParaRPr lang="en-US" sz="1400" b="1" dirty="0">
              <a:solidFill>
                <a:srgbClr val="151E6A"/>
              </a:solidFill>
            </a:endParaRPr>
          </a:p>
          <a:p>
            <a:pPr algn="ctr"/>
            <a:r>
              <a:rPr lang="en-US" sz="1400" b="1" dirty="0">
                <a:solidFill>
                  <a:srgbClr val="151E6A"/>
                </a:solidFill>
              </a:rPr>
              <a:t>www.nfvsegei.com</a:t>
            </a:r>
          </a:p>
          <a:p>
            <a:pPr algn="ctr"/>
            <a:r>
              <a:rPr lang="en-US" sz="1400" b="1" dirty="0">
                <a:solidFill>
                  <a:srgbClr val="151E6A"/>
                </a:solidFill>
              </a:rPr>
              <a:t>e-mail:</a:t>
            </a:r>
            <a:r>
              <a:rPr lang="ru-RU" sz="1400" b="1" dirty="0">
                <a:solidFill>
                  <a:srgbClr val="151E6A"/>
                </a:solidFill>
              </a:rPr>
              <a:t> </a:t>
            </a:r>
            <a:r>
              <a:rPr lang="en-US" sz="1400" b="1" i="1" dirty="0">
                <a:solidFill>
                  <a:srgbClr val="151E6A"/>
                </a:solidFill>
              </a:rPr>
              <a:t>nfvsegei@gmail.com</a:t>
            </a:r>
            <a:r>
              <a:rPr lang="ru-RU" sz="1400" b="1" i="1" dirty="0">
                <a:solidFill>
                  <a:srgbClr val="151E6A"/>
                </a:solidFill>
              </a:rPr>
              <a:t>, </a:t>
            </a:r>
            <a:r>
              <a:rPr lang="en-US" sz="1400" b="1" i="1" dirty="0">
                <a:solidFill>
                  <a:srgbClr val="151E6A"/>
                </a:solidFill>
              </a:rPr>
              <a:t>nfvsegei@mail.ru</a:t>
            </a:r>
          </a:p>
        </p:txBody>
      </p:sp>
      <p:pic>
        <p:nvPicPr>
          <p:cNvPr id="13" name="Picture 18" descr="labl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111480" y="1384272"/>
            <a:ext cx="2980688" cy="244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1187450" y="2924175"/>
            <a:ext cx="6913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072184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083661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213697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578583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3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739774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788930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" y="618500"/>
            <a:ext cx="6328196" cy="56209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3246" y="33725"/>
            <a:ext cx="8700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Обобщенная модель медно-порфирового месторождения и характер геофизических полей на разных уровнях эрозионного среза</a:t>
            </a:r>
            <a:endParaRPr lang="ru-RU" b="1" i="1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6217" y="618500"/>
            <a:ext cx="254755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Месторождения </a:t>
            </a:r>
            <a:r>
              <a:rPr lang="ru-RU" sz="1400" dirty="0" err="1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меднопорфирового</a:t>
            </a:r>
            <a:endParaRPr lang="ru-RU" sz="1400" dirty="0">
              <a:solidFill>
                <a:srgbClr val="2F22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4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семейства входят в </a:t>
            </a:r>
            <a:r>
              <a:rPr lang="ru-RU" sz="14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рудно-магматические системы </a:t>
            </a:r>
            <a:r>
              <a:rPr lang="ru-RU" sz="14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(РМС), обладающие комплексной</a:t>
            </a:r>
          </a:p>
          <a:p>
            <a:r>
              <a:rPr lang="ru-RU" sz="14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металлогенией и нередко отвечающие </a:t>
            </a:r>
            <a:r>
              <a:rPr lang="ru-RU" sz="14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масштабам </a:t>
            </a:r>
            <a:r>
              <a:rPr lang="ru-RU" sz="1400" b="1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рудным районам</a:t>
            </a:r>
            <a:r>
              <a:rPr lang="ru-RU" sz="14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При этом,</a:t>
            </a:r>
          </a:p>
          <a:p>
            <a:r>
              <a:rPr lang="ru-RU" sz="14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собственно </a:t>
            </a:r>
            <a:r>
              <a:rPr lang="ru-RU" sz="1400" dirty="0" err="1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меднопорфировые</a:t>
            </a:r>
            <a:r>
              <a:rPr lang="ru-RU" sz="14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руды </a:t>
            </a:r>
            <a:r>
              <a:rPr lang="ru-RU" sz="14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занимают центральные </a:t>
            </a:r>
            <a:r>
              <a:rPr lang="ru-RU" sz="14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самые глубинные части РМС.</a:t>
            </a:r>
          </a:p>
          <a:p>
            <a:r>
              <a:rPr lang="ru-RU" sz="14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Элементы, составляющие такие системы</a:t>
            </a:r>
            <a:r>
              <a:rPr lang="ru-RU" sz="14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рассматриваются </a:t>
            </a:r>
            <a:r>
              <a:rPr lang="ru-RU" sz="14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качестве </a:t>
            </a:r>
            <a:r>
              <a:rPr lang="ru-RU" sz="14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поисковых критериев </a:t>
            </a:r>
            <a:r>
              <a:rPr lang="ru-RU" sz="14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признаков, и в совокупности</a:t>
            </a:r>
          </a:p>
          <a:p>
            <a:r>
              <a:rPr lang="ru-RU" sz="14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составляют геолого-поисковую </a:t>
            </a:r>
            <a:r>
              <a:rPr lang="ru-RU" sz="14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модель </a:t>
            </a:r>
            <a:r>
              <a:rPr lang="ru-RU" sz="1400" dirty="0" err="1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меднопорфирового</a:t>
            </a:r>
            <a:r>
              <a:rPr lang="ru-RU" sz="14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месторождения</a:t>
            </a:r>
            <a:r>
              <a:rPr lang="ru-RU" sz="14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dirty="0" smtClean="0">
              <a:solidFill>
                <a:srgbClr val="2F22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038582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072184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2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083661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3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213697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4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578583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5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739774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788930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0" y="1929760"/>
            <a:ext cx="8664191" cy="346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239511" y="91567"/>
            <a:ext cx="8663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Статистический анализ геометрических параметров </a:t>
            </a:r>
            <a:r>
              <a:rPr lang="ru-RU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МПС, позволяет </a:t>
            </a:r>
            <a:r>
              <a:rPr lang="ru-RU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сделать вывод о вероятном объекте </a:t>
            </a:r>
            <a:r>
              <a:rPr lang="ru-RU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поиска, при </a:t>
            </a:r>
            <a:r>
              <a:rPr lang="ru-RU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применении геофизических данных масштаба 1:200 </a:t>
            </a:r>
            <a:r>
              <a:rPr lang="ru-RU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000.</a:t>
            </a:r>
            <a:endParaRPr lang="ru-RU" dirty="0">
              <a:solidFill>
                <a:srgbClr val="2F22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9109" y="681349"/>
            <a:ext cx="8664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видно из таблицы, для данных со </a:t>
            </a:r>
            <a:r>
              <a:rPr lang="ru-RU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средним </a:t>
            </a:r>
            <a:r>
              <a:rPr lang="ru-RU" dirty="0" err="1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межмаршрутным</a:t>
            </a:r>
            <a:r>
              <a:rPr lang="ru-RU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расстоянием 2 км, целевым объектом </a:t>
            </a:r>
            <a:r>
              <a:rPr lang="ru-RU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поиска являются </a:t>
            </a:r>
            <a:r>
              <a:rPr lang="ru-RU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интрузивные тела главных фаз </a:t>
            </a:r>
            <a:r>
              <a:rPr lang="ru-RU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продуктивных формаций. Более высокие иерархические </a:t>
            </a:r>
            <a:r>
              <a:rPr lang="ru-RU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уровни </a:t>
            </a:r>
            <a:r>
              <a:rPr lang="ru-RU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доступны для </a:t>
            </a:r>
            <a:r>
              <a:rPr lang="ru-RU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крупномасштабных аэрогеофизических и наземных работ</a:t>
            </a:r>
            <a:r>
              <a:rPr lang="ru-RU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dirty="0">
              <a:solidFill>
                <a:srgbClr val="2F22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1192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072184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8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083661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9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213697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0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578583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1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739774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2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788930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3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92696"/>
            <a:ext cx="5017982" cy="53178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78241" y="74147"/>
            <a:ext cx="6164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Гистограммы распределения трансформант потенциальных полей</a:t>
            </a:r>
            <a:endParaRPr lang="ru-RU" b="1" dirty="0">
              <a:solidFill>
                <a:srgbClr val="2F22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0509" y="584684"/>
            <a:ext cx="284545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Эталонные месторождения</a:t>
            </a:r>
            <a:endParaRPr lang="en-US" sz="1400" dirty="0" smtClean="0">
              <a:solidFill>
                <a:srgbClr val="2F22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4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 </a:t>
            </a:r>
            <a:r>
              <a:rPr lang="ru-RU" sz="14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занимают экстремальные </a:t>
            </a:r>
            <a:r>
              <a:rPr lang="ru-RU" sz="14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позиции в структуре потенциальных полей.</a:t>
            </a:r>
          </a:p>
          <a:p>
            <a:r>
              <a:rPr lang="ru-RU" sz="14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Это объясняется незначительными</a:t>
            </a:r>
          </a:p>
          <a:p>
            <a:r>
              <a:rPr lang="ru-RU" sz="14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размерами </a:t>
            </a:r>
            <a:r>
              <a:rPr lang="ru-RU" sz="1400" dirty="0" err="1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рудопродуцирующих</a:t>
            </a:r>
            <a:endParaRPr lang="ru-RU" sz="1400" dirty="0" smtClean="0">
              <a:solidFill>
                <a:srgbClr val="2F22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4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интрузивов, и </a:t>
            </a:r>
            <a:r>
              <a:rPr lang="ru-RU" sz="14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низкой </a:t>
            </a:r>
            <a:r>
              <a:rPr lang="ru-RU" sz="14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контрастностью их физических свойств </a:t>
            </a:r>
            <a:r>
              <a:rPr lang="ru-RU" sz="14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</a:t>
            </a:r>
            <a:r>
              <a:rPr lang="ru-RU" sz="1400" dirty="0" smtClean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отношению к </a:t>
            </a:r>
            <a:r>
              <a:rPr lang="ru-RU" sz="1400" dirty="0">
                <a:solidFill>
                  <a:srgbClr val="2F22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вмещающим породам.</a:t>
            </a:r>
          </a:p>
          <a:p>
            <a:endParaRPr lang="ru-RU" sz="1400" dirty="0">
              <a:solidFill>
                <a:srgbClr val="2F22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03736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178" y="-19552"/>
            <a:ext cx="728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Бугдаинское</a:t>
            </a:r>
            <a:r>
              <a:rPr lang="ru-RU" sz="18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месторождение в региональных геофизических полях</a:t>
            </a:r>
            <a:endParaRPr lang="ru-RU" sz="1800" b="1" i="1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072184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083661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213697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578583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3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739774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4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788930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5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8" y="719476"/>
            <a:ext cx="3780000" cy="2520000"/>
          </a:xfrm>
          <a:prstGeom prst="rect">
            <a:avLst/>
          </a:prstGeom>
          <a:effectLst>
            <a:glow rad="101600">
              <a:srgbClr val="151E6A">
                <a:alpha val="40000"/>
              </a:srgb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02" y="678674"/>
            <a:ext cx="3780000" cy="2520000"/>
          </a:xfrm>
          <a:prstGeom prst="rect">
            <a:avLst/>
          </a:prstGeom>
          <a:effectLst>
            <a:glow rad="101600">
              <a:srgbClr val="2F227C">
                <a:alpha val="40000"/>
              </a:srgb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8" y="3753036"/>
            <a:ext cx="3780000" cy="2520000"/>
          </a:xfrm>
          <a:prstGeom prst="rect">
            <a:avLst/>
          </a:prstGeom>
          <a:effectLst>
            <a:glow rad="101600">
              <a:srgbClr val="2F227C">
                <a:alpha val="40000"/>
              </a:srgbClr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02" y="3749835"/>
            <a:ext cx="3780000" cy="2520000"/>
          </a:xfrm>
          <a:prstGeom prst="rect">
            <a:avLst/>
          </a:prstGeom>
          <a:effectLst>
            <a:glow rad="101600">
              <a:srgbClr val="151E6A">
                <a:alpha val="40000"/>
              </a:srgbClr>
            </a:glow>
          </a:effectLst>
        </p:spPr>
      </p:pic>
      <p:sp>
        <p:nvSpPr>
          <p:cNvPr id="19" name="TextBox 18"/>
          <p:cNvSpPr txBox="1"/>
          <p:nvPr/>
        </p:nvSpPr>
        <p:spPr>
          <a:xfrm>
            <a:off x="941751" y="311591"/>
            <a:ext cx="7655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Гравитационное поле и вертикальная производная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7110" y="3342367"/>
            <a:ext cx="7655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Магнитное поле и вертикальная производная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33921" y="28809"/>
            <a:ext cx="7396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Орекитканское</a:t>
            </a:r>
            <a:r>
              <a:rPr lang="ru-RU" sz="1800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месторождение в региональных геофизических полях</a:t>
            </a:r>
            <a:endParaRPr lang="ru-RU" sz="1800" b="1" i="1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072184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0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083661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1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213697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2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578583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3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739774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4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788930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5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41751" y="311591"/>
            <a:ext cx="7655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Гравитационное поле и вертикальная производная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7110" y="3342367"/>
            <a:ext cx="7655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Магнитное поле и вертикальная производная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721749"/>
            <a:ext cx="3780000" cy="2520000"/>
          </a:xfrm>
          <a:prstGeom prst="rect">
            <a:avLst/>
          </a:prstGeom>
          <a:effectLst>
            <a:glow rad="101600">
              <a:srgbClr val="2F227C">
                <a:alpha val="40000"/>
              </a:srgb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50" y="760193"/>
            <a:ext cx="3780000" cy="2520000"/>
          </a:xfrm>
          <a:prstGeom prst="rect">
            <a:avLst/>
          </a:prstGeom>
          <a:effectLst>
            <a:glow rad="101600">
              <a:srgbClr val="151E6A">
                <a:alpha val="40000"/>
              </a:srgb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17" y="3748260"/>
            <a:ext cx="3780000" cy="2520000"/>
          </a:xfrm>
          <a:prstGeom prst="rect">
            <a:avLst/>
          </a:prstGeom>
          <a:effectLst>
            <a:glow rad="101600">
              <a:srgbClr val="151E6A">
                <a:alpha val="40000"/>
              </a:srgb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50" y="3748260"/>
            <a:ext cx="3780000" cy="2520000"/>
          </a:xfrm>
          <a:prstGeom prst="rect">
            <a:avLst/>
          </a:prstGeom>
          <a:effectLst>
            <a:glow rad="101600">
              <a:srgbClr val="2F227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94011574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82025" y="0"/>
            <a:ext cx="6753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Жирекенское</a:t>
            </a:r>
            <a:r>
              <a:rPr lang="ru-RU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месторождение в региональных геофизических полях</a:t>
            </a:r>
            <a:endParaRPr lang="ru-RU" b="1" i="1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072184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4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083661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5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213697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6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578583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7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739774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8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788930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9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41751" y="311591"/>
            <a:ext cx="7655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Гравитационное поле и вертикальная производная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7110" y="3342367"/>
            <a:ext cx="7655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Магнитное поле и вертикальная производная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8" y="704615"/>
            <a:ext cx="3780000" cy="2520000"/>
          </a:xfrm>
          <a:prstGeom prst="rect">
            <a:avLst/>
          </a:prstGeom>
          <a:effectLst>
            <a:glow rad="101600">
              <a:srgbClr val="151E6A">
                <a:alpha val="40000"/>
              </a:srgb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27" y="710383"/>
            <a:ext cx="3780000" cy="2520000"/>
          </a:xfrm>
          <a:prstGeom prst="rect">
            <a:avLst/>
          </a:prstGeom>
          <a:effectLst>
            <a:glow rad="101600">
              <a:srgbClr val="2F227C">
                <a:alpha val="40000"/>
              </a:srgb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3780475"/>
            <a:ext cx="3780000" cy="2520000"/>
          </a:xfrm>
          <a:prstGeom prst="rect">
            <a:avLst/>
          </a:prstGeom>
          <a:effectLst>
            <a:glow rad="101600">
              <a:srgbClr val="151E6A">
                <a:alpha val="40000"/>
              </a:srgb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27" y="3780475"/>
            <a:ext cx="3780000" cy="2520000"/>
          </a:xfrm>
          <a:prstGeom prst="rect">
            <a:avLst/>
          </a:prstGeom>
          <a:effectLst>
            <a:glow rad="101600">
              <a:srgbClr val="2F227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21130601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28744" y="19540"/>
            <a:ext cx="6708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Амуджиканское</a:t>
            </a:r>
            <a:r>
              <a:rPr lang="ru-RU" b="1" i="1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месторождение в региональных геофизических полях</a:t>
            </a:r>
            <a:endParaRPr lang="ru-RU" b="1" i="1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391648"/>
            <a:ext cx="2571755" cy="203455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072184"/>
              </p:ext>
            </p:extLst>
          </p:nvPr>
        </p:nvGraphicFramePr>
        <p:xfrm>
          <a:off x="8134268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8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4268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083661"/>
              </p:ext>
            </p:extLst>
          </p:nvPr>
        </p:nvGraphicFramePr>
        <p:xfrm>
          <a:off x="8382373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9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373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213697"/>
              </p:ext>
            </p:extLst>
          </p:nvPr>
        </p:nvGraphicFramePr>
        <p:xfrm>
          <a:off x="8630477" y="6391490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0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0477" y="6391490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578583"/>
              </p:ext>
            </p:extLst>
          </p:nvPr>
        </p:nvGraphicFramePr>
        <p:xfrm>
          <a:off x="7391996" y="6391489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1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91996" y="6391489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739774"/>
              </p:ext>
            </p:extLst>
          </p:nvPr>
        </p:nvGraphicFramePr>
        <p:xfrm>
          <a:off x="7638062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2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8062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788930"/>
              </p:ext>
            </p:extLst>
          </p:nvPr>
        </p:nvGraphicFramePr>
        <p:xfrm>
          <a:off x="7886165" y="639260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3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86165" y="639260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41751" y="311591"/>
            <a:ext cx="7655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Гравитационное поле и вертикальная производная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7110" y="3342367"/>
            <a:ext cx="7655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51E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Магнитное поле и вертикальная производная</a:t>
            </a:r>
            <a:endParaRPr lang="ru-RU" sz="1400" dirty="0">
              <a:solidFill>
                <a:srgbClr val="151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697650"/>
            <a:ext cx="3780000" cy="2520000"/>
          </a:xfrm>
          <a:prstGeom prst="rect">
            <a:avLst/>
          </a:prstGeom>
          <a:effectLst>
            <a:glow rad="101600">
              <a:srgbClr val="2F227C">
                <a:alpha val="40000"/>
              </a:srgb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488" y="697650"/>
            <a:ext cx="3780000" cy="2520000"/>
          </a:xfrm>
          <a:prstGeom prst="rect">
            <a:avLst/>
          </a:prstGeom>
          <a:effectLst>
            <a:glow rad="101600">
              <a:srgbClr val="151E6A">
                <a:alpha val="40000"/>
              </a:srgb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" y="3650144"/>
            <a:ext cx="3780000" cy="2520000"/>
          </a:xfrm>
          <a:prstGeom prst="rect">
            <a:avLst/>
          </a:prstGeom>
          <a:effectLst>
            <a:glow rad="101600">
              <a:srgbClr val="151E6A">
                <a:alpha val="40000"/>
              </a:srgb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16" y="3650144"/>
            <a:ext cx="3780000" cy="2520000"/>
          </a:xfrm>
          <a:prstGeom prst="rect">
            <a:avLst/>
          </a:prstGeom>
          <a:effectLst>
            <a:glow rad="101600">
              <a:srgbClr val="2F227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265507375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bl">
  <a:themeElements>
    <a:clrScheme name="sha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hab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27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27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ha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26605</TotalTime>
  <Words>881</Words>
  <Application>Microsoft Office PowerPoint</Application>
  <PresentationFormat>Экран (4:3)</PresentationFormat>
  <Paragraphs>147</Paragraphs>
  <Slides>22</Slides>
  <Notes>22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Microsoft YaHei</vt:lpstr>
      <vt:lpstr>Arial</vt:lpstr>
      <vt:lpstr>Calibri</vt:lpstr>
      <vt:lpstr>Times New Roman</vt:lpstr>
      <vt:lpstr>shabl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АГФП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Полтавцев</dc:creator>
  <cp:lastModifiedBy>Kirpluk</cp:lastModifiedBy>
  <cp:revision>1014</cp:revision>
  <cp:lastPrinted>2015-05-13T07:43:04Z</cp:lastPrinted>
  <dcterms:created xsi:type="dcterms:W3CDTF">2003-02-07T08:44:06Z</dcterms:created>
  <dcterms:modified xsi:type="dcterms:W3CDTF">2020-02-11T18:02:49Z</dcterms:modified>
</cp:coreProperties>
</file>