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43" r:id="rId2"/>
    <p:sldId id="350" r:id="rId3"/>
    <p:sldId id="352" r:id="rId4"/>
    <p:sldId id="340" r:id="rId5"/>
    <p:sldId id="356" r:id="rId6"/>
    <p:sldId id="355" r:id="rId7"/>
    <p:sldId id="394" r:id="rId8"/>
    <p:sldId id="386" r:id="rId9"/>
    <p:sldId id="360" r:id="rId10"/>
    <p:sldId id="391" r:id="rId11"/>
    <p:sldId id="362" r:id="rId12"/>
    <p:sldId id="420" r:id="rId13"/>
    <p:sldId id="364" r:id="rId14"/>
    <p:sldId id="344" r:id="rId15"/>
    <p:sldId id="374" r:id="rId16"/>
    <p:sldId id="411" r:id="rId17"/>
    <p:sldId id="414" r:id="rId18"/>
    <p:sldId id="415" r:id="rId19"/>
    <p:sldId id="369" r:id="rId20"/>
    <p:sldId id="370" r:id="rId21"/>
    <p:sldId id="371" r:id="rId22"/>
    <p:sldId id="417" r:id="rId23"/>
    <p:sldId id="375" r:id="rId24"/>
    <p:sldId id="401" r:id="rId25"/>
    <p:sldId id="376" r:id="rId26"/>
    <p:sldId id="377" r:id="rId27"/>
    <p:sldId id="403" r:id="rId28"/>
    <p:sldId id="379" r:id="rId29"/>
    <p:sldId id="380" r:id="rId30"/>
    <p:sldId id="398" r:id="rId31"/>
    <p:sldId id="407" r:id="rId32"/>
    <p:sldId id="382" r:id="rId33"/>
    <p:sldId id="408" r:id="rId34"/>
    <p:sldId id="383" r:id="rId35"/>
    <p:sldId id="400" r:id="rId36"/>
    <p:sldId id="419" r:id="rId37"/>
    <p:sldId id="418" r:id="rId38"/>
    <p:sldId id="410" r:id="rId39"/>
    <p:sldId id="409" r:id="rId40"/>
    <p:sldId id="349" r:id="rId41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3300"/>
    <a:srgbClr val="FFFF00"/>
    <a:srgbClr val="FF9900"/>
    <a:srgbClr val="FF3300"/>
    <a:srgbClr val="EFCC39"/>
    <a:srgbClr val="F9B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6" autoAdjust="0"/>
    <p:restoredTop sz="95882" autoAdjust="0"/>
  </p:normalViewPr>
  <p:slideViewPr>
    <p:cSldViewPr>
      <p:cViewPr varScale="1">
        <p:scale>
          <a:sx n="98" d="100"/>
          <a:sy n="98" d="100"/>
        </p:scale>
        <p:origin x="46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1277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0" tIns="46129" rIns="92260" bIns="46129" numCol="1" anchor="t" anchorCtr="0" compatLnSpc="1">
            <a:prstTxWarp prst="textNoShape">
              <a:avLst/>
            </a:prstTxWarp>
          </a:bodyPr>
          <a:lstStyle>
            <a:lvl1pPr defTabSz="91627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5622167" y="0"/>
            <a:ext cx="4302874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0" tIns="46129" rIns="92260" bIns="46129" numCol="1" anchor="t" anchorCtr="0" compatLnSpc="1">
            <a:prstTxWarp prst="textNoShape">
              <a:avLst/>
            </a:prstTxWarp>
          </a:bodyPr>
          <a:lstStyle>
            <a:lvl1pPr algn="r" defTabSz="916278">
              <a:defRPr sz="1200"/>
            </a:lvl1pPr>
          </a:lstStyle>
          <a:p>
            <a:pPr>
              <a:defRPr/>
            </a:pPr>
            <a:fld id="{1262A180-C464-48F3-B02B-E1D120FA11D6}" type="datetimeFigureOut">
              <a:rPr lang="ru-RU"/>
              <a:pPr>
                <a:defRPr/>
              </a:pPr>
              <a:t>20.09.2017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6458031"/>
            <a:ext cx="4301277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0" tIns="46129" rIns="92260" bIns="46129" numCol="1" anchor="b" anchorCtr="0" compatLnSpc="1">
            <a:prstTxWarp prst="textNoShape">
              <a:avLst/>
            </a:prstTxWarp>
          </a:bodyPr>
          <a:lstStyle>
            <a:lvl1pPr defTabSz="91627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5622167" y="6458031"/>
            <a:ext cx="4302874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0" tIns="46129" rIns="92260" bIns="46129" numCol="1" anchor="b" anchorCtr="0" compatLnSpc="1">
            <a:prstTxWarp prst="textNoShape">
              <a:avLst/>
            </a:prstTxWarp>
          </a:bodyPr>
          <a:lstStyle>
            <a:lvl1pPr algn="r" defTabSz="916278">
              <a:defRPr sz="1200"/>
            </a:lvl1pPr>
          </a:lstStyle>
          <a:p>
            <a:pPr>
              <a:defRPr/>
            </a:pPr>
            <a:fld id="{01EA32CD-4BF8-43D0-83F2-08963C96D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027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277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5" tIns="45782" rIns="91565" bIns="45782" numCol="1" anchor="t" anchorCtr="0" compatLnSpc="1">
            <a:prstTxWarp prst="textNoShape">
              <a:avLst/>
            </a:prstTxWarp>
          </a:bodyPr>
          <a:lstStyle>
            <a:lvl1pPr defTabSz="91627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65" y="0"/>
            <a:ext cx="4301276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5" tIns="45782" rIns="91565" bIns="45782" numCol="1" anchor="t" anchorCtr="0" compatLnSpc="1">
            <a:prstTxWarp prst="textNoShape">
              <a:avLst/>
            </a:prstTxWarp>
          </a:bodyPr>
          <a:lstStyle>
            <a:lvl1pPr algn="r" defTabSz="916278">
              <a:defRPr sz="1200"/>
            </a:lvl1pPr>
          </a:lstStyle>
          <a:p>
            <a:pPr>
              <a:defRPr/>
            </a:pPr>
            <a:fld id="{3E2775BD-9AA0-4EE8-A16C-95820D32A349}" type="datetimeFigureOut">
              <a:rPr lang="ru-RU"/>
              <a:pPr>
                <a:defRPr/>
              </a:pPr>
              <a:t>20.09.2017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462" y="3228215"/>
            <a:ext cx="7941310" cy="305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5" tIns="45782" rIns="91565" bIns="457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429"/>
            <a:ext cx="4301277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5" tIns="45782" rIns="91565" bIns="45782" numCol="1" anchor="b" anchorCtr="0" compatLnSpc="1">
            <a:prstTxWarp prst="textNoShape">
              <a:avLst/>
            </a:prstTxWarp>
          </a:bodyPr>
          <a:lstStyle>
            <a:lvl1pPr defTabSz="916278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65" y="6456429"/>
            <a:ext cx="4301276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5" tIns="45782" rIns="91565" bIns="45782" numCol="1" anchor="b" anchorCtr="0" compatLnSpc="1">
            <a:prstTxWarp prst="textNoShape">
              <a:avLst/>
            </a:prstTxWarp>
          </a:bodyPr>
          <a:lstStyle>
            <a:lvl1pPr algn="r" defTabSz="916278">
              <a:defRPr sz="1200"/>
            </a:lvl1pPr>
          </a:lstStyle>
          <a:p>
            <a:pPr>
              <a:defRPr/>
            </a:pPr>
            <a:fld id="{4F69120F-441B-4C66-8E62-F06F00C7D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69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5EEADA-7522-4D91-A65A-25CBC9C6902E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2938" y="806450"/>
            <a:ext cx="5370512" cy="4029075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17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80900" name="Номер слайда 3"/>
          <p:cNvSpPr txBox="1">
            <a:spLocks noGrp="1"/>
          </p:cNvSpPr>
          <p:nvPr/>
        </p:nvSpPr>
        <p:spPr bwMode="auto">
          <a:xfrm>
            <a:off x="3769678" y="10204196"/>
            <a:ext cx="2884908" cy="53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08" tIns="46054" rIns="92108" bIns="46054" anchor="b"/>
          <a:lstStyle/>
          <a:p>
            <a:pPr algn="r"/>
            <a:fld id="{77419269-43AD-4CDA-A074-7465C219C96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83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224AA-BA06-4191-B3EA-38961FDC458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198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19843" name="Rectangle 3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В 2009 была году сформирована руководящая группа, обеспечивающая общее управление проектом «</a:t>
            </a:r>
            <a:r>
              <a:rPr lang="en-US" altLang="ru-RU"/>
              <a:t>OneGeology</a:t>
            </a:r>
            <a:r>
              <a:rPr lang="ru-RU" altLang="ru-RU"/>
              <a:t>». В 2011 году руководящей группой было принято решение о переходе к управлению проектом на основе формирования 7 георегионов, или классов, объединяющих все государства, участвующие  в проекте.</a:t>
            </a:r>
          </a:p>
          <a:p>
            <a:r>
              <a:rPr lang="ru-RU" altLang="ru-RU"/>
              <a:t>По предложению руководящего комитета </a:t>
            </a:r>
            <a:r>
              <a:rPr lang="en-US" altLang="ru-RU"/>
              <a:t>OneGeology</a:t>
            </a:r>
            <a:r>
              <a:rPr lang="ru-RU" altLang="ru-RU"/>
              <a:t> и по согласованию с федеральным агентством ФГУП «ВСЕГЕИ» готово взять на себя представительство в проекте </a:t>
            </a:r>
            <a:r>
              <a:rPr lang="en-US" altLang="ru-RU"/>
              <a:t>OneGeology</a:t>
            </a:r>
            <a:r>
              <a:rPr lang="ru-RU" altLang="ru-RU"/>
              <a:t> от группы стран, входящих в класс 2 (картинка) – так называемый Евро-Азиатский регион. </a:t>
            </a:r>
          </a:p>
          <a:p>
            <a:r>
              <a:rPr lang="ru-RU" altLang="ru-RU"/>
              <a:t>Прошу участников совещания одобрить это предложение и разрешить ФГУП ВСЕГЕИ принять участие в работе руководящего комитета </a:t>
            </a:r>
            <a:r>
              <a:rPr lang="en-US" altLang="ru-RU"/>
              <a:t>OneGeology</a:t>
            </a:r>
            <a:r>
              <a:rPr lang="ru-RU" altLang="ru-RU"/>
              <a:t> в качестве представителя стран - Армения, Азербайджан, Беларусь, Казахстан, Киргизстан, Республика Молдова, Россия, Таджикистан, Туркменистан и Узбекистан. </a:t>
            </a:r>
          </a:p>
          <a:p>
            <a:r>
              <a:rPr lang="ru-RU" altLang="ru-RU"/>
              <a:t> Мы готовы поделиться опытом и технологией по подготовке цифровых материалов  для  интеграции национальных геологических карт в проект </a:t>
            </a:r>
            <a:r>
              <a:rPr lang="en-US" altLang="ru-RU"/>
              <a:t>OneGeology</a:t>
            </a:r>
            <a:r>
              <a:rPr lang="ru-RU" altLang="ru-RU"/>
              <a:t>. В связи с этим считаю целесообразным поручить ФГУП ВСЕГЕИ подготовить предложения по решению организационных, технологических и методических вопросов по формированию Евро-Азиатского фрагмента </a:t>
            </a:r>
            <a:r>
              <a:rPr lang="en-US" altLang="ru-RU"/>
              <a:t>OneGeology</a:t>
            </a:r>
            <a:r>
              <a:rPr lang="ru-RU" altLang="ru-RU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52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5EEADA-7522-4D91-A65A-25CBC9C6902E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639888" y="1169988"/>
            <a:ext cx="7797801" cy="5848350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17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80900" name="Номер слайда 3"/>
          <p:cNvSpPr txBox="1">
            <a:spLocks noGrp="1"/>
          </p:cNvSpPr>
          <p:nvPr/>
        </p:nvSpPr>
        <p:spPr bwMode="auto">
          <a:xfrm>
            <a:off x="2557931" y="14810622"/>
            <a:ext cx="1957567" cy="78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419269-43AD-4CDA-A074-7465C219C962}" type="slidenum">
              <a:rPr lang="ru-RU" sz="1200">
                <a:latin typeface="Calibri" pitchFamily="34" charset="0"/>
              </a:rPr>
              <a:pPr algn="r"/>
              <a:t>8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1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4C5A0E-0FD6-45EE-B529-26708A7DBCC9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75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7545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/>
              <a:t>4</a:t>
            </a:r>
            <a:endParaRPr lang="ru-RU" alt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16350" y="9371013"/>
            <a:ext cx="2917825" cy="493712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2F54177-D49C-40BB-BE87-12318DA63CDE}" type="slidenum">
              <a:rPr lang="ru-RU" altLang="ru-RU" sz="1200">
                <a:latin typeface="Calibri" panose="020F0502020204030204" pitchFamily="34" charset="0"/>
              </a:rPr>
              <a:pPr algn="r"/>
              <a:t>9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5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5EEADA-7522-4D91-A65A-25CBC9C6902E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6113" y="798513"/>
            <a:ext cx="5324475" cy="3992562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17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80900" name="Номер слайда 3"/>
          <p:cNvSpPr txBox="1">
            <a:spLocks noGrp="1"/>
          </p:cNvSpPr>
          <p:nvPr/>
        </p:nvSpPr>
        <p:spPr bwMode="auto">
          <a:xfrm>
            <a:off x="3746769" y="10111258"/>
            <a:ext cx="2867376" cy="53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419269-43AD-4CDA-A074-7465C219C962}" type="slidenum">
              <a:rPr lang="ru-RU" sz="1200">
                <a:latin typeface="Calibri" pitchFamily="34" charset="0"/>
              </a:rPr>
              <a:pPr algn="r"/>
              <a:t>29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1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5EEADA-7522-4D91-A65A-25CBC9C6902E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6113" y="798513"/>
            <a:ext cx="5324475" cy="3992562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17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80900" name="Номер слайда 3"/>
          <p:cNvSpPr txBox="1">
            <a:spLocks noGrp="1"/>
          </p:cNvSpPr>
          <p:nvPr/>
        </p:nvSpPr>
        <p:spPr bwMode="auto">
          <a:xfrm>
            <a:off x="3746769" y="10111258"/>
            <a:ext cx="2867376" cy="53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419269-43AD-4CDA-A074-7465C219C962}" type="slidenum">
              <a:rPr lang="ru-RU" sz="1200">
                <a:latin typeface="Calibri" pitchFamily="34" charset="0"/>
              </a:rPr>
              <a:pPr algn="r"/>
              <a:t>34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7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5EEADA-7522-4D91-A65A-25CBC9C6902E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2938" y="806450"/>
            <a:ext cx="5370512" cy="4029075"/>
          </a:xfrm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17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80900" name="Номер слайда 3"/>
          <p:cNvSpPr txBox="1">
            <a:spLocks noGrp="1"/>
          </p:cNvSpPr>
          <p:nvPr/>
        </p:nvSpPr>
        <p:spPr bwMode="auto">
          <a:xfrm>
            <a:off x="3769678" y="10204196"/>
            <a:ext cx="2884908" cy="53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08" tIns="46054" rIns="92108" bIns="46054" anchor="b"/>
          <a:lstStyle/>
          <a:p>
            <a:pPr algn="r"/>
            <a:fld id="{77419269-43AD-4CDA-A074-7465C219C962}" type="slidenum">
              <a:rPr lang="ru-RU" sz="1200">
                <a:latin typeface="Calibri" pitchFamily="34" charset="0"/>
              </a:rPr>
              <a:pPr algn="r"/>
              <a:t>40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4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B7E81-36DC-4D20-9058-C809E42A3A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8B109-BDC1-4589-AA14-E4FC4811B8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C56C5-B0EC-466A-BC28-76D2009B71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F0952-EBC6-4CA0-AA42-6DB888749D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A0A4-E974-47CD-9BD3-0F6879AD3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502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ED648-4A3D-49D0-82CA-9B8D48DFC7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ACB28-48BD-494D-B8E2-F34EEAC30C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C1EA9-8E77-45EB-AB9F-E5F54838A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B66D5-AF1D-402A-BAAB-5413EB6C92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ED04E-D703-432C-B2BE-04692ECF6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943D-57D1-42A1-8C94-4B05B1C8A5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4AB2-357E-437A-B201-1722DB3A26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5E4A-6905-4A60-8858-769BE6EAC3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7000">
              <a:schemeClr val="accent1">
                <a:lumMod val="50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91DAF2E-A3C3-48A2-A7BC-375FE3E57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30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8.jpeg"/><Relationship Id="rId4" Type="http://schemas.openxmlformats.org/officeDocument/2006/relationships/image" Target="../media/image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1.emf"/><Relationship Id="rId10" Type="http://schemas.openxmlformats.org/officeDocument/2006/relationships/image" Target="../media/image65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2.jpe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jpeg"/><Relationship Id="rId9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.jpe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em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116013" y="130175"/>
            <a:ext cx="6981825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107949" y="1441454"/>
            <a:ext cx="8928101" cy="522790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endParaRPr lang="ru-RU" sz="24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О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результатах работы Федерального агентства по недропользованию в 2016-2017 годах по выполнению решений 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X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Х-ой сессии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Межправсовета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и о ходе реализации «Перспективного плана совместных работ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государств – участников СНГ в рамках Межправительственного совета по разведке, использованию и охране недр на 2016-2020 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г.г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.»</a:t>
            </a:r>
          </a:p>
          <a:p>
            <a:pPr marL="0" lvl="0" indent="0" algn="ctr">
              <a:spcBef>
                <a:spcPct val="0"/>
              </a:spcBef>
              <a:buClrTx/>
              <a:buNone/>
            </a:pPr>
            <a:endParaRPr lang="ru-RU" sz="2000" b="1" dirty="0" smtClean="0">
              <a:effectLst/>
            </a:endParaRPr>
          </a:p>
          <a:p>
            <a:pPr marL="0" lvl="0" indent="0" algn="ctr">
              <a:spcBef>
                <a:spcPct val="0"/>
              </a:spcBef>
              <a:buClrTx/>
              <a:buNone/>
            </a:pPr>
            <a:r>
              <a:rPr lang="ru-RU" sz="2400" b="1" dirty="0" smtClean="0">
                <a:solidFill>
                  <a:srgbClr val="993300"/>
                </a:solidFill>
                <a:effectLst/>
              </a:rPr>
              <a:t>А. Ф. Морозов   </a:t>
            </a:r>
            <a:r>
              <a:rPr lang="ru-RU" sz="1600" b="1" dirty="0" smtClean="0">
                <a:solidFill>
                  <a:srgbClr val="993300"/>
                </a:solidFill>
                <a:effectLst/>
              </a:rPr>
              <a:t>-  заместитель Руководителя Федерального агентства по недропользованию</a:t>
            </a:r>
          </a:p>
          <a:p>
            <a:pPr marL="0" indent="0" algn="ctr">
              <a:buNone/>
            </a:pPr>
            <a:endParaRPr lang="ru-RU" sz="1600" i="1" dirty="0" smtClean="0">
              <a:effectLst/>
            </a:endParaRPr>
          </a:p>
          <a:p>
            <a:pPr marL="0" indent="0" algn="ctr">
              <a:buNone/>
            </a:pPr>
            <a:r>
              <a:rPr lang="ru-RU" sz="1600" i="1" dirty="0" smtClean="0">
                <a:effectLst/>
              </a:rPr>
              <a:t>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г. Сочи, Краснодарский край, Российская Федерация, 26-28 сентября 2017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effectLst/>
              </a:rPr>
              <a:t>г.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35658" cy="9398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974018"/>
              </p:ext>
            </p:extLst>
          </p:nvPr>
        </p:nvGraphicFramePr>
        <p:xfrm>
          <a:off x="8097839" y="115888"/>
          <a:ext cx="938212" cy="93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7839" y="115888"/>
                        <a:ext cx="938212" cy="936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1403648" y="230942"/>
            <a:ext cx="64087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XXI</a:t>
            </a:r>
            <a:r>
              <a:rPr lang="ru-RU" sz="2200" b="1" dirty="0" smtClean="0">
                <a:solidFill>
                  <a:srgbClr val="FFFF00"/>
                </a:solidFill>
              </a:rPr>
              <a:t> сессия Межправительственного </a:t>
            </a:r>
            <a:r>
              <a:rPr lang="ru-RU" sz="2200" b="1" dirty="0">
                <a:solidFill>
                  <a:srgbClr val="FFFF00"/>
                </a:solidFill>
              </a:rPr>
              <a:t>совета по разведке, использованию и охране </a:t>
            </a:r>
            <a:r>
              <a:rPr lang="ru-RU" sz="2200" b="1" dirty="0" smtClean="0">
                <a:solidFill>
                  <a:srgbClr val="FFFF00"/>
                </a:solidFill>
              </a:rPr>
              <a:t>недр 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-50902"/>
            <a:ext cx="8208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Этап</a:t>
            </a:r>
            <a:r>
              <a:rPr lang="en-US" altLang="ru-RU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II</a:t>
            </a:r>
            <a:r>
              <a:rPr lang="ru-RU" altLang="ru-RU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ru-RU" altLang="ru-RU" sz="22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Глубинное строение и металлогения </a:t>
            </a:r>
            <a:endParaRPr lang="ru-RU" altLang="ru-RU" sz="2200" b="1" i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altLang="ru-RU" sz="22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Центральной </a:t>
            </a:r>
            <a:r>
              <a:rPr lang="ru-RU" altLang="ru-RU" sz="22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Восточной Азии</a:t>
            </a:r>
          </a:p>
          <a:p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63229" y="6492875"/>
            <a:ext cx="480771" cy="365125"/>
          </a:xfrm>
        </p:spPr>
        <p:txBody>
          <a:bodyPr/>
          <a:lstStyle/>
          <a:p>
            <a:fld id="{EDF1A217-F874-42EA-8FB0-03CEF5C09CCE}" type="slidenum">
              <a:rPr lang="ru-RU" altLang="ru-RU" sz="1600" b="1">
                <a:solidFill>
                  <a:schemeClr val="bg1"/>
                </a:solidFill>
              </a:rPr>
              <a:pPr/>
              <a:t>10</a:t>
            </a:fld>
            <a:endParaRPr lang="ru-RU" altLang="ru-RU" sz="16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55" y="4745781"/>
            <a:ext cx="20193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99055" y="4083050"/>
            <a:ext cx="1997075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Map of sediment thickness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329467" y="4022280"/>
            <a:ext cx="239236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Map of consolidated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crust thickness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21005" y="4083050"/>
            <a:ext cx="20510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Map of Earth’s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crust thickness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946221" y="2391849"/>
            <a:ext cx="1987989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Map of crustal types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67" y="4761656"/>
            <a:ext cx="2052638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0" y="1746250"/>
            <a:ext cx="19986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55" y="1771650"/>
            <a:ext cx="2019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80" y="1771650"/>
            <a:ext cx="2019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0" y="4725144"/>
            <a:ext cx="20193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4329467" y="1106487"/>
            <a:ext cx="257651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n-US" altLang="ru-RU" sz="1600" b="1" dirty="0" smtClean="0">
                <a:solidFill>
                  <a:schemeClr val="bg1"/>
                </a:solidFill>
                <a:latin typeface="+mn-lt"/>
              </a:rPr>
              <a:t>Map of potential fields zoning</a:t>
            </a:r>
            <a:endParaRPr lang="ru-RU" altLang="ru-RU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30" y="3125787"/>
            <a:ext cx="20415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 стрелкой 34"/>
          <p:cNvCxnSpPr/>
          <p:nvPr/>
        </p:nvCxnSpPr>
        <p:spPr>
          <a:xfrm>
            <a:off x="6526567" y="2744787"/>
            <a:ext cx="358775" cy="287338"/>
          </a:xfrm>
          <a:prstGeom prst="straightConnector1">
            <a:avLst/>
          </a:prstGeom>
          <a:ln w="57150">
            <a:solidFill>
              <a:srgbClr val="5F7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526567" y="5273675"/>
            <a:ext cx="358775" cy="276225"/>
          </a:xfrm>
          <a:prstGeom prst="straightConnector1">
            <a:avLst/>
          </a:prstGeom>
          <a:ln w="57150">
            <a:solidFill>
              <a:srgbClr val="5F7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/>
          <p:cNvSpPr txBox="1">
            <a:spLocks noChangeAspect="1" noChangeArrowheads="1"/>
          </p:cNvSpPr>
          <p:nvPr/>
        </p:nvSpPr>
        <p:spPr bwMode="auto">
          <a:xfrm>
            <a:off x="3124488" y="1195235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AMF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8" name="Text Box 7"/>
          <p:cNvSpPr txBox="1">
            <a:spLocks noChangeAspect="1" noChangeArrowheads="1"/>
          </p:cNvSpPr>
          <p:nvPr/>
        </p:nvSpPr>
        <p:spPr bwMode="auto">
          <a:xfrm>
            <a:off x="903002" y="1184656"/>
            <a:ext cx="5629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AGF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 descr="sl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14601" y="98261"/>
            <a:ext cx="1181569" cy="1180519"/>
          </a:xfrm>
          <a:prstGeom prst="ellipse">
            <a:avLst/>
          </a:prstGeom>
        </p:spPr>
      </p:pic>
      <p:pic>
        <p:nvPicPr>
          <p:cNvPr id="22" name="Рисунок 21" descr="logo_asi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71660" y="5549900"/>
            <a:ext cx="1685881" cy="8333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74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 descr="IG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7022"/>
            <a:ext cx="7496696" cy="590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539552" y="115888"/>
            <a:ext cx="781069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latin typeface="+mn-lt"/>
              </a:rPr>
              <a:t>Международная геологическая карта Азии – </a:t>
            </a:r>
            <a:r>
              <a:rPr lang="en-US" sz="2000" b="1" dirty="0">
                <a:solidFill>
                  <a:srgbClr val="FFFF00"/>
                </a:solidFill>
                <a:latin typeface="+mn-lt"/>
              </a:rPr>
              <a:t>IGMA 5000</a:t>
            </a:r>
            <a:r>
              <a:rPr lang="ru-RU" sz="2000" b="1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pPr>
              <a:defRPr/>
            </a:pP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33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64252" y="6497638"/>
            <a:ext cx="417836" cy="2437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98DC68-CEE4-48EF-9435-92569E2EF606}" type="slidenum">
              <a:rPr lang="ru-RU" altLang="ru-RU" sz="1600" b="1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" y="1394626"/>
            <a:ext cx="3360374" cy="2495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97" y="4130010"/>
            <a:ext cx="4112555" cy="24560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ru-RU" sz="16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Макеты карт: </a:t>
            </a:r>
            <a:endParaRPr lang="en-US" altLang="ru-RU" sz="1600" b="1" dirty="0" smtClean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pPr marL="171450" indent="-171450">
              <a:lnSpc>
                <a:spcPct val="120000"/>
              </a:lnSpc>
              <a:buFontTx/>
              <a:buChar char="•"/>
            </a:pPr>
            <a:r>
              <a:rPr lang="ru-RU" altLang="ru-RU" sz="1400" b="1" dirty="0">
                <a:solidFill>
                  <a:srgbClr val="663300"/>
                </a:solidFill>
              </a:rPr>
              <a:t>геологическая</a:t>
            </a:r>
            <a:endParaRPr lang="ru-RU" altLang="ru-RU" sz="1400" b="1" dirty="0">
              <a:solidFill>
                <a:srgbClr val="663300"/>
              </a:solidFill>
            </a:endParaRPr>
          </a:p>
          <a:p>
            <a:pPr marL="171450" indent="-171450">
              <a:lnSpc>
                <a:spcPct val="120000"/>
              </a:lnSpc>
              <a:buFontTx/>
              <a:buChar char="•"/>
            </a:pPr>
            <a:r>
              <a:rPr lang="ru-RU" altLang="ru-RU" sz="1400" b="1" dirty="0" smtClean="0">
                <a:solidFill>
                  <a:srgbClr val="663300"/>
                </a:solidFill>
              </a:rPr>
              <a:t>геоморфологическая</a:t>
            </a:r>
            <a:r>
              <a:rPr lang="ru-RU" altLang="ru-RU" sz="1400" b="1" dirty="0">
                <a:solidFill>
                  <a:srgbClr val="663300"/>
                </a:solidFill>
              </a:rPr>
              <a:t>,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altLang="ru-RU" sz="1400" b="1" dirty="0">
                <a:solidFill>
                  <a:srgbClr val="663300"/>
                </a:solidFill>
              </a:rPr>
              <a:t> четвертичных образований и </a:t>
            </a:r>
            <a:r>
              <a:rPr lang="ru-RU" altLang="ru-RU" sz="1400" b="1" dirty="0" smtClean="0">
                <a:solidFill>
                  <a:srgbClr val="663300"/>
                </a:solidFill>
              </a:rPr>
              <a:t>неотектоники,</a:t>
            </a:r>
            <a:r>
              <a:rPr lang="en-US" altLang="ru-RU" sz="1400" b="1" dirty="0" smtClean="0">
                <a:solidFill>
                  <a:srgbClr val="663300"/>
                </a:solidFill>
              </a:rPr>
              <a:t>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ru-RU" sz="1400" b="1" dirty="0" smtClean="0">
                <a:solidFill>
                  <a:srgbClr val="663300"/>
                </a:solidFill>
              </a:rPr>
              <a:t> </a:t>
            </a:r>
            <a:r>
              <a:rPr lang="ru-RU" altLang="ru-RU" sz="1400" b="1" dirty="0" smtClean="0">
                <a:solidFill>
                  <a:srgbClr val="663300"/>
                </a:solidFill>
              </a:rPr>
              <a:t>подземных </a:t>
            </a:r>
            <a:r>
              <a:rPr lang="ru-RU" altLang="ru-RU" sz="1400" b="1" dirty="0">
                <a:solidFill>
                  <a:srgbClr val="663300"/>
                </a:solidFill>
              </a:rPr>
              <a:t>вод,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altLang="ru-RU" sz="1400" b="1" dirty="0">
                <a:solidFill>
                  <a:srgbClr val="663300"/>
                </a:solidFill>
              </a:rPr>
              <a:t> </a:t>
            </a:r>
            <a:r>
              <a:rPr lang="ru-RU" altLang="ru-RU" sz="1400" b="1" dirty="0" err="1">
                <a:solidFill>
                  <a:srgbClr val="663300"/>
                </a:solidFill>
              </a:rPr>
              <a:t>минерагеническая</a:t>
            </a:r>
            <a:r>
              <a:rPr lang="ru-RU" altLang="ru-RU" sz="1400" b="1" dirty="0">
                <a:solidFill>
                  <a:srgbClr val="663300"/>
                </a:solidFill>
              </a:rPr>
              <a:t>,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altLang="ru-RU" sz="1400" b="1" dirty="0">
                <a:solidFill>
                  <a:srgbClr val="663300"/>
                </a:solidFill>
              </a:rPr>
              <a:t> природных и техногенных ландшафтов,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ru-RU" altLang="ru-RU" sz="1400" b="1" dirty="0">
                <a:solidFill>
                  <a:srgbClr val="663300"/>
                </a:solidFill>
              </a:rPr>
              <a:t> эколого-геологическая </a:t>
            </a:r>
            <a:endParaRPr lang="ru-RU" altLang="ru-RU" sz="1400" b="1" dirty="0">
              <a:solidFill>
                <a:srgbClr val="663300"/>
              </a:solidFill>
            </a:endParaRPr>
          </a:p>
        </p:txBody>
      </p:sp>
      <p:pic>
        <p:nvPicPr>
          <p:cNvPr id="4" name="Picture 9" descr="Герб_агентства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68845" cy="8726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537839"/>
              </p:ext>
            </p:extLst>
          </p:nvPr>
        </p:nvGraphicFramePr>
        <p:xfrm>
          <a:off x="8028385" y="152108"/>
          <a:ext cx="982260" cy="98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CorelDRAW" r:id="rId5" imgW="1789560" imgH="1787760" progId="CorelDRAW.Graphic.13">
                  <p:embed/>
                </p:oleObj>
              </mc:Choice>
              <mc:Fallback>
                <p:oleObj name="CorelDRAW" r:id="rId5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8385" y="152108"/>
                        <a:ext cx="982260" cy="98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183690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Проект </a:t>
            </a:r>
            <a:r>
              <a:rPr lang="ru-RU" b="1" i="1" dirty="0" smtClean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«ГИС-Атлас </a:t>
            </a:r>
            <a:r>
              <a:rPr lang="ru-RU" b="1" i="1" dirty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карт геологического содержания масштаба 1:1 000 000 Северо-Восточной ветви Альпийско-Средиземноморского подвижного </a:t>
            </a:r>
            <a:r>
              <a:rPr lang="ru-RU" b="1" i="1" dirty="0" smtClean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пояса»</a:t>
            </a:r>
            <a:endParaRPr lang="ru-RU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13861" y="623441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70C0"/>
                </a:solidFill>
              </a:rPr>
              <a:t>12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pic>
        <p:nvPicPr>
          <p:cNvPr id="8" name="Picture 8" descr="ландшафт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64716"/>
            <a:ext cx="3507905" cy="24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Q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756" y="1700808"/>
            <a:ext cx="3389257" cy="24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воды_подз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16" y="2926542"/>
            <a:ext cx="3703443" cy="22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сети_сейсмичност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58" y="4187371"/>
            <a:ext cx="3563252" cy="25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116013" y="130175"/>
            <a:ext cx="6981825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323528" y="2204864"/>
            <a:ext cx="8634843" cy="30243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buNone/>
              <a:defRPr/>
            </a:pPr>
            <a:endParaRPr lang="ru-RU" sz="1800" dirty="0" smtClean="0">
              <a:effectLst/>
            </a:endParaRPr>
          </a:p>
          <a:p>
            <a:pPr marL="0" lvl="0" indent="0">
              <a:buNone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По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этому направлению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Роснедра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участвует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в реализации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двух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совместных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проектов:</a:t>
            </a:r>
          </a:p>
          <a:p>
            <a:pPr marL="0" lvl="0" indent="0">
              <a:buNone/>
              <a:defRPr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«Ресурсы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и использование подземных вод приграничных территорий государств – участников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СНГ»,</a:t>
            </a:r>
          </a:p>
          <a:p>
            <a:pPr marL="0" indent="0">
              <a:buNone/>
              <a:defRPr/>
            </a:pPr>
            <a:endParaRPr lang="ru-RU" sz="1800" b="1" i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Большой Алтай – уникальная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редкометально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-золото-полиметаллическая провинция Центральной Азии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</a:t>
            </a:r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>
              <a:buNone/>
              <a:defRPr/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lang="ru-RU" sz="1800" dirty="0">
              <a:effectLst/>
            </a:endParaRPr>
          </a:p>
          <a:p>
            <a:pPr marL="0" indent="0">
              <a:buNone/>
              <a:defRPr/>
            </a:pPr>
            <a:endParaRPr lang="ru-RU" altLang="ru-RU" sz="1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35658" cy="9398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89930"/>
              </p:ext>
            </p:extLst>
          </p:nvPr>
        </p:nvGraphicFramePr>
        <p:xfrm>
          <a:off x="8072433" y="152109"/>
          <a:ext cx="938212" cy="93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33" y="152109"/>
                        <a:ext cx="938212" cy="936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1116012" y="307885"/>
            <a:ext cx="66963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r>
              <a:rPr lang="ru-RU" altLang="ru-RU" sz="2400" b="1" dirty="0">
                <a:solidFill>
                  <a:srgbClr val="FFFF00"/>
                </a:solidFill>
              </a:rPr>
              <a:t>Металлогенические исследования и локальный прогноз </a:t>
            </a:r>
            <a:r>
              <a:rPr lang="ru-RU" altLang="ru-RU" sz="2400" b="1" dirty="0" err="1">
                <a:solidFill>
                  <a:srgbClr val="FFFF00"/>
                </a:solidFill>
              </a:rPr>
              <a:t>оруденения</a:t>
            </a:r>
            <a:endParaRPr lang="ru-RU" altLang="ru-RU" sz="2400" b="1" dirty="0">
              <a:solidFill>
                <a:srgbClr val="FFFF00"/>
              </a:solidFill>
            </a:endParaRPr>
          </a:p>
          <a:p>
            <a:pPr algn="ctr"/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532440" y="6475492"/>
            <a:ext cx="503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13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71550" y="244475"/>
            <a:ext cx="7129463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rgbClr val="FFFF00"/>
                </a:solidFill>
                <a:latin typeface="Arial" panose="020B0604020202020204" pitchFamily="34" charset="0"/>
              </a:rPr>
              <a:t>Проект </a:t>
            </a:r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«</a:t>
            </a:r>
            <a:r>
              <a:rPr lang="ru-RU" sz="2400" b="1" i="1" dirty="0">
                <a:solidFill>
                  <a:srgbClr val="FFFF00"/>
                </a:solidFill>
              </a:rPr>
              <a:t>Ресурсы и использование подземных вод приграничных территорий государств – участников СНГ</a:t>
            </a:r>
            <a:r>
              <a:rPr lang="ru-RU" altLang="ru-RU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19459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588125" y="1905000"/>
            <a:ext cx="2555875" cy="4191000"/>
          </a:xfrm>
        </p:spPr>
        <p:txBody>
          <a:bodyPr/>
          <a:lstStyle/>
          <a:p>
            <a:pPr eaLnBrk="1" hangingPunct="1">
              <a:buFont typeface="Symbol" panose="05050102010706020507" pitchFamily="18" charset="2"/>
              <a:buNone/>
            </a:pPr>
            <a:endParaRPr lang="ru-RU" altLang="ru-RU" sz="1500" b="1" dirty="0" smtClean="0">
              <a:effectLst/>
            </a:endParaRP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ru-RU" altLang="ru-RU" sz="1500" b="1" dirty="0" smtClean="0">
                <a:solidFill>
                  <a:srgbClr val="FFFFCC"/>
                </a:solidFill>
                <a:effectLst/>
              </a:rPr>
              <a:t>Основная цель проекта ‑ создание гидрогеологической карты масштаба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ru-RU" altLang="ru-RU" sz="1500" b="1" dirty="0" smtClean="0">
                <a:solidFill>
                  <a:srgbClr val="FFFFCC"/>
                </a:solidFill>
                <a:effectLst/>
              </a:rPr>
              <a:t>       1:2 500 000 территории стран Содружества.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ru-RU" altLang="ru-RU" sz="1500" b="1" dirty="0" smtClean="0">
                <a:solidFill>
                  <a:srgbClr val="FFFFCC"/>
                </a:solidFill>
                <a:effectLst/>
              </a:rPr>
              <a:t>Такая карта может стать основой для решения важнейших социально-экономических проблем стран СНГ, в частности, оценки обеспеченности населения ресурсами питьевых подземных вод.</a:t>
            </a:r>
          </a:p>
        </p:txBody>
      </p:sp>
      <p:pic>
        <p:nvPicPr>
          <p:cNvPr id="19460" name="Picture 7" descr="Charta_01-pic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36838"/>
            <a:ext cx="6372225" cy="4094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395288" y="1844675"/>
            <a:ext cx="5472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Гидрогеологическая карта территории Российской Федерации</a:t>
            </a:r>
            <a:endParaRPr lang="en-US" altLang="ru-RU" b="1" dirty="0" smtClean="0">
              <a:solidFill>
                <a:schemeClr val="bg1"/>
              </a:solidFill>
            </a:endParaRPr>
          </a:p>
        </p:txBody>
      </p:sp>
      <p:pic>
        <p:nvPicPr>
          <p:cNvPr id="454665" name="Picture 9" descr="Герб_агентства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4666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8316913" y="115888"/>
          <a:ext cx="719137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CorelDRAW" r:id="rId5" imgW="1789560" imgH="1787760" progId="">
                  <p:embed/>
                </p:oleObj>
              </mc:Choice>
              <mc:Fallback>
                <p:oleObj name="CorelDRAW" r:id="rId5" imgW="1789560" imgH="17877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115888"/>
                        <a:ext cx="719137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76481" y="6514322"/>
            <a:ext cx="467519" cy="343678"/>
          </a:xfrm>
        </p:spPr>
        <p:txBody>
          <a:bodyPr/>
          <a:lstStyle/>
          <a:p>
            <a:fld id="{3A9936DF-4C44-479E-983C-646D14005469}" type="slidenum">
              <a:rPr lang="ru-RU" sz="1600" b="1" smtClean="0">
                <a:solidFill>
                  <a:schemeClr val="bg1"/>
                </a:solidFill>
              </a:rPr>
              <a:pPr/>
              <a:t>14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4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4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7" name="Text Box 11"/>
          <p:cNvSpPr txBox="1">
            <a:spLocks noChangeArrowheads="1"/>
          </p:cNvSpPr>
          <p:nvPr/>
        </p:nvSpPr>
        <p:spPr bwMode="auto">
          <a:xfrm>
            <a:off x="868848" y="74994"/>
            <a:ext cx="73499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rgbClr val="FFFF00"/>
                </a:solidFill>
              </a:rPr>
              <a:t>Проект</a:t>
            </a:r>
            <a:r>
              <a:rPr lang="ru-RU" altLang="ru-RU" sz="2000" b="1" dirty="0">
                <a:solidFill>
                  <a:srgbClr val="FFFF00"/>
                </a:solidFill>
              </a:rPr>
              <a:t> «Большой Алтай – уникальная </a:t>
            </a:r>
            <a:r>
              <a:rPr lang="ru-RU" altLang="ru-RU" sz="2000" b="1" dirty="0" err="1">
                <a:solidFill>
                  <a:srgbClr val="FFFF00"/>
                </a:solidFill>
              </a:rPr>
              <a:t>редкометалльно</a:t>
            </a:r>
            <a:r>
              <a:rPr lang="ru-RU" altLang="ru-RU" sz="2000" b="1" dirty="0">
                <a:solidFill>
                  <a:srgbClr val="FFFF00"/>
                </a:solidFill>
              </a:rPr>
              <a:t>-золото-полиметаллическая провинция </a:t>
            </a:r>
          </a:p>
          <a:p>
            <a:pPr algn="ctr"/>
            <a:r>
              <a:rPr lang="ru-RU" altLang="ru-RU" sz="2000" b="1" dirty="0">
                <a:solidFill>
                  <a:srgbClr val="FFFF00"/>
                </a:solidFill>
              </a:rPr>
              <a:t>Центральной Азии»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786" y="260648"/>
            <a:ext cx="827584" cy="832789"/>
          </a:xfrm>
          <a:prstGeom prst="rect">
            <a:avLst/>
          </a:prstGeom>
        </p:spPr>
      </p:pic>
      <p:pic>
        <p:nvPicPr>
          <p:cNvPr id="16" name="Picture 2" descr="Герб_агентства"/>
          <p:cNvPicPr preferRelativeResize="0"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93417"/>
            <a:ext cx="715963" cy="719138"/>
          </a:xfrm>
          <a:noFill/>
          <a:ln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98696" y="648780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15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6626" name="Picture 2" descr="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10" y="2787358"/>
            <a:ext cx="2598365" cy="402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" y="3244822"/>
            <a:ext cx="2674510" cy="33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01" y="2763023"/>
            <a:ext cx="2815832" cy="3598008"/>
          </a:xfrm>
          <a:prstGeom prst="rect">
            <a:avLst/>
          </a:prstGeom>
        </p:spPr>
      </p:pic>
      <p:pic>
        <p:nvPicPr>
          <p:cNvPr id="26629" name="Picture 5" descr="r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" y="1268760"/>
            <a:ext cx="2482825" cy="189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75951" y="6470586"/>
            <a:ext cx="3054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000" b="1" dirty="0" smtClean="0">
                <a:solidFill>
                  <a:srgbClr val="FF9900"/>
                </a:solidFill>
              </a:rPr>
              <a:t>Металлогения </a:t>
            </a:r>
            <a:r>
              <a:rPr lang="en-US" altLang="ru-RU" sz="1000" b="1" dirty="0" smtClean="0">
                <a:solidFill>
                  <a:srgbClr val="FF9900"/>
                </a:solidFill>
              </a:rPr>
              <a:t>Au, Cu, Mo, </a:t>
            </a:r>
            <a:r>
              <a:rPr lang="en-US" altLang="ru-RU" sz="1000" b="1" dirty="0" err="1" smtClean="0">
                <a:solidFill>
                  <a:srgbClr val="FF9900"/>
                </a:solidFill>
              </a:rPr>
              <a:t>Pb</a:t>
            </a:r>
            <a:r>
              <a:rPr lang="en-US" altLang="ru-RU" sz="1000" b="1" dirty="0" smtClean="0">
                <a:solidFill>
                  <a:srgbClr val="FF9900"/>
                </a:solidFill>
              </a:rPr>
              <a:t>, Zn, Ag, REE, Fe</a:t>
            </a:r>
            <a:endParaRPr lang="ru-RU" altLang="ru-RU" sz="1000" b="1" dirty="0">
              <a:solidFill>
                <a:srgbClr val="FF99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1673" y="1268760"/>
            <a:ext cx="621927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конкретизации работ по этому проекту мы предлагаем казахстанским коллегам рассмотреть возможность проведения весной следующего года рабочего совещания с приглашением специалистов не только из России и Казахстана, но и из Монголии и Китая. На этом совещании было бы целесообразным обсудить основные направления дальнейшего развития проекта, а также вопросы научно-методического и технического характера и вопросы, связанные с организацией и финансированием работ.</a:t>
            </a:r>
            <a:endParaRPr lang="ru-RU" sz="11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Прогнозно-</a:t>
            </a:r>
            <a:r>
              <a:rPr lang="ru-RU" sz="2000" b="1" dirty="0" err="1" smtClean="0">
                <a:solidFill>
                  <a:srgbClr val="FFFF00"/>
                </a:solidFill>
              </a:rPr>
              <a:t>минерагеническая</a:t>
            </a:r>
            <a:r>
              <a:rPr lang="ru-RU" sz="2000" b="1" dirty="0" smtClean="0">
                <a:solidFill>
                  <a:srgbClr val="FFFF00"/>
                </a:solidFill>
              </a:rPr>
              <a:t> карта </a:t>
            </a:r>
            <a:r>
              <a:rPr lang="ru-RU" sz="2000" b="1" dirty="0">
                <a:solidFill>
                  <a:srgbClr val="FFFF00"/>
                </a:solidFill>
              </a:rPr>
              <a:t>территории 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Российской </a:t>
            </a:r>
            <a:r>
              <a:rPr lang="ru-RU" sz="2000" b="1" dirty="0">
                <a:solidFill>
                  <a:srgbClr val="FFFF00"/>
                </a:solidFill>
              </a:rPr>
              <a:t>Федерации и ее континентального </a:t>
            </a:r>
            <a:r>
              <a:rPr lang="ru-RU" sz="2000" b="1" dirty="0" smtClean="0">
                <a:solidFill>
                  <a:srgbClr val="FFFF00"/>
                </a:solidFill>
              </a:rPr>
              <a:t>шельфа,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масштаб 1:2 500 000</a:t>
            </a:r>
            <a:endParaRPr lang="ru-RU" altLang="ru-RU" sz="2000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4" y="1474061"/>
            <a:ext cx="8547871" cy="4925144"/>
          </a:xfrm>
        </p:spPr>
      </p:pic>
      <p:sp>
        <p:nvSpPr>
          <p:cNvPr id="5" name="Прямоугольник 4"/>
          <p:cNvSpPr/>
          <p:nvPr/>
        </p:nvSpPr>
        <p:spPr>
          <a:xfrm>
            <a:off x="8676069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16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0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14313" y="1800225"/>
            <a:ext cx="89296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857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57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57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600"/>
          </a:p>
          <a:p>
            <a:pPr>
              <a:spcBef>
                <a:spcPct val="0"/>
              </a:spcBef>
              <a:buFontTx/>
              <a:buNone/>
            </a:pPr>
            <a:endParaRPr lang="ru-RU" altLang="ru-RU" sz="1000"/>
          </a:p>
        </p:txBody>
      </p:sp>
      <p:pic>
        <p:nvPicPr>
          <p:cNvPr id="8195" name="Рисунок 3" descr="Arc_Scene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3" y="279108"/>
            <a:ext cx="4703763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5003800" y="260350"/>
            <a:ext cx="4140200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i="1" dirty="0">
                <a:solidFill>
                  <a:srgbClr val="FFFFCC"/>
                </a:solidFill>
                <a:sym typeface="Arial" panose="020B0604020202020204" pitchFamily="34" charset="0"/>
              </a:rPr>
              <a:t>ArcGIS 10.3 Package</a:t>
            </a:r>
          </a:p>
          <a:p>
            <a:pPr>
              <a:spcBef>
                <a:spcPct val="0"/>
              </a:spcBef>
              <a:buClr>
                <a:srgbClr val="800000"/>
              </a:buClr>
              <a:buSzPct val="25000"/>
            </a:pPr>
            <a:r>
              <a:rPr lang="en-US" altLang="ru-RU" sz="2000" b="1" dirty="0">
                <a:solidFill>
                  <a:srgbClr val="FFFF00"/>
                </a:solidFill>
                <a:latin typeface="Arial Black" panose="020B0A04020102020204" pitchFamily="34" charset="0"/>
                <a:sym typeface="Arial" panose="020B0604020202020204" pitchFamily="34" charset="0"/>
              </a:rPr>
              <a:t>«Prognostic </a:t>
            </a:r>
            <a:r>
              <a:rPr lang="en-US" altLang="ru-RU" sz="2000" b="1" dirty="0" err="1">
                <a:solidFill>
                  <a:srgbClr val="FFFF00"/>
                </a:solidFill>
                <a:latin typeface="Arial Black" panose="020B0A04020102020204" pitchFamily="34" charset="0"/>
                <a:sym typeface="Arial" panose="020B0604020202020204" pitchFamily="34" charset="0"/>
              </a:rPr>
              <a:t>Metallogenic</a:t>
            </a:r>
            <a:r>
              <a:rPr lang="en-US" altLang="ru-RU" sz="2000" b="1" dirty="0">
                <a:solidFill>
                  <a:srgbClr val="FFFF00"/>
                </a:solidFill>
                <a:latin typeface="Arial Black" panose="020B0A04020102020204" pitchFamily="34" charset="0"/>
                <a:sym typeface="Arial" panose="020B0604020202020204" pitchFamily="34" charset="0"/>
              </a:rPr>
              <a:t> Map of Russia, 2.5M scale»</a:t>
            </a:r>
          </a:p>
          <a:p>
            <a:pPr>
              <a:buFontTx/>
              <a:buNone/>
            </a:pPr>
            <a:r>
              <a:rPr lang="ru-RU" sz="1500" b="1" dirty="0" smtClean="0">
                <a:solidFill>
                  <a:schemeClr val="bg1"/>
                </a:solidFill>
              </a:rPr>
              <a:t>Это </a:t>
            </a:r>
            <a:r>
              <a:rPr lang="ru-RU" sz="1500" b="1" dirty="0">
                <a:solidFill>
                  <a:schemeClr val="bg1"/>
                </a:solidFill>
              </a:rPr>
              <a:t>карта нового поколения, созданная на основе обобщения материалов по Госгеолкарте-1000/3 и Госгеолкарте-200/2. </a:t>
            </a:r>
            <a:endParaRPr lang="ru-RU" sz="1500" b="1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1500" b="1" dirty="0" smtClean="0">
                <a:solidFill>
                  <a:schemeClr val="bg1"/>
                </a:solidFill>
              </a:rPr>
              <a:t>Карта </a:t>
            </a:r>
            <a:r>
              <a:rPr lang="ru-RU" sz="1500" b="1" dirty="0">
                <a:solidFill>
                  <a:schemeClr val="bg1"/>
                </a:solidFill>
              </a:rPr>
              <a:t>составлена с использованием современных компьютерных технологий и представляет собой «многослойный» ГИС-проект, позволяющий проводить комплексный ‑ с привлечением геофизических, </a:t>
            </a:r>
            <a:r>
              <a:rPr lang="ru-RU" sz="1500" b="1" dirty="0" err="1">
                <a:solidFill>
                  <a:schemeClr val="bg1"/>
                </a:solidFill>
              </a:rPr>
              <a:t>космогеологических</a:t>
            </a:r>
            <a:r>
              <a:rPr lang="ru-RU" sz="1500" b="1" dirty="0">
                <a:solidFill>
                  <a:schemeClr val="bg1"/>
                </a:solidFill>
              </a:rPr>
              <a:t>, геохимических и других картографических материалов ‑ прогнозно-</a:t>
            </a:r>
            <a:r>
              <a:rPr lang="ru-RU" sz="1500" b="1" dirty="0" err="1">
                <a:solidFill>
                  <a:schemeClr val="bg1"/>
                </a:solidFill>
              </a:rPr>
              <a:t>минерагенический</a:t>
            </a:r>
            <a:r>
              <a:rPr lang="ru-RU" sz="1500" b="1" dirty="0">
                <a:solidFill>
                  <a:schemeClr val="bg1"/>
                </a:solidFill>
              </a:rPr>
              <a:t> анализ территории России с выделением площадей, перспективных на выявление остродефицитных и высоколиквидных видов полезных ископаемых различных геолого-промышленных типов. </a:t>
            </a:r>
            <a:endParaRPr lang="ru-RU" sz="1500" b="1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z="1500" b="1" dirty="0" smtClean="0">
                <a:solidFill>
                  <a:schemeClr val="bg1"/>
                </a:solidFill>
              </a:rPr>
              <a:t>База </a:t>
            </a:r>
            <a:r>
              <a:rPr lang="ru-RU" sz="1500" b="1" dirty="0">
                <a:solidFill>
                  <a:schemeClr val="bg1"/>
                </a:solidFill>
              </a:rPr>
              <a:t>данных к карте содержит более 25 тыс. месторождений твердых полезных ископаемых. </a:t>
            </a:r>
            <a:endParaRPr lang="ru-RU" altLang="ru-RU" sz="15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32440" y="639205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17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H:\Работа_2016_год\Тема_21005114_металлогеническаяКАРТА\МЕТАЛ_КАРТА_2016\инф. отчет\Отчет_3-й квартал\JPG\фрагменты_карт\Б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07437" cy="582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79200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FF00"/>
                </a:solidFill>
              </a:rPr>
              <a:t>Забайкальская металлогеническая провинция (фрагмент)</a:t>
            </a:r>
            <a:r>
              <a:rPr lang="en-US" altLang="ru-RU" sz="2000" b="1" dirty="0" smtClean="0">
                <a:solidFill>
                  <a:srgbClr val="FFFF00"/>
                </a:solidFill>
              </a:rPr>
              <a:t>  </a:t>
            </a:r>
            <a:endParaRPr lang="ru-RU" altLang="ru-RU" sz="20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66376" y="654229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18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116013" y="130175"/>
            <a:ext cx="6981825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209067" y="1772816"/>
            <a:ext cx="8820152" cy="41764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buNone/>
              <a:defRPr/>
            </a:pPr>
            <a:endParaRPr lang="ru-RU" sz="1800" dirty="0" smtClean="0">
              <a:effectLst/>
            </a:endParaRPr>
          </a:p>
          <a:p>
            <a:pPr marL="0" indent="0">
              <a:buNone/>
            </a:pPr>
            <a:r>
              <a:rPr lang="ru-RU" sz="1800" dirty="0" smtClean="0">
                <a:effectLst/>
              </a:rPr>
              <a:t> 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По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этому направлению российская сторона главным образом усилиями специалистов «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Гидроспецгеологии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» продолжала активно работать по двум проектам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: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lvl="0"/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«Совершенствование методики совместного гидрогеодинамического мониторинга государств – участников СНГ в сейсмоактивных регионах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,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lvl="0" indent="0">
              <a:buNone/>
            </a:pPr>
            <a:endParaRPr lang="ru-RU" sz="1800" b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lvl="0"/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«Создание и развитие объединенной системы сбора и накопления данных геодинамического мониторинга государств – участников СНГ»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.</a:t>
            </a:r>
          </a:p>
          <a:p>
            <a:pPr marL="0" indent="0">
              <a:buNone/>
              <a:defRPr/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lang="ru-RU" sz="1800" dirty="0">
              <a:effectLst/>
            </a:endParaRPr>
          </a:p>
          <a:p>
            <a:pPr marL="0" indent="0">
              <a:buNone/>
              <a:defRPr/>
            </a:pPr>
            <a:endParaRPr lang="ru-RU" altLang="ru-RU" sz="1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793"/>
            <a:ext cx="691508" cy="694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874907"/>
              </p:ext>
            </p:extLst>
          </p:nvPr>
        </p:nvGraphicFramePr>
        <p:xfrm>
          <a:off x="8242214" y="327628"/>
          <a:ext cx="7938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2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14" y="327628"/>
                        <a:ext cx="7938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899592" y="288793"/>
            <a:ext cx="71982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3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r>
              <a:rPr lang="ru-RU" altLang="ru-RU" sz="2400" b="1" dirty="0">
                <a:solidFill>
                  <a:srgbClr val="FFFF00"/>
                </a:solidFill>
              </a:rPr>
              <a:t>Прогноз опасных геологических процессов и явлений, мониторинг геологической среды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16927" y="6402942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 smtClean="0">
                <a:solidFill>
                  <a:schemeClr val="bg1"/>
                </a:solidFill>
              </a:rPr>
              <a:t>1</a:t>
            </a:r>
            <a:r>
              <a:rPr lang="ru-RU" altLang="ru-RU" sz="1600" b="1" dirty="0" smtClean="0">
                <a:solidFill>
                  <a:schemeClr val="bg1"/>
                </a:solidFill>
              </a:rPr>
              <a:t>9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2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116013" y="130175"/>
            <a:ext cx="6981825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533814" y="1404154"/>
            <a:ext cx="8146221" cy="4968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Обзорное и мелко-среднемасштабное геологическое картографирование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Металлогенические исследования и локальный прогноз </a:t>
            </a:r>
            <a:r>
              <a:rPr lang="ru-RU" altLang="ru-RU" sz="1800" b="1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оруденения</a:t>
            </a:r>
            <a:endParaRPr lang="ru-RU" alt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Прогноз опасных геологических процессов и явлений, мониторинг геологической среды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Лабораторно-аналитические исследования, стандартизация, сертификация и метрология в области геологического изучения недр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Методология и технологии производства геологоразведочных работ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Глубинные геолого-геофизические исследования и геолого-геофизическое моделирование земной коры и мантии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Проведение совместных симпозиумов, совещаний и выставок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Геолого-экономические исследования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Проведение открытых полевых Олимпиад юных геологов</a:t>
            </a:r>
            <a:endParaRPr lang="ru-RU" alt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35658" cy="9398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097839" y="115888"/>
          <a:ext cx="938212" cy="93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7839" y="115888"/>
                        <a:ext cx="938212" cy="936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1403648" y="200164"/>
            <a:ext cx="61206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Перспективный план содержит девять направлений </a:t>
            </a:r>
            <a:r>
              <a:rPr lang="ru-RU" sz="2400" b="1" dirty="0" smtClean="0">
                <a:solidFill>
                  <a:srgbClr val="FFFF00"/>
                </a:solidFill>
              </a:rPr>
              <a:t>сотрудничества: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12064" y="637270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chemeClr val="bg1"/>
                </a:solidFill>
              </a:rPr>
              <a:t>2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06757" y="6476974"/>
            <a:ext cx="437243" cy="353075"/>
          </a:xfrm>
        </p:spPr>
        <p:txBody>
          <a:bodyPr/>
          <a:lstStyle/>
          <a:p>
            <a:pPr algn="r"/>
            <a:fld id="{300782C4-CBFB-4999-ADD1-1DBCAAF161C6}" type="slidenum">
              <a:rPr lang="ru-RU" sz="1600" b="1" smtClean="0">
                <a:solidFill>
                  <a:schemeClr val="bg1"/>
                </a:solidFill>
              </a:rPr>
              <a:t>20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6200" y="1"/>
            <a:ext cx="8991600" cy="13716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Автоматизированная наблюдательная сеть мониторинга опасных эндогенных процессов Российской Федерации 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i="1" dirty="0" smtClean="0">
                <a:solidFill>
                  <a:srgbClr val="FFFF00"/>
                </a:solidFill>
              </a:rPr>
              <a:t>(в том числе в приграничных районах)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/>
          <a:stretch/>
        </p:blipFill>
        <p:spPr>
          <a:xfrm>
            <a:off x="251520" y="1466825"/>
            <a:ext cx="8473380" cy="5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045083" y="288793"/>
            <a:ext cx="6981825" cy="73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215899" y="1772816"/>
            <a:ext cx="8820152" cy="31683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Российская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сторона принимала участие в работах по следующим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трем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проектам: 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«Разработка международных стандартов для датирования докембрийских и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фанерозойских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 формаций изотопными методами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U-</a:t>
            </a:r>
            <a:r>
              <a:rPr lang="ru-RU" sz="1800" b="1" i="1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Pb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Rb-Sr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Sm-Nd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»,</a:t>
            </a:r>
          </a:p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Стандартизация, метрология и сертификация в области геологического изучения недр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»,</a:t>
            </a:r>
          </a:p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Информационные технологии в области геологического изучения недр»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. </a:t>
            </a:r>
          </a:p>
          <a:p>
            <a:pPr marL="0" indent="0">
              <a:buNone/>
            </a:pPr>
            <a:endParaRPr lang="ru-RU" sz="1800" dirty="0" smtClean="0">
              <a:effectLst/>
            </a:endParaRPr>
          </a:p>
          <a:p>
            <a:pPr marL="0" indent="0">
              <a:buNone/>
              <a:defRPr/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lang="ru-RU" sz="1800" dirty="0">
              <a:effectLst/>
            </a:endParaRPr>
          </a:p>
          <a:p>
            <a:pPr marL="0" indent="0">
              <a:buNone/>
              <a:defRPr/>
            </a:pPr>
            <a:endParaRPr lang="ru-RU" altLang="ru-RU" sz="1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793"/>
            <a:ext cx="691508" cy="694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242214" y="327628"/>
          <a:ext cx="7938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8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14" y="327628"/>
                        <a:ext cx="7938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899592" y="196460"/>
            <a:ext cx="72728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</a:rPr>
              <a:t>4</a:t>
            </a:r>
            <a:r>
              <a:rPr lang="en-US" sz="2000" b="1" dirty="0" smtClean="0">
                <a:solidFill>
                  <a:srgbClr val="FFFF00"/>
                </a:solidFill>
              </a:rPr>
              <a:t>. 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2000" b="1" dirty="0" smtClean="0">
                <a:solidFill>
                  <a:srgbClr val="FFFF00"/>
                </a:solidFill>
              </a:rPr>
              <a:t>Лабораторно-аналитические </a:t>
            </a:r>
            <a:r>
              <a:rPr lang="ru-RU" altLang="ru-RU" sz="2000" b="1" dirty="0">
                <a:solidFill>
                  <a:srgbClr val="FFFF00"/>
                </a:solidFill>
              </a:rPr>
              <a:t>исследования, стандартизация, сертификация и метрология в области геологического изучения недр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40745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FFFFCC"/>
                </a:solidFill>
              </a:rPr>
              <a:t>Работы по </a:t>
            </a:r>
            <a:r>
              <a:rPr lang="ru-RU" b="1" dirty="0" smtClean="0">
                <a:solidFill>
                  <a:srgbClr val="FFFFCC"/>
                </a:solidFill>
              </a:rPr>
              <a:t>этим проектам </a:t>
            </a:r>
            <a:r>
              <a:rPr lang="ru-RU" b="1" dirty="0">
                <a:solidFill>
                  <a:srgbClr val="FFFFCC"/>
                </a:solidFill>
              </a:rPr>
              <a:t>осуществляются с российской стороны специалистами </a:t>
            </a:r>
            <a:r>
              <a:rPr lang="ru-RU" b="1" dirty="0" smtClean="0">
                <a:solidFill>
                  <a:srgbClr val="FFFFCC"/>
                </a:solidFill>
              </a:rPr>
              <a:t>из ВСЕГЕИ и </a:t>
            </a:r>
            <a:r>
              <a:rPr lang="ru-RU" b="1" dirty="0" err="1" smtClean="0">
                <a:solidFill>
                  <a:srgbClr val="FFFFCC"/>
                </a:solidFill>
              </a:rPr>
              <a:t>Росгеолфонда</a:t>
            </a:r>
            <a:r>
              <a:rPr lang="ru-RU" b="1" dirty="0" smtClean="0">
                <a:solidFill>
                  <a:srgbClr val="FFFFCC"/>
                </a:solidFill>
              </a:rPr>
              <a:t>. </a:t>
            </a:r>
            <a:endParaRPr lang="ru-RU" b="1" dirty="0">
              <a:solidFill>
                <a:srgbClr val="FFFF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0375" y="6453336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21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66" name="Text Box 46"/>
          <p:cNvSpPr txBox="1">
            <a:spLocks noChangeArrowheads="1"/>
          </p:cNvSpPr>
          <p:nvPr/>
        </p:nvSpPr>
        <p:spPr bwMode="auto">
          <a:xfrm>
            <a:off x="1042988" y="188913"/>
            <a:ext cx="712946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altLang="ru-RU" sz="1600" b="1" i="1" dirty="0">
                <a:solidFill>
                  <a:srgbClr val="FFFF00"/>
                </a:solidFill>
                <a:latin typeface="+mj-lt"/>
              </a:rPr>
              <a:t>Проект</a:t>
            </a:r>
            <a:r>
              <a:rPr lang="ru-RU" altLang="ru-RU" sz="1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rgbClr val="FFFF00"/>
                </a:solidFill>
              </a:rPr>
              <a:t>«Разработка международных стандартов для датирования докембрийских и </a:t>
            </a:r>
            <a:r>
              <a:rPr lang="ru-RU" sz="1600" b="1" dirty="0" err="1">
                <a:solidFill>
                  <a:srgbClr val="FFFF00"/>
                </a:solidFill>
              </a:rPr>
              <a:t>фанерозойских</a:t>
            </a:r>
            <a:r>
              <a:rPr lang="ru-RU" sz="1600" b="1" dirty="0">
                <a:solidFill>
                  <a:srgbClr val="FFFF00"/>
                </a:solidFill>
              </a:rPr>
              <a:t> формаций изотопными методами U-</a:t>
            </a:r>
            <a:r>
              <a:rPr lang="ru-RU" sz="1600" b="1" dirty="0" err="1">
                <a:solidFill>
                  <a:srgbClr val="FFFF00"/>
                </a:solidFill>
              </a:rPr>
              <a:t>Pb</a:t>
            </a:r>
            <a:r>
              <a:rPr lang="ru-RU" sz="1600" b="1" dirty="0">
                <a:solidFill>
                  <a:srgbClr val="FFFF00"/>
                </a:solidFill>
              </a:rPr>
              <a:t>, </a:t>
            </a:r>
            <a:r>
              <a:rPr lang="ru-RU" sz="1600" b="1" dirty="0" err="1">
                <a:solidFill>
                  <a:srgbClr val="FFFF00"/>
                </a:solidFill>
              </a:rPr>
              <a:t>Rb-Sr</a:t>
            </a:r>
            <a:r>
              <a:rPr lang="ru-RU" sz="1600" b="1" dirty="0">
                <a:solidFill>
                  <a:srgbClr val="FFFF00"/>
                </a:solidFill>
              </a:rPr>
              <a:t>, </a:t>
            </a:r>
            <a:r>
              <a:rPr lang="ru-RU" sz="1600" b="1" dirty="0" err="1">
                <a:solidFill>
                  <a:srgbClr val="FFFF00"/>
                </a:solidFill>
              </a:rPr>
              <a:t>Sm-Nd</a:t>
            </a:r>
            <a:r>
              <a:rPr lang="ru-RU" sz="1600" b="1" dirty="0">
                <a:solidFill>
                  <a:srgbClr val="FFFF00"/>
                </a:solidFill>
              </a:rPr>
              <a:t>»</a:t>
            </a:r>
            <a:endParaRPr lang="ru-RU" altLang="ru-RU" sz="1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65969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5970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638035" y="643093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22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8" y="1232799"/>
            <a:ext cx="7596336" cy="537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3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66" name="Text Box 46"/>
          <p:cNvSpPr txBox="1">
            <a:spLocks noChangeArrowheads="1"/>
          </p:cNvSpPr>
          <p:nvPr/>
        </p:nvSpPr>
        <p:spPr bwMode="auto">
          <a:xfrm>
            <a:off x="1042988" y="188913"/>
            <a:ext cx="7129462" cy="65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altLang="ru-RU" sz="1600" b="1" i="1" dirty="0">
                <a:solidFill>
                  <a:srgbClr val="FFFF00"/>
                </a:solidFill>
                <a:latin typeface="+mj-lt"/>
              </a:rPr>
              <a:t>Проект</a:t>
            </a:r>
            <a:r>
              <a:rPr lang="ru-RU" altLang="ru-RU" sz="1600" b="1" dirty="0">
                <a:solidFill>
                  <a:srgbClr val="FFFF00"/>
                </a:solidFill>
                <a:latin typeface="+mj-lt"/>
              </a:rPr>
              <a:t> «СТАНДАРТИЗАЦИЯ, МЕТРОЛОГИЯ И СЕРТИФИКАЦИЯ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ru-RU" altLang="ru-RU" sz="1600" b="1" dirty="0">
                <a:solidFill>
                  <a:srgbClr val="FFFF00"/>
                </a:solidFill>
                <a:latin typeface="+mj-lt"/>
              </a:rPr>
              <a:t>В ОБЛАСТИ ГЕОЛОГИЧЕСКОГО ИЗУЧЕНИЯ НЕДР»</a:t>
            </a:r>
          </a:p>
        </p:txBody>
      </p:sp>
      <p:pic>
        <p:nvPicPr>
          <p:cNvPr id="465969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5970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2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6820"/>
            <a:ext cx="2461105" cy="356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8" y="2926101"/>
            <a:ext cx="2605863" cy="377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20" y="1271588"/>
            <a:ext cx="2579225" cy="373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78" y="2926101"/>
            <a:ext cx="2653390" cy="38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57" y="1271588"/>
            <a:ext cx="2659088" cy="385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49" y="2947980"/>
            <a:ext cx="2711531" cy="38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38035" y="643093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23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0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73" y="167528"/>
            <a:ext cx="8229600" cy="891356"/>
          </a:xfrm>
        </p:spPr>
        <p:txBody>
          <a:bodyPr/>
          <a:lstStyle/>
          <a:p>
            <a:r>
              <a:rPr lang="ru-RU" altLang="ru-RU" sz="2000" b="1" i="1" dirty="0" smtClean="0">
                <a:solidFill>
                  <a:srgbClr val="FFFF00"/>
                </a:solidFill>
              </a:rPr>
              <a:t>Проект </a:t>
            </a:r>
            <a:r>
              <a:rPr lang="ru-RU" sz="2000" b="1" dirty="0">
                <a:solidFill>
                  <a:srgbClr val="FFFF00"/>
                </a:solidFill>
              </a:rPr>
              <a:t>«Информационные технологии в области 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геологического изучения недр»</a:t>
            </a:r>
          </a:p>
        </p:txBody>
      </p:sp>
      <p:pic>
        <p:nvPicPr>
          <p:cNvPr id="4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560303" y="634250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24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1F0AB1DF-7C60-45AE-9A14-175478370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52" y="1531019"/>
            <a:ext cx="4504432" cy="2258021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9" name="Picture 6" descr="C:\Users\DARAKC~1\AppData\Local\Temp\notes9DA8A7\Архитектура ЕФГИ.jpg">
            <a:extLst>
              <a:ext uri="{FF2B5EF4-FFF2-40B4-BE49-F238E27FC236}">
                <a16:creationId xmlns:a16="http://schemas.microsoft.com/office/drawing/2014/main" xmlns="" id="{A2236CED-CC1D-4C99-A231-325106B6C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8" b="4416"/>
          <a:stretch/>
        </p:blipFill>
        <p:spPr bwMode="auto">
          <a:xfrm>
            <a:off x="202003" y="2796545"/>
            <a:ext cx="4248472" cy="36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4786" y="2355725"/>
            <a:ext cx="4010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200" b="1" kern="0" dirty="0">
                <a:ln w="0"/>
                <a:solidFill>
                  <a:srgbClr val="FFFFCC"/>
                </a:solidFill>
              </a:rPr>
              <a:t>ОБОБЩЕННАЯ АРХИТЕКТУРА </a:t>
            </a:r>
            <a:r>
              <a:rPr lang="ru-RU" sz="1200" b="1" kern="0" dirty="0" smtClean="0">
                <a:ln w="0"/>
                <a:solidFill>
                  <a:srgbClr val="FFFFCC"/>
                </a:solidFill>
              </a:rPr>
              <a:t>ФГИС </a:t>
            </a:r>
            <a:r>
              <a:rPr lang="ru-RU" sz="1200" b="1" kern="0" dirty="0">
                <a:ln w="0"/>
                <a:solidFill>
                  <a:srgbClr val="FFFFCC"/>
                </a:solidFill>
              </a:rPr>
              <a:t>«ЕФГИ»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60943" y="1168972"/>
            <a:ext cx="4194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200" b="1" kern="0" dirty="0" smtClean="0">
                <a:ln w="0"/>
                <a:solidFill>
                  <a:srgbClr val="FFFFCC"/>
                </a:solidFill>
              </a:rPr>
              <a:t>ОРГАНИЗАЦИОННАЯ СТРУКТУРА ФГИС «ЕФГИ»</a:t>
            </a:r>
          </a:p>
          <a:p>
            <a:pPr algn="ctr" defTabSz="457200"/>
            <a:endParaRPr lang="ru-RU" b="1" kern="0" dirty="0">
              <a:ln w="0"/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22" y="1126016"/>
            <a:ext cx="43104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ГОСУДАРСТВЕННАЯ ИНФОРМАЦИОННАЯ СИСТЕМА </a:t>
            </a:r>
            <a:r>
              <a:rPr lang="ru-RU" altLang="ru-RU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«ЕДИНЫЙ ФОНД ГЕОЛОГИЧЕСКОЙ ИНФОРМАЦИИ»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50474" y="3957206"/>
            <a:ext cx="5018069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10"/>
              </a:lnSpc>
              <a:spcAft>
                <a:spcPts val="0"/>
              </a:spcAft>
              <a:tabLst>
                <a:tab pos="186055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                    ЦЕЛИ ФГИС «ЕФГИ»:</a:t>
            </a:r>
          </a:p>
          <a:p>
            <a:pPr marL="171450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Управление </a:t>
            </a: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государственным фондом недр</a:t>
            </a:r>
          </a:p>
          <a:p>
            <a:pPr marL="171450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Ведение Государственного кадастра месторождений и проявлений полезных ископаемых</a:t>
            </a:r>
          </a:p>
          <a:p>
            <a:pPr marL="171450" indent="-171450">
              <a:lnSpc>
                <a:spcPts val="1510"/>
              </a:lnSpc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Ведение Государственного баланса запасов полезных ископаемых</a:t>
            </a:r>
          </a:p>
          <a:p>
            <a:pPr marL="171450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Ведение Государственного реестра работ </a:t>
            </a:r>
            <a:r>
              <a:rPr lang="ru-RU" sz="10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по ГИН</a:t>
            </a:r>
            <a:endParaRPr lang="ru-RU" sz="1000" b="1" dirty="0">
              <a:solidFill>
                <a:srgbClr val="FFFFCC"/>
              </a:solidFill>
              <a:latin typeface="+mn-lt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171450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Ведение </a:t>
            </a: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Лицензий на пользование недрами</a:t>
            </a:r>
          </a:p>
          <a:p>
            <a:pPr marL="171450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Предупреждения опасных природных процессов и явлений</a:t>
            </a:r>
          </a:p>
          <a:p>
            <a:pPr marL="171450" marR="737235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Обеспечение обороны страны и безопасности Государства </a:t>
            </a:r>
          </a:p>
          <a:p>
            <a:pPr marL="171450" marR="737235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Организация и осуществление государственного контроля (надзора)</a:t>
            </a:r>
          </a:p>
          <a:p>
            <a:pPr marL="171450" marR="737235" indent="-171450">
              <a:lnSpc>
                <a:spcPts val="151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6055" algn="l"/>
              </a:tabLst>
            </a:pPr>
            <a:r>
              <a:rPr lang="ru-RU" sz="10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  <a:cs typeface="Courier New" panose="02070309020205020404" pitchFamily="49" charset="0"/>
              </a:rPr>
              <a:t>Предоставление геологической информации широкому кругу пользователей</a:t>
            </a:r>
          </a:p>
          <a:p>
            <a:pPr marR="737235" indent="450850" algn="just">
              <a:lnSpc>
                <a:spcPts val="1510"/>
              </a:lnSpc>
              <a:spcAft>
                <a:spcPts val="0"/>
              </a:spcAft>
              <a:tabLst>
                <a:tab pos="19177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045083" y="288793"/>
            <a:ext cx="6981825" cy="73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215899" y="1772816"/>
            <a:ext cx="8820152" cy="31683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buNone/>
              <a:defRPr/>
            </a:pPr>
            <a:endParaRPr lang="ru-RU" sz="1800" dirty="0" smtClean="0">
              <a:effectLst/>
            </a:endParaRPr>
          </a:p>
          <a:p>
            <a:pPr marL="0" lvl="0" indent="0">
              <a:buNone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Это направление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сотрудничества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представлено в Перспективном плане двумя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проектами, в работах по которым принимает российская сторона:</a:t>
            </a:r>
          </a:p>
          <a:p>
            <a:pPr marL="0" lvl="0" indent="0"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</a:p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Развитие методов и технологий дистанционного зондирования Земли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»,</a:t>
            </a:r>
          </a:p>
          <a:p>
            <a:pPr marL="0" indent="0">
              <a:buNone/>
            </a:pPr>
            <a:endParaRPr lang="ru-RU" sz="1800" b="1" i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Создание международных эталонов нижнего, среднего и верхнего кембрия». 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>
              <a:buNone/>
              <a:defRPr/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lang="ru-RU" sz="1800" dirty="0">
              <a:effectLst/>
            </a:endParaRPr>
          </a:p>
          <a:p>
            <a:pPr marL="0" indent="0">
              <a:buNone/>
              <a:defRPr/>
            </a:pPr>
            <a:endParaRPr lang="ru-RU" altLang="ru-RU" sz="1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793"/>
            <a:ext cx="691508" cy="694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242214" y="327628"/>
          <a:ext cx="7938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3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14" y="327628"/>
                        <a:ext cx="7938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899592" y="288794"/>
            <a:ext cx="7272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</a:rPr>
              <a:t>5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2400" b="1" dirty="0" smtClean="0">
                <a:solidFill>
                  <a:srgbClr val="FFFF00"/>
                </a:solidFill>
              </a:rPr>
              <a:t>Методология </a:t>
            </a:r>
            <a:r>
              <a:rPr lang="ru-RU" altLang="ru-RU" sz="2400" b="1" dirty="0">
                <a:solidFill>
                  <a:srgbClr val="FFFF00"/>
                </a:solidFill>
              </a:rPr>
              <a:t>и технологии производства геологоразведочных работ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407451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CC"/>
                </a:solidFill>
              </a:rPr>
              <a:t>Оба эти </a:t>
            </a:r>
            <a:r>
              <a:rPr lang="ru-RU" b="1" dirty="0" smtClean="0">
                <a:solidFill>
                  <a:srgbClr val="FFFFCC"/>
                </a:solidFill>
              </a:rPr>
              <a:t>проекта </a:t>
            </a:r>
            <a:r>
              <a:rPr lang="ru-RU" b="1" dirty="0">
                <a:solidFill>
                  <a:srgbClr val="FFFFCC"/>
                </a:solidFill>
              </a:rPr>
              <a:t>в свое время были предложены специалистами из Российской Федерации и Республики Казахстан, но остались не завершенными по причинам организационного характера.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55883" y="6335399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25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7" name="Text Box 11"/>
          <p:cNvSpPr txBox="1">
            <a:spLocks noChangeArrowheads="1"/>
          </p:cNvSpPr>
          <p:nvPr/>
        </p:nvSpPr>
        <p:spPr bwMode="auto">
          <a:xfrm>
            <a:off x="539551" y="115432"/>
            <a:ext cx="80009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>
                <a:solidFill>
                  <a:srgbClr val="FFFF00"/>
                </a:solidFill>
              </a:rPr>
              <a:t>Проект</a:t>
            </a:r>
            <a:r>
              <a:rPr lang="ru-RU" altLang="ru-RU" sz="2000" b="1" dirty="0">
                <a:solidFill>
                  <a:srgbClr val="FFFF00"/>
                </a:solidFill>
              </a:rPr>
              <a:t> </a:t>
            </a:r>
            <a:r>
              <a:rPr lang="ru-RU" altLang="ru-RU" sz="2000" b="1" dirty="0" smtClean="0">
                <a:solidFill>
                  <a:srgbClr val="FFFF00"/>
                </a:solidFill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</a:rPr>
              <a:t>Развитие </a:t>
            </a:r>
            <a:r>
              <a:rPr lang="ru-RU" sz="2000" b="1" dirty="0">
                <a:solidFill>
                  <a:srgbClr val="FFFF00"/>
                </a:solidFill>
              </a:rPr>
              <a:t>методов и технологий дистанционного зондирования Земли</a:t>
            </a:r>
            <a:r>
              <a:rPr lang="ru-RU" sz="2000" b="1" dirty="0" smtClean="0">
                <a:solidFill>
                  <a:srgbClr val="FFFF00"/>
                </a:solidFill>
              </a:rPr>
              <a:t>»</a:t>
            </a:r>
            <a:endParaRPr lang="ru-RU" altLang="ru-RU" sz="20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786" y="260648"/>
            <a:ext cx="827584" cy="832789"/>
          </a:xfrm>
          <a:prstGeom prst="rect">
            <a:avLst/>
          </a:prstGeom>
        </p:spPr>
      </p:pic>
      <p:pic>
        <p:nvPicPr>
          <p:cNvPr id="16" name="Picture 2" descr="Герб_агентства"/>
          <p:cNvPicPr preferRelativeResize="0"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93417"/>
            <a:ext cx="715963" cy="719138"/>
          </a:xfrm>
          <a:noFill/>
          <a:ln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03559" y="6474047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26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032448" cy="44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003501" cy="44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0866" y="5904448"/>
            <a:ext cx="4319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9160" indent="-342900" algn="ctr">
              <a:spcAft>
                <a:spcPts val="0"/>
              </a:spcAft>
            </a:pP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Схема развития зон </a:t>
            </a:r>
            <a:r>
              <a:rPr lang="ru-RU" sz="1200" b="1" dirty="0" err="1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метасоматитов</a:t>
            </a: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 золоторудной </a:t>
            </a:r>
            <a:r>
              <a:rPr lang="ru-RU" sz="12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специализации </a:t>
            </a: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по данным аэрокосмических  </a:t>
            </a:r>
            <a:r>
              <a:rPr lang="ru-RU" sz="1200" b="1" dirty="0" err="1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гиперспектральных</a:t>
            </a: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  </a:t>
            </a:r>
            <a:r>
              <a:rPr lang="ru-RU" sz="12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съемок масштаба </a:t>
            </a: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1:50 </a:t>
            </a:r>
            <a:r>
              <a:rPr lang="ru-RU" sz="12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000</a:t>
            </a:r>
            <a:endParaRPr lang="ru-RU" sz="1200" b="1" dirty="0">
              <a:solidFill>
                <a:srgbClr val="FFFFCC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14236" y="58121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99160" indent="-342900" algn="ctr">
              <a:spcAft>
                <a:spcPts val="0"/>
              </a:spcAft>
            </a:pP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Схема минералов-индикаторов зон гидротермально-метасоматических изменений горных </a:t>
            </a:r>
            <a:r>
              <a:rPr lang="ru-RU" sz="12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пород </a:t>
            </a:r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по данным аэрокосмических  </a:t>
            </a:r>
            <a:r>
              <a:rPr lang="ru-RU" sz="1200" b="1" dirty="0" err="1">
                <a:solidFill>
                  <a:srgbClr val="FFFFCC"/>
                </a:solidFill>
                <a:ea typeface="Times New Roman" panose="02020603050405020304" pitchFamily="18" charset="0"/>
              </a:rPr>
              <a:t>гиперспектральных</a:t>
            </a:r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  съемок </a:t>
            </a:r>
            <a:r>
              <a:rPr lang="ru-RU" sz="12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масштаба </a:t>
            </a:r>
            <a:r>
              <a:rPr lang="ru-RU" sz="1200" b="1" dirty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1:50 </a:t>
            </a:r>
            <a:r>
              <a:rPr lang="ru-RU" sz="1200" b="1" dirty="0" smtClean="0">
                <a:solidFill>
                  <a:srgbClr val="FFFFCC"/>
                </a:solidFill>
                <a:latin typeface="+mn-lt"/>
                <a:ea typeface="Times New Roman" panose="02020603050405020304" pitchFamily="18" charset="0"/>
              </a:rPr>
              <a:t>000</a:t>
            </a:r>
            <a:endParaRPr lang="ru-RU" sz="1200" b="1" dirty="0">
              <a:solidFill>
                <a:srgbClr val="FFFFCC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906218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400" b="1" dirty="0" err="1" smtClean="0">
                <a:solidFill>
                  <a:srgbClr val="FFFFCC"/>
                </a:solidFill>
              </a:rPr>
              <a:t>Сусткинская</a:t>
            </a:r>
            <a:r>
              <a:rPr lang="ru-RU" sz="1400" b="1" dirty="0" smtClean="0">
                <a:solidFill>
                  <a:srgbClr val="FFFFCC"/>
                </a:solidFill>
              </a:rPr>
              <a:t> перспективная площадь (Горный Алтай) </a:t>
            </a:r>
            <a:endParaRPr lang="ru-RU" sz="14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912768" cy="792088"/>
          </a:xfrm>
        </p:spPr>
        <p:txBody>
          <a:bodyPr/>
          <a:lstStyle/>
          <a:p>
            <a:r>
              <a:rPr lang="ru-RU" altLang="ru-RU" sz="2000" b="1" i="1" dirty="0">
                <a:solidFill>
                  <a:srgbClr val="FFFF00"/>
                </a:solidFill>
              </a:rPr>
              <a:t>Проект</a:t>
            </a:r>
            <a:r>
              <a:rPr lang="ru-RU" altLang="ru-RU" sz="2000" b="1" dirty="0">
                <a:solidFill>
                  <a:srgbClr val="FFFF00"/>
                </a:solidFill>
              </a:rPr>
              <a:t> </a:t>
            </a:r>
            <a:r>
              <a:rPr lang="ru-RU" altLang="ru-RU" sz="2000" b="1" dirty="0" smtClean="0">
                <a:solidFill>
                  <a:srgbClr val="FFFF00"/>
                </a:solidFill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</a:rPr>
              <a:t>Создание </a:t>
            </a:r>
            <a:r>
              <a:rPr lang="ru-RU" sz="2000" b="1" dirty="0">
                <a:solidFill>
                  <a:srgbClr val="FFFF00"/>
                </a:solidFill>
              </a:rPr>
              <a:t>международных эталонов нижнего, среднего и верхнего кембрия</a:t>
            </a:r>
            <a:r>
              <a:rPr lang="ru-RU" sz="2000" b="1" dirty="0" smtClean="0">
                <a:solidFill>
                  <a:srgbClr val="FFFF00"/>
                </a:solidFill>
              </a:rPr>
              <a:t>»</a:t>
            </a:r>
            <a:r>
              <a:rPr lang="ru-RU" altLang="ru-RU" sz="2000" b="1" dirty="0">
                <a:solidFill>
                  <a:srgbClr val="FFFF00"/>
                </a:solidFill>
              </a:rPr>
              <a:t/>
            </a:r>
            <a:br>
              <a:rPr lang="ru-RU" altLang="ru-RU" sz="2000" b="1" dirty="0">
                <a:solidFill>
                  <a:srgbClr val="FFFF00"/>
                </a:solidFill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417"/>
            <a:ext cx="71596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5925172"/>
            <a:ext cx="8157592" cy="64807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1400" b="1" dirty="0">
                <a:solidFill>
                  <a:schemeClr val="bg1"/>
                </a:solidFill>
              </a:rPr>
              <a:t>Разрез кембрийских отложений</a:t>
            </a:r>
            <a:r>
              <a:rPr lang="en-US" altLang="ru-RU" sz="1400" b="1" dirty="0">
                <a:solidFill>
                  <a:schemeClr val="bg1"/>
                </a:solidFill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</a:rPr>
              <a:t>в бассейне р. </a:t>
            </a:r>
            <a:r>
              <a:rPr lang="ru-RU" altLang="ru-RU" sz="1400" b="1" dirty="0" err="1">
                <a:solidFill>
                  <a:schemeClr val="bg1"/>
                </a:solidFill>
              </a:rPr>
              <a:t>Хос</a:t>
            </a:r>
            <a:r>
              <a:rPr lang="ru-RU" altLang="ru-RU" sz="1400" b="1" dirty="0">
                <a:solidFill>
                  <a:schemeClr val="bg1"/>
                </a:solidFill>
              </a:rPr>
              <a:t>-Нелегер (нижнее течение р. Лена), предлагаемый в качестве типового разреза для обоснования верхнего яруса верхнего отдела кембрия </a:t>
            </a:r>
            <a:br>
              <a:rPr lang="ru-RU" altLang="ru-RU" sz="1400" b="1" dirty="0">
                <a:solidFill>
                  <a:schemeClr val="bg1"/>
                </a:solidFill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Picture 4" descr="Fig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3" y="1090996"/>
            <a:ext cx="7330298" cy="473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568119" y="635871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27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045083" y="288793"/>
            <a:ext cx="6981825" cy="73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215899" y="1772815"/>
            <a:ext cx="8820152" cy="43098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buNone/>
              <a:defRPr/>
            </a:pPr>
            <a:endParaRPr lang="ru-RU" sz="1800" dirty="0" smtClean="0">
              <a:effectLst/>
            </a:endParaRPr>
          </a:p>
          <a:p>
            <a:pPr marL="0" lvl="0" indent="0">
              <a:buNone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Это направление сотрудничества реализовывается на примере ряда проектов, предложенных нашими коллегами из Казахстана, Республики Беларусь, Российской академии наук и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Роснедра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.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Среди них:</a:t>
            </a:r>
          </a:p>
          <a:p>
            <a:pPr marL="0" lvl="0" indent="0">
              <a:buNone/>
            </a:pPr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«Региональное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геолого-геофизическое изучение глубинного строения Каспийского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региона»,</a:t>
            </a:r>
          </a:p>
          <a:p>
            <a:pPr marL="0" indent="0">
              <a:buNone/>
            </a:pPr>
            <a:endParaRPr lang="ru-RU" sz="1800" b="1" i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«Выявление и локализация 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нефтегазоперспективных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 зон и крупных объектов в отложениях Прикаспийского региона (Россия, Казахстан) на основе их регионального объемного моделирования и комплексного прогнозирования их емкостных свойств по инновационной технологии «РегионСейс3</a:t>
            </a:r>
            <a:r>
              <a:rPr lang="en-US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D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»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lang="ru-RU" sz="1800" dirty="0">
              <a:effectLst/>
            </a:endParaRPr>
          </a:p>
          <a:p>
            <a:pPr marL="0" indent="0">
              <a:buNone/>
              <a:defRPr/>
            </a:pPr>
            <a:endParaRPr lang="ru-RU" altLang="ru-RU" sz="1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793"/>
            <a:ext cx="691508" cy="694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242214" y="327628"/>
          <a:ext cx="7938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4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14" y="327628"/>
                        <a:ext cx="7938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753381" y="169711"/>
            <a:ext cx="770250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FFFF00"/>
                </a:solidFill>
              </a:rPr>
              <a:t>6</a:t>
            </a:r>
            <a:r>
              <a:rPr lang="en-US" sz="2200" b="1" dirty="0" smtClean="0">
                <a:solidFill>
                  <a:srgbClr val="FFFF00"/>
                </a:solidFill>
              </a:rPr>
              <a:t>.</a:t>
            </a:r>
            <a:r>
              <a:rPr lang="ru-RU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ru-RU" altLang="ru-RU" sz="2200" b="1" dirty="0">
                <a:solidFill>
                  <a:srgbClr val="FFFF00"/>
                </a:solidFill>
              </a:rPr>
              <a:t>Глубинные геолого-геофизические исследования и геолого-геофизическое моделирование земной коры и мантии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55883" y="6335399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28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6" y="1693774"/>
            <a:ext cx="4520522" cy="442068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048" y="254975"/>
            <a:ext cx="940251" cy="960965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4850351" y="1693773"/>
            <a:ext cx="4132599" cy="367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b="1" dirty="0"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FFFFCC"/>
                </a:solidFill>
              </a:rPr>
              <a:t>Эти проекты нацелены на изучение глубинного строения Прикаспийского осадочного бассейна и оценку его потенциальной </a:t>
            </a:r>
            <a:r>
              <a:rPr lang="ru-RU" sz="1600" b="1" dirty="0" err="1">
                <a:solidFill>
                  <a:srgbClr val="FFFFCC"/>
                </a:solidFill>
              </a:rPr>
              <a:t>нефтегазоносности</a:t>
            </a:r>
            <a:r>
              <a:rPr lang="ru-RU" sz="1600" b="1" dirty="0">
                <a:solidFill>
                  <a:srgbClr val="FFFFCC"/>
                </a:solidFill>
              </a:rPr>
              <a:t>. Предусматривается, что в ходе работ по этим проектам будет проведен анализ и «сбивка» результатов глубинных сейсмических исследований, полученных в разные годы по российской и казахстанской частям Прикаспийской НГП, с построением объемной сейсмической модели для этой территории на основе использования инновационной технологии «РегионСейс3</a:t>
            </a:r>
            <a:r>
              <a:rPr lang="en-US" sz="1600" b="1" dirty="0">
                <a:solidFill>
                  <a:srgbClr val="FFFFCC"/>
                </a:solidFill>
              </a:rPr>
              <a:t>D</a:t>
            </a:r>
            <a:r>
              <a:rPr lang="ru-RU" sz="1600" b="1" dirty="0">
                <a:solidFill>
                  <a:srgbClr val="FFFFCC"/>
                </a:solidFill>
              </a:rPr>
              <a:t>».</a:t>
            </a:r>
          </a:p>
          <a:p>
            <a:pPr algn="ctr"/>
            <a:endParaRPr lang="en-US" dirty="0"/>
          </a:p>
          <a:p>
            <a:pPr algn="ctr"/>
            <a:endParaRPr lang="ru-RU" dirty="0"/>
          </a:p>
        </p:txBody>
      </p:sp>
      <p:pic>
        <p:nvPicPr>
          <p:cNvPr id="11" name="Picture 6" descr="Герб_агентства"/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0" y="260648"/>
            <a:ext cx="719529" cy="722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73792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ru-RU" altLang="ru-RU" b="1" dirty="0">
                <a:solidFill>
                  <a:srgbClr val="FFFF00"/>
                </a:solidFill>
              </a:rPr>
              <a:t>Глубинные геолого-геофизические исследования и геолого-геофизическое моделирование земной коры и </a:t>
            </a:r>
            <a:r>
              <a:rPr lang="ru-RU" altLang="ru-RU" b="1" dirty="0" smtClean="0">
                <a:solidFill>
                  <a:srgbClr val="FFFF00"/>
                </a:solidFill>
              </a:rPr>
              <a:t>мантии Прикаспийского осадочного бассейна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6660" y="635282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29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991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116013" y="130175"/>
            <a:ext cx="6981825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142874" y="1238588"/>
            <a:ext cx="8928101" cy="52867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buNone/>
              <a:defRPr/>
            </a:pPr>
            <a:endParaRPr lang="ru-RU" sz="1800" dirty="0" smtClean="0">
              <a:effectLst/>
            </a:endParaRPr>
          </a:p>
          <a:p>
            <a:pPr marL="0" lvl="0" indent="0">
              <a:buNone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По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этому направлению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effectLst/>
              </a:rPr>
              <a:t>Роснедра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участвует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в реализации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следующих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совместных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проектов:</a:t>
            </a:r>
          </a:p>
          <a:p>
            <a:pPr>
              <a:defRPr/>
            </a:pP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«ГИС-Атлас карт геологического содержания России, стран СНГ и сопредельных государств масштаба 1:2,5М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»,</a:t>
            </a:r>
          </a:p>
          <a:p>
            <a:pPr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«Интеграция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в международный проект «</a:t>
            </a:r>
            <a:r>
              <a:rPr lang="ru-RU" sz="1800" b="1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OneGeology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» картографических материалов по территории стран СНГ масштабов 1:2,5М, 1М, 1:200 000 и 1:50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000»,</a:t>
            </a:r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«3-D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геологические структуры и металлогения Северной, Центральной и Восточной Азии и прилегающих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территорий»,</a:t>
            </a:r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«Создание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международной тектонической карты Азии масштаба </a:t>
            </a:r>
            <a:endParaRPr lang="ru-RU" sz="1800" b="1" i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>
              <a:buNone/>
              <a:defRPr/>
            </a:pP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    1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5М (ITMA 5000)»,</a:t>
            </a:r>
          </a:p>
          <a:p>
            <a:pPr>
              <a:defRPr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«ГИС-Атлас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карт геологического содержания Каспийского региона масштаба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1:1М»,</a:t>
            </a:r>
          </a:p>
          <a:p>
            <a:pPr>
              <a:defRPr/>
            </a:pPr>
            <a:r>
              <a:rPr lang="ru-RU" sz="1800" i="1" dirty="0">
                <a:effectLst/>
              </a:rPr>
              <a:t>«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ГИС-Атлас карт геологического содержания </a:t>
            </a:r>
            <a:r>
              <a:rPr lang="ru-RU" sz="1800" b="1" i="1">
                <a:solidFill>
                  <a:schemeClr val="accent2">
                    <a:lumMod val="75000"/>
                  </a:schemeClr>
                </a:solidFill>
                <a:effectLst/>
              </a:rPr>
              <a:t>масштаба </a:t>
            </a:r>
            <a:r>
              <a:rPr lang="ru-RU" sz="1800" b="1" i="1" smtClean="0">
                <a:solidFill>
                  <a:schemeClr val="accent2">
                    <a:lumMod val="75000"/>
                  </a:schemeClr>
                </a:solidFill>
                <a:effectLst/>
              </a:rPr>
              <a:t>1:1М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Северо-Восточной ветви Альпийско-Средиземноморского подвижного пояса»</a:t>
            </a:r>
          </a:p>
          <a:p>
            <a:pPr>
              <a:defRPr/>
            </a:pPr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>
              <a:buNone/>
              <a:defRPr/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lvl="0" indent="0">
              <a:buNone/>
              <a:defRPr/>
            </a:pPr>
            <a:endParaRPr lang="ru-RU" sz="1800" dirty="0">
              <a:effectLst/>
            </a:endParaRPr>
          </a:p>
          <a:p>
            <a:pPr marL="0" indent="0">
              <a:buNone/>
              <a:defRPr/>
            </a:pPr>
            <a:endParaRPr lang="ru-RU" altLang="ru-RU" sz="1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35658" cy="9398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097839" y="115888"/>
          <a:ext cx="938212" cy="93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7839" y="115888"/>
                        <a:ext cx="938212" cy="936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1116012" y="200165"/>
            <a:ext cx="66963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1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  <a:r>
              <a:rPr lang="ru-RU" sz="2400" b="1" dirty="0">
                <a:solidFill>
                  <a:srgbClr val="FFFF00"/>
                </a:solidFill>
              </a:rPr>
              <a:t>О</a:t>
            </a:r>
            <a:r>
              <a:rPr lang="ru-RU" sz="2400" b="1" dirty="0" smtClean="0">
                <a:solidFill>
                  <a:srgbClr val="FFFF00"/>
                </a:solidFill>
              </a:rPr>
              <a:t>бзорное </a:t>
            </a:r>
            <a:r>
              <a:rPr lang="ru-RU" sz="2400" b="1" dirty="0">
                <a:solidFill>
                  <a:srgbClr val="FFFF00"/>
                </a:solidFill>
              </a:rPr>
              <a:t>и мелко-среднемасштабное геологическое </a:t>
            </a:r>
            <a:r>
              <a:rPr lang="ru-RU" sz="2400" b="1" dirty="0" smtClean="0">
                <a:solidFill>
                  <a:srgbClr val="FFFF00"/>
                </a:solidFill>
              </a:rPr>
              <a:t>картографирование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76456" y="632160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chemeClr val="bg1"/>
                </a:solidFill>
              </a:rPr>
              <a:t>3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" y="332656"/>
            <a:ext cx="4104456" cy="6130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32656"/>
            <a:ext cx="2263081" cy="3245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04" y="3690954"/>
            <a:ext cx="2310540" cy="3036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696677"/>
            <a:ext cx="2213887" cy="3031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70" y="332656"/>
            <a:ext cx="2367860" cy="32454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519446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30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6636"/>
            <a:ext cx="1883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</a:rPr>
              <a:t>Геологическая основа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7713" y="7648"/>
            <a:ext cx="1956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bg1"/>
                </a:solidFill>
              </a:rPr>
              <a:t>Дистанционная </a:t>
            </a:r>
            <a:r>
              <a:rPr lang="ru-RU" altLang="ru-RU" sz="1200" b="1" dirty="0">
                <a:solidFill>
                  <a:schemeClr val="bg1"/>
                </a:solidFill>
              </a:rPr>
              <a:t>основа</a:t>
            </a:r>
          </a:p>
        </p:txBody>
      </p:sp>
    </p:spTree>
    <p:extLst>
      <p:ext uri="{BB962C8B-B14F-4D97-AF65-F5344CB8AC3E}">
        <p14:creationId xmlns:p14="http://schemas.microsoft.com/office/powerpoint/2010/main" val="2206620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115888"/>
            <a:ext cx="7311974" cy="1101725"/>
          </a:xfrm>
        </p:spPr>
        <p:txBody>
          <a:bodyPr/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Круглый стол </a:t>
            </a:r>
            <a:br>
              <a:rPr lang="ru-RU" sz="1700" b="1" dirty="0" smtClean="0">
                <a:solidFill>
                  <a:schemeClr val="bg1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«Международные </a:t>
            </a:r>
            <a:r>
              <a:rPr lang="ru-RU" sz="1600" b="1" i="1" dirty="0">
                <a:solidFill>
                  <a:srgbClr val="FFFF00"/>
                </a:solidFill>
              </a:rPr>
              <a:t>проекты по изучению геологического строения и оценке ресурсного потенциала арктических, дальневосточных и внутренних морей Евразии</a:t>
            </a:r>
            <a:r>
              <a:rPr lang="ru-RU" sz="1600" b="1" i="1" dirty="0" smtClean="0">
                <a:solidFill>
                  <a:srgbClr val="FFFF00"/>
                </a:solidFill>
              </a:rPr>
              <a:t>»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13 сентября 2017 г., </a:t>
            </a:r>
            <a:r>
              <a:rPr lang="ru-RU" sz="1200" dirty="0">
                <a:solidFill>
                  <a:schemeClr val="bg1"/>
                </a:solidFill>
              </a:rPr>
              <a:t>ФГБУ «ВСЕГЕИ», </a:t>
            </a:r>
            <a:r>
              <a:rPr lang="ru-RU" sz="1200" dirty="0" smtClean="0">
                <a:solidFill>
                  <a:schemeClr val="bg1"/>
                </a:solidFill>
              </a:rPr>
              <a:t>г. Санкт-Петербург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32" y="1354812"/>
            <a:ext cx="2984100" cy="540989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Круглый стол был организован в рамках 13-ой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Международной конференции и выставки по освоению ресурсов нефти и газа Российской Арктики и континентального шельфа стран СНГ - Offshore-2017. 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 работе Круглого стола приняли участие представители из организаций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</a:rPr>
              <a:t>Роснедр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Российской академии наук, российских и зарубежных компаний-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</a:rPr>
              <a:t>недропользователей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а также стран - участниц международных проектов, включая представителей из геологических служб и национальных академий наук стран Содружества ‑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Казахстана, Туркменистана, Узбекистана и Азербайджана. </a:t>
            </a:r>
          </a:p>
          <a:p>
            <a:pPr marL="0" indent="0">
              <a:buNone/>
            </a:pP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000" dirty="0"/>
          </a:p>
        </p:txBody>
      </p:sp>
      <p:pic>
        <p:nvPicPr>
          <p:cNvPr id="4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593234" y="63813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31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57334"/>
            <a:ext cx="4503663" cy="30024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16" y="3942201"/>
            <a:ext cx="3145064" cy="2413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77" y="4473419"/>
            <a:ext cx="3235766" cy="215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6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045083" y="288793"/>
            <a:ext cx="6981825" cy="73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793"/>
            <a:ext cx="691508" cy="694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242214" y="327628"/>
          <a:ext cx="7938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1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14" y="327628"/>
                        <a:ext cx="7938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1045083" y="346805"/>
            <a:ext cx="70553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Проведение </a:t>
            </a:r>
            <a:r>
              <a:rPr lang="ru-RU" sz="2400" b="1" dirty="0">
                <a:solidFill>
                  <a:srgbClr val="FFFF00"/>
                </a:solidFill>
              </a:rPr>
              <a:t>открытых полевых Олимпиад юных геологов</a:t>
            </a:r>
            <a:endParaRPr lang="ru-RU" altLang="ru-RU" sz="24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013" y="4507381"/>
            <a:ext cx="8496943" cy="2087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"/>
              </a:spcAft>
            </a:pPr>
            <a:r>
              <a:rPr lang="ru-RU" sz="1600" b="1" dirty="0">
                <a:solidFill>
                  <a:schemeClr val="bg1"/>
                </a:solidFill>
              </a:rPr>
              <a:t>Очередная </a:t>
            </a:r>
            <a:r>
              <a:rPr lang="en-US" sz="1600" b="1" dirty="0">
                <a:solidFill>
                  <a:schemeClr val="bg1"/>
                </a:solidFill>
              </a:rPr>
              <a:t>XI</a:t>
            </a:r>
            <a:r>
              <a:rPr lang="ru-RU" sz="1600" b="1" dirty="0">
                <a:solidFill>
                  <a:schemeClr val="bg1"/>
                </a:solidFill>
              </a:rPr>
              <a:t>-я Всероссийская открытая полевая олимпиада юных геологов состоялась с 31 июля по 9 августа 2017 года в г. Кемерово.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 algn="just">
              <a:spcAft>
                <a:spcPts val="100"/>
              </a:spcAft>
            </a:pP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Олимпиаде приняло участие более </a:t>
            </a:r>
            <a:r>
              <a:rPr lang="ru-RU" sz="1600" b="1" dirty="0">
                <a:solidFill>
                  <a:srgbClr val="FFFF00"/>
                </a:solidFill>
              </a:rPr>
              <a:t>300 юных геологов </a:t>
            </a:r>
            <a:r>
              <a:rPr lang="ru-RU" sz="1600" b="1" dirty="0">
                <a:solidFill>
                  <a:schemeClr val="bg1"/>
                </a:solidFill>
              </a:rPr>
              <a:t>из различных регионов Российской Федерации, а также из стран Содружества – </a:t>
            </a:r>
            <a:r>
              <a:rPr lang="ru-RU" sz="1600" b="1" i="1" dirty="0">
                <a:solidFill>
                  <a:schemeClr val="bg1"/>
                </a:solidFill>
              </a:rPr>
              <a:t>Узбекистана, </a:t>
            </a:r>
            <a:r>
              <a:rPr lang="ru-RU" sz="1600" b="1" i="1" dirty="0" err="1">
                <a:solidFill>
                  <a:schemeClr val="bg1"/>
                </a:solidFill>
              </a:rPr>
              <a:t>Кыргызской</a:t>
            </a:r>
            <a:r>
              <a:rPr lang="ru-RU" sz="1600" b="1" i="1" dirty="0">
                <a:solidFill>
                  <a:schemeClr val="bg1"/>
                </a:solidFill>
              </a:rPr>
              <a:t> Республики, Республик Беларусь, Казахстан и Таджикистан. </a:t>
            </a:r>
            <a:endParaRPr lang="ru-RU" sz="1600" b="1" i="1" dirty="0" smtClean="0">
              <a:solidFill>
                <a:schemeClr val="bg1"/>
              </a:solidFill>
            </a:endParaRPr>
          </a:p>
          <a:p>
            <a:pPr lvl="0" algn="just">
              <a:spcAft>
                <a:spcPts val="100"/>
              </a:spcAft>
            </a:pP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борьбе за лидерство на Олимпиаде сражались </a:t>
            </a:r>
            <a:r>
              <a:rPr lang="ru-RU" sz="1600" b="1" dirty="0">
                <a:solidFill>
                  <a:srgbClr val="FFFF00"/>
                </a:solidFill>
              </a:rPr>
              <a:t>35 команд </a:t>
            </a:r>
            <a:r>
              <a:rPr lang="ru-RU" sz="1600" b="1" dirty="0">
                <a:solidFill>
                  <a:schemeClr val="bg1"/>
                </a:solidFill>
              </a:rPr>
              <a:t>юных геологов, которым представилась возможность показать свои знания и навыки в 12 видах соревнований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49420" y="6440649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32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34" y="1281723"/>
            <a:ext cx="4446853" cy="2987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81723"/>
            <a:ext cx="4258562" cy="29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1045083" y="288793"/>
            <a:ext cx="6981825" cy="73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99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altLang="ru-RU" sz="2800" smtClean="0">
              <a:solidFill>
                <a:srgbClr val="FFFF00"/>
              </a:solidFill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107950" y="1324382"/>
            <a:ext cx="8820152" cy="49817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buNone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Это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очень важное направление наших совместных работ, так как оно популяризирует наши достижения в области геологии и недропользования и способствует повышению авторитета деятельности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Межправсовета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</a:rPr>
              <a:t> на международной арене. 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lvl="0" indent="0">
              <a:buNone/>
            </a:pPr>
            <a:endParaRPr lang="ru-RU" sz="18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35-я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сессия Международного геологического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конгресса и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международная выставка «ГЕОЭКСПО-2016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»,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Кейптаун, ЮАР</a:t>
            </a:r>
          </a:p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Международная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конференция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/>
              </a:rPr>
              <a:t>«Взаимодействие учреждений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Роснедр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Минобрнауки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/>
              </a:rPr>
              <a:t> России и РАН при региональном геологическом изучении территории Российской Федерации и ее континентального шельфа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»,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ВСЕГЕИ, февраль-март 2017 г.,  Санкт-Петербург</a:t>
            </a:r>
          </a:p>
          <a:p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Международное рабочее совещание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/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1:1 000 000 и 1:200 000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»,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ВСЕГЕИ,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апрель 2017 </a:t>
            </a: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г.,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Санкт-Петербург</a:t>
            </a:r>
          </a:p>
          <a:p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VIII Всероссийский съезд геологов,  Москва, октябрь 2016 г.</a:t>
            </a:r>
          </a:p>
          <a:p>
            <a:pPr marL="0" indent="0">
              <a:buNone/>
            </a:pP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1600" b="1" i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endParaRPr lang="ru-RU" sz="16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endParaRPr lang="ru-RU" sz="1800" b="1" i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indent="0">
              <a:buNone/>
              <a:defRPr/>
            </a:pPr>
            <a:endParaRPr lang="ru-RU" altLang="ru-RU" sz="1800" b="1" i="1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82668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793"/>
            <a:ext cx="691508" cy="694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282672" name="Object 48"/>
          <p:cNvGraphicFramePr>
            <a:graphicFrameLocks noChangeAspect="1"/>
          </p:cNvGraphicFramePr>
          <p:nvPr/>
        </p:nvGraphicFramePr>
        <p:xfrm>
          <a:off x="8242214" y="327628"/>
          <a:ext cx="79383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14" y="327628"/>
                        <a:ext cx="793837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76" name="Rectangle 52"/>
          <p:cNvSpPr>
            <a:spLocks noChangeArrowheads="1"/>
          </p:cNvSpPr>
          <p:nvPr/>
        </p:nvSpPr>
        <p:spPr bwMode="auto">
          <a:xfrm>
            <a:off x="1014764" y="338988"/>
            <a:ext cx="68696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ru-RU" sz="2200" b="1" dirty="0">
                <a:solidFill>
                  <a:srgbClr val="FFFF00"/>
                </a:solidFill>
              </a:rPr>
              <a:t>П</a:t>
            </a:r>
            <a:r>
              <a:rPr lang="ru-RU" sz="2200" b="1" dirty="0" smtClean="0">
                <a:solidFill>
                  <a:srgbClr val="FFFF00"/>
                </a:solidFill>
              </a:rPr>
              <a:t>роведение совместных симпозиумов, совещаний и выставок </a:t>
            </a:r>
            <a:endParaRPr lang="ru-RU" altLang="ru-RU" sz="22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55883" y="6335399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33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/>
          </p:cNvSpPr>
          <p:nvPr/>
        </p:nvSpPr>
        <p:spPr>
          <a:xfrm>
            <a:off x="755576" y="116632"/>
            <a:ext cx="7603196" cy="1204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FF00"/>
                </a:solidFill>
                <a:latin typeface="+mn-lt"/>
              </a:rPr>
              <a:t>35</a:t>
            </a:r>
            <a:r>
              <a:rPr lang="en-US" sz="2400" b="1" baseline="30000" dirty="0">
                <a:solidFill>
                  <a:srgbClr val="FFFF00"/>
                </a:solidFill>
                <a:latin typeface="+mn-lt"/>
              </a:rPr>
              <a:t>th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 INTERNATIONAL GEOLOGICAL CONGRESS</a:t>
            </a:r>
            <a:r>
              <a:rPr lang="en-US" sz="21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en-US" sz="2100" b="1" dirty="0">
                <a:solidFill>
                  <a:srgbClr val="FFFF00"/>
                </a:solidFill>
                <a:latin typeface="+mn-lt"/>
              </a:rPr>
            </a:br>
            <a:r>
              <a:rPr lang="en-US" sz="1500" b="1" dirty="0">
                <a:solidFill>
                  <a:srgbClr val="FFFF00"/>
                </a:solidFill>
                <a:latin typeface="+mn-lt"/>
              </a:rPr>
              <a:t>27 August – 4 September 2016</a:t>
            </a:r>
            <a:r>
              <a:rPr lang="en-US" sz="2100" b="1" dirty="0">
                <a:solidFill>
                  <a:srgbClr val="FFFF00"/>
                </a:solidFill>
                <a:latin typeface="+mn-lt"/>
              </a:rPr>
              <a:t>, </a:t>
            </a:r>
            <a:r>
              <a:rPr lang="en-US" sz="1500" b="1" dirty="0">
                <a:solidFill>
                  <a:srgbClr val="FFFF00"/>
                </a:solidFill>
                <a:latin typeface="+mn-lt"/>
              </a:rPr>
              <a:t>Cape Town, South Africa</a:t>
            </a:r>
            <a:endParaRPr lang="ru-RU" sz="21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556792"/>
            <a:ext cx="4812016" cy="396044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460432" y="6309320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34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28076"/>
            <a:ext cx="36724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7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В работе </a:t>
            </a:r>
            <a:r>
              <a:rPr lang="ru-RU" sz="17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МГК приняло участие 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более </a:t>
            </a:r>
            <a:r>
              <a:rPr lang="ru-RU" sz="17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четырех тысяч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человек из </a:t>
            </a:r>
            <a:r>
              <a:rPr lang="ru-RU" sz="17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117 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стран. </a:t>
            </a:r>
            <a:endParaRPr lang="ru-RU" sz="1700" b="1" dirty="0" smtClean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7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Наиболее 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крупными были </a:t>
            </a:r>
            <a:r>
              <a:rPr lang="ru-RU" sz="1700" b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южно-африканская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, китайская и российская делегации. </a:t>
            </a:r>
            <a:endParaRPr lang="ru-RU" sz="1700" b="1" dirty="0" smtClean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700" b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Российские 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участники конгресса были представлены специалистами из геологических предприятий </a:t>
            </a:r>
            <a:r>
              <a:rPr lang="ru-RU" sz="1700" b="1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Роснедра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, институтов </a:t>
            </a:r>
            <a:r>
              <a:rPr lang="ru-RU" sz="1700" b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РАН, 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учебных заведений и компаний-</a:t>
            </a:r>
            <a:r>
              <a:rPr lang="ru-RU" sz="1700" b="1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недропользователей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. </a:t>
            </a:r>
            <a:endParaRPr lang="ru-RU" sz="1700" b="1" dirty="0" smtClean="0">
              <a:solidFill>
                <a:schemeClr val="bg1"/>
              </a:solidFill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700" b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Возглавлял </a:t>
            </a:r>
            <a:r>
              <a:rPr lang="ru-RU" sz="17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российскую делегацию заместитель Министра природных ресурсов и экологии Российской Федерации – Руководитель </a:t>
            </a:r>
            <a:r>
              <a:rPr lang="ru-RU" sz="1700" b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РОСНЕДР</a:t>
            </a:r>
          </a:p>
          <a:p>
            <a:pPr>
              <a:spcAft>
                <a:spcPts val="0"/>
              </a:spcAft>
            </a:pPr>
            <a:r>
              <a:rPr lang="ru-RU" sz="1700" b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 Е.А. Киселёв. </a:t>
            </a:r>
            <a:endParaRPr lang="ru-RU" sz="1700" b="1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0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65685" y="4321697"/>
            <a:ext cx="3352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М</a:t>
            </a:r>
            <a:r>
              <a:rPr lang="ru-RU" sz="2400" b="1" dirty="0" smtClean="0">
                <a:solidFill>
                  <a:srgbClr val="FFFF00"/>
                </a:solidFill>
              </a:rPr>
              <a:t>акет </a:t>
            </a:r>
            <a:r>
              <a:rPr lang="ru-RU" sz="2400" b="1" dirty="0">
                <a:solidFill>
                  <a:srgbClr val="FFFF00"/>
                </a:solidFill>
              </a:rPr>
              <a:t>стенда </a:t>
            </a:r>
            <a:r>
              <a:rPr lang="ru-RU" sz="2400" b="1" dirty="0" smtClean="0">
                <a:solidFill>
                  <a:srgbClr val="FFFF00"/>
                </a:solidFill>
              </a:rPr>
              <a:t>РОСНЕДР на Международной выставке </a:t>
            </a:r>
            <a:r>
              <a:rPr lang="ru-RU" sz="2400" b="1" dirty="0">
                <a:solidFill>
                  <a:srgbClr val="FFFF00"/>
                </a:solidFill>
              </a:rPr>
              <a:t>ГЕОЭКСПО-2016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35246" y="6381328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</a:rPr>
              <a:t>35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" y="48347"/>
            <a:ext cx="8894182" cy="4045371"/>
          </a:xfrm>
          <a:prstGeom prst="rect">
            <a:avLst/>
          </a:prstGeom>
        </p:spPr>
      </p:pic>
      <p:pic>
        <p:nvPicPr>
          <p:cNvPr id="6147" name="Picture 3" descr="Макет-2%2005_07_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" y="3494343"/>
            <a:ext cx="5125452" cy="332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41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6" y="76201"/>
            <a:ext cx="726476" cy="728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85" y="76201"/>
            <a:ext cx="1119389" cy="7064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8562" y="203201"/>
            <a:ext cx="8373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NewRoman,Bold"/>
              </a:rPr>
              <a:t>3</a:t>
            </a:r>
            <a:r>
              <a:rPr lang="ru-RU" b="1" dirty="0" smtClean="0">
                <a:solidFill>
                  <a:schemeClr val="bg1"/>
                </a:solidFill>
                <a:latin typeface="TimesNewRoman,Bold"/>
              </a:rPr>
              <a:t>7</a:t>
            </a:r>
            <a:r>
              <a:rPr lang="en-US" b="1" i="0" u="none" strike="noStrike" baseline="30000" dirty="0" err="1" smtClean="0">
                <a:solidFill>
                  <a:schemeClr val="bg1"/>
                </a:solidFill>
                <a:latin typeface="TimesNewRoman,Bold"/>
              </a:rPr>
              <a:t>th</a:t>
            </a:r>
            <a:r>
              <a:rPr lang="ru-RU" b="1" i="0" u="none" strike="noStrike" baseline="0" dirty="0" smtClean="0">
                <a:solidFill>
                  <a:schemeClr val="bg1"/>
                </a:solidFill>
                <a:latin typeface="TimesNewRoman,Bold"/>
              </a:rPr>
              <a:t> </a:t>
            </a:r>
            <a:r>
              <a:rPr lang="en-US" b="1" i="0" u="none" strike="noStrike" baseline="0" dirty="0" smtClean="0">
                <a:solidFill>
                  <a:schemeClr val="bg1"/>
                </a:solidFill>
                <a:latin typeface="TimesNewRoman,Bold"/>
              </a:rPr>
              <a:t>SESSION OF THE INTERNATIONAL GEOLOGICAL CONGRESS</a:t>
            </a:r>
            <a:endParaRPr lang="ru-RU" b="1" i="0" u="none" strike="noStrike" baseline="0" dirty="0" smtClean="0">
              <a:solidFill>
                <a:schemeClr val="bg1"/>
              </a:solidFill>
              <a:latin typeface="TimesNewRoman,Bold"/>
            </a:endParaRPr>
          </a:p>
          <a:p>
            <a:endParaRPr lang="ru-RU" b="1" i="0" u="none" strike="noStrike" baseline="0" dirty="0" smtClean="0">
              <a:solidFill>
                <a:schemeClr val="bg1"/>
              </a:solidFill>
              <a:latin typeface="TimesNewRoman,Bold"/>
            </a:endParaRPr>
          </a:p>
          <a:p>
            <a:endParaRPr lang="en-US" b="1" i="0" u="none" strike="noStrike" baseline="0" dirty="0" smtClean="0">
              <a:solidFill>
                <a:srgbClr val="002060"/>
              </a:solidFill>
              <a:latin typeface="TimesNewRoman,Bold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12360" y="6492875"/>
            <a:ext cx="431640" cy="365125"/>
          </a:xfrm>
        </p:spPr>
        <p:txBody>
          <a:bodyPr/>
          <a:lstStyle/>
          <a:p>
            <a:fld id="{7AA2C507-2C4F-468E-A188-7A1C8F789F70}" type="slidenum">
              <a:rPr lang="ru-RU" b="1" smtClean="0">
                <a:solidFill>
                  <a:schemeClr val="bg1"/>
                </a:solidFill>
              </a:rPr>
              <a:t>36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97" y="1219275"/>
            <a:ext cx="3826932" cy="54561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515" y="1869610"/>
            <a:ext cx="2319698" cy="4337386"/>
          </a:xfrm>
          <a:prstGeom prst="rect">
            <a:avLst/>
          </a:prstGeom>
          <a:ln>
            <a:solidFill>
              <a:srgbClr val="38308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1712198"/>
            <a:ext cx="2338211" cy="1753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051523"/>
            <a:ext cx="1625760" cy="18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115888"/>
            <a:ext cx="7311974" cy="1101725"/>
          </a:xfrm>
        </p:spPr>
        <p:txBody>
          <a:bodyPr/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Международное </a:t>
            </a:r>
            <a:r>
              <a:rPr lang="ru-RU" sz="1600" b="1" dirty="0">
                <a:solidFill>
                  <a:schemeClr val="bg1"/>
                </a:solidFill>
              </a:rPr>
              <a:t>рабочее совещание </a:t>
            </a:r>
            <a:r>
              <a:rPr lang="ru-RU" sz="1600" b="1" i="1" dirty="0">
                <a:solidFill>
                  <a:srgbClr val="FFFF00"/>
                </a:solidFill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1:1 000 000 и 1:200 000</a:t>
            </a:r>
            <a:r>
              <a:rPr lang="ru-RU" sz="1600" b="1" i="1" dirty="0" smtClean="0">
                <a:solidFill>
                  <a:srgbClr val="FFFF00"/>
                </a:solidFill>
              </a:rPr>
              <a:t>»</a:t>
            </a:r>
            <a:br>
              <a:rPr lang="ru-RU" sz="1600" b="1" i="1" dirty="0" smtClean="0">
                <a:solidFill>
                  <a:srgbClr val="FFFF00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18-21 </a:t>
            </a:r>
            <a:r>
              <a:rPr lang="ru-RU" sz="1200" dirty="0">
                <a:solidFill>
                  <a:schemeClr val="bg1"/>
                </a:solidFill>
              </a:rPr>
              <a:t>апреля 2017 </a:t>
            </a:r>
            <a:r>
              <a:rPr lang="ru-RU" sz="1200" dirty="0" smtClean="0">
                <a:solidFill>
                  <a:schemeClr val="bg1"/>
                </a:solidFill>
              </a:rPr>
              <a:t>г., </a:t>
            </a:r>
            <a:r>
              <a:rPr lang="ru-RU" sz="1200" dirty="0">
                <a:solidFill>
                  <a:schemeClr val="bg1"/>
                </a:solidFill>
              </a:rPr>
              <a:t>ФГБУ «ВСЕГЕИ», </a:t>
            </a:r>
            <a:r>
              <a:rPr lang="ru-RU" sz="1200" dirty="0" smtClean="0">
                <a:solidFill>
                  <a:schemeClr val="bg1"/>
                </a:solidFill>
              </a:rPr>
              <a:t>г. Санкт-Петербург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2126"/>
            <a:ext cx="3952116" cy="5378534"/>
          </a:xfrm>
        </p:spPr>
      </p:pic>
      <p:pic>
        <p:nvPicPr>
          <p:cNvPr id="4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CorelDRAW" r:id="rId5" imgW="1789560" imgH="1787760" progId="CorelDRAW.Graphic.13">
                  <p:embed/>
                </p:oleObj>
              </mc:Choice>
              <mc:Fallback>
                <p:oleObj name="CorelDRAW" r:id="rId5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593234" y="63813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37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93212"/>
            <a:ext cx="3239688" cy="21597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98" y="4462478"/>
            <a:ext cx="3432274" cy="22881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10" y="2766287"/>
            <a:ext cx="3250327" cy="2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115888"/>
            <a:ext cx="7311974" cy="1101725"/>
          </a:xfrm>
        </p:spPr>
        <p:txBody>
          <a:bodyPr/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Международная конференция молодых ученых </a:t>
            </a:r>
            <a:br>
              <a:rPr lang="ru-RU" sz="1700" b="1" dirty="0" smtClean="0">
                <a:solidFill>
                  <a:schemeClr val="bg1"/>
                </a:solidFill>
              </a:rPr>
            </a:br>
            <a:r>
              <a:rPr lang="ru-RU" sz="1600" b="1" i="1" dirty="0" smtClean="0">
                <a:solidFill>
                  <a:srgbClr val="FFFF00"/>
                </a:solidFill>
              </a:rPr>
              <a:t>«</a:t>
            </a:r>
            <a:r>
              <a:rPr lang="ru-RU" sz="1600" b="1" i="1" dirty="0">
                <a:solidFill>
                  <a:srgbClr val="FFFF00"/>
                </a:solidFill>
              </a:rPr>
              <a:t>Взаимодействие учреждений </a:t>
            </a:r>
            <a:r>
              <a:rPr lang="ru-RU" sz="1600" b="1" i="1" dirty="0" err="1">
                <a:solidFill>
                  <a:srgbClr val="FFFF00"/>
                </a:solidFill>
              </a:rPr>
              <a:t>Роснедр</a:t>
            </a:r>
            <a:r>
              <a:rPr lang="ru-RU" sz="1600" b="1" i="1" dirty="0">
                <a:solidFill>
                  <a:srgbClr val="FFFF00"/>
                </a:solidFill>
              </a:rPr>
              <a:t>, </a:t>
            </a:r>
            <a:r>
              <a:rPr lang="ru-RU" sz="1600" b="1" i="1" dirty="0" err="1">
                <a:solidFill>
                  <a:srgbClr val="FFFF00"/>
                </a:solidFill>
              </a:rPr>
              <a:t>Минобрнауки</a:t>
            </a:r>
            <a:r>
              <a:rPr lang="ru-RU" sz="1600" b="1" i="1" dirty="0">
                <a:solidFill>
                  <a:srgbClr val="FFFF00"/>
                </a:solidFill>
              </a:rPr>
              <a:t> России и РАН при региональном геологическом изучении территории Российской Федерации и ее континентального шельфа</a:t>
            </a:r>
            <a:r>
              <a:rPr lang="ru-RU" sz="1600" b="1" i="1" dirty="0" smtClean="0">
                <a:solidFill>
                  <a:srgbClr val="FFFF00"/>
                </a:solidFill>
              </a:rPr>
              <a:t>»</a:t>
            </a:r>
            <a:r>
              <a:rPr lang="ru-RU" sz="1600" b="1" i="1" dirty="0">
                <a:solidFill>
                  <a:srgbClr val="FFFF00"/>
                </a:solidFill>
              </a:rPr>
              <a:t/>
            </a:r>
            <a:br>
              <a:rPr lang="ru-RU" sz="1600" b="1" i="1" dirty="0">
                <a:solidFill>
                  <a:srgbClr val="FFFF00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28 февраля по 3 марта 2017 г., ФГБУ «ВСЕГЕИ», </a:t>
            </a:r>
            <a:r>
              <a:rPr lang="ru-RU" sz="1200" dirty="0" smtClean="0">
                <a:solidFill>
                  <a:schemeClr val="bg1"/>
                </a:solidFill>
              </a:rPr>
              <a:t>г. Санкт-Петербург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32" y="1484784"/>
            <a:ext cx="2912092" cy="487099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 конференции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приняли участие молодые ученые, специалисты, аспиранты и студенты из разных регионов нашей страны и ближнего зарубежья ‑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Азербайджана и Республики Беларусь.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Общее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количество участников составило </a:t>
            </a:r>
            <a:r>
              <a:rPr lang="ru-RU" sz="1400" b="1" dirty="0">
                <a:solidFill>
                  <a:srgbClr val="C00000"/>
                </a:solidFill>
              </a:rPr>
              <a:t>217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человек.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конференции были заслушан </a:t>
            </a:r>
            <a:r>
              <a:rPr lang="ru-RU" sz="1400" b="1" dirty="0">
                <a:solidFill>
                  <a:srgbClr val="C00000"/>
                </a:solidFill>
              </a:rPr>
              <a:t>201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доклад, включая стендовые.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Подготовлено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электронное издание тезисов докладов.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Надо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отметить возросший научный уровень докладов молодых ученых и специалистов, направленных на решение актуальных вопросов геологической науки 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практики.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5963" cy="719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0"/>
          <p:cNvGraphicFramePr>
            <a:graphicFrameLocks noChangeAspect="1"/>
          </p:cNvGraphicFramePr>
          <p:nvPr/>
        </p:nvGraphicFramePr>
        <p:xfrm>
          <a:off x="8283575" y="115888"/>
          <a:ext cx="75247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3" name="CorelDRAW" r:id="rId4" imgW="1789560" imgH="1787760" progId="CorelDRAW.Graphic.13">
                  <p:embed/>
                </p:oleObj>
              </mc:Choice>
              <mc:Fallback>
                <p:oleObj name="CorelDRAW" r:id="rId4" imgW="1789560" imgH="17877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3575" y="115888"/>
                        <a:ext cx="75247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593234" y="63813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38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07" y="4359776"/>
            <a:ext cx="3428009" cy="2285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41" y="1416650"/>
            <a:ext cx="4673575" cy="2943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128" y="3920283"/>
            <a:ext cx="356439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353" y="227543"/>
            <a:ext cx="6120680" cy="753186"/>
          </a:xfrm>
        </p:spPr>
        <p:txBody>
          <a:bodyPr/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съезд геологов</a:t>
            </a:r>
            <a:b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chemeClr val="bg1"/>
                </a:solidFill>
              </a:rPr>
              <a:t>26-29 </a:t>
            </a:r>
            <a:r>
              <a:rPr lang="ru-RU" sz="1400" dirty="0">
                <a:solidFill>
                  <a:schemeClr val="bg1"/>
                </a:solidFill>
              </a:rPr>
              <a:t>октября 2016 </a:t>
            </a:r>
            <a:r>
              <a:rPr lang="ru-RU" sz="1400" dirty="0" smtClean="0">
                <a:solidFill>
                  <a:schemeClr val="bg1"/>
                </a:solidFill>
              </a:rPr>
              <a:t>г., Москва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32" y="1354812"/>
            <a:ext cx="2984100" cy="540989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VIII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Всероссийский съезд геологов стал знаменательным событием в жизни российских геологов.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работе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Съезда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приняли участие </a:t>
            </a:r>
            <a:r>
              <a:rPr lang="ru-RU" sz="1400" b="1" dirty="0">
                <a:solidFill>
                  <a:srgbClr val="FF0000"/>
                </a:solidFill>
              </a:rPr>
              <a:t>1728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делегатов и </a:t>
            </a:r>
            <a:r>
              <a:rPr lang="ru-RU" sz="1400" b="1" dirty="0">
                <a:solidFill>
                  <a:srgbClr val="FF0000"/>
                </a:solidFill>
              </a:rPr>
              <a:t>1285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участников, в том числе представители академической и отраслевой науки, предприятий геологического профиля,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</a:rPr>
              <a:t>недропользователей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министерств и ведомств, Правительства и палат Федерального Собрания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РФ.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адрес делегатов и участников съезда поступили приветствия от Президента России, Председателя Правительства, Совета Федерации и Государственной Думы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РФ. </a:t>
            </a:r>
          </a:p>
          <a:p>
            <a:endParaRPr lang="ru-RU" sz="1000" dirty="0"/>
          </a:p>
        </p:txBody>
      </p:sp>
      <p:pic>
        <p:nvPicPr>
          <p:cNvPr id="4" name="Picture 49" descr="Герб_агентства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004403" cy="10088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93234" y="63813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39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7639"/>
            <a:ext cx="1072877" cy="102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31051"/>
            <a:ext cx="3203848" cy="2097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37112"/>
            <a:ext cx="2952329" cy="2091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22" y="1218075"/>
            <a:ext cx="5234336" cy="31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СНГ_Магнитка5мл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28509"/>
            <a:ext cx="3592091" cy="21524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3" name="Заголовок 1"/>
          <p:cNvSpPr txBox="1">
            <a:spLocks/>
          </p:cNvSpPr>
          <p:nvPr/>
        </p:nvSpPr>
        <p:spPr bwMode="auto">
          <a:xfrm>
            <a:off x="755576" y="-176640"/>
            <a:ext cx="7488833" cy="7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Проект </a:t>
            </a:r>
            <a:r>
              <a:rPr lang="ru-RU" b="1" i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«ГИС-Атлас карт геологического содержания России, </a:t>
            </a:r>
            <a:endParaRPr lang="en-US" b="1" i="1" dirty="0" smtClean="0">
              <a:solidFill>
                <a:srgbClr val="FFFF00"/>
              </a:solidFill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стран </a:t>
            </a:r>
            <a:r>
              <a:rPr lang="ru-RU" b="1" i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СНГ </a:t>
            </a:r>
            <a:r>
              <a:rPr lang="ru-RU" b="1" i="1" dirty="0" smtClean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 и </a:t>
            </a:r>
            <a:r>
              <a:rPr lang="ru-RU" b="1" i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сопредельных государств масштаба </a:t>
            </a:r>
            <a:r>
              <a:rPr lang="ru-RU" sz="2000" b="1" i="1" dirty="0">
                <a:solidFill>
                  <a:srgbClr val="FFFF00"/>
                </a:solidFill>
                <a:latin typeface="+mn-lt"/>
                <a:cs typeface="Calibri" panose="020F0502020204030204" pitchFamily="34" charset="0"/>
              </a:rPr>
              <a:t>1:2,5М»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31698" y="4539611"/>
            <a:ext cx="9275699" cy="1765575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83243" y="5726907"/>
            <a:ext cx="2057400" cy="273844"/>
          </a:xfrm>
        </p:spPr>
        <p:txBody>
          <a:bodyPr/>
          <a:lstStyle/>
          <a:p>
            <a:fld id="{3A9936DF-4C44-479E-983C-646D14005469}" type="slidenum">
              <a:rPr lang="ru-RU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</a:t>
            </a:fld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4139" y="137020"/>
            <a:ext cx="652775" cy="656880"/>
          </a:xfrm>
          <a:prstGeom prst="rect">
            <a:avLst/>
          </a:prstGeom>
        </p:spPr>
      </p:pic>
      <p:pic>
        <p:nvPicPr>
          <p:cNvPr id="8" name="Picture 7" descr="tk_sng_maket2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379"/>
            <a:ext cx="3182192" cy="20312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ng_o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72681"/>
            <a:ext cx="3312368" cy="22970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СНГ_Гравика5мл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10498"/>
            <a:ext cx="3206353" cy="21344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ng_RGB_5000-D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81" y="1369972"/>
            <a:ext cx="3110804" cy="198250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77819" y="3915845"/>
            <a:ext cx="1912145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35921" dir="2700000">
              <a:srgbClr val="663300"/>
            </a:prstShdw>
          </a:effectLst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Страны</a:t>
            </a:r>
            <a:r>
              <a:rPr lang="en-US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Россия, Украина, Беларусь, Молдова, Грузия, Армения, Азербайджан, Казахстан, Кыргызстан, Узбекистан, Таджикистан, Туркменистан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58589" y="3561901"/>
            <a:ext cx="2278325" cy="290848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prstShdw prst="shdw17" dist="35921" dir="2700000">
              <a:srgbClr val="663300"/>
            </a:prstShdw>
          </a:effectLst>
          <a:extLst/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altLang="ru-RU" sz="16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Набор карт</a:t>
            </a:r>
            <a:r>
              <a:rPr lang="en-US" altLang="ru-RU" sz="16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altLang="ru-RU" sz="160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геологическая,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тектоническая,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минерагеническая на </a:t>
            </a:r>
            <a:r>
              <a:rPr lang="en-US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твердые полезные ископаемые,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минерагеническая на углеводородное сырье,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гравиметрическая,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аномального магнитного поля,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космический образ России и стран СНГ</a:t>
            </a:r>
            <a:endParaRPr lang="ru-RU" altLang="ru-RU" sz="16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gk-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89" y="4088404"/>
            <a:ext cx="4246417" cy="257499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" y="141255"/>
            <a:ext cx="649764" cy="6526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8710526" y="6491659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600" b="1" dirty="0" smtClean="0">
                <a:solidFill>
                  <a:schemeClr val="bg1"/>
                </a:solidFill>
              </a:rPr>
              <a:t>4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780928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СПАСИБО ЗА ВНИМАНИЕ !!</a:t>
            </a:r>
            <a:endParaRPr lang="ru-RU" sz="36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99592" y="289075"/>
            <a:ext cx="7200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FF00"/>
                </a:solidFill>
              </a:rPr>
              <a:t>Геологическая карта России</a:t>
            </a:r>
            <a:r>
              <a:rPr lang="en-US" altLang="ru-RU" sz="2200" b="1" dirty="0">
                <a:solidFill>
                  <a:srgbClr val="FFFF00"/>
                </a:solidFill>
              </a:rPr>
              <a:t> </a:t>
            </a:r>
            <a:r>
              <a:rPr lang="ru-RU" altLang="ru-RU" sz="2200" b="1" dirty="0">
                <a:solidFill>
                  <a:srgbClr val="FFFF00"/>
                </a:solidFill>
              </a:rPr>
              <a:t>и прилегающих акваторий, </a:t>
            </a:r>
            <a:r>
              <a:rPr lang="ru-RU" altLang="ru-RU" sz="2200" b="1" dirty="0" smtClean="0">
                <a:solidFill>
                  <a:srgbClr val="FFFF00"/>
                </a:solidFill>
              </a:rPr>
              <a:t>масштаб 1:2.5М</a:t>
            </a:r>
            <a:r>
              <a:rPr lang="en-US" altLang="ru-RU" sz="2200" b="1" dirty="0" smtClean="0">
                <a:solidFill>
                  <a:srgbClr val="FFFF00"/>
                </a:solidFill>
              </a:rPr>
              <a:t> </a:t>
            </a:r>
            <a:endParaRPr lang="ru-RU" altLang="ru-RU" sz="2200" b="1" dirty="0" smtClean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 smtClean="0">
                <a:solidFill>
                  <a:schemeClr val="bg1"/>
                </a:solidFill>
              </a:rPr>
              <a:t>(</a:t>
            </a:r>
            <a:r>
              <a:rPr lang="ru-RU" altLang="ru-RU" sz="1600" b="1" i="1" dirty="0" smtClean="0">
                <a:solidFill>
                  <a:schemeClr val="bg1"/>
                </a:solidFill>
              </a:rPr>
              <a:t>редакция </a:t>
            </a:r>
            <a:r>
              <a:rPr lang="en-US" altLang="ru-RU" sz="1600" b="1" i="1" dirty="0" smtClean="0">
                <a:solidFill>
                  <a:schemeClr val="bg1"/>
                </a:solidFill>
              </a:rPr>
              <a:t>2016 </a:t>
            </a:r>
            <a:r>
              <a:rPr lang="ru-RU" altLang="ru-RU" sz="1600" b="1" i="1" dirty="0" smtClean="0">
                <a:solidFill>
                  <a:schemeClr val="bg1"/>
                </a:solidFill>
              </a:rPr>
              <a:t>г.</a:t>
            </a:r>
            <a:r>
              <a:rPr lang="en-US" altLang="ru-RU" sz="1600" b="1" i="1" dirty="0" smtClean="0">
                <a:solidFill>
                  <a:schemeClr val="bg1"/>
                </a:solidFill>
              </a:rPr>
              <a:t>)</a:t>
            </a:r>
            <a:endParaRPr lang="ru-RU" altLang="ru-RU" sz="1600" b="1" i="1" dirty="0">
              <a:solidFill>
                <a:schemeClr val="bg1"/>
              </a:solidFill>
            </a:endParaRPr>
          </a:p>
        </p:txBody>
      </p:sp>
      <p:sp>
        <p:nvSpPr>
          <p:cNvPr id="1126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52736" y="6494713"/>
            <a:ext cx="288032" cy="2698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6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" y="141255"/>
            <a:ext cx="649764" cy="6526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graphicFrame>
        <p:nvGraphicFramePr>
          <p:cNvPr id="7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831984"/>
              </p:ext>
            </p:extLst>
          </p:nvPr>
        </p:nvGraphicFramePr>
        <p:xfrm>
          <a:off x="8388423" y="115888"/>
          <a:ext cx="647627" cy="646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" name="CorelDRAW" r:id="rId4" imgW="1789560" imgH="1787760" progId="">
                  <p:embed/>
                </p:oleObj>
              </mc:Choice>
              <mc:Fallback>
                <p:oleObj name="CorelDRAW" r:id="rId4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423" y="115888"/>
                        <a:ext cx="647627" cy="646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9162" y="1124744"/>
            <a:ext cx="8653427" cy="534535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27950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250825" y="115888"/>
            <a:ext cx="84978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FF00"/>
                </a:solidFill>
              </a:rPr>
              <a:t>Бесшовные геологические карты масштаба 1М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FFFF00"/>
                </a:solidFill>
              </a:rPr>
              <a:t>территории Российской Федерации </a:t>
            </a:r>
            <a:endParaRPr lang="ru-RU" altLang="ru-RU" sz="2200" b="1" dirty="0" smtClean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FFFF00"/>
                </a:solidFill>
              </a:rPr>
              <a:t>и </a:t>
            </a:r>
            <a:r>
              <a:rPr lang="ru-RU" altLang="ru-RU" sz="2200" b="1" dirty="0">
                <a:solidFill>
                  <a:srgbClr val="FFFF00"/>
                </a:solidFill>
              </a:rPr>
              <a:t>ее континентального шельфа</a:t>
            </a:r>
          </a:p>
        </p:txBody>
      </p:sp>
      <p:sp>
        <p:nvSpPr>
          <p:cNvPr id="2150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06325" y="6533053"/>
            <a:ext cx="300064" cy="3026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chemeClr val="bg1"/>
                </a:solidFill>
              </a:rPr>
              <a:t>6</a:t>
            </a:r>
          </a:p>
        </p:txBody>
      </p:sp>
      <p:graphicFrame>
        <p:nvGraphicFramePr>
          <p:cNvPr id="5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094712"/>
              </p:ext>
            </p:extLst>
          </p:nvPr>
        </p:nvGraphicFramePr>
        <p:xfrm>
          <a:off x="8168422" y="115888"/>
          <a:ext cx="867629" cy="86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CorelDRAW" r:id="rId3" imgW="1789560" imgH="1787760" progId="">
                  <p:embed/>
                </p:oleObj>
              </mc:Choice>
              <mc:Fallback>
                <p:oleObj name="CorelDRAW" r:id="rId3" imgW="1789560" imgH="1787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8422" y="115888"/>
                        <a:ext cx="867629" cy="865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4" descr="Герб_агентства"/>
          <p:cNvPicPr preferRelativeResize="0"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14206"/>
            <a:ext cx="863651" cy="867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11305" r="7709" b="5180"/>
          <a:stretch/>
        </p:blipFill>
        <p:spPr>
          <a:xfrm>
            <a:off x="545388" y="1341498"/>
            <a:ext cx="8013700" cy="530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TextBox 4"/>
          <p:cNvSpPr txBox="1">
            <a:spLocks noChangeArrowheads="1"/>
          </p:cNvSpPr>
          <p:nvPr/>
        </p:nvSpPr>
        <p:spPr bwMode="auto">
          <a:xfrm>
            <a:off x="166688" y="128588"/>
            <a:ext cx="7213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Международный проект </a:t>
            </a:r>
            <a:r>
              <a:rPr lang="ru-RU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en-US" alt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OneGeology</a:t>
            </a:r>
            <a:r>
              <a:rPr lang="ru-RU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8820" name="TextBox 15"/>
          <p:cNvSpPr txBox="1">
            <a:spLocks noChangeArrowheads="1"/>
          </p:cNvSpPr>
          <p:nvPr/>
        </p:nvSpPr>
        <p:spPr bwMode="auto">
          <a:xfrm>
            <a:off x="146768" y="1401357"/>
            <a:ext cx="853124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Проект направлен на удовлетворение потребностей общества в геологической информации на основе размещения в Интернете геологических карт всех стран участниц. </a:t>
            </a:r>
            <a:endParaRPr lang="en-US" altLang="ru-RU" sz="12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r>
              <a:rPr lang="ru-RU" altLang="ru-RU" sz="12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Доступ </a:t>
            </a:r>
            <a:r>
              <a:rPr lang="ru-RU" alt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к цифровым материалам и их визуализация осуществляется с помощью единого картографического сервиса – портала </a:t>
            </a:r>
            <a:r>
              <a:rPr lang="en-US" altLang="ru-RU" sz="1200" b="1" dirty="0" err="1">
                <a:solidFill>
                  <a:schemeClr val="bg1"/>
                </a:solidFill>
                <a:cs typeface="Calibri" panose="020F0502020204030204" pitchFamily="34" charset="0"/>
              </a:rPr>
              <a:t>OneGeology</a:t>
            </a:r>
            <a:r>
              <a:rPr lang="en-US" alt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.</a:t>
            </a:r>
          </a:p>
          <a:p>
            <a:r>
              <a:rPr lang="ru-RU" altLang="ru-RU" sz="12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Национальная </a:t>
            </a:r>
            <a:r>
              <a:rPr lang="ru-RU" alt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геологическая цифровая карта  – остается собственностью страны-участницы проекта.</a:t>
            </a:r>
            <a:endParaRPr lang="en-US" altLang="ru-RU" sz="12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r>
              <a:rPr lang="ru-RU" altLang="ru-RU" sz="12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Для </a:t>
            </a:r>
            <a:r>
              <a:rPr lang="ru-RU" alt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обеспечения совместимости цифровых материалов всех стран-участниц используются единые международные стандарты описания и взаимодействия цифровых данных.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300" y="818935"/>
            <a:ext cx="905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chemeClr val="bg1"/>
                </a:solidFill>
                <a:latin typeface="+mj-lt"/>
              </a:rPr>
              <a:t>Проект по созданию цифровой  динамической  геологической карты мира масштаба </a:t>
            </a:r>
            <a:r>
              <a:rPr lang="ru-RU" altLang="ru-RU" sz="1400" b="1" dirty="0" smtClean="0">
                <a:solidFill>
                  <a:schemeClr val="bg1"/>
                </a:solidFill>
                <a:latin typeface="+mj-lt"/>
              </a:rPr>
              <a:t>1:1М</a:t>
            </a:r>
            <a:endParaRPr lang="ru-RU" altLang="ru-RU" sz="1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altLang="ru-RU" sz="1400" b="1" dirty="0">
                <a:solidFill>
                  <a:schemeClr val="bg1"/>
                </a:solidFill>
                <a:latin typeface="+mj-lt"/>
              </a:rPr>
              <a:t>на основе  глобального геолого-картографического Интернет-сервиса</a:t>
            </a:r>
          </a:p>
        </p:txBody>
      </p:sp>
      <p:sp>
        <p:nvSpPr>
          <p:cNvPr id="418824" name="TextBox 19"/>
          <p:cNvSpPr txBox="1">
            <a:spLocks noChangeArrowheads="1"/>
          </p:cNvSpPr>
          <p:nvPr/>
        </p:nvSpPr>
        <p:spPr bwMode="auto">
          <a:xfrm>
            <a:off x="2339752" y="3109963"/>
            <a:ext cx="231267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Armenia ARM </a:t>
            </a:r>
            <a:endParaRPr lang="ru-RU" altLang="ru-RU" sz="1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Azerbaijan AZE</a:t>
            </a:r>
            <a:endParaRPr lang="ru-RU" altLang="ru-RU" sz="1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Belarus BLR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Kazakhstan KAZ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Kyrgyzstan KGZ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Moldova, Republic of MDA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Russian Federation RUS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Tajikistan TJK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Turkmenistan TKM</a:t>
            </a:r>
          </a:p>
          <a:p>
            <a:r>
              <a:rPr lang="en-US" altLang="ru-RU" sz="1400" dirty="0">
                <a:solidFill>
                  <a:srgbClr val="FFFF00"/>
                </a:solidFill>
                <a:latin typeface="Arial Black" panose="020B0A04020102020204" pitchFamily="34" charset="0"/>
              </a:rPr>
              <a:t>Uzbekistan UZB</a:t>
            </a:r>
          </a:p>
        </p:txBody>
      </p:sp>
      <p:grpSp>
        <p:nvGrpSpPr>
          <p:cNvPr id="418825" name="Группа 30"/>
          <p:cNvGrpSpPr>
            <a:grpSpLocks/>
          </p:cNvGrpSpPr>
          <p:nvPr/>
        </p:nvGrpSpPr>
        <p:grpSpPr bwMode="auto">
          <a:xfrm>
            <a:off x="156360" y="3043997"/>
            <a:ext cx="1930400" cy="2528888"/>
            <a:chOff x="364542" y="3756767"/>
            <a:chExt cx="1931241" cy="2528416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42" y="3756767"/>
              <a:ext cx="635183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04" y="3997702"/>
              <a:ext cx="554545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28" y="4238637"/>
              <a:ext cx="55926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67" y="4479572"/>
              <a:ext cx="54084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086" y="4720507"/>
              <a:ext cx="53915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915" y="4961442"/>
              <a:ext cx="53832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14" y="5202377"/>
              <a:ext cx="54251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103" y="5443312"/>
              <a:ext cx="54000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782" y="5684247"/>
              <a:ext cx="53664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103" y="5925183"/>
              <a:ext cx="547680" cy="360000"/>
            </a:xfrm>
            <a:prstGeom prst="rect">
              <a:avLst/>
            </a:prstGeom>
            <a:noFill/>
            <a:ln w="63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8789084" y="645160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7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57" y="2786352"/>
            <a:ext cx="2977080" cy="3043074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6409" y="5894988"/>
            <a:ext cx="8588566" cy="8296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3882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ru-RU" altLang="ru-RU" sz="1800" dirty="0" smtClean="0">
              <a:solidFill>
                <a:srgbClr val="660033"/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416" y="5929498"/>
            <a:ext cx="8301872" cy="71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25" y="99341"/>
            <a:ext cx="1237019" cy="6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90221" y="126052"/>
            <a:ext cx="7578123" cy="8306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sz="2000" b="1" dirty="0">
                <a:solidFill>
                  <a:srgbClr val="FFFF00"/>
                </a:solidFill>
              </a:rPr>
              <a:t>«3D геологические структуры и металлогения Северной, Центральной и Восточной Азии и прилегающих территорий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9860" y="595394"/>
            <a:ext cx="7886700" cy="591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4784" y="1198215"/>
            <a:ext cx="5603742" cy="5542958"/>
            <a:chOff x="4702151" y="490677"/>
            <a:chExt cx="6042025" cy="6037262"/>
          </a:xfrm>
        </p:grpSpPr>
        <p:pic>
          <p:nvPicPr>
            <p:cNvPr id="13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2151" y="490677"/>
              <a:ext cx="6042025" cy="6037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19724" y="1100587"/>
              <a:ext cx="4206875" cy="458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2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42756" y="2258089"/>
              <a:ext cx="3960813" cy="280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6816726" y="2986087"/>
              <a:ext cx="2070099" cy="10081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Central Asia and</a:t>
              </a:r>
            </a:p>
            <a:p>
              <a:pPr algn="ctr">
                <a:defRPr/>
              </a:pPr>
              <a:r>
                <a:rPr lang="en-US" sz="105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Adjacent Areas</a:t>
              </a:r>
              <a:endParaRPr lang="ru-RU" sz="105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104063" y="1557339"/>
              <a:ext cx="2070099" cy="15727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5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Northern-Central-</a:t>
              </a:r>
            </a:p>
            <a:p>
              <a:pPr algn="ctr">
                <a:defRPr/>
              </a:pPr>
              <a:r>
                <a:rPr lang="en-US" sz="105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Eastern Asia and</a:t>
              </a:r>
            </a:p>
            <a:p>
              <a:pPr algn="ctr">
                <a:defRPr/>
              </a:pPr>
              <a:r>
                <a:rPr lang="en-US" sz="105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Adjacent Areas</a:t>
              </a:r>
              <a:endParaRPr lang="ru-RU" sz="105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18" name="Овал 17"/>
          <p:cNvSpPr/>
          <p:nvPr/>
        </p:nvSpPr>
        <p:spPr>
          <a:xfrm>
            <a:off x="5746729" y="1646476"/>
            <a:ext cx="270272" cy="270272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767031" y="3001534"/>
            <a:ext cx="270272" cy="270272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19"/>
          <p:cNvSpPr>
            <a:spLocks noChangeArrowheads="1"/>
          </p:cNvSpPr>
          <p:nvPr/>
        </p:nvSpPr>
        <p:spPr bwMode="auto">
          <a:xfrm>
            <a:off x="6251780" y="2659617"/>
            <a:ext cx="23431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Центральной Азии и прилегающих территорий 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масштаба 1:2.5М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 1</a:t>
            </a:r>
            <a:endParaRPr lang="ru-RU" sz="1400" b="1" i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рямоугольник 21"/>
          <p:cNvSpPr>
            <a:spLocks noChangeArrowheads="1"/>
          </p:cNvSpPr>
          <p:nvPr/>
        </p:nvSpPr>
        <p:spPr bwMode="auto">
          <a:xfrm rot="10800000" flipV="1">
            <a:off x="6197126" y="1331973"/>
            <a:ext cx="25804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Атлас геологических карт Северной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Центральной и Восточной Азии и прилегающих территорий 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масштаба </a:t>
            </a:r>
            <a:r>
              <a:rPr lang="ru-RU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1:2.5М</a:t>
            </a:r>
            <a:r>
              <a:rPr lang="ru-RU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 </a:t>
            </a:r>
            <a:r>
              <a:rPr lang="ru-RU" sz="14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Рисунок 23" descr="logo_as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3355" y="76238"/>
            <a:ext cx="1678482" cy="830698"/>
          </a:xfrm>
          <a:prstGeom prst="ellips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77609" y="642890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bg1"/>
                </a:solidFill>
              </a:rPr>
              <a:t>8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7001" y="4180344"/>
            <a:ext cx="2771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Проект нацелен на создание современной трансграничной комплексной геологической основы на рассматриваемую территорию в виде Атласа обзорных карт геологического содержания масштаба 1:2,5М:</a:t>
            </a:r>
            <a:r>
              <a:rPr lang="ru-RU" sz="1200" b="1" i="1" dirty="0">
                <a:solidFill>
                  <a:srgbClr val="FFFFCC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ru-RU" sz="1200" b="1" i="1" dirty="0">
                <a:solidFill>
                  <a:srgbClr val="FFFFCC"/>
                </a:solidFill>
                <a:ea typeface="Times New Roman" panose="02020603050405020304" pitchFamily="18" charset="0"/>
              </a:rPr>
              <a:t>-</a:t>
            </a:r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    геологической, 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тектонической, 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металлогенической,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FFFFCC"/>
                </a:solidFill>
                <a:ea typeface="Times New Roman" panose="02020603050405020304" pitchFamily="18" charset="0"/>
              </a:rPr>
              <a:t>топливно-энергетических ресурсов</a:t>
            </a:r>
            <a:r>
              <a:rPr lang="ru-RU" sz="1200" b="1" dirty="0" smtClean="0">
                <a:solidFill>
                  <a:srgbClr val="FFFFCC"/>
                </a:solidFill>
                <a:ea typeface="Times New Roman" panose="02020603050405020304" pitchFamily="18" charset="0"/>
              </a:rPr>
              <a:t>. </a:t>
            </a:r>
            <a:endParaRPr lang="ru-RU" sz="1200" b="1" dirty="0">
              <a:solidFill>
                <a:srgbClr val="FFFFC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71041"/>
            <a:ext cx="7272808" cy="11257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sz="2000" b="1" dirty="0">
                <a:solidFill>
                  <a:srgbClr val="FFFF00"/>
                </a:solidFill>
              </a:rPr>
              <a:t>«3D геологические структуры и металлогения Северной, Центральной и Восточной Азии и прилегающих территорий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algn="ctr"/>
            <a:endParaRPr lang="ru-RU" altLang="ru-RU" sz="2200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logo_a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5676" y="433786"/>
            <a:ext cx="1656184" cy="819211"/>
          </a:xfrm>
          <a:prstGeom prst="ellipse">
            <a:avLst/>
          </a:prstGeom>
        </p:spPr>
      </p:pic>
      <p:pic>
        <p:nvPicPr>
          <p:cNvPr id="274437" name="Рисунок 5" descr="1_Geological 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" y="1230101"/>
            <a:ext cx="3419872" cy="384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8" name="Рисунок 6" descr="2_Tectonic M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05" y="1726577"/>
            <a:ext cx="3620183" cy="399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Рисунок 7" descr="3_Metallogenic M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35704"/>
            <a:ext cx="3670961" cy="402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Рисунок 8" descr="4_Minerogenic Map of Energy Resourc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088" y="2780928"/>
            <a:ext cx="3730532" cy="39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04448" y="6527801"/>
            <a:ext cx="50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>
              <a:solidFill>
                <a:schemeClr val="bg1"/>
              </a:solidFill>
            </a:endParaRPr>
          </a:p>
          <a:p>
            <a:endParaRPr lang="ru-RU" alt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69" y="635957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9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5604</TotalTime>
  <Words>2311</Words>
  <Application>Microsoft Office PowerPoint</Application>
  <PresentationFormat>Экран (4:3)</PresentationFormat>
  <Paragraphs>288</Paragraphs>
  <Slides>40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Calibri</vt:lpstr>
      <vt:lpstr>Courier New</vt:lpstr>
      <vt:lpstr>Symbol</vt:lpstr>
      <vt:lpstr>Times New Roman</vt:lpstr>
      <vt:lpstr>TimesNewRoman,Bold</vt:lpstr>
      <vt:lpstr>Wingdings</vt:lpstr>
      <vt:lpstr>Оформление по умолчанию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«Ресурсы и использование подземных вод приграничных территорий государств – участников СНГ»</vt:lpstr>
      <vt:lpstr>Презентация PowerPoint</vt:lpstr>
      <vt:lpstr>Прогнозно-минерагеническая карта территории  Российской Федерации и ее континентального шельфа,  масштаб 1:2 500 000</vt:lpstr>
      <vt:lpstr>Презентация PowerPoint</vt:lpstr>
      <vt:lpstr>Презентация PowerPoint</vt:lpstr>
      <vt:lpstr>Презентация PowerPoint</vt:lpstr>
      <vt:lpstr>Автоматизированная наблюдательная сеть мониторинга опасных эндогенных процессов Российской Федерации   (в том числе в приграничных районах)</vt:lpstr>
      <vt:lpstr>Презентация PowerPoint</vt:lpstr>
      <vt:lpstr>Презентация PowerPoint</vt:lpstr>
      <vt:lpstr>Презентация PowerPoint</vt:lpstr>
      <vt:lpstr>Проект «Информационные технологии в области  геологического изучения недр»</vt:lpstr>
      <vt:lpstr>Презентация PowerPoint</vt:lpstr>
      <vt:lpstr>Презентация PowerPoint</vt:lpstr>
      <vt:lpstr>Проект «Создание международных эталонов нижнего, среднего и верхнего кембрия» </vt:lpstr>
      <vt:lpstr>Презентация PowerPoint</vt:lpstr>
      <vt:lpstr>Презентация PowerPoint</vt:lpstr>
      <vt:lpstr>Презентация PowerPoint</vt:lpstr>
      <vt:lpstr>Круглый стол  «Международные проекты по изучению геологического строения и оценке ресурсного потенциала арктических, дальневосточных и внутренних морей Евразии» 13 сентября 2017 г., ФГБУ «ВСЕГЕИ», г. Санкт-Петербург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Международное рабочее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1:1 000 000 и 1:200 000» 18-21 апреля 2017 г., ФГБУ «ВСЕГЕИ», г. Санкт-Петербург</vt:lpstr>
      <vt:lpstr>Международная конференция молодых ученых  «Взаимодействие учреждений Роснедр, Минобрнауки России и РАН при региональном геологическом изучении территории Российской Федерации и ее континентального шельфа» 28 февраля по 3 марта 2017 г., ФГБУ «ВСЕГЕИ», г. Санкт-Петербург</vt:lpstr>
      <vt:lpstr> VIII  Всероссийский съезд геологов 26-29 октября 2016 г., Москва </vt:lpstr>
      <vt:lpstr>Презентация PowerPoint</vt:lpstr>
    </vt:vector>
  </TitlesOfParts>
  <Company>vsegei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Vladimir_Verbitsky</dc:creator>
  <cp:lastModifiedBy>Шатов Виталий Витальевич</cp:lastModifiedBy>
  <cp:revision>292</cp:revision>
  <cp:lastPrinted>2013-11-17T13:59:25Z</cp:lastPrinted>
  <dcterms:created xsi:type="dcterms:W3CDTF">2013-11-15T11:59:11Z</dcterms:created>
  <dcterms:modified xsi:type="dcterms:W3CDTF">2017-09-20T07:47:55Z</dcterms:modified>
</cp:coreProperties>
</file>