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64" r:id="rId2"/>
    <p:sldMasterId id="2147483669" r:id="rId3"/>
  </p:sldMasterIdLst>
  <p:notesMasterIdLst>
    <p:notesMasterId r:id="rId18"/>
  </p:notesMasterIdLst>
  <p:sldIdLst>
    <p:sldId id="258" r:id="rId4"/>
    <p:sldId id="264" r:id="rId5"/>
    <p:sldId id="278" r:id="rId6"/>
    <p:sldId id="273" r:id="rId7"/>
    <p:sldId id="285" r:id="rId8"/>
    <p:sldId id="274" r:id="rId9"/>
    <p:sldId id="275" r:id="rId10"/>
    <p:sldId id="276" r:id="rId11"/>
    <p:sldId id="287" r:id="rId12"/>
    <p:sldId id="288" r:id="rId13"/>
    <p:sldId id="277" r:id="rId14"/>
    <p:sldId id="289" r:id="rId15"/>
    <p:sldId id="282" r:id="rId16"/>
    <p:sldId id="283" r:id="rId17"/>
  </p:sldIdLst>
  <p:sldSz cx="9144000" cy="6858000" type="screen4x3"/>
  <p:notesSz cx="6858000" cy="9144000"/>
  <p:embeddedFontLst>
    <p:embeddedFont>
      <p:font typeface="PT Sans Narrow" panose="020B0604020202020204" charset="-52"/>
      <p:regular r:id="rId19"/>
      <p:bold r:id="rId20"/>
    </p:embeddedFont>
    <p:embeddedFont>
      <p:font typeface="PT Sans" panose="020B0604020202020204" charset="-52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979"/>
    <a:srgbClr val="B9D23C"/>
    <a:srgbClr val="FF9900"/>
    <a:srgbClr val="3DF96E"/>
    <a:srgbClr val="26FA7C"/>
    <a:srgbClr val="59DD82"/>
    <a:srgbClr val="F2D81A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van_verbitsky\AppData\Local\Microsoft\Windows\Temporary%20Internet%20Files\Content.Outlook\QW2V74T3\&#1050;&#1085;&#1080;&#1075;&#1072;1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ktor_Snezhko\Documents\&#1052;&#1086;&#1080;%20&#1087;&#1086;&#1083;&#1091;&#1095;&#1077;&#1085;&#1085;&#1099;&#1077;%20&#1092;&#1072;&#1081;&#1083;&#1099;\&#1057;&#1090;&#1072;&#1090;&#1080;&#1089;&#1090;&#1080;&#1082;&#1072;%20&#1079;&#1072;&#1087;&#1088;&#1086;&#1089;&#1086;&#1074;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ktor_Snezhko\Documents\&#1052;&#1086;&#1080;%20&#1087;&#1086;&#1083;&#1091;&#1095;&#1077;&#1085;&#1085;&#1099;&#1077;%20&#1092;&#1072;&#1081;&#1083;&#1099;\&#1057;&#1090;&#1072;&#1090;&#1080;&#1089;&#1090;&#1080;&#1082;&#1072;%20&#1079;&#1072;&#1087;&#1088;&#1086;&#1089;&#1086;&#1074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ktor_Snezhko\Documents\&#1052;&#1086;&#1080;%20&#1087;&#1086;&#1083;&#1091;&#1095;&#1077;&#1085;&#1085;&#1099;&#1077;%20&#1092;&#1072;&#1081;&#1083;&#1099;\&#1057;&#1090;&#1072;&#1090;&#1080;&#1089;&#1090;&#1080;&#1082;&#1072;%20&#1079;&#1072;&#1087;&#1088;&#1086;&#1089;&#1086;&#1074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ktor_Snezhko\Documents\&#1052;&#1086;&#1080;%20&#1087;&#1086;&#1083;&#1091;&#1095;&#1077;&#1085;&#1085;&#1099;&#1077;%20&#1092;&#1072;&#1081;&#1083;&#1099;\&#1057;&#1090;&#1072;&#1090;&#1080;&#1089;&#1090;&#1080;&#1082;&#1072;%20&#1079;&#1072;&#1087;&#1088;&#1086;&#1089;&#1086;&#1074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ktor_Snezhko\Documents\&#1052;&#1086;&#1080;%20&#1087;&#1086;&#1083;&#1091;&#1095;&#1077;&#1085;&#1085;&#1099;&#1077;%20&#1092;&#1072;&#1081;&#1083;&#1099;\&#1057;&#1090;&#1072;&#1090;&#1080;&#1089;&#1090;&#1080;&#1082;&#1072;%20&#1079;&#1072;&#1087;&#1088;&#1086;&#1089;&#1086;&#1074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780" b="1" i="0" u="none" strike="noStrike" kern="1200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ru-RU" sz="1400" b="1" i="0" baseline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Распределение представленных отчётов</a:t>
            </a:r>
            <a:br>
              <a:rPr lang="ru-RU" sz="1400" b="1" i="0" baseline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1400" b="1" i="0" baseline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в период с 01.01.2016 по 31.12.2018</a:t>
            </a:r>
            <a:br>
              <a:rPr lang="ru-RU" sz="1400" b="1" i="0" baseline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1400" b="1" i="0" baseline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по стадиям работ</a:t>
            </a:r>
            <a:endParaRPr lang="ru-RU" sz="1400" b="1" i="0" baseline="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7.4845030877563903E-2"/>
          <c:y val="1.7365424794623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780" b="1" i="0" u="none" strike="noStrike" kern="1200" spc="0" baseline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4395019396831816"/>
          <c:y val="0.31608257112987387"/>
          <c:w val="0.51076091801486989"/>
          <c:h val="0.40312202600008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Проценты от общего количества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DE-467F-AB1F-69BD79911A12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DE-467F-AB1F-69BD79911A12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589-49A9-8D21-82893413CD27}"/>
              </c:ext>
            </c:extLst>
          </c:dPt>
          <c:dPt>
            <c:idx val="3"/>
            <c:bubble3D val="0"/>
            <c:spPr>
              <a:solidFill>
                <a:srgbClr val="FFA3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589-49A9-8D21-82893413CD27}"/>
              </c:ext>
            </c:extLst>
          </c:dPt>
          <c:dLbls>
            <c:dLbl>
              <c:idx val="0"/>
              <c:layout>
                <c:manualLayout>
                  <c:x val="0.30537005188217997"/>
                  <c:y val="-6.539869765174141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2400" b="1" i="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</a:rPr>
                      <a:t>6%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81138086292695"/>
                      <c:h val="7.71061974837519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8DE-467F-AB1F-69BD79911A12}"/>
                </c:ext>
              </c:extLst>
            </c:dLbl>
            <c:dLbl>
              <c:idx val="1"/>
              <c:layout>
                <c:manualLayout>
                  <c:x val="0.25637049344163143"/>
                  <c:y val="6.27845077751784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2400" b="1" i="0" u="none" strike="noStrike" kern="12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</a:rPr>
                      <a:t>79%</a:t>
                    </a:r>
                    <a:r>
                      <a:rPr lang="en-US" sz="1600" b="1" i="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</a:rPr>
                      <a:t/>
                    </a:r>
                    <a:br>
                      <a:rPr lang="en-US" sz="1600" b="1" i="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</a:rPr>
                    </a:br>
                    <a:endParaRPr lang="en-US" sz="1600" b="1" i="0" baseline="0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36032409580128"/>
                      <c:h val="6.31247841530438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8DE-467F-AB1F-69BD79911A12}"/>
                </c:ext>
              </c:extLst>
            </c:dLbl>
            <c:dLbl>
              <c:idx val="2"/>
              <c:layout>
                <c:manualLayout>
                  <c:x val="-0.22310042739749353"/>
                  <c:y val="-8.32326373099179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24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15%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05924911641219"/>
                      <c:h val="6.84570829836807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589-49A9-8D21-82893413CD27}"/>
                </c:ext>
              </c:extLst>
            </c:dLbl>
            <c:dLbl>
              <c:idx val="3"/>
              <c:layout>
                <c:manualLayout>
                  <c:x val="-0.22032443785462982"/>
                  <c:y val="-0.1098517721887605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pPr>
                    <a:fld id="{C2AC13FD-CEEB-4748-8CF1-915AFB486F67}" type="PERCENTAGE">
                      <a:rPr lang="en-US" sz="2400" baseline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 sz="16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589-49A9-8D21-82893413CD27}"/>
                </c:ext>
              </c:extLst>
            </c:dLbl>
            <c:spPr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Региональное геологическое изучение</c:v>
                </c:pt>
                <c:pt idx="1">
                  <c:v>Поисково-оценочный</c:v>
                </c:pt>
                <c:pt idx="2">
                  <c:v>Разведочный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6</c:v>
                </c:pt>
                <c:pt idx="1">
                  <c:v>79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DE-467F-AB1F-69BD79911A1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1.5145035272235579E-2"/>
          <c:y val="0.84350274341105613"/>
          <c:w val="0.88423640045765195"/>
          <c:h val="0.137050609662919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283087695758817E-2"/>
          <c:y val="8.0163636813064584E-2"/>
          <c:w val="0.87549389884713602"/>
          <c:h val="0.76242313217009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</c:v>
                </c:pt>
              </c:strCache>
            </c:strRef>
          </c:tx>
          <c:spPr>
            <a:solidFill>
              <a:srgbClr val="D36FE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58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6B-4BAA-9C04-8C3248F06D6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75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6B-4BAA-9C04-8C3248F06D65}"/>
                </c:ext>
              </c:extLst>
            </c:dLbl>
            <c:dLbl>
              <c:idx val="2"/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en-US"/>
                      <a:t>104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F0D-4682-98B5-BC4A6F8723A4}"/>
                </c:ext>
              </c:extLst>
            </c:dLbl>
            <c:dLbl>
              <c:idx val="3"/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en-US"/>
                      <a:t>185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9F0D-4682-98B5-BC4A6F8723A4}"/>
                </c:ext>
              </c:extLst>
            </c:dLbl>
            <c:dLbl>
              <c:idx val="4"/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en-US"/>
                      <a:t>249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9F0D-4682-98B5-BC4A6F8723A4}"/>
                </c:ext>
              </c:extLst>
            </c:dLbl>
            <c:dLbl>
              <c:idx val="5"/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en-US"/>
                      <a:t>267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9F0D-4682-98B5-BC4A6F8723A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Лист1!$B$1:$G$1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(ожид. рез-ты)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58278</c:v>
                </c:pt>
                <c:pt idx="1">
                  <c:v>75131</c:v>
                </c:pt>
                <c:pt idx="2">
                  <c:v>103820</c:v>
                </c:pt>
                <c:pt idx="3">
                  <c:v>185318</c:v>
                </c:pt>
                <c:pt idx="4">
                  <c:v>249390</c:v>
                </c:pt>
                <c:pt idx="5" formatCode="#,##0">
                  <c:v>266883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0D-4682-98B5-BC4A6F872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axId val="137293512"/>
        <c:axId val="137289200"/>
      </c:barChart>
      <c:catAx>
        <c:axId val="137293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 sz="800"/>
            </a:pPr>
            <a:endParaRPr lang="ru-RU"/>
          </a:p>
        </c:txPr>
        <c:crossAx val="137289200"/>
        <c:crosses val="autoZero"/>
        <c:auto val="1"/>
        <c:lblAlgn val="ctr"/>
        <c:lblOffset val="0"/>
        <c:noMultiLvlLbl val="0"/>
      </c:catAx>
      <c:valAx>
        <c:axId val="1372892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7293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Статистика обращений к </a:t>
            </a:r>
            <a:r>
              <a:rPr lang="ru-RU" dirty="0" err="1"/>
              <a:t>Госгеолкартам</a:t>
            </a:r>
            <a:r>
              <a:rPr lang="ru-RU" dirty="0"/>
              <a:t> 1000/200 на картографическом WMS-сервере ВСЕГЕИ, </a:t>
            </a:r>
            <a:r>
              <a:rPr lang="ru-RU" dirty="0" err="1"/>
              <a:t>тыс</a:t>
            </a:r>
            <a:endParaRPr lang="ru-RU" dirty="0"/>
          </a:p>
        </c:rich>
      </c:tx>
      <c:layout>
        <c:manualLayout>
          <c:xMode val="edge"/>
          <c:yMode val="edge"/>
          <c:x val="0.10135805559399189"/>
          <c:y val="3.31980664609606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0505050505050504E-2"/>
          <c:y val="0.46627927323038121"/>
          <c:w val="0.89898989898989901"/>
          <c:h val="0.420128995503469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FE-4F8F-88E8-072E77C5791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FE-4F8F-88E8-072E77C5791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FE-4F8F-88E8-072E77C5791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FE-4F8F-88E8-072E77C579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200</c:v>
                </c:pt>
                <c:pt idx="1">
                  <c:v>3000</c:v>
                </c:pt>
                <c:pt idx="2">
                  <c:v>6000</c:v>
                </c:pt>
                <c:pt idx="3">
                  <c:v>9500</c:v>
                </c:pt>
                <c:pt idx="4">
                  <c:v>11300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AD-4AB2-B828-37E69B98EE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290376"/>
        <c:axId val="175456520"/>
      </c:barChart>
      <c:catAx>
        <c:axId val="137290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456520"/>
        <c:crosses val="autoZero"/>
        <c:auto val="1"/>
        <c:lblAlgn val="ctr"/>
        <c:lblOffset val="100"/>
        <c:noMultiLvlLbl val="0"/>
      </c:catAx>
      <c:valAx>
        <c:axId val="175456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7290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00985076919825E-2"/>
          <c:y val="0.27608978096962628"/>
          <c:w val="0.92798029846160346"/>
          <c:h val="0.5769146828441552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Лист2!$E$25:$E$28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Лист2!$F$25:$F$28</c:f>
              <c:numCache>
                <c:formatCode>General</c:formatCode>
                <c:ptCount val="4"/>
                <c:pt idx="0">
                  <c:v>3067340</c:v>
                </c:pt>
                <c:pt idx="1">
                  <c:v>6290669</c:v>
                </c:pt>
                <c:pt idx="2">
                  <c:v>9554795</c:v>
                </c:pt>
                <c:pt idx="3">
                  <c:v>11123520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62-4890-8EF1-EBC47DFC2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75458480"/>
        <c:axId val="175458088"/>
      </c:barChart>
      <c:catAx>
        <c:axId val="17545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458088"/>
        <c:crosses val="autoZero"/>
        <c:auto val="1"/>
        <c:lblAlgn val="ctr"/>
        <c:lblOffset val="100"/>
        <c:noMultiLvlLbl val="0"/>
      </c:catAx>
      <c:valAx>
        <c:axId val="175458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5458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Лист2!$E$2:$E$5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Лист2!$F$2:$F$5</c:f>
              <c:numCache>
                <c:formatCode>General</c:formatCode>
                <c:ptCount val="4"/>
                <c:pt idx="0">
                  <c:v>7540</c:v>
                </c:pt>
                <c:pt idx="1">
                  <c:v>9706</c:v>
                </c:pt>
                <c:pt idx="2">
                  <c:v>12263</c:v>
                </c:pt>
                <c:pt idx="3">
                  <c:v>28175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B7-4A24-A39C-E918A59063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75456912"/>
        <c:axId val="175460440"/>
      </c:barChart>
      <c:catAx>
        <c:axId val="17545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460440"/>
        <c:crosses val="autoZero"/>
        <c:auto val="1"/>
        <c:lblAlgn val="ctr"/>
        <c:lblOffset val="100"/>
        <c:noMultiLvlLbl val="0"/>
      </c:catAx>
      <c:valAx>
        <c:axId val="175460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545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20631206314431"/>
          <c:y val="1.3725626880181221E-2"/>
          <c:w val="0.8897838635528964"/>
          <c:h val="0.7736644127458116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41-4E78-BBE2-81B2EAB17A09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41-4E78-BBE2-81B2EAB17A09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541-4E78-BBE2-81B2EAB17A09}"/>
              </c:ext>
            </c:extLst>
          </c:dPt>
          <c:cat>
            <c:numRef>
              <c:f>'[Статистика запросов.xlsx]Лист2'!$E$53:$E$56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'[Статистика запросов.xlsx]Лист2'!$F$53:$F$56</c:f>
              <c:numCache>
                <c:formatCode>General</c:formatCode>
                <c:ptCount val="4"/>
                <c:pt idx="0">
                  <c:v>0</c:v>
                </c:pt>
                <c:pt idx="1">
                  <c:v>500983</c:v>
                </c:pt>
                <c:pt idx="2">
                  <c:v>529079</c:v>
                </c:pt>
                <c:pt idx="3">
                  <c:v>579863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21-4A68-A4EC-A3BA8E767B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75458872"/>
        <c:axId val="175459264"/>
      </c:barChart>
      <c:catAx>
        <c:axId val="175458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459264"/>
        <c:crosses val="autoZero"/>
        <c:auto val="1"/>
        <c:lblAlgn val="ctr"/>
        <c:lblOffset val="100"/>
        <c:noMultiLvlLbl val="0"/>
      </c:catAx>
      <c:valAx>
        <c:axId val="175459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5458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Лист2!$E$65:$E$68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Лист2!$F$65:$F$68</c:f>
              <c:numCache>
                <c:formatCode>General</c:formatCode>
                <c:ptCount val="4"/>
                <c:pt idx="0">
                  <c:v>128353</c:v>
                </c:pt>
                <c:pt idx="1">
                  <c:v>214032</c:v>
                </c:pt>
                <c:pt idx="2">
                  <c:v>224797</c:v>
                </c:pt>
                <c:pt idx="3">
                  <c:v>291300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F7-4461-A9D1-20CC40262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75457304"/>
        <c:axId val="175457696"/>
      </c:barChart>
      <c:catAx>
        <c:axId val="175457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457696"/>
        <c:crosses val="autoZero"/>
        <c:auto val="1"/>
        <c:lblAlgn val="ctr"/>
        <c:lblOffset val="100"/>
        <c:noMultiLvlLbl val="0"/>
      </c:catAx>
      <c:valAx>
        <c:axId val="175457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5457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Лист2!$E$81:$E$84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Лист2!$F$81:$F$84</c:f>
              <c:numCache>
                <c:formatCode>General</c:formatCode>
                <c:ptCount val="4"/>
                <c:pt idx="0">
                  <c:v>22145</c:v>
                </c:pt>
                <c:pt idx="1">
                  <c:v>37048</c:v>
                </c:pt>
                <c:pt idx="2">
                  <c:v>61149</c:v>
                </c:pt>
                <c:pt idx="3">
                  <c:v>84463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C8-4A37-9E88-8288B85B41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75460048"/>
        <c:axId val="175462400"/>
      </c:barChart>
      <c:catAx>
        <c:axId val="17546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462400"/>
        <c:crosses val="autoZero"/>
        <c:auto val="1"/>
        <c:lblAlgn val="ctr"/>
        <c:lblOffset val="100"/>
        <c:noMultiLvlLbl val="0"/>
      </c:catAx>
      <c:valAx>
        <c:axId val="175462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546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780" b="1" i="0" u="none" strike="noStrike" kern="1200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ru-RU" sz="1400" b="1" i="0" baseline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Распределение представленных отчётов</a:t>
            </a:r>
            <a:br>
              <a:rPr lang="ru-RU" sz="1400" b="1" i="0" baseline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1400" b="1" i="0" baseline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в период с 01.01.2016 по 31.12.2018</a:t>
            </a:r>
            <a:br>
              <a:rPr lang="ru-RU" sz="1400" b="1" i="0" baseline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1400" b="1" i="0" u="none" strike="noStrike" baseline="0" dirty="0" smtClean="0">
                <a:effectLst/>
              </a:rPr>
              <a:t>по видам полезных ископаемых</a:t>
            </a:r>
            <a:endParaRPr lang="ru-RU" sz="1100" b="1" i="0" baseline="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7.4845030877563903E-2"/>
          <c:y val="1.7365424794623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780" b="1" i="0" u="none" strike="noStrike" kern="1200" spc="0" baseline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4395019396831816"/>
          <c:y val="0.31608257112987387"/>
          <c:w val="0.51076091801486989"/>
          <c:h val="0.40312202600008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Проценты от общего количества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7A-4C52-95E5-96D3F57EC98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7A-4C52-95E5-96D3F57EC98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97A-4C52-95E5-96D3F57EC98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97A-4C52-95E5-96D3F57EC98E}"/>
              </c:ext>
            </c:extLst>
          </c:dPt>
          <c:dLbls>
            <c:dLbl>
              <c:idx val="0"/>
              <c:layout>
                <c:manualLayout>
                  <c:x val="0.30537005188217997"/>
                  <c:y val="-6.539869765174141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2400" b="1" i="0" baseline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</a:rPr>
                      <a:t>50%</a:t>
                    </a:r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81138086292695"/>
                      <c:h val="7.71061974837519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97A-4C52-95E5-96D3F57EC98E}"/>
                </c:ext>
              </c:extLst>
            </c:dLbl>
            <c:dLbl>
              <c:idx val="1"/>
              <c:layout>
                <c:manualLayout>
                  <c:x val="-0.19562259969628587"/>
                  <c:y val="5.286140789253664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2400" b="1" i="0" u="none" strike="noStrike" kern="12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</a:rPr>
                      <a:t>30%</a:t>
                    </a:r>
                    <a:r>
                      <a:rPr lang="en-US" sz="1600" b="1" i="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</a:rPr>
                      <a:t/>
                    </a:r>
                    <a:br>
                      <a:rPr lang="en-US" sz="1600" b="1" i="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</a:rPr>
                    </a:br>
                    <a:endParaRPr lang="en-US" sz="1600" b="1" i="0" baseline="0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36032409580128"/>
                      <c:h val="6.31247841530438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97A-4C52-95E5-96D3F57EC98E}"/>
                </c:ext>
              </c:extLst>
            </c:dLbl>
            <c:dLbl>
              <c:idx val="2"/>
              <c:layout>
                <c:manualLayout>
                  <c:x val="-0.22310042739749353"/>
                  <c:y val="-8.32326373099179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24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20%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05924911641219"/>
                      <c:h val="6.84570829836807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97A-4C52-95E5-96D3F57EC98E}"/>
                </c:ext>
              </c:extLst>
            </c:dLbl>
            <c:dLbl>
              <c:idx val="3"/>
              <c:layout>
                <c:manualLayout>
                  <c:x val="-0.22032443785462982"/>
                  <c:y val="-0.1098517721887605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pPr>
                    <a:fld id="{C2AC13FD-CEEB-4748-8CF1-915AFB486F67}" type="PERCENTAGE">
                      <a:rPr lang="en-US" sz="2400" baseline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 sz="16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97A-4C52-95E5-96D3F57EC98E}"/>
                </c:ext>
              </c:extLst>
            </c:dLbl>
            <c:spPr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УВС</c:v>
                </c:pt>
                <c:pt idx="1">
                  <c:v>ТПИ (включая ОПИ)</c:v>
                </c:pt>
                <c:pt idx="2">
                  <c:v>ПВ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50</c:v>
                </c:pt>
                <c:pt idx="1">
                  <c:v>30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97A-4C52-95E5-96D3F57EC98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1.5145035272235579E-2"/>
          <c:y val="0.84350274341105613"/>
          <c:w val="0.95916569396813989"/>
          <c:h val="0.137050609662919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0" dirty="0" smtClean="0">
                <a:solidFill>
                  <a:srgbClr val="1F4E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Организация-исполнитель:</a:t>
            </a:r>
            <a:r>
              <a:rPr lang="ru-RU" sz="1200" b="1" i="0" baseline="0" dirty="0" smtClean="0">
                <a:solidFill>
                  <a:srgbClr val="1F4E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ВСЕГЕИ</a:t>
            </a:r>
            <a:br>
              <a:rPr lang="ru-RU" sz="1200" b="1" i="0" baseline="0" dirty="0" smtClean="0">
                <a:solidFill>
                  <a:srgbClr val="1F4E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i="0" baseline="0" dirty="0" smtClean="0">
                <a:solidFill>
                  <a:srgbClr val="1F4E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(во всех вариациях)</a:t>
            </a:r>
            <a:endParaRPr lang="ru-RU" sz="1000" dirty="0">
              <a:solidFill>
                <a:srgbClr val="1F4E7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1.4120677379012308E-2"/>
          <c:y val="2.38637846814084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5783029399324321E-2"/>
          <c:y val="0.18469802510984062"/>
          <c:w val="0.96219140346838139"/>
          <c:h val="0.48794215430465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1041129084437929E-18"/>
                  <c:y val="-1.44979541141655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BF-4991-BE8E-70EB83F3C931}"/>
                </c:ext>
              </c:extLst>
            </c:dLbl>
            <c:dLbl>
              <c:idx val="1"/>
              <c:layout>
                <c:manualLayout>
                  <c:x val="-8.8644387157419447E-17"/>
                  <c:y val="-1.5981359275427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BF-4991-BE8E-70EB83F3C931}"/>
                </c:ext>
              </c:extLst>
            </c:dLbl>
            <c:dLbl>
              <c:idx val="2"/>
              <c:layout>
                <c:manualLayout>
                  <c:x val="0"/>
                  <c:y val="-1.86449191546658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BF-4991-BE8E-70EB83F3C931}"/>
                </c:ext>
              </c:extLst>
            </c:dLbl>
            <c:dLbl>
              <c:idx val="3"/>
              <c:layout>
                <c:manualLayout>
                  <c:x val="-9.0970702597137274E-17"/>
                  <c:y val="-2.41632568569424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3BF-4991-BE8E-70EB83F3C931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 отчетов</c:v>
                </c:pt>
                <c:pt idx="1">
                  <c:v>Отчётов на проверке</c:v>
                </c:pt>
                <c:pt idx="2">
                  <c:v>Отчётов принято</c:v>
                </c:pt>
                <c:pt idx="3">
                  <c:v>Отчётов не принято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52</c:v>
                </c:pt>
                <c:pt idx="1">
                  <c:v>10</c:v>
                </c:pt>
                <c:pt idx="2">
                  <c:v>33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BF-4991-BE8E-70EB83F3C9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Принято с 1 раза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9.7665806535100687E-17"/>
                  <c:y val="-1.4497954114165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3BF-4991-BE8E-70EB83F3C9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 отчетов</c:v>
                </c:pt>
                <c:pt idx="1">
                  <c:v>Отчётов на проверке</c:v>
                </c:pt>
                <c:pt idx="2">
                  <c:v>Отчётов принято</c:v>
                </c:pt>
                <c:pt idx="3">
                  <c:v>Отчётов не принято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2" formatCode="#,##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3BF-4991-BE8E-70EB83F3C93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Принято со 2 раза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9.7665806535100687E-17"/>
                  <c:y val="-1.44979541141655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3BF-4991-BE8E-70EB83F3C9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 отчетов</c:v>
                </c:pt>
                <c:pt idx="1">
                  <c:v>Отчётов на проверке</c:v>
                </c:pt>
                <c:pt idx="2">
                  <c:v>Отчётов принято</c:v>
                </c:pt>
                <c:pt idx="3">
                  <c:v>Отчётов не принято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 formatCode="#,##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3BF-4991-BE8E-70EB83F3C93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Принято с 3 раза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9.7665806535100687E-17"/>
                  <c:y val="-1.44979541141655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3BF-4991-BE8E-70EB83F3C9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 отчетов</c:v>
                </c:pt>
                <c:pt idx="1">
                  <c:v>Отчётов на проверке</c:v>
                </c:pt>
                <c:pt idx="2">
                  <c:v>Отчётов принято</c:v>
                </c:pt>
                <c:pt idx="3">
                  <c:v>Отчётов не принято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3BF-4991-BE8E-70EB83F3C93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Принято с 4 раза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9.7665806535100687E-17"/>
                  <c:y val="-2.17469311712482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3BF-4991-BE8E-70EB83F3C9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 отчетов</c:v>
                </c:pt>
                <c:pt idx="1">
                  <c:v>Отчётов на проверке</c:v>
                </c:pt>
                <c:pt idx="2">
                  <c:v>Отчётов принято</c:v>
                </c:pt>
                <c:pt idx="3">
                  <c:v>Отчётов не принято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3BF-4991-BE8E-70EB83F3C93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Принято с 5 и более раз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9.66530274277708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3BF-4991-BE8E-70EB83F3C9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 отчетов</c:v>
                </c:pt>
                <c:pt idx="1">
                  <c:v>Отчётов на проверке</c:v>
                </c:pt>
                <c:pt idx="2">
                  <c:v>Отчётов принято</c:v>
                </c:pt>
                <c:pt idx="3">
                  <c:v>Отчётов не принято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13BF-4991-BE8E-70EB83F3C9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7637200"/>
        <c:axId val="177634848"/>
      </c:barChart>
      <c:catAx>
        <c:axId val="17763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ru-RU"/>
          </a:p>
        </c:txPr>
        <c:crossAx val="177634848"/>
        <c:crosses val="autoZero"/>
        <c:auto val="1"/>
        <c:lblAlgn val="ctr"/>
        <c:lblOffset val="100"/>
        <c:noMultiLvlLbl val="0"/>
      </c:catAx>
      <c:valAx>
        <c:axId val="1776348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7763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389474750239887E-4"/>
          <c:y val="0.7998917029464333"/>
          <c:w val="0.9853568810620178"/>
          <c:h val="0.20010829705356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0" dirty="0" smtClean="0">
                <a:solidFill>
                  <a:srgbClr val="1F4E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Все организации-исполнители</a:t>
            </a:r>
            <a:endParaRPr lang="ru-RU" sz="1000" dirty="0">
              <a:solidFill>
                <a:srgbClr val="1F4E7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4.2095425600517225E-2"/>
          <c:y val="2.38637846814084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5783029399324321E-2"/>
          <c:y val="0.18469802510984062"/>
          <c:w val="0.96219140346838139"/>
          <c:h val="0.48794215430465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1041129084437929E-18"/>
                  <c:y val="-1.44979541141655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8E-453F-BB9F-8010396088D6}"/>
                </c:ext>
              </c:extLst>
            </c:dLbl>
            <c:dLbl>
              <c:idx val="1"/>
              <c:layout>
                <c:manualLayout>
                  <c:x val="-8.8644387157419447E-17"/>
                  <c:y val="-1.5981359275427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8E-453F-BB9F-8010396088D6}"/>
                </c:ext>
              </c:extLst>
            </c:dLbl>
            <c:dLbl>
              <c:idx val="2"/>
              <c:layout>
                <c:manualLayout>
                  <c:x val="0"/>
                  <c:y val="-4.76408099523698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8E-453F-BB9F-8010396088D6}"/>
                </c:ext>
              </c:extLst>
            </c:dLbl>
            <c:dLbl>
              <c:idx val="3"/>
              <c:layout>
                <c:manualLayout>
                  <c:x val="9.0970702597137274E-17"/>
                  <c:y val="-1.69142797998597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78E-453F-BB9F-8010396088D6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 отчетов</c:v>
                </c:pt>
                <c:pt idx="1">
                  <c:v>Отчётов на проверке</c:v>
                </c:pt>
                <c:pt idx="2">
                  <c:v>Отчётов принято</c:v>
                </c:pt>
                <c:pt idx="3">
                  <c:v>Отчётов не принято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10456</c:v>
                </c:pt>
                <c:pt idx="1">
                  <c:v>1953</c:v>
                </c:pt>
                <c:pt idx="2">
                  <c:v>6327</c:v>
                </c:pt>
                <c:pt idx="3" formatCode="General">
                  <c:v>2176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8E-453F-BB9F-8010396088D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Принято с 1 раза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7.49060962565216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8E-453F-BB9F-8010396088D6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 отчетов</c:v>
                </c:pt>
                <c:pt idx="1">
                  <c:v>Отчётов на проверке</c:v>
                </c:pt>
                <c:pt idx="2">
                  <c:v>Отчётов принято</c:v>
                </c:pt>
                <c:pt idx="3">
                  <c:v>Отчётов не принято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2" formatCode="#,##0">
                  <c:v>4210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78E-453F-BB9F-8010396088D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Принято со 2 раза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9.0970702597137274E-17"/>
                  <c:y val="-6.04081421423562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78E-453F-BB9F-8010396088D6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 отчетов</c:v>
                </c:pt>
                <c:pt idx="1">
                  <c:v>Отчётов на проверке</c:v>
                </c:pt>
                <c:pt idx="2">
                  <c:v>Отчётов принято</c:v>
                </c:pt>
                <c:pt idx="3">
                  <c:v>Отчётов не принято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 formatCode="#,##0">
                  <c:v>1419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78E-453F-BB9F-8010396088D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Принято с 3 раза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9.7665806535100687E-17"/>
                  <c:y val="-1.44979541141655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78E-453F-BB9F-8010396088D6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 отчетов</c:v>
                </c:pt>
                <c:pt idx="1">
                  <c:v>Отчётов на проверке</c:v>
                </c:pt>
                <c:pt idx="2">
                  <c:v>Отчётов принято</c:v>
                </c:pt>
                <c:pt idx="3">
                  <c:v>Отчётов не принято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2">
                  <c:v>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78E-453F-BB9F-8010396088D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Принято с 4 раза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9.7665806535100687E-17"/>
                  <c:y val="-2.17469311712482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78E-453F-BB9F-8010396088D6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 отчетов</c:v>
                </c:pt>
                <c:pt idx="1">
                  <c:v>Отчётов на проверке</c:v>
                </c:pt>
                <c:pt idx="2">
                  <c:v>Отчётов принято</c:v>
                </c:pt>
                <c:pt idx="3">
                  <c:v>Отчётов не принято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2">
                  <c:v>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78E-453F-BB9F-8010396088D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Принято с 5 и более раз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9.66530274277708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78E-453F-BB9F-8010396088D6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 отчетов</c:v>
                </c:pt>
                <c:pt idx="1">
                  <c:v>Отчётов на проверке</c:v>
                </c:pt>
                <c:pt idx="2">
                  <c:v>Отчётов принято</c:v>
                </c:pt>
                <c:pt idx="3">
                  <c:v>Отчётов не принято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2" formatCode="#,##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78E-453F-BB9F-8010396088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7634456"/>
        <c:axId val="177631712"/>
      </c:barChart>
      <c:catAx>
        <c:axId val="177634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ru-RU"/>
          </a:p>
        </c:txPr>
        <c:crossAx val="177631712"/>
        <c:crosses val="autoZero"/>
        <c:auto val="1"/>
        <c:lblAlgn val="ctr"/>
        <c:lblOffset val="100"/>
        <c:noMultiLvlLbl val="0"/>
      </c:catAx>
      <c:valAx>
        <c:axId val="1776317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77634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389474750239887E-4"/>
          <c:y val="0.7998917029464333"/>
          <c:w val="0.9853568810620178"/>
          <c:h val="0.20010829705356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991896159820612"/>
          <c:y val="0.18736148608666855"/>
          <c:w val="0.46170749647346648"/>
          <c:h val="0.5287395173578562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В сумме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>
                  <a:shade val="4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6C-4D85-8BFC-3AF3CC40B13B}"/>
              </c:ext>
            </c:extLst>
          </c:dPt>
          <c:dPt>
            <c:idx val="1"/>
            <c:bubble3D val="0"/>
            <c:spPr>
              <a:solidFill>
                <a:schemeClr val="accent5">
                  <a:shade val="61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6C-4D85-8BFC-3AF3CC40B13B}"/>
              </c:ext>
            </c:extLst>
          </c:dPt>
          <c:dPt>
            <c:idx val="2"/>
            <c:bubble3D val="0"/>
            <c:spPr>
              <a:solidFill>
                <a:schemeClr val="accent5">
                  <a:shade val="76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6C-4D85-8BFC-3AF3CC40B13B}"/>
              </c:ext>
            </c:extLst>
          </c:dPt>
          <c:dPt>
            <c:idx val="3"/>
            <c:bubble3D val="0"/>
            <c:spPr>
              <a:solidFill>
                <a:schemeClr val="accent5">
                  <a:shade val="92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E6C-4D85-8BFC-3AF3CC40B13B}"/>
              </c:ext>
            </c:extLst>
          </c:dPt>
          <c:dPt>
            <c:idx val="4"/>
            <c:bubble3D val="0"/>
            <c:spPr>
              <a:solidFill>
                <a:schemeClr val="accent5">
                  <a:tint val="93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E6C-4D85-8BFC-3AF3CC40B13B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E6C-4D85-8BFC-3AF3CC40B13B}"/>
              </c:ext>
            </c:extLst>
          </c:dPt>
          <c:dPt>
            <c:idx val="6"/>
            <c:bubble3D val="0"/>
            <c:spPr>
              <a:solidFill>
                <a:schemeClr val="accent5">
                  <a:tint val="62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E6C-4D85-8BFC-3AF3CC40B13B}"/>
              </c:ext>
            </c:extLst>
          </c:dPt>
          <c:dPt>
            <c:idx val="7"/>
            <c:bubble3D val="0"/>
            <c:spPr>
              <a:solidFill>
                <a:schemeClr val="accent5">
                  <a:tint val="46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E6C-4D85-8BFC-3AF3CC40B13B}"/>
              </c:ext>
            </c:extLst>
          </c:dPt>
          <c:dLbls>
            <c:dLbl>
              <c:idx val="0"/>
              <c:layout>
                <c:manualLayout>
                  <c:x val="-4.9987115341107495E-2"/>
                  <c:y val="-3.526165941138362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6C-4D85-8BFC-3AF3CC40B13B}"/>
                </c:ext>
              </c:extLst>
            </c:dLbl>
            <c:dLbl>
              <c:idx val="1"/>
              <c:layout>
                <c:manualLayout>
                  <c:x val="-2.7234702014116929E-2"/>
                  <c:y val="6.785556436818448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6C-4D85-8BFC-3AF3CC40B13B}"/>
                </c:ext>
              </c:extLst>
            </c:dLbl>
            <c:dLbl>
              <c:idx val="2"/>
              <c:layout>
                <c:manualLayout>
                  <c:x val="-2.6294968751818998E-2"/>
                  <c:y val="-1.839047577693374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6C-4D85-8BFC-3AF3CC40B13B}"/>
                </c:ext>
              </c:extLst>
            </c:dLbl>
            <c:dLbl>
              <c:idx val="6"/>
              <c:layout>
                <c:manualLayout>
                  <c:x val="0"/>
                  <c:y val="-5.717319440324079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E6C-4D85-8BFC-3AF3CC40B13B}"/>
                </c:ext>
              </c:extLst>
            </c:dLbl>
            <c:dLbl>
              <c:idx val="7"/>
              <c:layout>
                <c:manualLayout>
                  <c:x val="2.7096384039320864E-2"/>
                  <c:y val="1.240789625046164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E6C-4D85-8BFC-3AF3CC40B1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Лист1!$A$2:$A$9</c:f>
              <c:strCache>
                <c:ptCount val="8"/>
                <c:pt idx="0">
                  <c:v>ТФГИ по ЦФО</c:v>
                </c:pt>
                <c:pt idx="1">
                  <c:v>ТФГИ по СзФО</c:v>
                </c:pt>
                <c:pt idx="2">
                  <c:v>ТФГИ по УрФО</c:v>
                </c:pt>
                <c:pt idx="3">
                  <c:v>ТФГИ по ЮФО</c:v>
                </c:pt>
                <c:pt idx="4">
                  <c:v>ТФГИ по СибФО</c:v>
                </c:pt>
                <c:pt idx="5">
                  <c:v>РГФ</c:v>
                </c:pt>
                <c:pt idx="6">
                  <c:v>ТФГИ по ПривФО</c:v>
                </c:pt>
                <c:pt idx="7">
                  <c:v>ТФГИ по ДвФО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6570</c:v>
                </c:pt>
                <c:pt idx="1">
                  <c:v>13807</c:v>
                </c:pt>
                <c:pt idx="2">
                  <c:v>16069</c:v>
                </c:pt>
                <c:pt idx="3">
                  <c:v>17580</c:v>
                </c:pt>
                <c:pt idx="4">
                  <c:v>24029</c:v>
                </c:pt>
                <c:pt idx="5">
                  <c:v>26320</c:v>
                </c:pt>
                <c:pt idx="6">
                  <c:v>28575</c:v>
                </c:pt>
                <c:pt idx="7">
                  <c:v>69557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E6C-4D85-8BFC-3AF3CC40B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60"/>
      </c:pieChart>
      <c:spPr>
        <a:noFill/>
        <a:ln w="6350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898273087230983"/>
          <c:y val="0.21139021414689371"/>
          <c:w val="0.61112769702968261"/>
          <c:h val="0.4717305060938323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В сумме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6">
                  <a:tint val="58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9D-4FB3-ACBB-B437C8D3F17F}"/>
              </c:ext>
            </c:extLst>
          </c:dPt>
          <c:dPt>
            <c:idx val="1"/>
            <c:bubble3D val="0"/>
            <c:spPr>
              <a:solidFill>
                <a:schemeClr val="accent6">
                  <a:tint val="86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9D-4FB3-ACBB-B437C8D3F17F}"/>
              </c:ext>
            </c:extLst>
          </c:dPt>
          <c:dPt>
            <c:idx val="2"/>
            <c:bubble3D val="0"/>
            <c:spPr>
              <a:solidFill>
                <a:schemeClr val="accent6">
                  <a:shade val="86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89D-4FB3-ACBB-B437C8D3F17F}"/>
              </c:ext>
            </c:extLst>
          </c:dPt>
          <c:dPt>
            <c:idx val="3"/>
            <c:bubble3D val="0"/>
            <c:spPr>
              <a:solidFill>
                <a:schemeClr val="accent6">
                  <a:shade val="58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89D-4FB3-ACBB-B437C8D3F17F}"/>
              </c:ext>
            </c:extLst>
          </c:dPt>
          <c:dPt>
            <c:idx val="4"/>
            <c:bubble3D val="0"/>
            <c:spPr>
              <a:solidFill>
                <a:schemeClr val="accent6">
                  <a:shade val="58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89D-4FB3-ACBB-B437C8D3F17F}"/>
              </c:ext>
            </c:extLst>
          </c:dPt>
          <c:dPt>
            <c:idx val="5"/>
            <c:bubble3D val="0"/>
            <c:spPr>
              <a:solidFill>
                <a:schemeClr val="accent6">
                  <a:shade val="58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89D-4FB3-ACBB-B437C8D3F17F}"/>
              </c:ext>
            </c:extLst>
          </c:dPt>
          <c:dPt>
            <c:idx val="6"/>
            <c:bubble3D val="0"/>
            <c:spPr>
              <a:solidFill>
                <a:schemeClr val="accent6">
                  <a:shade val="58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89D-4FB3-ACBB-B437C8D3F17F}"/>
              </c:ext>
            </c:extLst>
          </c:dPt>
          <c:dPt>
            <c:idx val="7"/>
            <c:bubble3D val="0"/>
            <c:spPr>
              <a:solidFill>
                <a:schemeClr val="accent6">
                  <a:shade val="58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89D-4FB3-ACBB-B437C8D3F17F}"/>
              </c:ext>
            </c:extLst>
          </c:dPt>
          <c:cat>
            <c:strRef>
              <c:f>Лист1!$A$2:$A$5</c:f>
              <c:strCache>
                <c:ptCount val="4"/>
                <c:pt idx="0">
                  <c:v>ТФГИ по ЦФО</c:v>
                </c:pt>
                <c:pt idx="1">
                  <c:v>ТФГИ по СзФО</c:v>
                </c:pt>
                <c:pt idx="2">
                  <c:v>ТФГИ по УрФО</c:v>
                </c:pt>
                <c:pt idx="3">
                  <c:v>ТФГИ по ЮФО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13508</c:v>
                </c:pt>
                <c:pt idx="1">
                  <c:v>9392</c:v>
                </c:pt>
                <c:pt idx="2">
                  <c:v>1864</c:v>
                </c:pt>
                <c:pt idx="3">
                  <c:v>1556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89D-4FB3-ACBB-B437C8D3F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60"/>
      </c:pieChart>
      <c:spPr>
        <a:noFill/>
        <a:ln w="6350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181184240440989E-2"/>
          <c:y val="7.0443427235706554E-2"/>
          <c:w val="0.87549389884713602"/>
          <c:h val="0.78258868131614101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Лист1!$A$3</c:f>
              <c:strCache>
                <c:ptCount val="1"/>
                <c:pt idx="0">
                  <c:v>ФБ</c:v>
                </c:pt>
              </c:strCache>
            </c:strRef>
          </c:tx>
          <c:spPr>
            <a:solidFill>
              <a:srgbClr val="BF9000"/>
            </a:solidFill>
            <a:ln>
              <a:noFill/>
            </a:ln>
            <a:effectLst/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Лист1!$B$1:$G$1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16.010000000000002</c:v>
                </c:pt>
                <c:pt idx="1">
                  <c:v>16.170000000000002</c:v>
                </c:pt>
                <c:pt idx="2">
                  <c:v>16.32</c:v>
                </c:pt>
                <c:pt idx="3">
                  <c:v>16.47</c:v>
                </c:pt>
                <c:pt idx="4">
                  <c:v>16.600000000000001</c:v>
                </c:pt>
                <c:pt idx="5">
                  <c:v>16.75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8D-4C8F-A821-1ED82751F30F}"/>
            </c:ext>
          </c:extLst>
        </c:ser>
        <c:ser>
          <c:idx val="0"/>
          <c:order val="0"/>
          <c:tx>
            <c:strRef>
              <c:f>Лист1!$A$2</c:f>
              <c:strCache>
                <c:ptCount val="1"/>
                <c:pt idx="0">
                  <c:v>Н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Лист1!$B$1:$G$1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3.8969999999999998</c:v>
                </c:pt>
                <c:pt idx="1">
                  <c:v>3.9169999999999998</c:v>
                </c:pt>
                <c:pt idx="2">
                  <c:v>3.9369999999999998</c:v>
                </c:pt>
                <c:pt idx="3">
                  <c:v>3.9569999999999999</c:v>
                </c:pt>
                <c:pt idx="4">
                  <c:v>3.9769999999999999</c:v>
                </c:pt>
                <c:pt idx="5">
                  <c:v>3.9969999999999999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8D-4C8F-A821-1ED82751F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137288024"/>
        <c:axId val="137291160"/>
      </c:barChart>
      <c:catAx>
        <c:axId val="137288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FFFFA7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291160"/>
        <c:crosses val="autoZero"/>
        <c:auto val="1"/>
        <c:lblAlgn val="ctr"/>
        <c:lblOffset val="100"/>
        <c:noMultiLvlLbl val="0"/>
      </c:catAx>
      <c:valAx>
        <c:axId val="1372911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7288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283087695758817E-2"/>
          <c:y val="8.0163636813064584E-2"/>
          <c:w val="0.87549389884713602"/>
          <c:h val="0.76242313217009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</c:v>
                </c:pt>
              </c:strCache>
            </c:strRef>
          </c:tx>
          <c:spPr>
            <a:solidFill>
              <a:srgbClr val="A314D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95-4725-8916-0BFB7A26D99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95-4725-8916-0BFB7A26D99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95-4725-8916-0BFB7A26D99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95-4725-8916-0BFB7A26D99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38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95-4725-8916-0BFB7A26D99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75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D1-4622-AFA7-1481BE1237B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Лист1!$B$1:$G$1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(ожид. рез-ты)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4722</c:v>
                </c:pt>
                <c:pt idx="1">
                  <c:v>5467</c:v>
                </c:pt>
                <c:pt idx="2">
                  <c:v>6450</c:v>
                </c:pt>
                <c:pt idx="3">
                  <c:v>10648</c:v>
                </c:pt>
                <c:pt idx="4">
                  <c:v>37657</c:v>
                </c:pt>
                <c:pt idx="5">
                  <c:v>74940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D1-4622-AFA7-1481BE1237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axId val="137291944"/>
        <c:axId val="137287632"/>
      </c:barChart>
      <c:catAx>
        <c:axId val="137291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37287632"/>
        <c:crosses val="autoZero"/>
        <c:auto val="1"/>
        <c:lblAlgn val="ctr"/>
        <c:lblOffset val="0"/>
        <c:noMultiLvlLbl val="0"/>
      </c:catAx>
      <c:valAx>
        <c:axId val="1372876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7291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283087695758817E-2"/>
          <c:y val="8.0163636813064584E-2"/>
          <c:w val="0.87549389884713602"/>
          <c:h val="0.76242313217009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</c:v>
                </c:pt>
              </c:strCache>
            </c:strRef>
          </c:tx>
          <c:spPr>
            <a:solidFill>
              <a:srgbClr val="7889DE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24-434B-85C8-F332EBE2A58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270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24-434B-85C8-F332EBE2A58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620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24-434B-85C8-F332EBE2A58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650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24-434B-85C8-F332EBE2A58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880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24-434B-85C8-F332EBE2A58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980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24-434B-85C8-F332EBE2A58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Лист1!$B$1:$G$1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ожид. рез-ты)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28330</c:v>
                </c:pt>
                <c:pt idx="1">
                  <c:v>267231</c:v>
                </c:pt>
                <c:pt idx="2">
                  <c:v>617348</c:v>
                </c:pt>
                <c:pt idx="3">
                  <c:v>653705</c:v>
                </c:pt>
                <c:pt idx="4">
                  <c:v>884632</c:v>
                </c:pt>
                <c:pt idx="5" formatCode="#,##0">
                  <c:v>977988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43-40D4-9BCC-8E9299AF29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axId val="137293904"/>
        <c:axId val="137293120"/>
      </c:barChart>
      <c:catAx>
        <c:axId val="137293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37293120"/>
        <c:crosses val="autoZero"/>
        <c:auto val="1"/>
        <c:lblAlgn val="ctr"/>
        <c:lblOffset val="0"/>
        <c:noMultiLvlLbl val="0"/>
      </c:catAx>
      <c:valAx>
        <c:axId val="137293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729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0.40605</cdr:x>
      <cdr:y>0.55267</cdr:y>
    </cdr:from>
    <cdr:to>
      <cdr:x>0.60313</cdr:x>
      <cdr:y>0.69388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79397" y="1057120"/>
          <a:ext cx="475349" cy="2701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 smtClean="0">
              <a:solidFill>
                <a:schemeClr val="tx1"/>
              </a:solidFill>
            </a:rPr>
            <a:t>6291</a:t>
          </a:r>
          <a:endParaRPr lang="ru-RU" sz="1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0.58709</cdr:x>
      <cdr:y>0.43028</cdr:y>
    </cdr:from>
    <cdr:to>
      <cdr:x>0.78417</cdr:x>
      <cdr:y>0.57149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416064" y="823014"/>
          <a:ext cx="475349" cy="2701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chemeClr val="tx1"/>
              </a:solidFill>
            </a:rPr>
            <a:t>9554</a:t>
          </a:r>
          <a:endParaRPr lang="ru-RU" sz="1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0.74619</cdr:x>
      <cdr:y>0.36692</cdr:y>
    </cdr:from>
    <cdr:to>
      <cdr:x>0.94327</cdr:x>
      <cdr:y>0.50814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799819" y="701838"/>
          <a:ext cx="475349" cy="2701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chemeClr val="tx1"/>
              </a:solidFill>
            </a:rPr>
            <a:t>11124</a:t>
          </a:r>
          <a:endParaRPr lang="ru-RU" sz="1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0.22574</cdr:x>
      <cdr:y>0.67054</cdr:y>
    </cdr:from>
    <cdr:to>
      <cdr:x>0.42282</cdr:x>
      <cdr:y>0.81176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44487" y="1282588"/>
          <a:ext cx="475349" cy="2701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chemeClr val="tx1"/>
              </a:solidFill>
            </a:rPr>
            <a:t>3067</a:t>
          </a:r>
          <a:endParaRPr lang="ru-RU" sz="10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0.10156</cdr:x>
      <cdr:y>0.61023</cdr:y>
    </cdr:from>
    <cdr:to>
      <cdr:x>0.21312</cdr:x>
      <cdr:y>0.71944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3987" y="1431576"/>
          <a:ext cx="432827" cy="2562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 smtClean="0">
              <a:solidFill>
                <a:schemeClr val="tx1"/>
              </a:solidFill>
            </a:rPr>
            <a:t>3064</a:t>
          </a:r>
          <a:endParaRPr lang="ru-RU" sz="1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0.32862</cdr:x>
      <cdr:y>0.45516</cdr:y>
    </cdr:from>
    <cdr:to>
      <cdr:x>0.43997</cdr:x>
      <cdr:y>0.56438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274862" y="1067806"/>
          <a:ext cx="432000" cy="2562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chemeClr val="tx1"/>
              </a:solidFill>
            </a:rPr>
            <a:t>6291</a:t>
          </a:r>
          <a:endParaRPr lang="ru-RU" sz="1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0.55835</cdr:x>
      <cdr:y>0.29916</cdr:y>
    </cdr:from>
    <cdr:to>
      <cdr:x>0.66992</cdr:x>
      <cdr:y>0.40837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166121" y="701822"/>
          <a:ext cx="432827" cy="2562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chemeClr val="tx1"/>
              </a:solidFill>
            </a:rPr>
            <a:t>9554</a:t>
          </a:r>
          <a:endParaRPr lang="ru-RU" sz="1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0.79386</cdr:x>
      <cdr:y>0.22309</cdr:y>
    </cdr:from>
    <cdr:to>
      <cdr:x>0.90543</cdr:x>
      <cdr:y>0.3323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079793" y="523357"/>
          <a:ext cx="432827" cy="2562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chemeClr val="tx1"/>
              </a:solidFill>
            </a:rPr>
            <a:t>11124</a:t>
          </a:r>
          <a:endParaRPr lang="ru-RU" sz="10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E1D36-A11A-4EC8-BA81-E528C3DC0834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8C0C7-4FE3-4A1D-965E-CED0D5CFC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254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19188" y="681038"/>
            <a:ext cx="4538662" cy="34036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C798E0-A0F2-4288-947E-E766B5C226D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55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8F559-0FEC-4C48-86D2-6973E8C82A1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857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3"/>
            <a:ext cx="8244408" cy="932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 smtClean="0"/>
              <a:t>11111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8676456" y="452672"/>
            <a:ext cx="432048" cy="67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267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prstClr val="white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ru-RU" sz="1600" dirty="0">
              <a:solidFill>
                <a:prstClr val="white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84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5B80-09F7-488A-A8D8-C3B552BF8733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E3AEA-F406-4BA2-B99A-B619B3937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182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5B80-09F7-488A-A8D8-C3B552BF8733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E3AEA-F406-4BA2-B99A-B619B3937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428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5B80-09F7-488A-A8D8-C3B552BF8733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E3AEA-F406-4BA2-B99A-B619B3937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800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5B80-09F7-488A-A8D8-C3B552BF8733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E3AEA-F406-4BA2-B99A-B619B3937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984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5B80-09F7-488A-A8D8-C3B552BF8733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E3AEA-F406-4BA2-B99A-B619B3937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136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5B80-09F7-488A-A8D8-C3B552BF8733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E3AEA-F406-4BA2-B99A-B619B3937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246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5B80-09F7-488A-A8D8-C3B552BF8733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E3AEA-F406-4BA2-B99A-B619B3937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624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5B80-09F7-488A-A8D8-C3B552BF8733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E3AEA-F406-4BA2-B99A-B619B3937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862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3"/>
            <a:ext cx="8244408" cy="932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 smtClean="0"/>
              <a:t>11111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8676456" y="452672"/>
            <a:ext cx="432048" cy="67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267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Adobe Gothic Std B" pitchFamily="34" charset="-128"/>
                <a:ea typeface="Adobe Gothic Std B" pitchFamily="34" charset="-128"/>
              </a:rPr>
              <a:t>1</a:t>
            </a:r>
            <a:endParaRPr lang="ru-RU" sz="1600" dirty="0"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573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536" y="3"/>
            <a:ext cx="7848872" cy="1028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ts val="1900"/>
              </a:lnSpc>
              <a:defRPr sz="2000" b="0" cap="all" baseline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90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ED6B0-F12F-4F9B-9FAF-23CA6419E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31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3"/>
            <a:ext cx="8244408" cy="932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 smtClean="0"/>
              <a:t>11111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8676456" y="452672"/>
            <a:ext cx="432048" cy="67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267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prstClr val="white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ru-RU" sz="1600" dirty="0">
              <a:solidFill>
                <a:prstClr val="white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672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536" y="3"/>
            <a:ext cx="7848872" cy="1028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ts val="1900"/>
              </a:lnSpc>
              <a:defRPr sz="2000" b="0" cap="all" baseline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814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C51DF-FA22-403A-BB43-A3AFD1E37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286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5B80-09F7-488A-A8D8-C3B552BF8733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E3AEA-F406-4BA2-B99A-B619B3937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83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5B80-09F7-488A-A8D8-C3B552BF8733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E3AEA-F406-4BA2-B99A-B619B3937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96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5B80-09F7-488A-A8D8-C3B552BF8733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E3AEA-F406-4BA2-B99A-B619B3937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87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"/>
            <a:ext cx="9174215" cy="688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4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24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2" indent="-342842" algn="l" defTabSz="914244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25" indent="-285701" algn="l" defTabSz="914244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7" indent="-228561" algn="l" defTabSz="9142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7" indent="-228561" algn="l" defTabSz="914244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51" indent="-228561" algn="l" defTabSz="914244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73" indent="-228561" algn="l" defTabSz="91424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95" indent="-228561" algn="l" defTabSz="91424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17" indent="-228561" algn="l" defTabSz="91424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40" indent="-228561" algn="l" defTabSz="91424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4" algn="l" defTabSz="9142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4" algn="l" defTabSz="9142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8" algn="l" defTabSz="9142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0" algn="l" defTabSz="9142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12" algn="l" defTabSz="9142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34" algn="l" defTabSz="9142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57" algn="l" defTabSz="9142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78" algn="l" defTabSz="9142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"/>
            <a:ext cx="9174215" cy="688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72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24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2" indent="-342842" algn="l" defTabSz="914244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25" indent="-285701" algn="l" defTabSz="914244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7" indent="-228561" algn="l" defTabSz="9142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7" indent="-228561" algn="l" defTabSz="914244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51" indent="-228561" algn="l" defTabSz="914244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73" indent="-228561" algn="l" defTabSz="91424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95" indent="-228561" algn="l" defTabSz="91424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17" indent="-228561" algn="l" defTabSz="91424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40" indent="-228561" algn="l" defTabSz="91424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4" algn="l" defTabSz="9142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4" algn="l" defTabSz="9142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8" algn="l" defTabSz="9142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0" algn="l" defTabSz="9142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12" algn="l" defTabSz="9142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34" algn="l" defTabSz="9142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57" algn="l" defTabSz="9142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78" algn="l" defTabSz="9142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D5B80-09F7-488A-A8D8-C3B552BF8733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E3AEA-F406-4BA2-B99A-B619B3937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25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Relationship Id="rId9" Type="http://schemas.openxmlformats.org/officeDocument/2006/relationships/chart" Target="../charts/char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chart" Target="../charts/chart12.xml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3.xml"/><Relationship Id="rId5" Type="http://schemas.openxmlformats.org/officeDocument/2006/relationships/hyperlink" Target="http://wms.vsegei.ru/rasters/wms" TargetMode="External"/><Relationship Id="rId4" Type="http://schemas.openxmlformats.org/officeDocument/2006/relationships/hyperlink" Target="http://atlaspacket.vsegei.ru/" TargetMode="External"/><Relationship Id="rId9" Type="http://schemas.openxmlformats.org/officeDocument/2006/relationships/chart" Target="../charts/char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836220"/>
            <a:ext cx="9174215" cy="516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5"/>
          <p:cNvSpPr>
            <a:spLocks noGrp="1"/>
          </p:cNvSpPr>
          <p:nvPr>
            <p:ph type="title"/>
          </p:nvPr>
        </p:nvSpPr>
        <p:spPr>
          <a:xfrm>
            <a:off x="15033" y="2662660"/>
            <a:ext cx="9098686" cy="1536863"/>
          </a:xfrm>
        </p:spPr>
        <p:txBody>
          <a:bodyPr>
            <a:normAutofit/>
          </a:bodyPr>
          <a:lstStyle/>
          <a:p>
            <a:pPr lvl="0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геология: роль и место Государственного геологического информационного обеспечения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1" y="4652715"/>
            <a:ext cx="482453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на Всероссийском совещании «Состояние и перспективы развития Государственного геологического картографирования территории Российской Федерации и ее континентального шельфа</a:t>
            </a:r>
          </a:p>
          <a:p>
            <a:endParaRPr lang="ru-RU" sz="11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2019г, С-Петербург</a:t>
            </a:r>
            <a:endParaRPr lang="ru-RU" sz="1100" i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4238" y="168403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350" b="1" dirty="0" err="1">
                <a:solidFill>
                  <a:schemeClr val="bg1"/>
                </a:solidFill>
              </a:rPr>
              <a:t>Коронкевич</a:t>
            </a:r>
            <a:r>
              <a:rPr lang="ru-RU" sz="1350" b="1" dirty="0">
                <a:solidFill>
                  <a:schemeClr val="bg1"/>
                </a:solidFill>
              </a:rPr>
              <a:t> К.А. </a:t>
            </a:r>
            <a:r>
              <a:rPr lang="ru-RU" sz="1350" dirty="0">
                <a:solidFill>
                  <a:schemeClr val="bg1"/>
                </a:solidFill>
              </a:rPr>
              <a:t>(начальник Управления геологических основ, науки  и информатики </a:t>
            </a:r>
            <a:r>
              <a:rPr lang="ru-RU" sz="1350" dirty="0" err="1">
                <a:solidFill>
                  <a:schemeClr val="bg1"/>
                </a:solidFill>
              </a:rPr>
              <a:t>Роснедр</a:t>
            </a:r>
            <a:r>
              <a:rPr lang="ru-RU" sz="1350" dirty="0">
                <a:solidFill>
                  <a:schemeClr val="bg1"/>
                </a:solidFill>
              </a:rPr>
              <a:t>), </a:t>
            </a:r>
            <a:endParaRPr lang="en-US" sz="1350" dirty="0">
              <a:solidFill>
                <a:schemeClr val="bg1"/>
              </a:solidFill>
            </a:endParaRPr>
          </a:p>
          <a:p>
            <a:r>
              <a:rPr lang="ru-RU" sz="1350" b="1" dirty="0">
                <a:solidFill>
                  <a:schemeClr val="bg1"/>
                </a:solidFill>
              </a:rPr>
              <a:t>Васильев С.П. </a:t>
            </a:r>
            <a:r>
              <a:rPr lang="ru-RU" sz="1350" dirty="0">
                <a:solidFill>
                  <a:schemeClr val="bg1"/>
                </a:solidFill>
              </a:rPr>
              <a:t>(МФ ФГБУ «ВСЕГЕИ») </a:t>
            </a:r>
          </a:p>
          <a:p>
            <a:r>
              <a:rPr lang="ru-RU" sz="1350" b="1" dirty="0">
                <a:solidFill>
                  <a:schemeClr val="bg1"/>
                </a:solidFill>
              </a:rPr>
              <a:t>Аракчеев Д.Б., </a:t>
            </a:r>
            <a:r>
              <a:rPr lang="ru-RU" sz="1350" b="1" dirty="0" err="1">
                <a:solidFill>
                  <a:schemeClr val="bg1"/>
                </a:solidFill>
              </a:rPr>
              <a:t>Юон</a:t>
            </a:r>
            <a:r>
              <a:rPr lang="ru-RU" sz="1350" b="1" dirty="0">
                <a:solidFill>
                  <a:schemeClr val="bg1"/>
                </a:solidFill>
              </a:rPr>
              <a:t> Е.М.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ru-RU" sz="1350" dirty="0">
                <a:solidFill>
                  <a:schemeClr val="bg1"/>
                </a:solidFill>
              </a:rPr>
              <a:t>(ФГБУ «</a:t>
            </a:r>
            <a:r>
              <a:rPr lang="ru-RU" sz="1350" dirty="0" err="1">
                <a:solidFill>
                  <a:schemeClr val="bg1"/>
                </a:solidFill>
              </a:rPr>
              <a:t>Росгеолфонд</a:t>
            </a:r>
            <a:r>
              <a:rPr lang="ru-RU" sz="1350" dirty="0">
                <a:solidFill>
                  <a:schemeClr val="bg1"/>
                </a:solidFill>
              </a:rPr>
              <a:t>), </a:t>
            </a:r>
          </a:p>
        </p:txBody>
      </p:sp>
    </p:spTree>
    <p:extLst>
      <p:ext uri="{BB962C8B-B14F-4D97-AF65-F5344CB8AC3E}">
        <p14:creationId xmlns:p14="http://schemas.microsoft.com/office/powerpoint/2010/main" val="344205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3519" y="1720736"/>
            <a:ext cx="3235729" cy="339447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Система</a:t>
            </a:r>
            <a:r>
              <a:rPr lang="ru-RU" dirty="0" smtClean="0">
                <a:solidFill>
                  <a:srgbClr val="FF0000"/>
                </a:solidFill>
              </a:rPr>
              <a:t> базовых информационных ресурсов представляет собой организационно – правовую </a:t>
            </a:r>
            <a:r>
              <a:rPr lang="ru-RU" b="1" dirty="0" smtClean="0">
                <a:solidFill>
                  <a:srgbClr val="FF0000"/>
                </a:solidFill>
              </a:rPr>
              <a:t>форму </a:t>
            </a:r>
            <a:r>
              <a:rPr lang="ru-RU" dirty="0" smtClean="0">
                <a:solidFill>
                  <a:srgbClr val="FF0000"/>
                </a:solidFill>
              </a:rPr>
              <a:t>их функционирования, регулирующую их </a:t>
            </a:r>
            <a:r>
              <a:rPr lang="ru-RU" b="1" dirty="0" smtClean="0">
                <a:solidFill>
                  <a:srgbClr val="FF0000"/>
                </a:solidFill>
              </a:rPr>
              <a:t>структуру, состав, регламенты ведения, представления, актуализации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97827" y="1720738"/>
            <a:ext cx="5326380" cy="3394472"/>
          </a:xfrm>
        </p:spPr>
        <p:txBody>
          <a:bodyPr/>
          <a:lstStyle/>
          <a:p>
            <a:r>
              <a:rPr lang="ru-RU" sz="1650" dirty="0">
                <a:latin typeface="Arial" panose="020B0604020202020204" pitchFamily="34" charset="0"/>
                <a:cs typeface="Arial" panose="020B0604020202020204" pitchFamily="34" charset="0"/>
              </a:rPr>
              <a:t>Формируются на основе различных типов эталонных данных из различных информационных пространств – от предприятий до </a:t>
            </a:r>
            <a:r>
              <a:rPr lang="ru-RU" sz="1650" dirty="0" err="1">
                <a:latin typeface="Arial" panose="020B0604020202020204" pitchFamily="34" charset="0"/>
                <a:cs typeface="Arial" panose="020B0604020202020204" pitchFamily="34" charset="0"/>
              </a:rPr>
              <a:t>ФОИВов</a:t>
            </a:r>
            <a:r>
              <a:rPr lang="ru-RU" sz="1650" dirty="0">
                <a:latin typeface="Arial" panose="020B0604020202020204" pitchFamily="34" charset="0"/>
                <a:cs typeface="Arial" panose="020B0604020202020204" pitchFamily="34" charset="0"/>
              </a:rPr>
              <a:t>, представленных, в </a:t>
            </a:r>
            <a:r>
              <a:rPr lang="ru-RU" sz="1650" dirty="0" err="1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650" dirty="0">
                <a:latin typeface="Arial" panose="020B0604020202020204" pitchFamily="34" charset="0"/>
                <a:cs typeface="Arial" panose="020B0604020202020204" pitchFamily="34" charset="0"/>
              </a:rPr>
              <a:t>. в наборах базовых ресурсов различных ведомств. </a:t>
            </a:r>
          </a:p>
          <a:p>
            <a:r>
              <a:rPr lang="ru-RU" sz="1650" dirty="0">
                <a:latin typeface="Arial" panose="020B0604020202020204" pitchFamily="34" charset="0"/>
                <a:cs typeface="Arial" panose="020B0604020202020204" pitchFamily="34" charset="0"/>
              </a:rPr>
              <a:t>Создаются по строго определенным методикам, правилам, инструкциям с сертификацией материалов на различных уровнях ответственности</a:t>
            </a:r>
          </a:p>
          <a:p>
            <a:r>
              <a:rPr lang="ru-RU" sz="1650" dirty="0">
                <a:latin typeface="Arial" panose="020B0604020202020204" pitchFamily="34" charset="0"/>
                <a:cs typeface="Arial" panose="020B0604020202020204" pitchFamily="34" charset="0"/>
              </a:rPr>
              <a:t>Уровень регулирования ресурса определяется уровнем информационного пространства его использования</a:t>
            </a:r>
          </a:p>
          <a:p>
            <a:endParaRPr lang="ru-RU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98793" y="287756"/>
            <a:ext cx="7230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tabLst>
                <a:tab pos="257175" algn="l"/>
                <a:tab pos="514350" algn="l"/>
                <a:tab pos="600075" algn="l"/>
              </a:tabLst>
            </a:pP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Эалонные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данные и 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базовые ресурсы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 геологии (2)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844" y="5665593"/>
            <a:ext cx="708367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Система базовых информационных ресурсов </a:t>
            </a:r>
            <a:r>
              <a:rPr lang="ru-RU" sz="135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Роснедр</a:t>
            </a:r>
            <a:r>
              <a:rPr lang="ru-RU" sz="13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35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является «информационным скелетом» </a:t>
            </a:r>
            <a:r>
              <a:rPr lang="ru-RU" sz="13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всей системы </a:t>
            </a:r>
          </a:p>
          <a:p>
            <a:pPr algn="ctr"/>
            <a:r>
              <a:rPr lang="ru-RU" sz="13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государственного геологического информационного обеспечения </a:t>
            </a:r>
            <a:r>
              <a:rPr lang="ru-RU" sz="135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Роснедр</a:t>
            </a:r>
            <a:r>
              <a:rPr lang="ru-RU" sz="13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909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30244" y="303809"/>
            <a:ext cx="7230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tabLst>
                <a:tab pos="257175" algn="l"/>
                <a:tab pos="514350" algn="l"/>
                <a:tab pos="600075" algn="l"/>
              </a:tabLst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Базовые информационные ресурсы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" y="1587441"/>
            <a:ext cx="9144000" cy="4241267"/>
          </a:xfrm>
          <a:prstGeom prst="rect">
            <a:avLst/>
          </a:prstGeom>
        </p:spPr>
      </p:pic>
      <p:sp>
        <p:nvSpPr>
          <p:cNvPr id="7" name="Блок-схема: узел 6"/>
          <p:cNvSpPr/>
          <p:nvPr/>
        </p:nvSpPr>
        <p:spPr>
          <a:xfrm>
            <a:off x="289322" y="4982766"/>
            <a:ext cx="88537" cy="69081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Блок-схема: узел 7"/>
          <p:cNvSpPr/>
          <p:nvPr/>
        </p:nvSpPr>
        <p:spPr>
          <a:xfrm>
            <a:off x="635794" y="5111354"/>
            <a:ext cx="88537" cy="69081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Блок-схема: узел 8"/>
          <p:cNvSpPr/>
          <p:nvPr/>
        </p:nvSpPr>
        <p:spPr>
          <a:xfrm>
            <a:off x="964406" y="4982766"/>
            <a:ext cx="88537" cy="69081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Блок-схема: узел 9"/>
          <p:cNvSpPr/>
          <p:nvPr/>
        </p:nvSpPr>
        <p:spPr>
          <a:xfrm>
            <a:off x="1566884" y="4868466"/>
            <a:ext cx="88537" cy="69081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Блок-схема: узел 10"/>
          <p:cNvSpPr/>
          <p:nvPr/>
        </p:nvSpPr>
        <p:spPr>
          <a:xfrm>
            <a:off x="1974837" y="4760350"/>
            <a:ext cx="88537" cy="69081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Блок-схема: узел 11"/>
          <p:cNvSpPr/>
          <p:nvPr/>
        </p:nvSpPr>
        <p:spPr>
          <a:xfrm>
            <a:off x="1616184" y="4534310"/>
            <a:ext cx="88537" cy="69081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Блок-схема: узел 12"/>
          <p:cNvSpPr/>
          <p:nvPr/>
        </p:nvSpPr>
        <p:spPr>
          <a:xfrm>
            <a:off x="2325292" y="4868466"/>
            <a:ext cx="88537" cy="69081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Блок-схема: узел 13"/>
          <p:cNvSpPr/>
          <p:nvPr/>
        </p:nvSpPr>
        <p:spPr>
          <a:xfrm>
            <a:off x="2793208" y="4754166"/>
            <a:ext cx="88537" cy="69081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" name="Блок-схема: узел 14"/>
          <p:cNvSpPr/>
          <p:nvPr/>
        </p:nvSpPr>
        <p:spPr>
          <a:xfrm>
            <a:off x="2650333" y="5089922"/>
            <a:ext cx="88537" cy="69081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Блок-схема: узел 15"/>
          <p:cNvSpPr/>
          <p:nvPr/>
        </p:nvSpPr>
        <p:spPr>
          <a:xfrm>
            <a:off x="3711180" y="5725716"/>
            <a:ext cx="88537" cy="69081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Блок-схема: узел 16"/>
          <p:cNvSpPr/>
          <p:nvPr/>
        </p:nvSpPr>
        <p:spPr>
          <a:xfrm>
            <a:off x="3407571" y="5325666"/>
            <a:ext cx="88537" cy="69081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Блок-схема: узел 17"/>
          <p:cNvSpPr/>
          <p:nvPr/>
        </p:nvSpPr>
        <p:spPr>
          <a:xfrm>
            <a:off x="3203973" y="5017307"/>
            <a:ext cx="88537" cy="69081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" name="Блок-схема: узел 18"/>
          <p:cNvSpPr/>
          <p:nvPr/>
        </p:nvSpPr>
        <p:spPr>
          <a:xfrm>
            <a:off x="3319034" y="5180435"/>
            <a:ext cx="88537" cy="69081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0" name="Блок-схема: узел 19"/>
          <p:cNvSpPr/>
          <p:nvPr/>
        </p:nvSpPr>
        <p:spPr>
          <a:xfrm>
            <a:off x="3539730" y="5500688"/>
            <a:ext cx="88537" cy="69081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1" name="Блок-схема: узел 20"/>
          <p:cNvSpPr/>
          <p:nvPr/>
        </p:nvSpPr>
        <p:spPr>
          <a:xfrm>
            <a:off x="5082780" y="5160219"/>
            <a:ext cx="88537" cy="69081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2" name="Блок-схема: узел 21"/>
          <p:cNvSpPr/>
          <p:nvPr/>
        </p:nvSpPr>
        <p:spPr>
          <a:xfrm>
            <a:off x="5361386" y="5620991"/>
            <a:ext cx="88537" cy="69081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3" name="Блок-схема: узел 22"/>
          <p:cNvSpPr/>
          <p:nvPr/>
        </p:nvSpPr>
        <p:spPr>
          <a:xfrm>
            <a:off x="5614989" y="5097066"/>
            <a:ext cx="88537" cy="69081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4" name="Блок-схема: узел 23"/>
          <p:cNvSpPr/>
          <p:nvPr/>
        </p:nvSpPr>
        <p:spPr>
          <a:xfrm>
            <a:off x="6357939" y="4719626"/>
            <a:ext cx="88537" cy="69081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5" name="Блок-схема: узел 24"/>
          <p:cNvSpPr/>
          <p:nvPr/>
        </p:nvSpPr>
        <p:spPr>
          <a:xfrm>
            <a:off x="7147323" y="4437485"/>
            <a:ext cx="88537" cy="69081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6" name="Блок-схема: узел 25"/>
          <p:cNvSpPr/>
          <p:nvPr/>
        </p:nvSpPr>
        <p:spPr>
          <a:xfrm>
            <a:off x="6074355" y="5084108"/>
            <a:ext cx="88537" cy="69081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7" name="Блок-схема: узел 26"/>
          <p:cNvSpPr/>
          <p:nvPr/>
        </p:nvSpPr>
        <p:spPr>
          <a:xfrm>
            <a:off x="7610299" y="5168565"/>
            <a:ext cx="88537" cy="69081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8" name="Блок-схема: узел 27"/>
          <p:cNvSpPr/>
          <p:nvPr/>
        </p:nvSpPr>
        <p:spPr>
          <a:xfrm>
            <a:off x="8518922" y="4470773"/>
            <a:ext cx="88537" cy="69081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9" name="Блок-схема: узел 28"/>
          <p:cNvSpPr/>
          <p:nvPr/>
        </p:nvSpPr>
        <p:spPr>
          <a:xfrm>
            <a:off x="8094628" y="5031594"/>
            <a:ext cx="88537" cy="69081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349" name="Группа 348"/>
          <p:cNvGrpSpPr/>
          <p:nvPr/>
        </p:nvGrpSpPr>
        <p:grpSpPr>
          <a:xfrm>
            <a:off x="364892" y="3878767"/>
            <a:ext cx="8198298" cy="1846949"/>
            <a:chOff x="486523" y="4028690"/>
            <a:chExt cx="10931064" cy="2462598"/>
          </a:xfrm>
        </p:grpSpPr>
        <p:sp>
          <p:nvSpPr>
            <p:cNvPr id="33" name="Блок-схема: узел суммирования 32"/>
            <p:cNvSpPr/>
            <p:nvPr/>
          </p:nvSpPr>
          <p:spPr>
            <a:xfrm>
              <a:off x="1468448" y="4028690"/>
              <a:ext cx="268785" cy="278670"/>
            </a:xfrm>
            <a:prstGeom prst="flowChartSummingJunctio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34" name="Блок-схема: узел суммирования 33"/>
            <p:cNvSpPr/>
            <p:nvPr/>
          </p:nvSpPr>
          <p:spPr>
            <a:xfrm>
              <a:off x="4572436" y="4029979"/>
              <a:ext cx="268785" cy="278670"/>
            </a:xfrm>
            <a:prstGeom prst="flowChartSummingJunctio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35" name="Блок-схема: узел суммирования 34"/>
            <p:cNvSpPr/>
            <p:nvPr/>
          </p:nvSpPr>
          <p:spPr>
            <a:xfrm>
              <a:off x="2195281" y="4028690"/>
              <a:ext cx="268785" cy="278670"/>
            </a:xfrm>
            <a:prstGeom prst="flowChartSummingJunctio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36" name="Блок-схема: узел суммирования 35"/>
            <p:cNvSpPr/>
            <p:nvPr/>
          </p:nvSpPr>
          <p:spPr>
            <a:xfrm>
              <a:off x="7377785" y="4028690"/>
              <a:ext cx="268785" cy="278670"/>
            </a:xfrm>
            <a:prstGeom prst="flowChartSummingJunctio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37" name="Блок-схема: узел суммирования 36"/>
            <p:cNvSpPr/>
            <p:nvPr/>
          </p:nvSpPr>
          <p:spPr>
            <a:xfrm>
              <a:off x="10414835" y="4028690"/>
              <a:ext cx="268785" cy="278670"/>
            </a:xfrm>
            <a:prstGeom prst="flowChartSummingJunctio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cxnSp>
          <p:nvCxnSpPr>
            <p:cNvPr id="39" name="Прямая соединительная линия 38"/>
            <p:cNvCxnSpPr>
              <a:stCxn id="33" idx="4"/>
              <a:endCxn id="9" idx="0"/>
            </p:cNvCxnSpPr>
            <p:nvPr/>
          </p:nvCxnSpPr>
          <p:spPr>
            <a:xfrm flipH="1">
              <a:off x="1344899" y="4307360"/>
              <a:ext cx="257942" cy="11933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>
              <a:stCxn id="33" idx="3"/>
              <a:endCxn id="8" idx="0"/>
            </p:cNvCxnSpPr>
            <p:nvPr/>
          </p:nvCxnSpPr>
          <p:spPr>
            <a:xfrm flipH="1">
              <a:off x="906750" y="4266550"/>
              <a:ext cx="601061" cy="1405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>
              <a:stCxn id="33" idx="2"/>
              <a:endCxn id="7" idx="7"/>
            </p:cNvCxnSpPr>
            <p:nvPr/>
          </p:nvCxnSpPr>
          <p:spPr>
            <a:xfrm flipH="1">
              <a:off x="486523" y="4168025"/>
              <a:ext cx="981925" cy="13461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>
              <a:stCxn id="33" idx="5"/>
              <a:endCxn id="10" idx="0"/>
            </p:cNvCxnSpPr>
            <p:nvPr/>
          </p:nvCxnSpPr>
          <p:spPr>
            <a:xfrm>
              <a:off x="1697870" y="4266550"/>
              <a:ext cx="450331" cy="10817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>
              <a:stCxn id="35" idx="2"/>
              <a:endCxn id="12" idx="0"/>
            </p:cNvCxnSpPr>
            <p:nvPr/>
          </p:nvCxnSpPr>
          <p:spPr>
            <a:xfrm>
              <a:off x="2195281" y="4168025"/>
              <a:ext cx="18653" cy="73472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>
              <a:stCxn id="35" idx="3"/>
              <a:endCxn id="11" idx="0"/>
            </p:cNvCxnSpPr>
            <p:nvPr/>
          </p:nvCxnSpPr>
          <p:spPr>
            <a:xfrm>
              <a:off x="2234644" y="4266550"/>
              <a:ext cx="457494" cy="9375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>
              <a:stCxn id="35" idx="4"/>
              <a:endCxn id="13" idx="0"/>
            </p:cNvCxnSpPr>
            <p:nvPr/>
          </p:nvCxnSpPr>
          <p:spPr>
            <a:xfrm>
              <a:off x="2329674" y="4307360"/>
              <a:ext cx="829738" cy="10409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>
              <a:stCxn id="35" idx="5"/>
              <a:endCxn id="15" idx="0"/>
            </p:cNvCxnSpPr>
            <p:nvPr/>
          </p:nvCxnSpPr>
          <p:spPr>
            <a:xfrm>
              <a:off x="2424703" y="4266550"/>
              <a:ext cx="1168097" cy="13770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>
              <a:stCxn id="35" idx="6"/>
              <a:endCxn id="14" idx="1"/>
            </p:cNvCxnSpPr>
            <p:nvPr/>
          </p:nvCxnSpPr>
          <p:spPr>
            <a:xfrm>
              <a:off x="2464066" y="4168025"/>
              <a:ext cx="1277497" cy="10413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>
              <a:stCxn id="34" idx="2"/>
              <a:endCxn id="18" idx="0"/>
            </p:cNvCxnSpPr>
            <p:nvPr/>
          </p:nvCxnSpPr>
          <p:spPr>
            <a:xfrm flipH="1">
              <a:off x="4330987" y="4169314"/>
              <a:ext cx="241449" cy="13774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>
              <a:stCxn id="34" idx="3"/>
              <a:endCxn id="19" idx="0"/>
            </p:cNvCxnSpPr>
            <p:nvPr/>
          </p:nvCxnSpPr>
          <p:spPr>
            <a:xfrm flipH="1">
              <a:off x="4484401" y="4267839"/>
              <a:ext cx="127398" cy="14964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>
              <a:stCxn id="34" idx="4"/>
              <a:endCxn id="17" idx="0"/>
            </p:cNvCxnSpPr>
            <p:nvPr/>
          </p:nvCxnSpPr>
          <p:spPr>
            <a:xfrm flipH="1">
              <a:off x="4602450" y="4308649"/>
              <a:ext cx="104379" cy="16492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>
              <a:stCxn id="34" idx="5"/>
              <a:endCxn id="20" idx="0"/>
            </p:cNvCxnSpPr>
            <p:nvPr/>
          </p:nvCxnSpPr>
          <p:spPr>
            <a:xfrm flipH="1">
              <a:off x="4778663" y="4267839"/>
              <a:ext cx="23195" cy="192341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>
              <a:endCxn id="16" idx="0"/>
            </p:cNvCxnSpPr>
            <p:nvPr/>
          </p:nvCxnSpPr>
          <p:spPr>
            <a:xfrm>
              <a:off x="4845849" y="4169314"/>
              <a:ext cx="161414" cy="23219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>
              <a:stCxn id="36" idx="2"/>
              <a:endCxn id="21" idx="0"/>
            </p:cNvCxnSpPr>
            <p:nvPr/>
          </p:nvCxnSpPr>
          <p:spPr>
            <a:xfrm flipH="1">
              <a:off x="6836062" y="4168025"/>
              <a:ext cx="541723" cy="15692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>
              <a:stCxn id="36" idx="4"/>
              <a:endCxn id="23" idx="0"/>
            </p:cNvCxnSpPr>
            <p:nvPr/>
          </p:nvCxnSpPr>
          <p:spPr>
            <a:xfrm>
              <a:off x="7512178" y="4307360"/>
              <a:ext cx="33496" cy="13457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>
              <a:stCxn id="36" idx="5"/>
              <a:endCxn id="26" idx="0"/>
            </p:cNvCxnSpPr>
            <p:nvPr/>
          </p:nvCxnSpPr>
          <p:spPr>
            <a:xfrm>
              <a:off x="7607207" y="4266550"/>
              <a:ext cx="550955" cy="13692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>
              <a:stCxn id="36" idx="6"/>
              <a:endCxn id="24" idx="1"/>
            </p:cNvCxnSpPr>
            <p:nvPr/>
          </p:nvCxnSpPr>
          <p:spPr>
            <a:xfrm>
              <a:off x="7646570" y="4168025"/>
              <a:ext cx="847967" cy="9952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>
              <a:stCxn id="36" idx="3"/>
              <a:endCxn id="22" idx="0"/>
            </p:cNvCxnSpPr>
            <p:nvPr/>
          </p:nvCxnSpPr>
          <p:spPr>
            <a:xfrm flipH="1">
              <a:off x="7207537" y="4266550"/>
              <a:ext cx="209611" cy="20851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я соединительная линия 125"/>
            <p:cNvCxnSpPr>
              <a:stCxn id="25" idx="0"/>
              <a:endCxn id="37" idx="3"/>
            </p:cNvCxnSpPr>
            <p:nvPr/>
          </p:nvCxnSpPr>
          <p:spPr>
            <a:xfrm flipV="1">
              <a:off x="9588787" y="4266550"/>
              <a:ext cx="865411" cy="5070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>
              <a:stCxn id="27" idx="0"/>
              <a:endCxn id="37" idx="4"/>
            </p:cNvCxnSpPr>
            <p:nvPr/>
          </p:nvCxnSpPr>
          <p:spPr>
            <a:xfrm flipV="1">
              <a:off x="10206088" y="4307360"/>
              <a:ext cx="343140" cy="14410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/>
            <p:cNvCxnSpPr>
              <a:stCxn id="29" idx="0"/>
              <a:endCxn id="37" idx="5"/>
            </p:cNvCxnSpPr>
            <p:nvPr/>
          </p:nvCxnSpPr>
          <p:spPr>
            <a:xfrm flipH="1" flipV="1">
              <a:off x="10644257" y="4266550"/>
              <a:ext cx="207605" cy="129924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единительная линия 134"/>
            <p:cNvCxnSpPr>
              <a:stCxn id="28" idx="0"/>
              <a:endCxn id="37" idx="6"/>
            </p:cNvCxnSpPr>
            <p:nvPr/>
          </p:nvCxnSpPr>
          <p:spPr>
            <a:xfrm flipH="1" flipV="1">
              <a:off x="10683620" y="4168025"/>
              <a:ext cx="733967" cy="6500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0" name="Группа 329"/>
          <p:cNvGrpSpPr/>
          <p:nvPr/>
        </p:nvGrpSpPr>
        <p:grpSpPr>
          <a:xfrm>
            <a:off x="2991686" y="2673016"/>
            <a:ext cx="3236879" cy="687878"/>
            <a:chOff x="3842325" y="2547078"/>
            <a:chExt cx="4315838" cy="917171"/>
          </a:xfrm>
        </p:grpSpPr>
        <p:sp>
          <p:nvSpPr>
            <p:cNvPr id="31" name="Блок-схема: решение 30"/>
            <p:cNvSpPr/>
            <p:nvPr/>
          </p:nvSpPr>
          <p:spPr>
            <a:xfrm>
              <a:off x="3842325" y="2547078"/>
              <a:ext cx="4315838" cy="917171"/>
            </a:xfrm>
            <a:prstGeom prst="flowChartDecision">
              <a:avLst/>
            </a:prstGeom>
            <a:solidFill>
              <a:schemeClr val="accent4">
                <a:lumMod val="20000"/>
                <a:lumOff val="80000"/>
                <a:alpha val="12000"/>
              </a:schemeClr>
            </a:solidFill>
            <a:ln>
              <a:solidFill>
                <a:schemeClr val="accent6">
                  <a:shade val="95000"/>
                  <a:satMod val="10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405432" y="2838190"/>
              <a:ext cx="3199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solidFill>
                    <a:schemeClr val="accent2">
                      <a:lumMod val="75000"/>
                    </a:schemeClr>
                  </a:solidFill>
                </a:rPr>
                <a:t>Информационное пространство Роснедр</a:t>
              </a:r>
            </a:p>
          </p:txBody>
        </p:sp>
      </p:grpSp>
      <p:grpSp>
        <p:nvGrpSpPr>
          <p:cNvPr id="362" name="Группа 361"/>
          <p:cNvGrpSpPr/>
          <p:nvPr/>
        </p:nvGrpSpPr>
        <p:grpSpPr>
          <a:xfrm>
            <a:off x="489654" y="3330868"/>
            <a:ext cx="8209487" cy="986606"/>
            <a:chOff x="652872" y="3298157"/>
            <a:chExt cx="10945982" cy="1315474"/>
          </a:xfrm>
        </p:grpSpPr>
        <p:sp>
          <p:nvSpPr>
            <p:cNvPr id="138" name="TextBox 137"/>
            <p:cNvSpPr txBox="1"/>
            <p:nvPr/>
          </p:nvSpPr>
          <p:spPr>
            <a:xfrm>
              <a:off x="6628037" y="3298157"/>
              <a:ext cx="3146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>
                  <a:solidFill>
                    <a:srgbClr val="FF9900"/>
                  </a:solidFill>
                </a:rPr>
                <a:t>Информационное пространство предприятий</a:t>
              </a:r>
            </a:p>
          </p:txBody>
        </p:sp>
        <p:grpSp>
          <p:nvGrpSpPr>
            <p:cNvPr id="361" name="Группа 360"/>
            <p:cNvGrpSpPr/>
            <p:nvPr/>
          </p:nvGrpSpPr>
          <p:grpSpPr>
            <a:xfrm>
              <a:off x="652872" y="3786148"/>
              <a:ext cx="10945982" cy="827483"/>
              <a:chOff x="652872" y="3786148"/>
              <a:chExt cx="10945982" cy="827483"/>
            </a:xfrm>
          </p:grpSpPr>
          <p:sp>
            <p:nvSpPr>
              <p:cNvPr id="30" name="Блок-схема: решение 29"/>
              <p:cNvSpPr/>
              <p:nvPr/>
            </p:nvSpPr>
            <p:spPr>
              <a:xfrm>
                <a:off x="652872" y="3786148"/>
                <a:ext cx="2470246" cy="827483"/>
              </a:xfrm>
              <a:prstGeom prst="flowChartDecision">
                <a:avLst/>
              </a:prstGeom>
              <a:solidFill>
                <a:srgbClr val="F2D81A">
                  <a:alpha val="11765"/>
                </a:srgbClr>
              </a:solidFill>
              <a:ln>
                <a:solidFill>
                  <a:schemeClr val="accent6">
                    <a:shade val="95000"/>
                    <a:satMod val="105000"/>
                  </a:schemeClr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158" name="Блок-схема: решение 157"/>
              <p:cNvSpPr/>
              <p:nvPr/>
            </p:nvSpPr>
            <p:spPr>
              <a:xfrm>
                <a:off x="9499599" y="3844295"/>
                <a:ext cx="2099255" cy="745554"/>
              </a:xfrm>
              <a:prstGeom prst="flowChartDecision">
                <a:avLst/>
              </a:prstGeom>
              <a:solidFill>
                <a:srgbClr val="F2D81A">
                  <a:alpha val="11765"/>
                </a:srgbClr>
              </a:solidFill>
              <a:ln>
                <a:solidFill>
                  <a:schemeClr val="accent6">
                    <a:shade val="95000"/>
                    <a:satMod val="105000"/>
                  </a:schemeClr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157" name="Блок-схема: решение 156"/>
              <p:cNvSpPr/>
              <p:nvPr/>
            </p:nvSpPr>
            <p:spPr>
              <a:xfrm>
                <a:off x="6485688" y="3838203"/>
                <a:ext cx="2099255" cy="745554"/>
              </a:xfrm>
              <a:prstGeom prst="flowChartDecision">
                <a:avLst/>
              </a:prstGeom>
              <a:solidFill>
                <a:srgbClr val="F2D81A">
                  <a:alpha val="11765"/>
                </a:srgbClr>
              </a:solidFill>
              <a:ln>
                <a:solidFill>
                  <a:schemeClr val="accent6">
                    <a:shade val="95000"/>
                    <a:satMod val="105000"/>
                  </a:schemeClr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147" name="Блок-схема: решение 146"/>
              <p:cNvSpPr/>
              <p:nvPr/>
            </p:nvSpPr>
            <p:spPr>
              <a:xfrm>
                <a:off x="3639665" y="3844295"/>
                <a:ext cx="2099255" cy="745554"/>
              </a:xfrm>
              <a:prstGeom prst="flowChartDecision">
                <a:avLst/>
              </a:prstGeom>
              <a:solidFill>
                <a:srgbClr val="F2D81A">
                  <a:alpha val="11765"/>
                </a:srgbClr>
              </a:solidFill>
              <a:ln>
                <a:solidFill>
                  <a:schemeClr val="accent6">
                    <a:shade val="95000"/>
                    <a:satMod val="105000"/>
                  </a:schemeClr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</p:grpSp>
      </p:grpSp>
      <p:grpSp>
        <p:nvGrpSpPr>
          <p:cNvPr id="360" name="Группа 359"/>
          <p:cNvGrpSpPr/>
          <p:nvPr/>
        </p:nvGrpSpPr>
        <p:grpSpPr>
          <a:xfrm>
            <a:off x="2342340" y="4007167"/>
            <a:ext cx="4782361" cy="12887"/>
            <a:chOff x="3123118" y="4199890"/>
            <a:chExt cx="6376481" cy="17182"/>
          </a:xfrm>
        </p:grpSpPr>
        <p:cxnSp>
          <p:nvCxnSpPr>
            <p:cNvPr id="208" name="Прямая со стрелкой 207"/>
            <p:cNvCxnSpPr>
              <a:stCxn id="30" idx="3"/>
              <a:endCxn id="147" idx="1"/>
            </p:cNvCxnSpPr>
            <p:nvPr/>
          </p:nvCxnSpPr>
          <p:spPr>
            <a:xfrm>
              <a:off x="3123118" y="4199890"/>
              <a:ext cx="516547" cy="17182"/>
            </a:xfrm>
            <a:prstGeom prst="straightConnector1">
              <a:avLst/>
            </a:prstGeom>
            <a:ln>
              <a:solidFill>
                <a:srgbClr val="FF99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Прямая со стрелкой 213"/>
            <p:cNvCxnSpPr>
              <a:stCxn id="147" idx="3"/>
              <a:endCxn id="157" idx="1"/>
            </p:cNvCxnSpPr>
            <p:nvPr/>
          </p:nvCxnSpPr>
          <p:spPr>
            <a:xfrm flipV="1">
              <a:off x="5738920" y="4210980"/>
              <a:ext cx="746768" cy="6092"/>
            </a:xfrm>
            <a:prstGeom prst="straightConnector1">
              <a:avLst/>
            </a:prstGeom>
            <a:ln>
              <a:solidFill>
                <a:srgbClr val="FF99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Прямая со стрелкой 233"/>
            <p:cNvCxnSpPr>
              <a:stCxn id="157" idx="3"/>
              <a:endCxn id="158" idx="1"/>
            </p:cNvCxnSpPr>
            <p:nvPr/>
          </p:nvCxnSpPr>
          <p:spPr>
            <a:xfrm>
              <a:off x="8584943" y="4210980"/>
              <a:ext cx="914656" cy="6092"/>
            </a:xfrm>
            <a:prstGeom prst="straightConnector1">
              <a:avLst/>
            </a:prstGeom>
            <a:ln>
              <a:solidFill>
                <a:srgbClr val="FF99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" name="Стрелка вверх 255"/>
          <p:cNvSpPr/>
          <p:nvPr/>
        </p:nvSpPr>
        <p:spPr>
          <a:xfrm>
            <a:off x="4584228" y="2471714"/>
            <a:ext cx="59607" cy="199588"/>
          </a:xfrm>
          <a:prstGeom prst="upArrow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329" name="Группа 328"/>
          <p:cNvGrpSpPr/>
          <p:nvPr/>
        </p:nvGrpSpPr>
        <p:grpSpPr>
          <a:xfrm>
            <a:off x="2890772" y="1944801"/>
            <a:ext cx="3407568" cy="520918"/>
            <a:chOff x="3707772" y="1583994"/>
            <a:chExt cx="4543424" cy="694557"/>
          </a:xfrm>
        </p:grpSpPr>
        <p:sp>
          <p:nvSpPr>
            <p:cNvPr id="170" name="Овал 169"/>
            <p:cNvSpPr/>
            <p:nvPr/>
          </p:nvSpPr>
          <p:spPr>
            <a:xfrm>
              <a:off x="3707772" y="1583994"/>
              <a:ext cx="4543424" cy="694557"/>
            </a:xfrm>
            <a:prstGeom prst="ellipse">
              <a:avLst/>
            </a:prstGeom>
            <a:solidFill>
              <a:srgbClr val="3DF96E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41" name="Прямоугольник 140"/>
            <p:cNvSpPr/>
            <p:nvPr/>
          </p:nvSpPr>
          <p:spPr>
            <a:xfrm>
              <a:off x="4333944" y="1722363"/>
              <a:ext cx="3625780" cy="338555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ru-RU" sz="1200" b="1" dirty="0">
                  <a:ln/>
                </a:rPr>
                <a:t>Информационное пространство Минприроды</a:t>
              </a:r>
            </a:p>
          </p:txBody>
        </p:sp>
      </p:grpSp>
      <p:sp>
        <p:nvSpPr>
          <p:cNvPr id="82" name="Стрелка вправо 81"/>
          <p:cNvSpPr/>
          <p:nvPr/>
        </p:nvSpPr>
        <p:spPr>
          <a:xfrm>
            <a:off x="6279252" y="2543835"/>
            <a:ext cx="2662093" cy="39668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</a:rPr>
              <a:t>Предоставление БИР Роснедр в виде сервисов</a:t>
            </a:r>
          </a:p>
        </p:txBody>
      </p:sp>
      <p:cxnSp>
        <p:nvCxnSpPr>
          <p:cNvPr id="225" name="Соединительная линия уступом 224"/>
          <p:cNvCxnSpPr>
            <a:stCxn id="30" idx="0"/>
            <a:endCxn id="31" idx="1"/>
          </p:cNvCxnSpPr>
          <p:nvPr/>
        </p:nvCxnSpPr>
        <p:spPr>
          <a:xfrm rot="5400000" flipH="1" flipV="1">
            <a:off x="1863890" y="2569063"/>
            <a:ext cx="679907" cy="1575690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Соединительная линия уступом 227"/>
          <p:cNvCxnSpPr>
            <a:stCxn id="31" idx="2"/>
            <a:endCxn id="147" idx="0"/>
          </p:cNvCxnSpPr>
          <p:nvPr/>
        </p:nvCxnSpPr>
        <p:spPr>
          <a:xfrm rot="5400000">
            <a:off x="3873761" y="3004106"/>
            <a:ext cx="379579" cy="1093156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Соединительная линия уступом 232"/>
          <p:cNvCxnSpPr>
            <a:stCxn id="157" idx="0"/>
            <a:endCxn id="31" idx="2"/>
          </p:cNvCxnSpPr>
          <p:nvPr/>
        </p:nvCxnSpPr>
        <p:spPr>
          <a:xfrm rot="16200000" flipV="1">
            <a:off x="4943304" y="3027717"/>
            <a:ext cx="375010" cy="1041362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Соединительная линия уступом 239"/>
          <p:cNvCxnSpPr>
            <a:stCxn id="31" idx="3"/>
            <a:endCxn id="158" idx="0"/>
          </p:cNvCxnSpPr>
          <p:nvPr/>
        </p:nvCxnSpPr>
        <p:spPr>
          <a:xfrm>
            <a:off x="6228565" y="3016954"/>
            <a:ext cx="1683356" cy="723518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4" name="Рисунок 2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08" y="2526743"/>
            <a:ext cx="2693141" cy="100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4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56" grpId="0" animBg="1"/>
      <p:bldP spid="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816425"/>
              </p:ext>
            </p:extLst>
          </p:nvPr>
        </p:nvGraphicFramePr>
        <p:xfrm>
          <a:off x="0" y="997528"/>
          <a:ext cx="9156031" cy="5672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8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2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3273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Наименование</a:t>
                      </a:r>
                      <a:r>
                        <a:rPr lang="ru-RU" sz="700" baseline="0" dirty="0" smtClean="0"/>
                        <a:t> ресурса</a:t>
                      </a:r>
                      <a:endParaRPr lang="ru-RU" sz="7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НПА, в соответствие с которым осуществляется ведение ресурса</a:t>
                      </a:r>
                      <a:endParaRPr lang="ru-RU" sz="7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Описание</a:t>
                      </a:r>
                      <a:r>
                        <a:rPr lang="ru-RU" sz="700" baseline="0" dirty="0" smtClean="0"/>
                        <a:t> ресурса</a:t>
                      </a:r>
                      <a:endParaRPr lang="ru-RU" sz="7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Возможная форма предоставления потребителю</a:t>
                      </a:r>
                      <a:endParaRPr lang="ru-RU" sz="7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109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Единый</a:t>
                      </a:r>
                      <a:r>
                        <a:rPr lang="ru-RU" sz="800" baseline="0" dirty="0" smtClean="0"/>
                        <a:t> фонд геологической информации о недрах</a:t>
                      </a:r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spc="-3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Закон РФ</a:t>
                      </a:r>
                    </a:p>
                    <a:p>
                      <a:pPr algn="ctr"/>
                      <a:r>
                        <a:rPr lang="ru-RU" sz="800" kern="1200" spc="-3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«О недрах»</a:t>
                      </a:r>
                    </a:p>
                    <a:p>
                      <a:pPr algn="ctr"/>
                      <a:r>
                        <a:rPr lang="ru-RU" sz="800" kern="1200" spc="-3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21.02.1992</a:t>
                      </a:r>
                    </a:p>
                    <a:p>
                      <a:pPr algn="ctr"/>
                      <a:r>
                        <a:rPr lang="ru-RU" sz="800" kern="1200" spc="-3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  <a:r>
                        <a:rPr lang="en-US" sz="800" kern="1200" spc="-3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2395-1</a:t>
                      </a:r>
                      <a:endParaRPr lang="ru-RU" sz="800" kern="1200" spc="-3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800" spc="-30" baseline="0" dirty="0" smtClean="0"/>
                        <a:t>В соответствии со ст.  27.1 ФЗ «О недрах», содержит реестр первичной геологической информации о недрах и интерпретированной геологической информации о недрах, имеющихся в федеральном фонде геологической информации и его территориальных фондах, фондах геологической информации субъектов Российской Федерации, органах государственной власти Российской Федерации, органах государственной власти субъектов Российской Федерации, организациях, находящихся в ведении указанных органов государственной власти, иных коммерческих организациях и некоммерческих организациях, а также первичную геологическую информацию о недрах и интерпретированную геологическую информацию о недрах, представленные на электронных носителях и имеющиеся в федеральном фонде геологической информации и его территориальных фондах.</a:t>
                      </a:r>
                      <a:endParaRPr lang="ru-RU" sz="800" spc="-30" baseline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Картографические и иные сервисы</a:t>
                      </a:r>
                      <a:endParaRPr lang="ru-RU" sz="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61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Государственный кадастр месторождений и проявлений полезных ископаемых</a:t>
                      </a:r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1218992" rtl="0" eaLnBrk="1" latinLnBrk="0" hangingPunct="1"/>
                      <a:r>
                        <a:rPr lang="ru-RU" sz="800" kern="1200" spc="-3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Закон РФ</a:t>
                      </a:r>
                    </a:p>
                    <a:p>
                      <a:pPr marL="0" algn="ctr" defTabSz="1218992" rtl="0" eaLnBrk="1" latinLnBrk="0" hangingPunct="1"/>
                      <a:r>
                        <a:rPr lang="ru-RU" sz="800" kern="1200" spc="-3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«О недрах»</a:t>
                      </a:r>
                    </a:p>
                    <a:p>
                      <a:pPr marL="0" algn="ctr" defTabSz="1218992" rtl="0" eaLnBrk="1" latinLnBrk="0" hangingPunct="1"/>
                      <a:r>
                        <a:rPr lang="ru-RU" sz="800" kern="1200" spc="-3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21.02.1992</a:t>
                      </a:r>
                    </a:p>
                    <a:p>
                      <a:pPr marL="0" algn="ctr" defTabSz="1218992" rtl="0" eaLnBrk="1" latinLnBrk="0" hangingPunct="1"/>
                      <a:r>
                        <a:rPr lang="ru-RU" sz="800" kern="1200" spc="-3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  <a:r>
                        <a:rPr lang="en-US" sz="800" kern="1200" spc="-3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2395-1</a:t>
                      </a:r>
                      <a:endParaRPr lang="ru-RU" sz="800" kern="1200" spc="-3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spc="-3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Информационный массив объектов ГКМ содержит следующую информацию: название объекта учета, номер паспорта территориального фонда геологической информации, номер паспорта федерального фонда геологической информации, расположение, геологический фонд – территориальный фонд геологической информации хранения и регистрации паспортов ГКМ, год составления паспорта, сведения по каждому месторождению, характеризующие количество и качество запасов основных и совместно с ними залегающих полезных ископаемых и содержащихся в них компонентов, горно-геологические, гидрогеологические, экологические условия и горнотехнические особенности разработки месторождения, его геолого-экономическую оценку, а также сведения по каждому проявлению полезных ископаемых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Веб-интерфейс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4037"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Государственный реестр работ по геологическому изучению недр</a:t>
                      </a:r>
                      <a:endParaRPr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1218992" rtl="0" eaLnBrk="1" latinLnBrk="0" hangingPunct="1">
                        <a:spcAft>
                          <a:spcPts val="0"/>
                        </a:spcAft>
                      </a:pPr>
                      <a:r>
                        <a:rPr lang="ru-RU" sz="800" u="none" kern="1200" spc="-3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Закон РФ</a:t>
                      </a:r>
                    </a:p>
                    <a:p>
                      <a:pPr marL="0" algn="ctr" defTabSz="1218992" rtl="0" eaLnBrk="1" latinLnBrk="0" hangingPunct="1">
                        <a:spcAft>
                          <a:spcPts val="0"/>
                        </a:spcAft>
                      </a:pPr>
                      <a:r>
                        <a:rPr lang="ru-RU" sz="800" u="none" kern="1200" spc="-3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«О недрах»</a:t>
                      </a:r>
                    </a:p>
                    <a:p>
                      <a:pPr marL="0" algn="ctr" defTabSz="1218992" rtl="0" eaLnBrk="1" latinLnBrk="0" hangingPunct="1">
                        <a:spcAft>
                          <a:spcPts val="0"/>
                        </a:spcAft>
                      </a:pPr>
                      <a:r>
                        <a:rPr lang="ru-RU" sz="800" u="none" kern="1200" spc="-3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21.02.1992</a:t>
                      </a:r>
                    </a:p>
                    <a:p>
                      <a:pPr marL="0" algn="ctr" defTabSz="1218992" rtl="0" eaLnBrk="1" latinLnBrk="0" hangingPunct="1">
                        <a:spcAft>
                          <a:spcPts val="0"/>
                        </a:spcAft>
                      </a:pPr>
                      <a:r>
                        <a:rPr lang="ru-RU" sz="800" u="none" kern="1200" spc="-3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 </a:t>
                      </a:r>
                      <a:r>
                        <a:rPr lang="ru-RU" sz="800" u="none" kern="1200" spc="-3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2395-1</a:t>
                      </a:r>
                    </a:p>
                    <a:p>
                      <a:pPr marL="0" algn="ctr" defTabSz="1218992" rtl="0" eaLnBrk="1" latinLnBrk="0" hangingPunct="1">
                        <a:spcAft>
                          <a:spcPts val="0"/>
                        </a:spcAft>
                      </a:pPr>
                      <a:r>
                        <a:rPr lang="ru-RU" sz="800" u="none" kern="1200" spc="-3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Приказ Министерства природных ресурсов и экологии РФ от 03.04.2013 г. № 121 «Об утверждении Административного регламента Федерального агентства по недропользованию по предоставлению государственной услуги по ведению государственного учета и обеспечению ведения государственного реестра робот по геологическому изучению недр, участков недр, предоставленных для добычи полезных ископаемых, а также в целях, не связанных с их добычей, и лицензий на пользование недрами»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spc="-3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данном реестре представлены сведения о работах по геологическому изучению недр на территории Российской Федерации, а также в пределах внутренних морских вод, территориального моря, континентального </a:t>
                      </a:r>
                      <a:r>
                        <a:rPr lang="ru-RU" sz="800" kern="1200" spc="-3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шельфа </a:t>
                      </a:r>
                      <a:r>
                        <a:rPr lang="ru-RU" sz="800" kern="1200" spc="-3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Российской Федерации, Арктики и Антарктики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1218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Веб-интерфейс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0684"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Государственный реестр участков недр, предоставленных для добычи полезных ископаемых, а также в целях, не связанных с их добычей, и лицензий на пользование недрами</a:t>
                      </a:r>
                      <a:endParaRPr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1218992" rtl="0" eaLnBrk="1" latinLnBrk="0" hangingPunct="1">
                        <a:spcAft>
                          <a:spcPts val="0"/>
                        </a:spcAft>
                      </a:pPr>
                      <a:r>
                        <a:rPr lang="ru-RU" sz="800" u="none" kern="1200" spc="-3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Закон РФ</a:t>
                      </a:r>
                    </a:p>
                    <a:p>
                      <a:pPr marL="0" algn="ctr" defTabSz="1218992" rtl="0" eaLnBrk="1" latinLnBrk="0" hangingPunct="1">
                        <a:spcAft>
                          <a:spcPts val="0"/>
                        </a:spcAft>
                      </a:pPr>
                      <a:r>
                        <a:rPr lang="ru-RU" sz="800" u="none" kern="1200" spc="-3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«О недрах»</a:t>
                      </a:r>
                    </a:p>
                    <a:p>
                      <a:pPr marL="0" algn="ctr" defTabSz="1218992" rtl="0" eaLnBrk="1" latinLnBrk="0" hangingPunct="1">
                        <a:spcAft>
                          <a:spcPts val="0"/>
                        </a:spcAft>
                      </a:pPr>
                      <a:r>
                        <a:rPr lang="ru-RU" sz="800" u="none" kern="1200" spc="-3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21.02.1992</a:t>
                      </a:r>
                    </a:p>
                    <a:p>
                      <a:pPr marL="0" algn="ctr" defTabSz="1218992" rtl="0" eaLnBrk="1" latinLnBrk="0" hangingPunct="1">
                        <a:spcAft>
                          <a:spcPts val="0"/>
                        </a:spcAft>
                      </a:pPr>
                      <a:r>
                        <a:rPr lang="ru-RU" sz="800" u="none" kern="1200" spc="-3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 2395-1</a:t>
                      </a:r>
                    </a:p>
                    <a:p>
                      <a:pPr marL="0" algn="ctr" defTabSz="1218992" rtl="0" eaLnBrk="1" latinLnBrk="0" hangingPunct="1">
                        <a:spcAft>
                          <a:spcPts val="0"/>
                        </a:spcAft>
                      </a:pPr>
                      <a:r>
                        <a:rPr lang="ru-RU" sz="800" u="none" kern="1200" spc="-3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Приказ Министерства природных ресурсов и экологии РФ от 03.04.2013 г. № 121 «Об утверждении Административного регламента Федерального агентства по недропользованию по предоставлению государственной услуги по ведению государственного учета и обеспечению ведения государственного реестра робот по геологическому изучению недр, участков недр, предоставленных для добычи полезных ископаемых, а также в целях, не связанных с их добычей, и лицензий на пользование недрами»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spc="-3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данном реестре представлена информация об участках недр, предоставленных для добычи полезных ископаемых, а также в целях, не связанных с их добычей, и лицензий на пользование недрами 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1218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Веб-интерфейс, картографические сервисы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90727" y="277365"/>
            <a:ext cx="7230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tabLst>
                <a:tab pos="257175" algn="l"/>
                <a:tab pos="514350" algn="l"/>
                <a:tab pos="600075" algn="l"/>
              </a:tabLs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Базовые информационные ресурсы (ФГБУ «Росгеолфонд»)</a:t>
            </a:r>
          </a:p>
        </p:txBody>
      </p:sp>
    </p:spTree>
    <p:extLst>
      <p:ext uri="{BB962C8B-B14F-4D97-AF65-F5344CB8AC3E}">
        <p14:creationId xmlns:p14="http://schemas.microsoft.com/office/powerpoint/2010/main" val="112329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9088" y="1831234"/>
            <a:ext cx="8297693" cy="3826618"/>
          </a:xfrm>
        </p:spPr>
        <p:txBody>
          <a:bodyPr/>
          <a:lstStyle/>
          <a:p>
            <a:r>
              <a:rPr lang="ru-RU" dirty="0" smtClean="0"/>
              <a:t>Из Государственного задания ФГБУ «ВСЕГЕИ</a:t>
            </a:r>
            <a:r>
              <a:rPr lang="ru-RU" dirty="0"/>
              <a:t>», раздел «Подготовка требований, руководств, рекомендаций и справочников, подготовка специализированных карт геологического содержания, разработка и актуализация современных технологий по обеспечению мероприятий по государственному геологическому изучению недр в 2019-2020 </a:t>
            </a:r>
            <a:r>
              <a:rPr lang="ru-RU" dirty="0" smtClean="0"/>
              <a:t>гг.»</a:t>
            </a:r>
          </a:p>
          <a:p>
            <a:pPr lvl="1"/>
            <a:r>
              <a:rPr lang="ru-RU" dirty="0" smtClean="0"/>
              <a:t>разработка </a:t>
            </a:r>
            <a:r>
              <a:rPr lang="ru-RU" dirty="0"/>
              <a:t>проекта </a:t>
            </a:r>
            <a:r>
              <a:rPr lang="ru-RU" b="1" dirty="0">
                <a:solidFill>
                  <a:srgbClr val="FF0000"/>
                </a:solidFill>
              </a:rPr>
              <a:t>положения</a:t>
            </a:r>
            <a:r>
              <a:rPr lang="ru-RU" dirty="0"/>
              <a:t> о базовых информационных ресурсах Федерального агентства по недропользованию (в том числе с предложениями о порядке их формирования и использования);</a:t>
            </a:r>
          </a:p>
          <a:p>
            <a:pPr lvl="1"/>
            <a:r>
              <a:rPr lang="ru-RU" dirty="0" smtClean="0"/>
              <a:t>разработка </a:t>
            </a:r>
            <a:r>
              <a:rPr lang="ru-RU" dirty="0"/>
              <a:t>проекта </a:t>
            </a:r>
            <a:r>
              <a:rPr lang="ru-RU" b="1" dirty="0">
                <a:solidFill>
                  <a:srgbClr val="FF0000"/>
                </a:solidFill>
              </a:rPr>
              <a:t>перечня</a:t>
            </a:r>
            <a:r>
              <a:rPr lang="ru-RU" dirty="0"/>
              <a:t> базовых информационных ресурсов, включая определение ответственных за их создание, ведение и администрирование;</a:t>
            </a:r>
          </a:p>
          <a:p>
            <a:pPr lvl="1"/>
            <a:r>
              <a:rPr lang="ru-RU" dirty="0" smtClean="0"/>
              <a:t>разработка </a:t>
            </a:r>
            <a:r>
              <a:rPr lang="ru-RU" dirty="0"/>
              <a:t>элементов </a:t>
            </a:r>
            <a:r>
              <a:rPr lang="ru-RU" b="1" dirty="0">
                <a:solidFill>
                  <a:srgbClr val="FF0000"/>
                </a:solidFill>
              </a:rPr>
              <a:t>технологии представления </a:t>
            </a:r>
            <a:r>
              <a:rPr lang="ru-RU" dirty="0"/>
              <a:t>базовых информационных ресурсов в виде картографических и иных сервисов</a:t>
            </a:r>
          </a:p>
          <a:p>
            <a:endParaRPr lang="ru-RU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48916" y="279443"/>
            <a:ext cx="7230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tabLst>
                <a:tab pos="257175" algn="l"/>
                <a:tab pos="514350" algn="l"/>
                <a:tab pos="600075" algn="l"/>
              </a:tabLst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Базовые информационные ресурсы (ФГБУ «ВСЕГЕИ»)</a:t>
            </a:r>
          </a:p>
        </p:txBody>
      </p:sp>
    </p:spTree>
    <p:extLst>
      <p:ext uri="{BB962C8B-B14F-4D97-AF65-F5344CB8AC3E}">
        <p14:creationId xmlns:p14="http://schemas.microsoft.com/office/powerpoint/2010/main" val="354344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857253"/>
            <a:ext cx="9174215" cy="516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xfrm>
            <a:off x="4860034" y="4005064"/>
            <a:ext cx="4253687" cy="151216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ru-RU" sz="2400" dirty="0" err="1"/>
              <a:t>СПаСИБО</a:t>
            </a:r>
            <a:r>
              <a:rPr lang="ru-RU" sz="2400" dirty="0"/>
              <a:t> </a:t>
            </a:r>
            <a:br>
              <a:rPr lang="ru-RU" sz="2400" dirty="0"/>
            </a:br>
            <a:r>
              <a:rPr lang="ru-RU" sz="2400" dirty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7153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8786" y="125730"/>
            <a:ext cx="7848872" cy="729442"/>
          </a:xfrm>
        </p:spPr>
        <p:txBody>
          <a:bodyPr>
            <a:noAutofit/>
          </a:bodyPr>
          <a:lstStyle/>
          <a:p>
            <a:r>
              <a:rPr lang="ru-RU" sz="1800" b="1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геологическое информационное обеспечение в современных условиях – цели, задачи, методы решения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0323" y="1797238"/>
            <a:ext cx="86633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обеспечение недропользования и воспроизводства МСБ на основе результатов геологического изучения недр.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– формирование государственных геологических информационных ресурсов, обеспечение полноты их сбора, сохранности и использования в интересах развития минерально-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сыръевой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базы и рационального использования недр России.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Методы: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системы фондов геологической информации, обеспечивающей, в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геологической информации широкому кругу потребителей,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цифровом виде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геологической изученности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учет работ по ГИН, участков недр и лицензий на пользование недрами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государственного кадастра месторождений и проявлений полезных ископаемых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государственного баланса запасов полезных ископаемых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федеральной государственной информационной системы «Единый фонд геологической информации о недрах»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оперативных систем управления фондом недр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" y="1599097"/>
            <a:ext cx="9143999" cy="4158856"/>
            <a:chOff x="0" y="1028733"/>
            <a:chExt cx="12191999" cy="5545141"/>
          </a:xfrm>
        </p:grpSpPr>
        <p:pic>
          <p:nvPicPr>
            <p:cNvPr id="10" name="Picture 2" descr="https://cdn24.img.ria.ru/images/149666/73/1496667367_0:0:600:341_1440x900_80_0_1_612b146154c59e8ea9afd43c1269a18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28733"/>
              <a:ext cx="12191999" cy="5545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 rot="16200000">
              <a:off x="-1797371" y="3338502"/>
              <a:ext cx="428017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50" spc="600" dirty="0">
                  <a:solidFill>
                    <a:schemeClr val="bg1"/>
                  </a:solidFill>
                </a:rPr>
                <a:t>Цифровая экономика!!!</a:t>
              </a: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514074" y="1866488"/>
            <a:ext cx="8455768" cy="36240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100" dirty="0"/>
              <a:t>Формирование инфраструктуры пространственных данных (ИПД) в рамках деятельности Федерального агентства по недропользованию: геоинформационной платформы и </a:t>
            </a:r>
            <a:r>
              <a:rPr lang="ru-RU" sz="2100" dirty="0" err="1"/>
              <a:t>геопортала</a:t>
            </a:r>
            <a:r>
              <a:rPr lang="ru-RU" sz="2100" dirty="0"/>
              <a:t>, обеспечивающего ведение базовых пространственных данных и их публикацию в форме веб-сервисов.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100" dirty="0"/>
              <a:t>Формирование информационной основы системы управления фондом недр и единого фонда геологической информации о недрах путем перевода в цифровой вид всей хранящейся информации в системе федерального фонда геологической информации и его территориальных фондов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100" dirty="0"/>
              <a:t>Создание системы защищенных центров обработки данных Минприроды РФ, внедрение цифровых платформ работы с данными на базе облачных технологий и использования технологий </a:t>
            </a:r>
            <a:r>
              <a:rPr lang="ru-RU" sz="2100" dirty="0" err="1"/>
              <a:t>big</a:t>
            </a:r>
            <a:r>
              <a:rPr lang="ru-RU" sz="2100" dirty="0"/>
              <a:t> </a:t>
            </a:r>
            <a:r>
              <a:rPr lang="ru-RU" sz="2100" dirty="0" err="1"/>
              <a:t>data</a:t>
            </a:r>
            <a:r>
              <a:rPr lang="ru-RU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26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2608" y="1699910"/>
            <a:ext cx="4038600" cy="3972532"/>
          </a:xfrm>
        </p:spPr>
        <p:txBody>
          <a:bodyPr/>
          <a:lstStyle/>
          <a:p>
            <a:r>
              <a:rPr lang="ru-RU" dirty="0" smtClean="0"/>
              <a:t>Заслушано 34 доклада по направлениям:</a:t>
            </a:r>
          </a:p>
          <a:p>
            <a:pPr lvl="1"/>
            <a:r>
              <a:rPr lang="ru-RU" sz="1350" dirty="0"/>
              <a:t>Формирование единого информационного пространства отрасли</a:t>
            </a:r>
          </a:p>
          <a:p>
            <a:pPr lvl="1"/>
            <a:r>
              <a:rPr lang="ru-RU" sz="1350" dirty="0"/>
              <a:t>Формирование и ведение ФГИС Роснедр, в </a:t>
            </a:r>
            <a:r>
              <a:rPr lang="ru-RU" sz="1350" dirty="0" err="1"/>
              <a:t>т.ч</a:t>
            </a:r>
            <a:r>
              <a:rPr lang="ru-RU" sz="1350" dirty="0"/>
              <a:t>. – ЕФГИ</a:t>
            </a:r>
          </a:p>
          <a:p>
            <a:pPr lvl="1"/>
            <a:r>
              <a:rPr lang="ru-RU" sz="1350" dirty="0" err="1"/>
              <a:t>Аппаратно</a:t>
            </a:r>
            <a:r>
              <a:rPr lang="ru-RU" sz="1350" dirty="0"/>
              <a:t> – технологическая инфраструктура.</a:t>
            </a:r>
          </a:p>
          <a:p>
            <a:pPr lvl="1"/>
            <a:r>
              <a:rPr lang="ru-RU" sz="1350" dirty="0"/>
              <a:t>Вопросы использования единой электронной картографической основы </a:t>
            </a:r>
            <a:r>
              <a:rPr lang="ru-RU" sz="1350" dirty="0" err="1"/>
              <a:t>Росреестра</a:t>
            </a:r>
            <a:endParaRPr lang="ru-RU" sz="1350" dirty="0"/>
          </a:p>
          <a:p>
            <a:pPr lvl="1"/>
            <a:r>
              <a:rPr lang="ru-RU" sz="1350" dirty="0"/>
              <a:t>Вопросы </a:t>
            </a:r>
            <a:r>
              <a:rPr lang="ru-RU" sz="1350" dirty="0" err="1"/>
              <a:t>импортозамещения</a:t>
            </a:r>
            <a:endParaRPr lang="ru-RU" sz="1350" dirty="0"/>
          </a:p>
          <a:p>
            <a:r>
              <a:rPr lang="ru-RU" sz="1650" dirty="0"/>
              <a:t>В ходе совещания была проведена Российско-Казахстанская рабочая встреча в рамках реализации решений Межправительственного совета по разведке, использованию и охране недр, по итогам встречи был подписан двусторонний протокол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6566" y="1802052"/>
            <a:ext cx="4038600" cy="3972532"/>
          </a:xfrm>
        </p:spPr>
        <p:txBody>
          <a:bodyPr/>
          <a:lstStyle/>
          <a:p>
            <a:r>
              <a:rPr lang="ru-RU" dirty="0" smtClean="0"/>
              <a:t>По итогам совещания отмечена необходимость:</a:t>
            </a:r>
          </a:p>
          <a:p>
            <a:pPr lvl="1"/>
            <a:r>
              <a:rPr lang="ru-RU" sz="1350" dirty="0"/>
              <a:t>Создания постоянно действующей площадки по обсуждению вопросов оборота геологической информации, в </a:t>
            </a:r>
            <a:r>
              <a:rPr lang="ru-RU" sz="1350" dirty="0" err="1"/>
              <a:t>т.ч</a:t>
            </a:r>
            <a:r>
              <a:rPr lang="ru-RU" sz="1350" dirty="0"/>
              <a:t>. в цифровом виде.</a:t>
            </a:r>
          </a:p>
          <a:p>
            <a:pPr lvl="1"/>
            <a:r>
              <a:rPr lang="ru-RU" sz="1350" dirty="0"/>
              <a:t>Разработки документов, регламентирующих правила ведения базовых информационных ресурсов Роснедр, формирования этих ресурсов, в </a:t>
            </a:r>
            <a:r>
              <a:rPr lang="ru-RU" sz="1350" dirty="0" err="1"/>
              <a:t>т.ч</a:t>
            </a:r>
            <a:r>
              <a:rPr lang="ru-RU" sz="1350" dirty="0"/>
              <a:t>. – в виде векторных картографических сервисов. </a:t>
            </a:r>
          </a:p>
          <a:p>
            <a:pPr lvl="1"/>
            <a:r>
              <a:rPr lang="ru-RU" sz="1350" dirty="0"/>
              <a:t>Использования единой электронной картографической основы </a:t>
            </a:r>
            <a:r>
              <a:rPr lang="ru-RU" sz="1350" dirty="0" err="1"/>
              <a:t>Росреестра</a:t>
            </a:r>
            <a:r>
              <a:rPr lang="ru-RU" sz="1350" dirty="0"/>
              <a:t> – по мере ее формирования и предоставления как картографического сервиса</a:t>
            </a:r>
          </a:p>
          <a:p>
            <a:pPr lvl="1"/>
            <a:r>
              <a:rPr lang="ru-RU" sz="1350" dirty="0"/>
              <a:t>Дальнейшего развития и наполнения ФГИС Роснедр.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82415" y="303489"/>
            <a:ext cx="723080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tabLst>
                <a:tab pos="257175" algn="l"/>
                <a:tab pos="514350" algn="l"/>
                <a:tab pos="600075" algn="l"/>
              </a:tabLst>
            </a:pPr>
            <a:r>
              <a:rPr lang="ru-RU" sz="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Итоги Всероссийского совещания по развитию геоинформационного обеспечения отрасли (Москва, февраль 2019г.)</a:t>
            </a:r>
          </a:p>
        </p:txBody>
      </p:sp>
    </p:spTree>
    <p:extLst>
      <p:ext uri="{BB962C8B-B14F-4D97-AF65-F5344CB8AC3E}">
        <p14:creationId xmlns:p14="http://schemas.microsoft.com/office/powerpoint/2010/main" val="310856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547" y="183919"/>
            <a:ext cx="82368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90437" eaLnBrk="0" hangingPunct="0"/>
            <a:r>
              <a:rPr lang="ru-RU" sz="2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СБОР, хранение и предоставление в пользование геологической информации (1)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82854" y="1055716"/>
            <a:ext cx="8536455" cy="5403273"/>
            <a:chOff x="890941" y="869316"/>
            <a:chExt cx="10410117" cy="5119368"/>
          </a:xfrm>
        </p:grpSpPr>
        <p:graphicFrame>
          <p:nvGraphicFramePr>
            <p:cNvPr id="4" name="Диаграмма 3"/>
            <p:cNvGraphicFramePr/>
            <p:nvPr>
              <p:extLst>
                <p:ext uri="{D42A27DB-BD31-4B8C-83A1-F6EECF244321}">
                  <p14:modId xmlns:p14="http://schemas.microsoft.com/office/powerpoint/2010/main" val="2164399284"/>
                </p:ext>
              </p:extLst>
            </p:nvPr>
          </p:nvGraphicFramePr>
          <p:xfrm>
            <a:off x="890941" y="869316"/>
            <a:ext cx="5254283" cy="51193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5" name="Диаграмма 4"/>
            <p:cNvGraphicFramePr/>
            <p:nvPr>
              <p:extLst>
                <p:ext uri="{D42A27DB-BD31-4B8C-83A1-F6EECF244321}">
                  <p14:modId xmlns:p14="http://schemas.microsoft.com/office/powerpoint/2010/main" val="3544440825"/>
                </p:ext>
              </p:extLst>
            </p:nvPr>
          </p:nvGraphicFramePr>
          <p:xfrm>
            <a:off x="6046775" y="869316"/>
            <a:ext cx="5254283" cy="51193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9459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8562" y="109104"/>
            <a:ext cx="82368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90437" eaLnBrk="0" hangingPunct="0"/>
            <a:r>
              <a:rPr lang="ru-RU" sz="2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СБОР, хранение и предоставление в пользование геологической информации (2)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18562" y="1785486"/>
            <a:ext cx="8682163" cy="3941936"/>
            <a:chOff x="307891" y="801043"/>
            <a:chExt cx="11576217" cy="5255914"/>
          </a:xfrm>
        </p:grpSpPr>
        <p:graphicFrame>
          <p:nvGraphicFramePr>
            <p:cNvPr id="5" name="Диаграмма 4"/>
            <p:cNvGraphicFramePr/>
            <p:nvPr>
              <p:extLst>
                <p:ext uri="{D42A27DB-BD31-4B8C-83A1-F6EECF244321}">
                  <p14:modId xmlns:p14="http://schemas.microsoft.com/office/powerpoint/2010/main" val="2342212192"/>
                </p:ext>
              </p:extLst>
            </p:nvPr>
          </p:nvGraphicFramePr>
          <p:xfrm>
            <a:off x="307891" y="801043"/>
            <a:ext cx="5339758" cy="52559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6" name="Диаграмма 5"/>
            <p:cNvGraphicFramePr/>
            <p:nvPr>
              <p:extLst>
                <p:ext uri="{D42A27DB-BD31-4B8C-83A1-F6EECF244321}">
                  <p14:modId xmlns:p14="http://schemas.microsoft.com/office/powerpoint/2010/main" val="3789098025"/>
                </p:ext>
              </p:extLst>
            </p:nvPr>
          </p:nvGraphicFramePr>
          <p:xfrm>
            <a:off x="5864214" y="801043"/>
            <a:ext cx="6019894" cy="52559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2612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4679" y="170578"/>
            <a:ext cx="77991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90437" eaLnBrk="0" hangingPunct="0"/>
            <a:r>
              <a:rPr lang="ru-RU" sz="2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Сбор, хранение и ПРЕДОСТАВЛЕНИЕ в пользование геологической информации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6117" y="1022465"/>
            <a:ext cx="9077883" cy="5414932"/>
            <a:chOff x="41179" y="1742010"/>
            <a:chExt cx="9102821" cy="3600107"/>
          </a:xfrm>
        </p:grpSpPr>
        <p:graphicFrame>
          <p:nvGraphicFramePr>
            <p:cNvPr id="14" name="Диаграмма 13">
              <a:extLst>
                <a:ext uri="{FF2B5EF4-FFF2-40B4-BE49-F238E27FC236}">
                  <a16:creationId xmlns:a16="http://schemas.microsoft.com/office/drawing/2014/main" id="{6A4866AD-BFA8-42DF-B848-6C03A7984C1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71334760"/>
                </p:ext>
              </p:extLst>
            </p:nvPr>
          </p:nvGraphicFramePr>
          <p:xfrm>
            <a:off x="41179" y="2110016"/>
            <a:ext cx="2797901" cy="19820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A6950965-28CF-489D-BCE3-C0B44CAEC370}"/>
                </a:ext>
              </a:extLst>
            </p:cNvPr>
            <p:cNvSpPr/>
            <p:nvPr/>
          </p:nvSpPr>
          <p:spPr>
            <a:xfrm>
              <a:off x="3236003" y="1810895"/>
              <a:ext cx="1931107" cy="4662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57175" eaLnBrk="0" hangingPunct="0">
                <a:lnSpc>
                  <a:spcPct val="90000"/>
                </a:lnSpc>
                <a:defRPr sz="1200" b="1" i="0" u="none" strike="noStrike" kern="1200" spc="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675" b="1" dirty="0"/>
                <a:t>Востребованность геологической </a:t>
              </a:r>
              <a:br>
                <a:rPr lang="ru-RU" sz="675" b="1" dirty="0"/>
              </a:br>
              <a:r>
                <a:rPr lang="ru-RU" sz="675" b="1" dirty="0"/>
                <a:t>информации по целевому </a:t>
              </a:r>
              <a:br>
                <a:rPr lang="ru-RU" sz="675" b="1" dirty="0"/>
              </a:br>
              <a:r>
                <a:rPr lang="ru-RU" sz="675" b="1" dirty="0"/>
                <a:t>назначению </a:t>
              </a:r>
              <a:br>
                <a:rPr lang="ru-RU" sz="675" b="1" dirty="0"/>
              </a:br>
              <a:r>
                <a:rPr lang="ru-RU" sz="675" b="1" dirty="0"/>
                <a:t>(2013-2018 гг.)</a:t>
              </a:r>
            </a:p>
          </p:txBody>
        </p: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D1AE7BB8-A9FD-4B42-91B2-5DCD231840A3}"/>
                </a:ext>
              </a:extLst>
            </p:cNvPr>
            <p:cNvGrpSpPr/>
            <p:nvPr/>
          </p:nvGrpSpPr>
          <p:grpSpPr>
            <a:xfrm>
              <a:off x="2839080" y="2056291"/>
              <a:ext cx="2474497" cy="1982004"/>
              <a:chOff x="2167710" y="1023329"/>
              <a:chExt cx="4894841" cy="3523563"/>
            </a:xfrm>
          </p:grpSpPr>
          <p:graphicFrame>
            <p:nvGraphicFramePr>
              <p:cNvPr id="17" name="Диаграмма 16">
                <a:extLst>
                  <a:ext uri="{FF2B5EF4-FFF2-40B4-BE49-F238E27FC236}">
                    <a16:creationId xmlns:a16="http://schemas.microsoft.com/office/drawing/2014/main" id="{49F82403-6554-43EC-80F7-F9ABB470F9B2}"/>
                  </a:ext>
                </a:extLst>
              </p:cNvPr>
              <p:cNvGraphicFramePr/>
              <p:nvPr>
                <p:extLst/>
              </p:nvPr>
            </p:nvGraphicFramePr>
            <p:xfrm>
              <a:off x="2853392" y="1023329"/>
              <a:ext cx="4035125" cy="352356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94F87166-EFC7-4354-A8AD-1D1A0DCDA113}"/>
                  </a:ext>
                </a:extLst>
              </p:cNvPr>
              <p:cNvSpPr/>
              <p:nvPr/>
            </p:nvSpPr>
            <p:spPr>
              <a:xfrm>
                <a:off x="4622761" y="3297838"/>
                <a:ext cx="2439790" cy="400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257175">
                  <a:defRPr sz="1200" b="0" i="0" u="none" strike="noStrike" kern="1200" baseline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800" b="1" dirty="0"/>
                  <a:t>Исполнение госконтракта, </a:t>
                </a:r>
                <a:r>
                  <a:rPr lang="ru-RU" sz="800" b="1" dirty="0" err="1"/>
                  <a:t>госзадания</a:t>
                </a:r>
                <a:r>
                  <a:rPr lang="en-US" sz="800" b="1" dirty="0"/>
                  <a:t> </a:t>
                </a:r>
                <a:r>
                  <a:rPr lang="ru-RU" sz="800" b="1" dirty="0"/>
                  <a:t>51%</a:t>
                </a:r>
              </a:p>
            </p:txBody>
          </p:sp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11B17DAB-7F47-44E9-BED4-363CEC7049B6}"/>
                  </a:ext>
                </a:extLst>
              </p:cNvPr>
              <p:cNvSpPr/>
              <p:nvPr/>
            </p:nvSpPr>
            <p:spPr>
              <a:xfrm>
                <a:off x="2167710" y="1614869"/>
                <a:ext cx="2411494" cy="400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257175">
                  <a:defRPr sz="1200" b="0" i="0" u="none" strike="noStrike" kern="1200" baseline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800" b="1" dirty="0"/>
                  <a:t>Недропользование
36%</a:t>
                </a:r>
              </a:p>
            </p:txBody>
          </p:sp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B113472F-826D-40A8-83B9-1032B71836E4}"/>
                  </a:ext>
                </a:extLst>
              </p:cNvPr>
              <p:cNvSpPr/>
              <p:nvPr/>
            </p:nvSpPr>
            <p:spPr>
              <a:xfrm>
                <a:off x="4967090" y="1461505"/>
                <a:ext cx="1404470" cy="545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257175">
                  <a:defRPr sz="1200" b="0" i="0" u="none" strike="noStrike" kern="1200" baseline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800" b="1" dirty="0"/>
                  <a:t>НИР, Тематика
7%</a:t>
                </a:r>
              </a:p>
            </p:txBody>
          </p:sp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AF6D6FA1-75E4-4750-AAFA-6E538FE7640C}"/>
                  </a:ext>
                </a:extLst>
              </p:cNvPr>
              <p:cNvSpPr/>
              <p:nvPr/>
            </p:nvSpPr>
            <p:spPr>
              <a:xfrm>
                <a:off x="5650492" y="1920446"/>
                <a:ext cx="1404470" cy="545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257175">
                  <a:defRPr sz="1200" b="0" i="0" u="none" strike="noStrike" kern="1200" baseline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800" b="1" dirty="0"/>
                  <a:t>Учебные цели
6%</a:t>
                </a:r>
              </a:p>
            </p:txBody>
          </p:sp>
        </p:grp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75D1A7B0-136C-4499-9327-AD6821B00996}"/>
                </a:ext>
              </a:extLst>
            </p:cNvPr>
            <p:cNvSpPr/>
            <p:nvPr/>
          </p:nvSpPr>
          <p:spPr>
            <a:xfrm>
              <a:off x="449445" y="1742010"/>
              <a:ext cx="1853922" cy="4662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57175" eaLnBrk="0" hangingPunct="0">
                <a:lnSpc>
                  <a:spcPct val="90000"/>
                </a:lnSpc>
                <a:defRPr sz="1000" b="1" i="0" u="none" strike="noStrike" kern="1200" spc="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675" b="1" dirty="0"/>
                <a:t>Востребованность геологической информации по фондам </a:t>
              </a:r>
              <a:br>
                <a:rPr lang="ru-RU" sz="675" b="1" dirty="0"/>
              </a:br>
              <a:r>
                <a:rPr lang="ru-RU" sz="675" b="1" dirty="0"/>
                <a:t>геологической информации </a:t>
              </a:r>
              <a:br>
                <a:rPr lang="ru-RU" sz="675" b="1" dirty="0"/>
              </a:br>
              <a:r>
                <a:rPr lang="ru-RU" sz="675" b="1" dirty="0"/>
                <a:t>(2013-2018 гг.)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D277A60-6B51-4409-BDA6-966F89EA7773}"/>
                </a:ext>
              </a:extLst>
            </p:cNvPr>
            <p:cNvSpPr txBox="1"/>
            <p:nvPr/>
          </p:nvSpPr>
          <p:spPr>
            <a:xfrm>
              <a:off x="5624744" y="1817350"/>
              <a:ext cx="2388284" cy="37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57175" eaLnBrk="0" hangingPunct="0">
                <a:lnSpc>
                  <a:spcPct val="90000"/>
                </a:lnSpc>
                <a:defRPr sz="1200" b="1" i="0" u="none" strike="noStrike" kern="1200" spc="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675" b="1" dirty="0"/>
                <a:t>Количество единиц хранения геологической информации в </a:t>
              </a:r>
              <a:r>
                <a:rPr lang="ru-RU" sz="675" b="1" dirty="0" err="1"/>
                <a:t>Росгеолфонде</a:t>
              </a:r>
              <a:r>
                <a:rPr lang="ru-RU" sz="675" b="1" dirty="0"/>
                <a:t> и территориальных фондах геологической информации (ТФГИ), млн. ед.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76C01FC-7A87-4BAE-A31C-20CB35B2D1B3}"/>
                </a:ext>
              </a:extLst>
            </p:cNvPr>
            <p:cNvSpPr txBox="1"/>
            <p:nvPr/>
          </p:nvSpPr>
          <p:spPr>
            <a:xfrm>
              <a:off x="7639641" y="2552019"/>
              <a:ext cx="604653" cy="196208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rtlCol="0">
              <a:spAutoFit/>
            </a:bodyPr>
            <a:lstStyle/>
            <a:p>
              <a:pPr defTabSz="257175">
                <a:defRPr/>
              </a:pPr>
              <a:r>
                <a:rPr lang="ru-RU" sz="675" b="1" kern="0" dirty="0"/>
                <a:t>Росгеолфонд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3E2D580-0C00-4D81-9929-1983E0A05C78}"/>
                </a:ext>
              </a:extLst>
            </p:cNvPr>
            <p:cNvSpPr txBox="1"/>
            <p:nvPr/>
          </p:nvSpPr>
          <p:spPr>
            <a:xfrm>
              <a:off x="7858212" y="3019511"/>
              <a:ext cx="365806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57175"/>
              <a:r>
                <a:rPr lang="ru-RU" sz="675" b="1" dirty="0"/>
                <a:t>ТФГИ</a:t>
              </a:r>
            </a:p>
          </p:txBody>
        </p:sp>
        <p:graphicFrame>
          <p:nvGraphicFramePr>
            <p:cNvPr id="43" name="Диаграмма 42">
              <a:extLst>
                <a:ext uri="{FF2B5EF4-FFF2-40B4-BE49-F238E27FC236}">
                  <a16:creationId xmlns:a16="http://schemas.microsoft.com/office/drawing/2014/main" id="{75F99773-9953-490F-9C7C-AE88E3B6680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71551792"/>
                </p:ext>
              </p:extLst>
            </p:nvPr>
          </p:nvGraphicFramePr>
          <p:xfrm>
            <a:off x="5337418" y="2187773"/>
            <a:ext cx="2454539" cy="14698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8770D088-05D7-4E68-9831-B014AA0C1A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57698" y="3089895"/>
              <a:ext cx="132515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B9F98785-7988-4D78-8B23-31BFCECB64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25700" y="3101018"/>
              <a:ext cx="132515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" name="Прямая со стрелкой 30">
              <a:extLst>
                <a:ext uri="{FF2B5EF4-FFF2-40B4-BE49-F238E27FC236}">
                  <a16:creationId xmlns:a16="http://schemas.microsoft.com/office/drawing/2014/main" id="{91690191-A2BA-43E7-8509-F562362B7C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445" y="4382478"/>
              <a:ext cx="1615251" cy="246672"/>
            </a:xfrm>
            <a:prstGeom prst="straightConnector1">
              <a:avLst/>
            </a:prstGeom>
            <a:ln w="38100">
              <a:solidFill>
                <a:srgbClr val="7889D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7" name="Диаграмма 36">
              <a:extLst>
                <a:ext uri="{FF2B5EF4-FFF2-40B4-BE49-F238E27FC236}">
                  <a16:creationId xmlns:a16="http://schemas.microsoft.com/office/drawing/2014/main" id="{DB57A9A9-DCC6-46C7-84D5-0156326C9B6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30773559"/>
                </p:ext>
              </p:extLst>
            </p:nvPr>
          </p:nvGraphicFramePr>
          <p:xfrm>
            <a:off x="4225759" y="4448611"/>
            <a:ext cx="2175630" cy="8194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44" name="Диаграмма 43">
              <a:extLst>
                <a:ext uri="{FF2B5EF4-FFF2-40B4-BE49-F238E27FC236}">
                  <a16:creationId xmlns:a16="http://schemas.microsoft.com/office/drawing/2014/main" id="{FCCD681D-F6F7-4854-92A7-581CB600C03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75880248"/>
                </p:ext>
              </p:extLst>
            </p:nvPr>
          </p:nvGraphicFramePr>
          <p:xfrm>
            <a:off x="267746" y="4522683"/>
            <a:ext cx="1937582" cy="8194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45" name="Диаграмма 44">
              <a:extLst>
                <a:ext uri="{FF2B5EF4-FFF2-40B4-BE49-F238E27FC236}">
                  <a16:creationId xmlns:a16="http://schemas.microsoft.com/office/drawing/2014/main" id="{00699429-0FFF-416B-8027-DBC005022C8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79181414"/>
                </p:ext>
              </p:extLst>
            </p:nvPr>
          </p:nvGraphicFramePr>
          <p:xfrm>
            <a:off x="2209704" y="4422973"/>
            <a:ext cx="1900117" cy="8701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48" name="Rectangle 4">
              <a:extLst>
                <a:ext uri="{FF2B5EF4-FFF2-40B4-BE49-F238E27FC236}">
                  <a16:creationId xmlns:a16="http://schemas.microsoft.com/office/drawing/2014/main" id="{297410C6-9E02-4737-BE69-91CFECC62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445" y="3492095"/>
              <a:ext cx="869455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>
                <a:tabLst>
                  <a:tab pos="192881" algn="l"/>
                  <a:tab pos="385763" algn="l"/>
                  <a:tab pos="450056" algn="l"/>
                </a:tabLst>
              </a:pPr>
              <a:r>
                <a:rPr lang="ru-RU" sz="1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ВОСТРЕБОВАННОСТЬ ИНФОРМАЦИОННЫХ РЕСУРСОВ В ЦИФРОВОМ ВИДЕ</a:t>
              </a: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C100E8F5-B0DC-4F17-BE4F-1ADE91559C5C}"/>
                </a:ext>
              </a:extLst>
            </p:cNvPr>
            <p:cNvSpPr/>
            <p:nvPr/>
          </p:nvSpPr>
          <p:spPr>
            <a:xfrm>
              <a:off x="320660" y="3873827"/>
              <a:ext cx="1831755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50" dirty="0">
                  <a:ea typeface="Calibri" panose="020F0502020204030204" pitchFamily="34" charset="0"/>
                  <a:cs typeface="Times New Roman" panose="02020603050405020304" pitchFamily="18" charset="0"/>
                </a:rPr>
                <a:t>Статистика посещений электронных каталогов </a:t>
              </a:r>
              <a:r>
                <a:rPr lang="ru-RU" sz="105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Росгеолфонда</a:t>
              </a:r>
              <a:r>
                <a:rPr lang="ru-RU" sz="1050" dirty="0">
                  <a:ea typeface="Calibri" panose="020F0502020204030204" pitchFamily="34" charset="0"/>
                  <a:cs typeface="Times New Roman" panose="02020603050405020304" pitchFamily="18" charset="0"/>
                </a:rPr>
                <a:t>, тыс.</a:t>
              </a:r>
              <a:endParaRPr lang="ru-RU" sz="1050" dirty="0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C6D79B65-7034-4E9B-8FF5-2D4B69B03103}"/>
                </a:ext>
              </a:extLst>
            </p:cNvPr>
            <p:cNvSpPr/>
            <p:nvPr/>
          </p:nvSpPr>
          <p:spPr>
            <a:xfrm>
              <a:off x="2144338" y="3742684"/>
              <a:ext cx="194910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50" dirty="0">
                  <a:ea typeface="Calibri" panose="020F0502020204030204" pitchFamily="34" charset="0"/>
                  <a:cs typeface="Times New Roman" panose="02020603050405020304" pitchFamily="18" charset="0"/>
                </a:rPr>
                <a:t>Статистика обращений</a:t>
              </a:r>
              <a:br>
                <a:rPr lang="ru-RU" sz="1050" dirty="0"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ru-RU" sz="1050" dirty="0">
                  <a:ea typeface="Calibri" panose="020F0502020204030204" pitchFamily="34" charset="0"/>
                  <a:cs typeface="Times New Roman" panose="02020603050405020304" pitchFamily="18" charset="0"/>
                </a:rPr>
                <a:t>к Автоматизированной системе лицензирования недропользования </a:t>
              </a:r>
              <a:r>
                <a:rPr lang="ru-RU" sz="105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Роснедр</a:t>
              </a:r>
              <a:r>
                <a:rPr lang="ru-RU" sz="1050" dirty="0">
                  <a:ea typeface="Calibri" panose="020F0502020204030204" pitchFamily="34" charset="0"/>
                  <a:cs typeface="Times New Roman" panose="02020603050405020304" pitchFamily="18" charset="0"/>
                </a:rPr>
                <a:t>, тыс.</a:t>
              </a:r>
              <a:endParaRPr lang="ru-RU" sz="1050" dirty="0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3974E0FE-147F-4A72-96E4-ED16BF1E1972}"/>
                </a:ext>
              </a:extLst>
            </p:cNvPr>
            <p:cNvSpPr/>
            <p:nvPr/>
          </p:nvSpPr>
          <p:spPr>
            <a:xfrm>
              <a:off x="4222747" y="3873828"/>
              <a:ext cx="174034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50" dirty="0">
                  <a:ea typeface="Calibri" panose="020F0502020204030204" pitchFamily="34" charset="0"/>
                  <a:cs typeface="Times New Roman" panose="02020603050405020304" pitchFamily="18" charset="0"/>
                </a:rPr>
                <a:t>Статистика обращений</a:t>
              </a:r>
              <a:br>
                <a:rPr lang="ru-RU" sz="1050" dirty="0"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ru-RU" sz="1050" dirty="0">
                  <a:ea typeface="Calibri" panose="020F0502020204030204" pitchFamily="34" charset="0"/>
                  <a:cs typeface="Times New Roman" panose="02020603050405020304" pitchFamily="18" charset="0"/>
                </a:rPr>
                <a:t>к интерактивной электронной карте недропользования России, тыс.</a:t>
              </a:r>
              <a:endParaRPr lang="ru-RU" sz="1050" dirty="0"/>
            </a:p>
          </p:txBody>
        </p:sp>
        <p:cxnSp>
          <p:nvCxnSpPr>
            <p:cNvPr id="52" name="Прямая со стрелкой 51">
              <a:extLst>
                <a:ext uri="{FF2B5EF4-FFF2-40B4-BE49-F238E27FC236}">
                  <a16:creationId xmlns:a16="http://schemas.microsoft.com/office/drawing/2014/main" id="{3E67D937-4FE0-4EC5-98BD-41C2C742C0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91034" y="4304788"/>
              <a:ext cx="1667132" cy="324364"/>
            </a:xfrm>
            <a:prstGeom prst="straightConnector1">
              <a:avLst/>
            </a:prstGeom>
            <a:ln w="38100">
              <a:solidFill>
                <a:srgbClr val="D36FE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>
              <a:extLst>
                <a:ext uri="{FF2B5EF4-FFF2-40B4-BE49-F238E27FC236}">
                  <a16:creationId xmlns:a16="http://schemas.microsoft.com/office/drawing/2014/main" id="{7EA96A1F-85CA-4F80-AAE8-2D90CFFA76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17542" y="4382479"/>
              <a:ext cx="1804087" cy="246673"/>
            </a:xfrm>
            <a:prstGeom prst="straightConnector1">
              <a:avLst/>
            </a:prstGeom>
            <a:ln w="38100">
              <a:solidFill>
                <a:srgbClr val="A821C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Группа 53"/>
            <p:cNvGrpSpPr/>
            <p:nvPr/>
          </p:nvGrpSpPr>
          <p:grpSpPr>
            <a:xfrm>
              <a:off x="6480486" y="3726899"/>
              <a:ext cx="2411996" cy="1615217"/>
              <a:chOff x="64709" y="172273"/>
              <a:chExt cx="2766060" cy="2066809"/>
            </a:xfrm>
          </p:grpSpPr>
          <p:graphicFrame>
            <p:nvGraphicFramePr>
              <p:cNvPr id="55" name="Диаграмма 54"/>
              <p:cNvGraphicFramePr/>
              <p:nvPr>
                <p:extLst>
                  <p:ext uri="{D42A27DB-BD31-4B8C-83A1-F6EECF244321}">
                    <p14:modId xmlns:p14="http://schemas.microsoft.com/office/powerpoint/2010/main" val="34323717"/>
                  </p:ext>
                </p:extLst>
              </p:nvPr>
            </p:nvGraphicFramePr>
            <p:xfrm>
              <a:off x="64709" y="172273"/>
              <a:ext cx="2766060" cy="206680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9"/>
              </a:graphicData>
            </a:graphic>
          </p:graphicFrame>
          <p:cxnSp>
            <p:nvCxnSpPr>
              <p:cNvPr id="56" name="Прямая со стрелкой 55"/>
              <p:cNvCxnSpPr/>
              <p:nvPr/>
            </p:nvCxnSpPr>
            <p:spPr>
              <a:xfrm flipV="1">
                <a:off x="385287" y="1062959"/>
                <a:ext cx="2445482" cy="902258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0507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270189" y="1947108"/>
            <a:ext cx="32676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0" b="1" dirty="0"/>
              <a:t>Статистика </a:t>
            </a:r>
            <a:r>
              <a:rPr lang="en-US" sz="750" b="1" dirty="0"/>
              <a:t>WMS</a:t>
            </a:r>
            <a:r>
              <a:rPr lang="ru-RU" sz="750" b="1" dirty="0"/>
              <a:t>-обращений (запросов) </a:t>
            </a:r>
            <a:br>
              <a:rPr lang="ru-RU" sz="750" b="1" dirty="0"/>
            </a:br>
            <a:r>
              <a:rPr lang="ru-RU" sz="750" b="1" dirty="0"/>
              <a:t>к картографическому серверу, </a:t>
            </a:r>
            <a:r>
              <a:rPr lang="ru-RU" sz="750" b="1" dirty="0" err="1"/>
              <a:t>тыс</a:t>
            </a:r>
            <a:endParaRPr lang="ru-RU" sz="750" b="1" dirty="0"/>
          </a:p>
        </p:txBody>
      </p:sp>
      <p:graphicFrame>
        <p:nvGraphicFramePr>
          <p:cNvPr id="41" name="Диаграмма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1547752"/>
              </p:ext>
            </p:extLst>
          </p:nvPr>
        </p:nvGraphicFramePr>
        <p:xfrm>
          <a:off x="4990448" y="1880433"/>
          <a:ext cx="3827168" cy="175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850894" y="163325"/>
            <a:ext cx="72308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tabLst>
                <a:tab pos="257175" algn="l"/>
                <a:tab pos="514350" algn="l"/>
                <a:tab pos="600075" algn="l"/>
              </a:tabLst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Востребованность цифровых ресурсов по предоставлению Государственных геологических карт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3334" y="3787640"/>
            <a:ext cx="9010715" cy="2308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900" b="1" dirty="0"/>
              <a:t>Обращения (просмотры) </a:t>
            </a:r>
            <a:r>
              <a:rPr lang="ru-RU" sz="900" b="1" dirty="0" err="1"/>
              <a:t>Госгеолкарт</a:t>
            </a:r>
            <a:r>
              <a:rPr lang="ru-RU" sz="900" b="1" dirty="0"/>
              <a:t> через электронные ресурсы ФГБУ «ВСЕГЕИ», </a:t>
            </a:r>
            <a:r>
              <a:rPr lang="ru-RU" sz="900" b="1" dirty="0" err="1"/>
              <a:t>тыс</a:t>
            </a:r>
            <a:endParaRPr lang="ru-RU" sz="9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43025" y="1971738"/>
            <a:ext cx="31966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0" b="1" dirty="0"/>
              <a:t>Статистика обращений (запросов) веб-ресурса ГИС-Пакетов оперативной геологической информации, </a:t>
            </a:r>
            <a:r>
              <a:rPr lang="ru-RU" sz="750" b="1" dirty="0" err="1"/>
              <a:t>тыс</a:t>
            </a:r>
            <a:endParaRPr lang="ru-RU" sz="750" b="1" dirty="0"/>
          </a:p>
        </p:txBody>
      </p:sp>
      <p:sp>
        <p:nvSpPr>
          <p:cNvPr id="20" name="Прямоугольник 2"/>
          <p:cNvSpPr>
            <a:spLocks noChangeArrowheads="1"/>
          </p:cNvSpPr>
          <p:nvPr/>
        </p:nvSpPr>
        <p:spPr bwMode="auto">
          <a:xfrm>
            <a:off x="850894" y="3481177"/>
            <a:ext cx="2992506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750" b="1" dirty="0">
                <a:solidFill>
                  <a:srgbClr val="0070C0"/>
                </a:solidFill>
                <a:cs typeface="Arial" charset="0"/>
              </a:rPr>
              <a:t>Веб-ресурс - </a:t>
            </a:r>
            <a:r>
              <a:rPr lang="en-US" altLang="ru-RU" sz="750" b="1" dirty="0">
                <a:solidFill>
                  <a:srgbClr val="0070C0"/>
                </a:solidFill>
                <a:cs typeface="Arial" charset="0"/>
                <a:hlinkClick r:id="rId4"/>
              </a:rPr>
              <a:t>http://atlaspacket.vsegei.ru</a:t>
            </a:r>
            <a:endParaRPr lang="ru-RU" altLang="ru-RU" sz="750" b="1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23" name="Прямоугольник 2"/>
          <p:cNvSpPr>
            <a:spLocks noChangeArrowheads="1"/>
          </p:cNvSpPr>
          <p:nvPr/>
        </p:nvSpPr>
        <p:spPr bwMode="auto">
          <a:xfrm>
            <a:off x="5407779" y="3524912"/>
            <a:ext cx="29925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750" b="1" dirty="0">
                <a:solidFill>
                  <a:srgbClr val="0070C0"/>
                </a:solidFill>
                <a:cs typeface="Arial" charset="0"/>
              </a:rPr>
              <a:t>Картографический сервер –</a:t>
            </a:r>
            <a:r>
              <a:rPr lang="en-US" sz="750" b="1" dirty="0">
                <a:solidFill>
                  <a:srgbClr val="0070C0"/>
                </a:solidFill>
                <a:cs typeface="Arial" charset="0"/>
                <a:hlinkClick r:id="rId5"/>
              </a:rPr>
              <a:t>http://wms.vsegei.ru/rasters/wms</a:t>
            </a:r>
            <a:endParaRPr lang="ru-RU" altLang="ru-RU" sz="750" b="1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5519" y="1595399"/>
            <a:ext cx="8324945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cs typeface="Arial" charset="0"/>
              </a:rPr>
              <a:t>Обращения к геолого-картографической информации через электронный ресурс  </a:t>
            </a:r>
            <a:br>
              <a:rPr lang="ru-RU" sz="900" b="1" dirty="0">
                <a:cs typeface="Arial" charset="0"/>
              </a:rPr>
            </a:br>
            <a:r>
              <a:rPr lang="ru-RU" sz="900" b="1" dirty="0">
                <a:cs typeface="Arial" charset="0"/>
              </a:rPr>
              <a:t>ФГБУ «ВСЕГЕИ» ГИС-Атлас «Недра России»</a:t>
            </a:r>
          </a:p>
        </p:txBody>
      </p:sp>
      <p:sp>
        <p:nvSpPr>
          <p:cNvPr id="34" name="Прямоугольник 2"/>
          <p:cNvSpPr>
            <a:spLocks noChangeArrowheads="1"/>
          </p:cNvSpPr>
          <p:nvPr/>
        </p:nvSpPr>
        <p:spPr bwMode="auto">
          <a:xfrm>
            <a:off x="676925" y="5341069"/>
            <a:ext cx="199500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indent="-171450" algn="ctr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750" b="1" dirty="0">
                <a:cs typeface="Arial" charset="0"/>
              </a:rPr>
              <a:t>Справочно-поисковая система «Госгеолкарта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750" b="1" dirty="0">
                <a:cs typeface="Arial" charset="0"/>
              </a:rPr>
              <a:t>– 1000, Госгеолкарта -200» </a:t>
            </a:r>
          </a:p>
        </p:txBody>
      </p:sp>
      <p:sp>
        <p:nvSpPr>
          <p:cNvPr id="35" name="Прямоугольник 3"/>
          <p:cNvSpPr>
            <a:spLocks noChangeArrowheads="1"/>
          </p:cNvSpPr>
          <p:nvPr/>
        </p:nvSpPr>
        <p:spPr bwMode="auto">
          <a:xfrm>
            <a:off x="3427336" y="5439407"/>
            <a:ext cx="27704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750" b="1" dirty="0">
                <a:cs typeface="Arial" charset="0"/>
              </a:rPr>
              <a:t>2. «Цифровой каталог изданных </a:t>
            </a:r>
            <a:r>
              <a:rPr lang="ru-RU" altLang="ru-RU" sz="750" b="1" dirty="0" err="1">
                <a:cs typeface="Arial" charset="0"/>
              </a:rPr>
              <a:t>Госгеолкарт</a:t>
            </a:r>
            <a:r>
              <a:rPr lang="ru-RU" altLang="ru-RU" sz="750" b="1" dirty="0">
                <a:cs typeface="Arial" charset="0"/>
              </a:rPr>
              <a:t> 1000/3 и 200/2»</a:t>
            </a:r>
          </a:p>
        </p:txBody>
      </p:sp>
      <p:sp>
        <p:nvSpPr>
          <p:cNvPr id="36" name="Прямоугольник 4"/>
          <p:cNvSpPr>
            <a:spLocks noChangeArrowheads="1"/>
          </p:cNvSpPr>
          <p:nvPr/>
        </p:nvSpPr>
        <p:spPr bwMode="auto">
          <a:xfrm>
            <a:off x="6527731" y="5566881"/>
            <a:ext cx="248628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750" b="1" dirty="0">
                <a:cs typeface="Arial" charset="0"/>
              </a:rPr>
              <a:t>3. «База данных </a:t>
            </a:r>
            <a:r>
              <a:rPr lang="ru-RU" altLang="ru-RU" sz="750" b="1" dirty="0" err="1">
                <a:cs typeface="Arial" charset="0"/>
              </a:rPr>
              <a:t>Госгеолкарт</a:t>
            </a:r>
            <a:r>
              <a:rPr lang="ru-RU" altLang="ru-RU" sz="750" b="1" dirty="0">
                <a:cs typeface="Arial" charset="0"/>
              </a:rPr>
              <a:t>»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730829" y="4609421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/>
              <a:t>Статистика </a:t>
            </a:r>
            <a:br>
              <a:rPr lang="ru-RU" sz="600" dirty="0"/>
            </a:br>
            <a:r>
              <a:rPr lang="ru-RU" sz="600" dirty="0"/>
              <a:t>не велась</a:t>
            </a:r>
          </a:p>
        </p:txBody>
      </p:sp>
      <p:graphicFrame>
        <p:nvGraphicFramePr>
          <p:cNvPr id="40" name="Диаграм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665161"/>
              </p:ext>
            </p:extLst>
          </p:nvPr>
        </p:nvGraphicFramePr>
        <p:xfrm>
          <a:off x="343024" y="2369670"/>
          <a:ext cx="3772889" cy="114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2" name="Диаграмма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905571"/>
              </p:ext>
            </p:extLst>
          </p:nvPr>
        </p:nvGraphicFramePr>
        <p:xfrm>
          <a:off x="410508" y="4060201"/>
          <a:ext cx="2500826" cy="1381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9" name="Прямоугольник 28"/>
          <p:cNvSpPr/>
          <p:nvPr/>
        </p:nvSpPr>
        <p:spPr>
          <a:xfrm flipV="1">
            <a:off x="850894" y="5037689"/>
            <a:ext cx="270221" cy="980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graphicFrame>
        <p:nvGraphicFramePr>
          <p:cNvPr id="43" name="Диаграмма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2178583"/>
              </p:ext>
            </p:extLst>
          </p:nvPr>
        </p:nvGraphicFramePr>
        <p:xfrm>
          <a:off x="3294267" y="4188468"/>
          <a:ext cx="3036571" cy="126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4" name="Диаграмма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4279382"/>
              </p:ext>
            </p:extLst>
          </p:nvPr>
        </p:nvGraphicFramePr>
        <p:xfrm>
          <a:off x="6407698" y="3940896"/>
          <a:ext cx="2726353" cy="1574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2817" y="2893270"/>
            <a:ext cx="29848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50" b="1" dirty="0"/>
              <a:t>7,5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77772" y="2826754"/>
            <a:ext cx="42622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0" b="1" dirty="0"/>
              <a:t>9,7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94265" y="2363778"/>
            <a:ext cx="49249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0" b="1" dirty="0"/>
              <a:t>28,1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39258" y="2760176"/>
            <a:ext cx="45882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0" b="1" dirty="0"/>
              <a:t>12,2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50951" y="4208165"/>
            <a:ext cx="32412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50" b="1" dirty="0"/>
              <a:t>501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53854" y="4163121"/>
            <a:ext cx="42622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0" b="1" dirty="0"/>
              <a:t>529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21653" y="4641894"/>
            <a:ext cx="49249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0" b="1" dirty="0"/>
              <a:t>128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78581" y="4088891"/>
            <a:ext cx="45882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0" b="1" dirty="0"/>
              <a:t>580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76662" y="4357098"/>
            <a:ext cx="32412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50" b="1" dirty="0"/>
              <a:t>214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32700" y="4316998"/>
            <a:ext cx="42622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0" b="1" dirty="0"/>
              <a:t>225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24681" y="4103631"/>
            <a:ext cx="45882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0" b="1" dirty="0"/>
              <a:t>291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68399" y="4610374"/>
            <a:ext cx="32412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50" b="1" dirty="0"/>
              <a:t>370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855990" y="4274622"/>
            <a:ext cx="42622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0" b="1" dirty="0"/>
              <a:t>611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461639" y="3946064"/>
            <a:ext cx="45882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0" b="1" dirty="0"/>
              <a:t>844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22181" y="4819865"/>
            <a:ext cx="45882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0" b="1" dirty="0"/>
              <a:t>221</a:t>
            </a:r>
          </a:p>
        </p:txBody>
      </p:sp>
    </p:spTree>
    <p:extLst>
      <p:ext uri="{BB962C8B-B14F-4D97-AF65-F5344CB8AC3E}">
        <p14:creationId xmlns:p14="http://schemas.microsoft.com/office/powerpoint/2010/main" val="44676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7764" y="1867712"/>
            <a:ext cx="4846807" cy="3717181"/>
          </a:xfrm>
        </p:spPr>
        <p:txBody>
          <a:bodyPr/>
          <a:lstStyle/>
          <a:p>
            <a:r>
              <a:rPr lang="ru-RU" sz="1350" dirty="0"/>
              <a:t>"Базовые информационные ресурсы" - информационные ресурсы, в которых формируются </a:t>
            </a:r>
            <a:r>
              <a:rPr lang="ru-RU" sz="1350" b="1" u="sng" dirty="0">
                <a:solidFill>
                  <a:srgbClr val="FF0000"/>
                </a:solidFill>
              </a:rPr>
              <a:t>эталонные данные</a:t>
            </a:r>
            <a:r>
              <a:rPr lang="ru-RU" sz="1350" dirty="0"/>
              <a:t>. В базовые информационные ресурсы могут дополнительно включаться дублирующие и иные данные</a:t>
            </a:r>
          </a:p>
          <a:p>
            <a:r>
              <a:rPr lang="ru-RU" sz="1350" dirty="0">
                <a:solidFill>
                  <a:srgbClr val="FF0000"/>
                </a:solidFill>
              </a:rPr>
              <a:t>"</a:t>
            </a:r>
            <a:r>
              <a:rPr lang="ru-RU" sz="1350" b="1" u="sng" dirty="0">
                <a:solidFill>
                  <a:srgbClr val="FF0000"/>
                </a:solidFill>
              </a:rPr>
              <a:t>Эталонные данные" - данные, формируемые или изменяемые в информационном ресурсе при первичной регистрации (учете) действий, фактов и событий, имеющих юридическое значение, в соответствии с установленными полномочиями государственных органов, …</a:t>
            </a:r>
          </a:p>
          <a:p>
            <a:r>
              <a:rPr lang="ru-RU" sz="1350" dirty="0"/>
              <a:t>"Ведомственные классификаторы (справочники)" - информационные ресурсы, распределяющие информацию в соответствии с ее классификацией …, использование которых допускается ответственным за ведение информационного ресурса федеральным органом исполнительной власти, …</a:t>
            </a:r>
          </a:p>
          <a:p>
            <a:r>
              <a:rPr lang="ru-RU" sz="1350" dirty="0"/>
              <a:t>"Данные" - сведения, документы и иная информация об объектах учета, включаемые в информационные ресурсы или формируемые в информационных ресурсах</a:t>
            </a:r>
          </a:p>
          <a:p>
            <a:endParaRPr lang="ru-RU" sz="1200" dirty="0"/>
          </a:p>
          <a:p>
            <a:endParaRPr lang="ru-RU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40604" y="221254"/>
            <a:ext cx="7230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tabLst>
                <a:tab pos="257175" algn="l"/>
                <a:tab pos="514350" algn="l"/>
                <a:tab pos="600075" algn="l"/>
              </a:tabLst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Ресурсное предоставление информации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103" y="1664154"/>
            <a:ext cx="2909736" cy="40847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72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2057402"/>
            <a:ext cx="2790998" cy="2721378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"</a:t>
            </a:r>
            <a:r>
              <a:rPr lang="ru-RU" u="sng" dirty="0">
                <a:solidFill>
                  <a:srgbClr val="FF0000"/>
                </a:solidFill>
              </a:rPr>
              <a:t>Эталонные данные" - данные, формируемые или изменяемые в информационном ресурсе при </a:t>
            </a:r>
            <a:r>
              <a:rPr lang="ru-RU" b="1" u="sng" dirty="0">
                <a:solidFill>
                  <a:srgbClr val="FF0000"/>
                </a:solidFill>
              </a:rPr>
              <a:t>первичной</a:t>
            </a:r>
            <a:r>
              <a:rPr lang="ru-RU" u="sng" dirty="0">
                <a:solidFill>
                  <a:srgbClr val="FF0000"/>
                </a:solidFill>
              </a:rPr>
              <a:t> регистрации (учете) действий, </a:t>
            </a:r>
            <a:r>
              <a:rPr lang="ru-RU" u="sng" dirty="0" smtClean="0">
                <a:solidFill>
                  <a:srgbClr val="FF0000"/>
                </a:solidFill>
              </a:rPr>
              <a:t>фактов, событий и наблюдений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41223" y="1138327"/>
            <a:ext cx="5158047" cy="5004778"/>
          </a:xfrm>
        </p:spPr>
        <p:txBody>
          <a:bodyPr/>
          <a:lstStyle/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Формируются на всех стадиях и этапах геологоразведочных работ и процессов управления минерально-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сыръевой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базой страны.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Наборы эталонных данных формируются с использованием ведущейся в дежурном режиме системы единых для отрасли классификаторов  </a:t>
            </a:r>
          </a:p>
          <a:p>
            <a:pPr lvl="1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формирования наборов эталонных данных определяется уровнем информационного пространства, в котором они создаются и используются, при этом Перечень эталонных данных регулируется информационным пространством более высокого уровня.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23731" y="279444"/>
            <a:ext cx="7230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tabLst>
                <a:tab pos="257175" algn="l"/>
                <a:tab pos="514350" algn="l"/>
                <a:tab pos="600075" algn="l"/>
              </a:tabLst>
            </a:pPr>
            <a:r>
              <a:rPr lang="ru-RU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Эалонные</a:t>
            </a:r>
            <a:r>
              <a:rPr lang="ru-RU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данные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 базовые ресурсы в геологии</a:t>
            </a:r>
          </a:p>
        </p:txBody>
      </p:sp>
    </p:spTree>
    <p:extLst>
      <p:ext uri="{BB962C8B-B14F-4D97-AF65-F5344CB8AC3E}">
        <p14:creationId xmlns:p14="http://schemas.microsoft.com/office/powerpoint/2010/main" val="10165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PT Sans"/>
        <a:ea typeface=""/>
        <a:cs typeface=""/>
      </a:majorFont>
      <a:minorFont>
        <a:latin typeface="PT Sans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PT Sans"/>
        <a:ea typeface=""/>
        <a:cs typeface=""/>
      </a:majorFont>
      <a:minorFont>
        <a:latin typeface="PT Sans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4604</TotalTime>
  <Words>1660</Words>
  <Application>Microsoft Office PowerPoint</Application>
  <PresentationFormat>Экран (4:3)</PresentationFormat>
  <Paragraphs>184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Times New Roman</vt:lpstr>
      <vt:lpstr>PT Sans Narrow</vt:lpstr>
      <vt:lpstr>Arial</vt:lpstr>
      <vt:lpstr>Adobe Gothic Std B</vt:lpstr>
      <vt:lpstr>PT Sans</vt:lpstr>
      <vt:lpstr>Calibri Light</vt:lpstr>
      <vt:lpstr>Calibri</vt:lpstr>
      <vt:lpstr>1_Тема Office</vt:lpstr>
      <vt:lpstr>2_Тема Office</vt:lpstr>
      <vt:lpstr>Тема Office</vt:lpstr>
      <vt:lpstr>Цифровая геология: роль и место Государственного геологического информационного обеспечения</vt:lpstr>
      <vt:lpstr>Государственное геологическое информационное обеспечение в современных условиях – цели, задачи, методы решения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предоставления геологической информации недропользователями в Федеральный фонд геологической информации и его территориальные фонды</dc:title>
  <dc:creator>Коронкевич Константин Александрович</dc:creator>
  <cp:lastModifiedBy>RePack by Diakov</cp:lastModifiedBy>
  <cp:revision>133</cp:revision>
  <dcterms:created xsi:type="dcterms:W3CDTF">2016-06-06T09:29:01Z</dcterms:created>
  <dcterms:modified xsi:type="dcterms:W3CDTF">2019-04-23T10:46:51Z</dcterms:modified>
</cp:coreProperties>
</file>