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3" r:id="rId3"/>
    <p:sldId id="284" r:id="rId4"/>
    <p:sldId id="294" r:id="rId5"/>
    <p:sldId id="295" r:id="rId6"/>
    <p:sldId id="293" r:id="rId7"/>
    <p:sldId id="264" r:id="rId8"/>
    <p:sldId id="285" r:id="rId9"/>
    <p:sldId id="286" r:id="rId10"/>
    <p:sldId id="263" r:id="rId11"/>
    <p:sldId id="269" r:id="rId12"/>
    <p:sldId id="267" r:id="rId13"/>
    <p:sldId id="287" r:id="rId14"/>
    <p:sldId id="281" r:id="rId15"/>
    <p:sldId id="282" r:id="rId16"/>
    <p:sldId id="278" r:id="rId17"/>
    <p:sldId id="271" r:id="rId18"/>
    <p:sldId id="289" r:id="rId19"/>
    <p:sldId id="288" r:id="rId20"/>
    <p:sldId id="291" r:id="rId21"/>
    <p:sldId id="279" r:id="rId22"/>
    <p:sldId id="290" r:id="rId23"/>
    <p:sldId id="292" r:id="rId24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9999"/>
    <a:srgbClr val="FF9966"/>
    <a:srgbClr val="99FF99"/>
    <a:srgbClr val="00FF00"/>
    <a:srgbClr val="FF5050"/>
    <a:srgbClr val="66FF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90929"/>
  </p:normalViewPr>
  <p:slideViewPr>
    <p:cSldViewPr>
      <p:cViewPr>
        <p:scale>
          <a:sx n="100" d="100"/>
          <a:sy n="100" d="100"/>
        </p:scale>
        <p:origin x="-186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1842"/>
    </p:cViewPr>
  </p:sorterViewPr>
  <p:notesViewPr>
    <p:cSldViewPr>
      <p:cViewPr varScale="1">
        <p:scale>
          <a:sx n="53" d="100"/>
          <a:sy n="53" d="100"/>
        </p:scale>
        <p:origin x="-1890" y="-9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1052;&#1086;&#1080;%20&#1076;&#1086;&#1082;&#1091;&#1084;&#1077;&#1085;&#1090;&#1099;\&#1050;&#1086;&#1085;&#1092;&#1077;&#1088;&#1077;&#1085;&#1094;&#1080;&#1080;\&#1050;&#1086;&#1085;&#1092;&#1077;&#1088;&#1077;&#1085;&#1094;&#1080;&#1103;%20&#1042;&#1057;&#1045;&#1043;&#1045;&#1048;%20&#1072;&#1087;&#1088;&#1077;&#1083;&#1100;%202019\&#1055;&#1072;&#1089;&#1087;&#1086;&#1088;&#1090;&#1072;%20&#1043;&#1057;&#1056;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5.7445953720026435E-2"/>
          <c:w val="1"/>
          <c:h val="0.885108092559947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Лист1!$E$19</c:f>
              <c:strCache>
                <c:ptCount val="1"/>
                <c:pt idx="0">
                  <c:v>2821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5E4F1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A1D-4548-9D05-1D10C1135757}"/>
              </c:ext>
            </c:extLst>
          </c:dPt>
          <c:dPt>
            <c:idx val="1"/>
            <c:invertIfNegative val="0"/>
            <c:bubble3D val="0"/>
            <c:spPr>
              <a:solidFill>
                <a:srgbClr val="FEA3EA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A1D-4548-9D05-1D10C1135757}"/>
              </c:ext>
            </c:extLst>
          </c:dPt>
          <c:dLbls>
            <c:dLbl>
              <c:idx val="1"/>
              <c:layout>
                <c:manualLayout>
                  <c:x val="0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A1D-4548-9D05-1D10C113575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Лист1!$E$19:$E$20</c:f>
              <c:numCache>
                <c:formatCode>General</c:formatCode>
                <c:ptCount val="2"/>
                <c:pt idx="0">
                  <c:v>2821</c:v>
                </c:pt>
                <c:pt idx="1">
                  <c:v>1090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A1D-4548-9D05-1D10C1135757}"/>
            </c:ext>
          </c:extLst>
        </c:ser>
        <c:ser>
          <c:idx val="1"/>
          <c:order val="1"/>
          <c:tx>
            <c:strRef>
              <c:f>Лист1!$F$18</c:f>
              <c:strCache>
                <c:ptCount val="1"/>
                <c:pt idx="0">
                  <c:v>Количество лицензий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588604438588072E-2"/>
                  <c:y val="-4.629629629629651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A1D-4548-9D05-1D10C113575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9531626631528432E-3"/>
                  <c:y val="-4.629629629629651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A1D-4548-9D05-1D10C113575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Лист1!$F$19:$F$20</c:f>
              <c:numCache>
                <c:formatCode>General</c:formatCode>
                <c:ptCount val="2"/>
                <c:pt idx="0">
                  <c:v>4802</c:v>
                </c:pt>
                <c:pt idx="1">
                  <c:v>5723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A1D-4548-9D05-1D10C1135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134707072"/>
        <c:axId val="134708608"/>
        <c:axId val="0"/>
      </c:bar3DChart>
      <c:catAx>
        <c:axId val="1347070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4708608"/>
        <c:crosses val="autoZero"/>
        <c:auto val="1"/>
        <c:lblAlgn val="ctr"/>
        <c:lblOffset val="100"/>
        <c:noMultiLvlLbl val="0"/>
      </c:catAx>
      <c:valAx>
        <c:axId val="1347086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4707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Кол-во паспортов учёта перспективных объектов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6600">
                  <a:alpha val="73000"/>
                </a:srgbClr>
              </a:solidFill>
            </c:spPr>
          </c:dPt>
          <c:dPt>
            <c:idx val="1"/>
            <c:invertIfNegative val="0"/>
            <c:bubble3D val="0"/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Лист1!$B$2:$C$2</c:f>
              <c:strCache>
                <c:ptCount val="2"/>
                <c:pt idx="0">
                  <c:v>ГСР-200</c:v>
                </c:pt>
                <c:pt idx="1">
                  <c:v>ГК-1000/3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0">
                  <c:v>130</c:v>
                </c:pt>
                <c:pt idx="1">
                  <c:v>62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Кол-во номенклатурных листов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Лист1!$B$4:$C$4</c:f>
              <c:numCache>
                <c:formatCode>General</c:formatCode>
                <c:ptCount val="2"/>
                <c:pt idx="0">
                  <c:v>147</c:v>
                </c:pt>
                <c:pt idx="1">
                  <c:v>53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7727488"/>
        <c:axId val="127729024"/>
      </c:barChart>
      <c:catAx>
        <c:axId val="1277274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7729024"/>
        <c:crosses val="autoZero"/>
        <c:auto val="1"/>
        <c:lblAlgn val="ctr"/>
        <c:lblOffset val="100"/>
        <c:noMultiLvlLbl val="0"/>
      </c:catAx>
      <c:valAx>
        <c:axId val="1277290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77274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fld id="{DE95FF40-1389-4E51-AFF0-A26B6931AB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6935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5350"/>
            <a:ext cx="498157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1FB64E-126A-4BBC-818D-8461812605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5226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7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43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C:\My Documents\bits\earth.GIF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4" name="Picture 2" descr="Картинки по запросу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533400"/>
            <a:ext cx="100965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" name="Rectangle 2"/>
          <p:cNvSpPr txBox="1">
            <a:spLocks noChangeArrowheads="1"/>
          </p:cNvSpPr>
          <p:nvPr userDrawn="1"/>
        </p:nvSpPr>
        <p:spPr bwMode="auto">
          <a:xfrm>
            <a:off x="1403350" y="325438"/>
            <a:ext cx="77406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smtClean="0">
                <a:solidFill>
                  <a:schemeClr val="tx2"/>
                </a:solidFill>
              </a:rPr>
              <a:t>Управление геологических основ, науки и информатики</a:t>
            </a:r>
          </a:p>
        </p:txBody>
      </p:sp>
      <p:sp>
        <p:nvSpPr>
          <p:cNvPr id="96" name="TextBox 95"/>
          <p:cNvSpPr txBox="1">
            <a:spLocks noChangeArrowheads="1"/>
          </p:cNvSpPr>
          <p:nvPr userDrawn="1"/>
        </p:nvSpPr>
        <p:spPr bwMode="auto">
          <a:xfrm>
            <a:off x="173038" y="90488"/>
            <a:ext cx="13747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altLang="ru-RU" sz="2200" b="1" smtClean="0">
                <a:solidFill>
                  <a:schemeClr val="tx2"/>
                </a:solidFill>
              </a:rPr>
              <a:t>Роснедра</a:t>
            </a:r>
          </a:p>
        </p:txBody>
      </p:sp>
      <p:sp>
        <p:nvSpPr>
          <p:cNvPr id="9634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9634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97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8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9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B1D53-F0DF-4A86-A41B-3C9BE162F6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002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13156-6C98-4161-BF84-CEC3B9EFF2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606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BCB0-BC07-4977-A159-84A158323F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4177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2147888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DAA7E-28EA-4162-B552-4D6C6131B0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711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 userDrawn="1"/>
        </p:nvSpPr>
        <p:spPr bwMode="auto">
          <a:xfrm>
            <a:off x="1258888" y="203200"/>
            <a:ext cx="7200900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b="1" i="1" dirty="0" smtClean="0">
                <a:solidFill>
                  <a:schemeClr val="tx2"/>
                </a:solidFill>
              </a:rPr>
              <a:t>Пути повышения прогнозно-поисковой эффективности геолого-съёмочных работ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 userDrawn="1"/>
        </p:nvSpPr>
        <p:spPr bwMode="auto">
          <a:xfrm>
            <a:off x="250825" y="44450"/>
            <a:ext cx="865188" cy="863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pic>
        <p:nvPicPr>
          <p:cNvPr id="6" name="Picture 2" descr="Картинки по запросу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06363"/>
            <a:ext cx="719137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554509"/>
          </a:xfrm>
        </p:spPr>
        <p:txBody>
          <a:bodyPr/>
          <a:lstStyle>
            <a:lvl1pPr>
              <a:defRPr sz="24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A0F21-C73B-417F-AED4-4090E074AA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0770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4500D-B38F-4956-96BD-5BF73E154E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83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E7B62-43AB-46E7-902A-B79E123CB0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394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95FC0-924C-4E31-8FF4-4F4F4F949F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303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E5F41-5A55-43C7-ABAB-FD54CA7ACB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621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05049-2078-4BB1-855F-1EC771380D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125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4BC2C-A451-4BDA-9D6B-C88DC9DD3D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2527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87B00-D26C-45BA-84F5-829AEF58EA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748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6AEF74F-E1AE-4C96-B4A0-E4C6E973ED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C:\My Documents\bits\earth.GIF"/>
            <p:cNvPicPr>
              <a:picLocks noChangeAspect="1" noChangeArrowheads="1"/>
            </p:cNvPicPr>
            <p:nvPr userDrawn="1"/>
          </p:nvPicPr>
          <p:blipFill>
            <a:blip r:embed="rId1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1403350" y="1989138"/>
            <a:ext cx="7488238" cy="1890712"/>
          </a:xfrm>
        </p:spPr>
        <p:txBody>
          <a:bodyPr/>
          <a:lstStyle/>
          <a:p>
            <a:pPr algn="r" eaLnBrk="1" hangingPunct="1"/>
            <a:r>
              <a:rPr lang="ru-RU" altLang="ru-RU" sz="3800" smtClean="0"/>
              <a:t>Пути повышения прогнозно-поисковой эффективности геолого-съёмочных работ</a:t>
            </a:r>
          </a:p>
        </p:txBody>
      </p:sp>
      <p:sp>
        <p:nvSpPr>
          <p:cNvPr id="4099" name="Rectangle 9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AB8661D-01FE-496C-ADA2-B33D22B48893}" type="slidenum">
              <a:rPr lang="ru-RU" altLang="ru-RU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400" smtClean="0">
              <a:latin typeface="Times New Roman" pitchFamily="18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779838" y="4168775"/>
            <a:ext cx="5184775" cy="156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1790700" indent="-1790700">
              <a:defRPr/>
            </a:pPr>
            <a:r>
              <a:rPr lang="ru-RU" altLang="ru-RU" sz="2200" b="1" kern="0" dirty="0" smtClean="0"/>
              <a:t>Тарасов Алексей Всеволодович</a:t>
            </a:r>
          </a:p>
          <a:p>
            <a:pPr marL="1790700" indent="-1790700">
              <a:defRPr/>
            </a:pPr>
            <a:endParaRPr lang="ru-RU" altLang="ru-RU" sz="2200" b="1" kern="0" dirty="0" smtClean="0"/>
          </a:p>
          <a:p>
            <a:pPr>
              <a:defRPr/>
            </a:pPr>
            <a:r>
              <a:rPr lang="ru-RU" altLang="ru-RU" sz="2200" kern="0" dirty="0" smtClean="0"/>
              <a:t>Заместитель начальника управления – начальник отдела региональных работ Роснедра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13373"/>
            <a:ext cx="2682219" cy="31279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246063" y="836613"/>
            <a:ext cx="8213725" cy="769937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Государственная программа «Воспроизводство и использование природных ресурсов»</a:t>
            </a: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179388" y="1700213"/>
            <a:ext cx="8785225" cy="10080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sz="1700" smtClean="0"/>
              <a:t>В настоящее время на утверждение в Правительство  Российской Федерации направлены изменения, которые вносятся в подпрограмму 1 "Воспроизводство минерально-сырьевой базы, геологическое изучение недр» на период до 2024 года. </a:t>
            </a:r>
          </a:p>
          <a:p>
            <a:pPr marL="0" indent="0" eaLnBrk="1" hangingPunct="1">
              <a:buFontTx/>
              <a:buNone/>
            </a:pPr>
            <a:endParaRPr lang="ru-RU" altLang="ru-RU" sz="1700" smtClean="0"/>
          </a:p>
          <a:p>
            <a:pPr marL="0" indent="0" eaLnBrk="1" hangingPunct="1">
              <a:buFontTx/>
              <a:buNone/>
            </a:pPr>
            <a:endParaRPr lang="ru-RU" altLang="ru-RU" sz="1700" smtClean="0"/>
          </a:p>
          <a:p>
            <a:pPr marL="0" indent="0" eaLnBrk="1" hangingPunct="1">
              <a:buFontTx/>
              <a:buNone/>
            </a:pPr>
            <a:endParaRPr lang="ru-RU" altLang="ru-RU" sz="1700" smtClean="0"/>
          </a:p>
          <a:p>
            <a:pPr marL="0" indent="0" eaLnBrk="1" hangingPunct="1">
              <a:buFontTx/>
              <a:buNone/>
            </a:pPr>
            <a:endParaRPr lang="ru-RU" altLang="ru-RU" sz="1700" smtClean="0"/>
          </a:p>
          <a:p>
            <a:pPr marL="0" indent="0" eaLnBrk="1" hangingPunct="1">
              <a:buFontTx/>
              <a:buNone/>
            </a:pPr>
            <a:endParaRPr lang="ru-RU" altLang="ru-RU" sz="1700" smtClean="0"/>
          </a:p>
          <a:p>
            <a:pPr marL="0" indent="0" eaLnBrk="1" hangingPunct="1">
              <a:buFontTx/>
              <a:buNone/>
            </a:pPr>
            <a:endParaRPr lang="ru-RU" altLang="ru-RU" sz="1700" smtClean="0"/>
          </a:p>
          <a:p>
            <a:pPr marL="0" indent="0" eaLnBrk="1" hangingPunct="1">
              <a:buFontTx/>
              <a:buNone/>
            </a:pPr>
            <a:endParaRPr lang="ru-RU" altLang="ru-RU" sz="1700" smtClean="0"/>
          </a:p>
          <a:p>
            <a:pPr marL="0" indent="0" eaLnBrk="1" hangingPunct="1">
              <a:buFontTx/>
              <a:buNone/>
            </a:pPr>
            <a:endParaRPr lang="ru-RU" altLang="ru-RU" sz="1700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B872B04-3536-428E-A263-1B2026471FB5}" type="slidenum">
              <a:rPr lang="ru-RU" altLang="ru-RU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400" smtClean="0">
              <a:latin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388" y="2781300"/>
          <a:ext cx="8785223" cy="255905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81952"/>
                <a:gridCol w="610413"/>
                <a:gridCol w="884694"/>
                <a:gridCol w="884694"/>
                <a:gridCol w="884694"/>
                <a:gridCol w="884694"/>
                <a:gridCol w="884694"/>
                <a:gridCol w="884694"/>
                <a:gridCol w="884694"/>
              </a:tblGrid>
              <a:tr h="487884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Наименование показателя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39" marB="457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Ед. изм.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39" marB="457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2018 (факт)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39" marB="457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2019 (план)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39" marB="457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2020 (план)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39" marB="457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2021 (план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39" marB="457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2022 (план)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39" marB="457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2023 (план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39" marB="457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2024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</a:rPr>
                        <a:t> (план)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39" marB="45739"/>
                </a:tc>
              </a:tr>
              <a:tr h="686002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Прирост </a:t>
                      </a:r>
                      <a:r>
                        <a:rPr lang="ru-RU" sz="1300" dirty="0" err="1" smtClean="0"/>
                        <a:t>среднемасш-табной</a:t>
                      </a:r>
                      <a:r>
                        <a:rPr lang="ru-RU" sz="1300" dirty="0" smtClean="0"/>
                        <a:t> геологической изученности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39" marB="457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км</a:t>
                      </a:r>
                      <a:r>
                        <a:rPr lang="ru-RU" sz="16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6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39" marB="45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70C0"/>
                          </a:solidFill>
                        </a:rPr>
                        <a:t>77 000</a:t>
                      </a:r>
                      <a:endParaRPr lang="ru-RU" sz="1600" dirty="0">
                        <a:solidFill>
                          <a:srgbClr val="0070C0"/>
                        </a:solidFill>
                      </a:endParaRPr>
                    </a:p>
                  </a:txBody>
                  <a:tcPr marL="91443" marR="91443" marT="45739" marB="45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B050"/>
                          </a:solidFill>
                        </a:rPr>
                        <a:t>77 000</a:t>
                      </a:r>
                      <a:endParaRPr lang="ru-RU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1443" marR="91443" marT="45739" marB="45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77 000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39" marB="45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77 000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39" marB="45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solidFill>
                            <a:srgbClr val="FF0000"/>
                          </a:solidFill>
                        </a:rPr>
                        <a:t>77 000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39" marB="45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solidFill>
                            <a:srgbClr val="FF0000"/>
                          </a:solidFill>
                        </a:rPr>
                        <a:t>77 000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39" marB="45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77 000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39" marB="45739" anchor="ctr"/>
                </a:tc>
              </a:tr>
              <a:tr h="699162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Прирост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</a:rPr>
                        <a:t>мелкомасш-табной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 геологической изученности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39" marB="457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39" marB="45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70C0"/>
                          </a:solidFill>
                        </a:rPr>
                        <a:t>5,99</a:t>
                      </a:r>
                      <a:endParaRPr lang="ru-RU" sz="1600" dirty="0">
                        <a:solidFill>
                          <a:srgbClr val="0070C0"/>
                        </a:solidFill>
                      </a:endParaRPr>
                    </a:p>
                  </a:txBody>
                  <a:tcPr marL="91443" marR="91443" marT="45739" marB="45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B050"/>
                          </a:solidFill>
                        </a:rPr>
                        <a:t>6,03</a:t>
                      </a:r>
                      <a:endParaRPr lang="ru-RU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1443" marR="91443" marT="45739" marB="45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6,03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39" marB="45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6,03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39" marB="45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6,03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39" marB="45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6,03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39" marB="45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6,03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39" marB="45739" anchor="ctr"/>
                </a:tc>
              </a:tr>
              <a:tr h="686002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Количество выявлен-</a:t>
                      </a:r>
                      <a:r>
                        <a:rPr lang="ru-RU" sz="1300" dirty="0" err="1" smtClean="0"/>
                        <a:t>ных</a:t>
                      </a:r>
                      <a:r>
                        <a:rPr lang="ru-RU" sz="1300" dirty="0" smtClean="0"/>
                        <a:t> перспективных площадей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39" marB="457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err="1" smtClean="0">
                          <a:solidFill>
                            <a:schemeClr val="tx1"/>
                          </a:solidFill>
                        </a:rPr>
                        <a:t>Еди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-ниц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39" marB="45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70C0"/>
                          </a:solidFill>
                        </a:rPr>
                        <a:t>40</a:t>
                      </a:r>
                      <a:endParaRPr lang="ru-RU" sz="1600" dirty="0">
                        <a:solidFill>
                          <a:srgbClr val="0070C0"/>
                        </a:solidFill>
                      </a:endParaRPr>
                    </a:p>
                  </a:txBody>
                  <a:tcPr marL="91443" marR="91443" marT="45739" marB="45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B050"/>
                          </a:solidFill>
                        </a:rPr>
                        <a:t>40</a:t>
                      </a:r>
                      <a:endParaRPr lang="ru-RU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1443" marR="91443" marT="45739" marB="45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39" marB="45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39" marB="45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39" marB="45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39" marB="457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39" marB="45739" anchor="ctr"/>
                </a:tc>
              </a:tr>
            </a:tbl>
          </a:graphicData>
        </a:graphic>
      </p:graphicFrame>
      <p:sp>
        <p:nvSpPr>
          <p:cNvPr id="17465" name="Прямоугольник 1"/>
          <p:cNvSpPr>
            <a:spLocks noChangeArrowheads="1"/>
          </p:cNvSpPr>
          <p:nvPr/>
        </p:nvSpPr>
        <p:spPr bwMode="auto">
          <a:xfrm>
            <a:off x="107950" y="5589588"/>
            <a:ext cx="885666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700">
                <a:solidFill>
                  <a:srgbClr val="FF0000"/>
                </a:solidFill>
                <a:cs typeface="Tahoma" pitchFamily="34" charset="0"/>
              </a:rPr>
              <a:t>Объём финансирования региональных работ до 2021 года включительно останется практически неизменным - на уровне 2019 года. </a:t>
            </a:r>
            <a:r>
              <a:rPr lang="ru-RU" altLang="ru-RU" sz="1700">
                <a:cs typeface="Tahoma" pitchFamily="34" charset="0"/>
              </a:rPr>
              <a:t>У нас нет оснований предполагать его существенное увеличение в период после 2021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13" y="1747838"/>
            <a:ext cx="8216900" cy="463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>
          <a:xfrm>
            <a:off x="246063" y="858838"/>
            <a:ext cx="8429625" cy="841375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Общемировой тренд снижения открытий новых месторождений ТПИ в период с 1950 по 2016 годы</a:t>
            </a:r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ECE496A-BE1E-4B87-BBDC-EFDAC9EB0B7D}" type="slidenum">
              <a:rPr lang="ru-RU" altLang="ru-RU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400" smtClean="0">
              <a:latin typeface="Times New Roman" pitchFamily="18" charset="0"/>
            </a:endParaRPr>
          </a:p>
        </p:txBody>
      </p:sp>
      <p:sp>
        <p:nvSpPr>
          <p:cNvPr id="11269" name="Прямоугольник 5"/>
          <p:cNvSpPr>
            <a:spLocks noChangeArrowheads="1"/>
          </p:cNvSpPr>
          <p:nvPr/>
        </p:nvSpPr>
        <p:spPr bwMode="auto">
          <a:xfrm>
            <a:off x="468313" y="6308725"/>
            <a:ext cx="387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i="1">
                <a:solidFill>
                  <a:srgbClr val="254061"/>
                </a:solidFill>
                <a:latin typeface="ArialNarrow"/>
              </a:rPr>
              <a:t>(по данным</a:t>
            </a:r>
            <a:r>
              <a:rPr lang="en-US" altLang="ru-RU" sz="1400" i="1">
                <a:solidFill>
                  <a:srgbClr val="254061"/>
                </a:solidFill>
                <a:latin typeface="ArialNarrow"/>
              </a:rPr>
              <a:t>: MinEx Consulting © March 2017</a:t>
            </a:r>
            <a:r>
              <a:rPr lang="ru-RU" altLang="ru-RU" sz="1400" i="1">
                <a:solidFill>
                  <a:srgbClr val="254061"/>
                </a:solidFill>
                <a:latin typeface="ArialNarrow"/>
              </a:rPr>
              <a:t>)</a:t>
            </a:r>
            <a:endParaRPr lang="ru-RU" altLang="ru-RU" sz="1400" i="1">
              <a:latin typeface="Times New Roman" pitchFamily="18" charset="0"/>
            </a:endParaRPr>
          </a:p>
        </p:txBody>
      </p:sp>
      <p:sp>
        <p:nvSpPr>
          <p:cNvPr id="11270" name="Прямоугольник 1"/>
          <p:cNvSpPr>
            <a:spLocks noChangeArrowheads="1"/>
          </p:cNvSpPr>
          <p:nvPr/>
        </p:nvSpPr>
        <p:spPr bwMode="auto">
          <a:xfrm>
            <a:off x="2484438" y="2420938"/>
            <a:ext cx="2374900" cy="1581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225425" y="908050"/>
            <a:ext cx="8720138" cy="700088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Динамика  открытия месторождений ТПИ и выполнения среднемасштабных геолого-съёмочных работ в России</a:t>
            </a:r>
          </a:p>
        </p:txBody>
      </p:sp>
      <p:sp>
        <p:nvSpPr>
          <p:cNvPr id="1229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53EB2DE-99DA-42C3-9E33-68BD2DECE417}" type="slidenum">
              <a:rPr lang="ru-RU" altLang="ru-RU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400" smtClean="0">
              <a:latin typeface="Times New Roman" pitchFamily="18" charset="0"/>
            </a:endParaRP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700213"/>
            <a:ext cx="8359775" cy="355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73" name="Объект 2"/>
          <p:cNvSpPr txBox="1">
            <a:spLocks/>
          </p:cNvSpPr>
          <p:nvPr/>
        </p:nvSpPr>
        <p:spPr bwMode="auto">
          <a:xfrm>
            <a:off x="107950" y="5589588"/>
            <a:ext cx="8856663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1950" indent="-361950">
              <a:buFontTx/>
              <a:buNone/>
              <a:defRPr/>
            </a:pPr>
            <a:r>
              <a:rPr lang="ru-RU" sz="1600" kern="0" dirty="0" smtClean="0"/>
              <a:t>Динамика открытия месторождений отстаёт от сроков проведения геолого-съёмочных работ из-за «отложенного эффекта». Он возникает из-за необходимости проведения поисково-оценочных работ на выявленных перспективных; их срок составляет от 5 до 10 лет</a:t>
            </a:r>
            <a:r>
              <a:rPr lang="ru-RU" sz="1600" kern="0" dirty="0"/>
              <a:t>.</a:t>
            </a:r>
            <a:endParaRPr lang="ru-RU" sz="1600" kern="0" dirty="0" smtClean="0"/>
          </a:p>
          <a:p>
            <a:pPr>
              <a:defRPr/>
            </a:pPr>
            <a:endParaRPr lang="ru-RU" sz="1600" kern="0" dirty="0" smtClean="0"/>
          </a:p>
          <a:p>
            <a:pPr>
              <a:defRPr/>
            </a:pPr>
            <a:endParaRPr lang="ru-RU" sz="1600" kern="0" dirty="0" smtClean="0"/>
          </a:p>
        </p:txBody>
      </p:sp>
      <p:sp>
        <p:nvSpPr>
          <p:cNvPr id="74" name="Стрелка вправо 73"/>
          <p:cNvSpPr/>
          <p:nvPr/>
        </p:nvSpPr>
        <p:spPr>
          <a:xfrm rot="16200000">
            <a:off x="1815306" y="4488657"/>
            <a:ext cx="1965325" cy="9048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6" name="Стрелка вправо 75"/>
          <p:cNvSpPr/>
          <p:nvPr/>
        </p:nvSpPr>
        <p:spPr>
          <a:xfrm rot="16200000">
            <a:off x="5580062" y="4849813"/>
            <a:ext cx="1243013" cy="9048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96" name="Овал 1"/>
          <p:cNvSpPr>
            <a:spLocks noChangeArrowheads="1"/>
          </p:cNvSpPr>
          <p:nvPr/>
        </p:nvSpPr>
        <p:spPr bwMode="auto">
          <a:xfrm>
            <a:off x="6948488" y="3933825"/>
            <a:ext cx="1008062" cy="654050"/>
          </a:xfrm>
          <a:prstGeom prst="ellipse">
            <a:avLst/>
          </a:prstGeom>
          <a:noFill/>
          <a:ln w="57150" cap="sq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12297" name="TextBox 2"/>
          <p:cNvSpPr txBox="1">
            <a:spLocks noChangeArrowheads="1"/>
          </p:cNvSpPr>
          <p:nvPr/>
        </p:nvSpPr>
        <p:spPr bwMode="auto">
          <a:xfrm>
            <a:off x="5457825" y="2708275"/>
            <a:ext cx="27146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>
                <a:solidFill>
                  <a:srgbClr val="0070C0"/>
                </a:solidFill>
                <a:cs typeface="Tahoma" pitchFamily="34" charset="0"/>
              </a:rPr>
              <a:t>Увеличение площади ГСР не привело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>
                <a:solidFill>
                  <a:srgbClr val="0070C0"/>
                </a:solidFill>
                <a:cs typeface="Tahoma" pitchFamily="34" charset="0"/>
              </a:rPr>
              <a:t>к соответствующему росту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>
                <a:solidFill>
                  <a:srgbClr val="0070C0"/>
                </a:solidFill>
                <a:cs typeface="Tahoma" pitchFamily="34" charset="0"/>
              </a:rPr>
              <a:t>числа открытий</a:t>
            </a:r>
          </a:p>
        </p:txBody>
      </p:sp>
      <p:cxnSp>
        <p:nvCxnSpPr>
          <p:cNvPr id="12298" name="Прямая со стрелкой 4"/>
          <p:cNvCxnSpPr>
            <a:cxnSpLocks noChangeShapeType="1"/>
            <a:stCxn id="12297" idx="2"/>
          </p:cNvCxnSpPr>
          <p:nvPr/>
        </p:nvCxnSpPr>
        <p:spPr bwMode="auto">
          <a:xfrm>
            <a:off x="6815138" y="3262313"/>
            <a:ext cx="509587" cy="598487"/>
          </a:xfrm>
          <a:prstGeom prst="straightConnector1">
            <a:avLst/>
          </a:prstGeom>
          <a:noFill/>
          <a:ln w="19050" cap="sq" algn="ctr">
            <a:solidFill>
              <a:srgbClr val="0070C0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FA0E38B-BB5F-407C-8E66-46BF89C8AFD5}" type="slidenum">
              <a:rPr lang="ru-RU" altLang="ru-RU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400" smtClean="0">
              <a:latin typeface="Times New Roman" pitchFamily="18" charset="0"/>
            </a:endParaRPr>
          </a:p>
        </p:txBody>
      </p:sp>
      <p:sp>
        <p:nvSpPr>
          <p:cNvPr id="13315" name="Блок-схема: альтернативный процесс 6"/>
          <p:cNvSpPr>
            <a:spLocks noChangeArrowheads="1"/>
          </p:cNvSpPr>
          <p:nvPr/>
        </p:nvSpPr>
        <p:spPr bwMode="auto">
          <a:xfrm>
            <a:off x="107950" y="2852738"/>
            <a:ext cx="2735263" cy="1095375"/>
          </a:xfrm>
          <a:prstGeom prst="flowChartAlternateProces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latin typeface="Times New Roman" pitchFamily="18" charset="0"/>
              </a:rPr>
              <a:t>Сокращение объёмов полевых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latin typeface="Times New Roman" pitchFamily="18" charset="0"/>
              </a:rPr>
              <a:t>работ (площадные съёмки,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latin typeface="Times New Roman" pitchFamily="18" charset="0"/>
              </a:rPr>
              <a:t>горные работы, бурение)</a:t>
            </a:r>
          </a:p>
        </p:txBody>
      </p:sp>
      <p:sp>
        <p:nvSpPr>
          <p:cNvPr id="13316" name="Блок-схема: альтернативный процесс 7"/>
          <p:cNvSpPr>
            <a:spLocks noChangeArrowheads="1"/>
          </p:cNvSpPr>
          <p:nvPr/>
        </p:nvSpPr>
        <p:spPr bwMode="auto">
          <a:xfrm>
            <a:off x="6084888" y="2868613"/>
            <a:ext cx="2879725" cy="1079500"/>
          </a:xfrm>
          <a:prstGeom prst="flowChartAlternateProces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latin typeface="Times New Roman" pitchFamily="18" charset="0"/>
              </a:rPr>
              <a:t>Сокращение числа геолого-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latin typeface="Times New Roman" pitchFamily="18" charset="0"/>
              </a:rPr>
              <a:t>съёмочных  предприятий, снижение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latin typeface="Times New Roman" pitchFamily="18" charset="0"/>
              </a:rPr>
              <a:t>кадрового и производственного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latin typeface="Times New Roman" pitchFamily="18" charset="0"/>
              </a:rPr>
              <a:t>потенциала отрасли</a:t>
            </a:r>
          </a:p>
        </p:txBody>
      </p:sp>
      <p:sp>
        <p:nvSpPr>
          <p:cNvPr id="13317" name="Блок-схема: альтернативный процесс 8"/>
          <p:cNvSpPr>
            <a:spLocks noChangeArrowheads="1"/>
          </p:cNvSpPr>
          <p:nvPr/>
        </p:nvSpPr>
        <p:spPr bwMode="auto">
          <a:xfrm>
            <a:off x="2987823" y="2872621"/>
            <a:ext cx="2952329" cy="1055608"/>
          </a:xfrm>
          <a:prstGeom prst="flowChartAlternateProces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>
                <a:latin typeface="Times New Roman" pitchFamily="18" charset="0"/>
              </a:rPr>
              <a:t>Недостаточное </a:t>
            </a:r>
            <a:r>
              <a:rPr lang="ru-RU" altLang="ru-RU" sz="1400" dirty="0" smtClean="0">
                <a:latin typeface="Times New Roman" pitchFamily="18" charset="0"/>
              </a:rPr>
              <a:t>техническое оснащение </a:t>
            </a:r>
            <a:r>
              <a:rPr lang="ru-RU" altLang="ru-RU" sz="1400" dirty="0">
                <a:latin typeface="Times New Roman" pitchFamily="18" charset="0"/>
              </a:rPr>
              <a:t>предприятий</a:t>
            </a:r>
            <a:r>
              <a:rPr lang="ru-RU" altLang="ru-RU" sz="1400" dirty="0" smtClean="0">
                <a:latin typeface="Times New Roman" pitchFamily="18" charset="0"/>
              </a:rPr>
              <a:t>, моральное старение методов и методик ГРР</a:t>
            </a:r>
            <a:endParaRPr lang="ru-RU" altLang="ru-RU" sz="1400" dirty="0">
              <a:latin typeface="Times New Roman" pitchFamily="18" charset="0"/>
            </a:endParaRPr>
          </a:p>
        </p:txBody>
      </p:sp>
      <p:sp>
        <p:nvSpPr>
          <p:cNvPr id="13318" name="Блок-схема: альтернативный процесс 9"/>
          <p:cNvSpPr>
            <a:spLocks noChangeArrowheads="1"/>
          </p:cNvSpPr>
          <p:nvPr/>
        </p:nvSpPr>
        <p:spPr bwMode="auto">
          <a:xfrm>
            <a:off x="827088" y="4365625"/>
            <a:ext cx="7129462" cy="503238"/>
          </a:xfrm>
          <a:prstGeom prst="flowChartAlternateProces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latin typeface="Times New Roman" pitchFamily="18" charset="0"/>
              </a:rPr>
              <a:t>Снижение количества первичной геологической информации для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latin typeface="Times New Roman" pitchFamily="18" charset="0"/>
              </a:rPr>
              <a:t>прогнозно-поисковых построений</a:t>
            </a:r>
          </a:p>
        </p:txBody>
      </p:sp>
      <p:sp>
        <p:nvSpPr>
          <p:cNvPr id="13319" name="Блок-схема: альтернативный процесс 10"/>
          <p:cNvSpPr>
            <a:spLocks noChangeArrowheads="1"/>
          </p:cNvSpPr>
          <p:nvPr/>
        </p:nvSpPr>
        <p:spPr bwMode="auto">
          <a:xfrm>
            <a:off x="827088" y="5300663"/>
            <a:ext cx="7129462" cy="504825"/>
          </a:xfrm>
          <a:prstGeom prst="flowChartAlternateProcess">
            <a:avLst/>
          </a:prstGeom>
          <a:solidFill>
            <a:srgbClr val="FF99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latin typeface="Times New Roman" pitchFamily="18" charset="0"/>
              </a:rPr>
              <a:t>Недостаточная обоснованность и снижение количества прогнозных ресурсов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latin typeface="Times New Roman" pitchFamily="18" charset="0"/>
              </a:rPr>
              <a:t>на перспективных площадях, рекомендуемых  для постановки поисков </a:t>
            </a:r>
          </a:p>
        </p:txBody>
      </p:sp>
      <p:sp>
        <p:nvSpPr>
          <p:cNvPr id="13320" name="Блок-схема: альтернативный процесс 11"/>
          <p:cNvSpPr>
            <a:spLocks noChangeArrowheads="1"/>
          </p:cNvSpPr>
          <p:nvPr/>
        </p:nvSpPr>
        <p:spPr bwMode="auto">
          <a:xfrm>
            <a:off x="827088" y="6237288"/>
            <a:ext cx="7129462" cy="360362"/>
          </a:xfrm>
          <a:prstGeom prst="flowChartAlternateProcess">
            <a:avLst/>
          </a:prstGeom>
          <a:solidFill>
            <a:srgbClr val="FF99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itchFamily="18" charset="0"/>
              </a:rPr>
              <a:t>Снижение прогнозно-поисковой эффективности</a:t>
            </a:r>
          </a:p>
        </p:txBody>
      </p:sp>
      <p:sp>
        <p:nvSpPr>
          <p:cNvPr id="13321" name="Заголовок 1"/>
          <p:cNvSpPr>
            <a:spLocks noGrp="1"/>
          </p:cNvSpPr>
          <p:nvPr>
            <p:ph type="title"/>
          </p:nvPr>
        </p:nvSpPr>
        <p:spPr>
          <a:xfrm>
            <a:off x="179388" y="836613"/>
            <a:ext cx="8713787" cy="411162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Снижение прогнозно-поисковой эффективности ГСР</a:t>
            </a:r>
          </a:p>
        </p:txBody>
      </p:sp>
      <p:sp>
        <p:nvSpPr>
          <p:cNvPr id="13322" name="Объект 2"/>
          <p:cNvSpPr>
            <a:spLocks noGrp="1"/>
          </p:cNvSpPr>
          <p:nvPr>
            <p:ph idx="1"/>
          </p:nvPr>
        </p:nvSpPr>
        <p:spPr>
          <a:xfrm>
            <a:off x="71438" y="1268413"/>
            <a:ext cx="9037637" cy="1511300"/>
          </a:xfrm>
        </p:spPr>
        <p:txBody>
          <a:bodyPr/>
          <a:lstStyle/>
          <a:p>
            <a:pPr eaLnBrk="1" hangingPunct="1"/>
            <a:r>
              <a:rPr lang="ru-RU" altLang="ru-RU" sz="1500" smtClean="0"/>
              <a:t>Простое увеличение площади ГСР-200 в середине 2000-х годов почти не повлияло на пропорциональный рост числа новых месторождений. Это значит, что экстенсивный путь развития региональных геолого-съёмочных работ себя исчерпал.</a:t>
            </a:r>
          </a:p>
          <a:p>
            <a:pPr eaLnBrk="1" hangingPunct="1"/>
            <a:r>
              <a:rPr lang="ru-RU" altLang="ru-RU" sz="1500" smtClean="0"/>
              <a:t>Помимо природных факторов, это обусловлено сокращением первичной геологической информации, получаемой в ходе геолого-съёмочных работ на единицу площади по следующим причинам:</a:t>
            </a:r>
          </a:p>
        </p:txBody>
      </p:sp>
      <p:sp>
        <p:nvSpPr>
          <p:cNvPr id="17" name="Штриховая стрелка вправо 16"/>
          <p:cNvSpPr/>
          <p:nvPr/>
        </p:nvSpPr>
        <p:spPr bwMode="auto">
          <a:xfrm rot="5400000">
            <a:off x="1267619" y="3850482"/>
            <a:ext cx="287337" cy="596900"/>
          </a:xfrm>
          <a:prstGeom prst="striped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8" name="Штриховая стрелка вправо 17"/>
          <p:cNvSpPr/>
          <p:nvPr/>
        </p:nvSpPr>
        <p:spPr bwMode="auto">
          <a:xfrm rot="5400000">
            <a:off x="7318375" y="3867151"/>
            <a:ext cx="288925" cy="596900"/>
          </a:xfrm>
          <a:prstGeom prst="striped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9" name="Штриховая стрелка вправо 18"/>
          <p:cNvSpPr/>
          <p:nvPr/>
        </p:nvSpPr>
        <p:spPr bwMode="auto">
          <a:xfrm rot="5400000">
            <a:off x="4319587" y="3867151"/>
            <a:ext cx="288925" cy="596900"/>
          </a:xfrm>
          <a:prstGeom prst="striped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20" name="Штриховая стрелка вправо 19"/>
          <p:cNvSpPr/>
          <p:nvPr/>
        </p:nvSpPr>
        <p:spPr bwMode="auto">
          <a:xfrm rot="5400000">
            <a:off x="4320381" y="4787107"/>
            <a:ext cx="287337" cy="596900"/>
          </a:xfrm>
          <a:prstGeom prst="striped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21" name="Штриховая стрелка вправо 20"/>
          <p:cNvSpPr/>
          <p:nvPr/>
        </p:nvSpPr>
        <p:spPr bwMode="auto">
          <a:xfrm rot="5400000">
            <a:off x="4344987" y="5722938"/>
            <a:ext cx="288925" cy="596900"/>
          </a:xfrm>
          <a:prstGeom prst="stripedRightArrow">
            <a:avLst/>
          </a:prstGeom>
          <a:solidFill>
            <a:srgbClr val="FF9999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wrap="none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8502650" cy="698500"/>
          </a:xfrm>
        </p:spPr>
        <p:txBody>
          <a:bodyPr/>
          <a:lstStyle/>
          <a:p>
            <a:pPr algn="ctr"/>
            <a:r>
              <a:rPr lang="ru-RU" altLang="ru-RU" smtClean="0"/>
              <a:t>Вклад геолого-съёмочных работ различного масштаба в выделение перспективных площадей</a:t>
            </a: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4427538" y="1989138"/>
            <a:ext cx="4602162" cy="4103687"/>
          </a:xfrm>
        </p:spPr>
        <p:txBody>
          <a:bodyPr/>
          <a:lstStyle/>
          <a:p>
            <a:r>
              <a:rPr lang="ru-RU" altLang="ru-RU" sz="1800" smtClean="0"/>
              <a:t>Вклад среднемасштабных геолого-съёмочных работ в формирование «поискового задела» на сегодняшний день сопоставим с вкладом мелкомасштабного картографирования, при том, что удельные затраты на единицу изучаемой территории при ГСР-200 на порядок выше чем при ГК-1000/3.</a:t>
            </a:r>
          </a:p>
          <a:p>
            <a:r>
              <a:rPr lang="ru-RU" altLang="ru-RU" sz="1800" smtClean="0"/>
              <a:t>Причина – больший пространственный охват и широкие возможности выбора ретроспективных объектов для переоценки при ГК-1000/3.</a:t>
            </a:r>
          </a:p>
          <a:p>
            <a:endParaRPr lang="ru-RU" altLang="ru-RU" sz="180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84258F8-3074-41D9-B0C5-C0697BC3EF07}" type="slidenum">
              <a:rPr lang="ru-RU" altLang="ru-RU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400" smtClean="0"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2132856"/>
            <a:ext cx="4392488" cy="62087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ts val="1100"/>
              </a:lnSpc>
              <a:spcBef>
                <a:spcPct val="20000"/>
              </a:spcBef>
              <a:defRPr/>
            </a:pPr>
            <a:r>
              <a:rPr lang="ru-RU" altLang="ru-RU" sz="1600" smtClean="0">
                <a:latin typeface="Tahoma" pitchFamily="34" charset="0"/>
                <a:cs typeface="Tahoma" pitchFamily="34" charset="0"/>
              </a:rPr>
              <a:t>Прирост прогнозных ресурсов</a:t>
            </a:r>
          </a:p>
          <a:p>
            <a:pPr algn="ctr" eaLnBrk="1" hangingPunct="1">
              <a:lnSpc>
                <a:spcPts val="1100"/>
              </a:lnSpc>
              <a:spcBef>
                <a:spcPct val="20000"/>
              </a:spcBef>
              <a:defRPr/>
            </a:pPr>
            <a:r>
              <a:rPr lang="ru-RU" altLang="ru-RU" sz="1600" smtClean="0">
                <a:latin typeface="Tahoma" pitchFamily="34" charset="0"/>
                <a:cs typeface="Tahoma" pitchFamily="34" charset="0"/>
              </a:rPr>
              <a:t>по результатам геолого-съёмочных</a:t>
            </a:r>
          </a:p>
          <a:p>
            <a:pPr algn="ctr" eaLnBrk="1" hangingPunct="1">
              <a:lnSpc>
                <a:spcPts val="1100"/>
              </a:lnSpc>
              <a:spcBef>
                <a:spcPct val="20000"/>
              </a:spcBef>
              <a:defRPr/>
            </a:pPr>
            <a:r>
              <a:rPr lang="ru-RU" altLang="ru-RU" sz="1600" smtClean="0">
                <a:latin typeface="Tahoma" pitchFamily="34" charset="0"/>
                <a:cs typeface="Tahoma" pitchFamily="34" charset="0"/>
              </a:rPr>
              <a:t>работ 2018 года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199331" y="2636912"/>
          <a:ext cx="4372669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246063" y="909638"/>
            <a:ext cx="8789987" cy="647700"/>
          </a:xfrm>
        </p:spPr>
        <p:txBody>
          <a:bodyPr/>
          <a:lstStyle/>
          <a:p>
            <a:pPr algn="ctr"/>
            <a:r>
              <a:rPr lang="ru-RU" altLang="ru-RU" smtClean="0"/>
              <a:t>Принципы выявления новых перспективных площадей по результатам геолого-съёмочных работ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142875" y="1701800"/>
            <a:ext cx="8821738" cy="4679950"/>
          </a:xfrm>
        </p:spPr>
        <p:txBody>
          <a:bodyPr/>
          <a:lstStyle/>
          <a:p>
            <a:r>
              <a:rPr lang="ru-RU" altLang="ru-RU" sz="1700" smtClean="0"/>
              <a:t>В советские годы основная часть перспективных объектов выявлялась на основе новой первичной геологической информации, полученной в ходе полевых работ.</a:t>
            </a:r>
          </a:p>
          <a:p>
            <a:r>
              <a:rPr lang="ru-RU" altLang="ru-RU" sz="1700" smtClean="0"/>
              <a:t>На современном этапе основная часть геологических и прогнозно-поисковых  моделей выделяется камеральным путём на ретроспективном материале и практически не содержит новой первичной геологической информации.</a:t>
            </a:r>
          </a:p>
          <a:p>
            <a:r>
              <a:rPr lang="ru-RU" altLang="ru-RU" sz="1700" smtClean="0"/>
              <a:t>Уровень проработки геологических материалов предшественниками был чрезвычайно высок, и дополнительное изучение старых материалов не приносит желаемого эффекта, а в ряде случаев и ухудшает полученный геологический результат. Этим обусловлены многочисленные отрицательные заключения при апробации прогнозных и поисковых рекомендаций завершённых ГДП-200 и ГК-1000/3.</a:t>
            </a:r>
          </a:p>
          <a:p>
            <a:r>
              <a:rPr lang="ru-RU" altLang="ru-RU" sz="1700" smtClean="0"/>
              <a:t>Появление новых паспортов учёта перспективных объектов в ходе геолого-съёмочных работ обусловлено не получением новой геологической информации по результатам полевых работ, а изменившимися геолого-экономическими условиями и значительно снизившимися требованиями промышленности к сырью в части бортовых, средних и минимальных промышленных содержаний, горнотехнических условий отработки руд, их технологических свойств и т.д.</a:t>
            </a: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A4648C9-AD18-4DB5-BA9E-483F0A164086}" type="slidenum">
              <a:rPr lang="ru-RU" altLang="ru-RU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r>
              <a:rPr lang="ru-RU" altLang="ru-RU" sz="1700" dirty="0" smtClean="0"/>
              <a:t>В настоящее время фонд таких перспективных участков недр, выявленных предшественниками, в значительной мере исчерпан. Наиболее интересные рудопроявления были </a:t>
            </a:r>
            <a:r>
              <a:rPr lang="ru-RU" altLang="ru-RU" sz="1700" dirty="0" err="1" smtClean="0"/>
              <a:t>переинтерпретированы</a:t>
            </a:r>
            <a:r>
              <a:rPr lang="ru-RU" altLang="ru-RU" sz="1700" dirty="0" smtClean="0"/>
              <a:t> на стадии ГК-1000/3 с составлением соответствующих паспортов, и на долю ГСР-200 остаются значительно менее интересные объекты. Для выявления новых объектов необходимо проведение широкомасштабных полевых работ с применением современных методов исследований.</a:t>
            </a:r>
          </a:p>
          <a:p>
            <a:r>
              <a:rPr lang="ru-RU" altLang="ru-RU" sz="1700" dirty="0" smtClean="0"/>
              <a:t>Таким </a:t>
            </a:r>
            <a:r>
              <a:rPr lang="ru-RU" altLang="ru-RU" sz="1700" dirty="0" smtClean="0"/>
              <a:t>образом, для </a:t>
            </a:r>
            <a:r>
              <a:rPr lang="ru-RU" altLang="ru-RU" sz="1700" dirty="0" smtClean="0">
                <a:solidFill>
                  <a:srgbClr val="FF0000"/>
                </a:solidFill>
              </a:rPr>
              <a:t>повышения прогнозно-поисковой и тем самым – экономической эффективности ГСР необходимо в первую очередь </a:t>
            </a:r>
            <a:r>
              <a:rPr lang="ru-RU" altLang="ru-RU" sz="1700" b="1" dirty="0" smtClean="0">
                <a:solidFill>
                  <a:srgbClr val="FF0000"/>
                </a:solidFill>
              </a:rPr>
              <a:t>увеличить количество и качество первичной геологической информации</a:t>
            </a:r>
            <a:r>
              <a:rPr lang="ru-RU" altLang="ru-RU" sz="1700" dirty="0" smtClean="0">
                <a:solidFill>
                  <a:srgbClr val="FF0000"/>
                </a:solidFill>
              </a:rPr>
              <a:t>, являющейся основой для прогнозной оценки территорий. </a:t>
            </a:r>
            <a:r>
              <a:rPr lang="ru-RU" altLang="ru-RU" sz="1700" dirty="0" smtClean="0"/>
              <a:t>А для этого в первую очередь следует поднять объём финансирования полевых работ на конкретных площадях и привести его к современному уровню, а также ускорить разработку и внедрение новых методов геологических исследований – как прямых, так и дистанционных</a:t>
            </a:r>
            <a:r>
              <a:rPr lang="ru-RU" altLang="ru-RU" sz="1700" dirty="0" smtClean="0"/>
              <a:t>. Простое сгущение сети геологических маршрутов, как показывает практика,  значимого результата не принесёт.</a:t>
            </a:r>
            <a:endParaRPr lang="ru-RU" altLang="ru-RU" sz="1700" dirty="0" smtClean="0"/>
          </a:p>
          <a:p>
            <a:r>
              <a:rPr lang="ru-RU" altLang="ru-RU" sz="1700" dirty="0" smtClean="0"/>
              <a:t>Наиболее </a:t>
            </a:r>
            <a:r>
              <a:rPr lang="ru-RU" altLang="ru-RU" sz="1700" dirty="0" smtClean="0"/>
              <a:t>простой вариант - сокращение числа объектов ГСР и перераспределение денежных средств в пользу остающихся площадей. Однако этот самый очевидный вариант увеличения финансирования в настоящее время практически не применим по следующим причинам.</a:t>
            </a:r>
          </a:p>
          <a:p>
            <a:endParaRPr lang="ru-RU" altLang="ru-RU" sz="1700" dirty="0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FE953BC-C9C8-43F1-964E-F6FF053E0F3C}" type="slidenum">
              <a:rPr lang="ru-RU" altLang="ru-RU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323850" y="981075"/>
            <a:ext cx="8640763" cy="5543550"/>
          </a:xfrm>
        </p:spPr>
        <p:txBody>
          <a:bodyPr/>
          <a:lstStyle/>
          <a:p>
            <a:pPr eaLnBrk="1" hangingPunct="1"/>
            <a:r>
              <a:rPr lang="ru-RU" altLang="ru-RU" sz="1800" smtClean="0"/>
              <a:t>В 2019 году ГСР-200 выполняются на 145 номенклатурных листах, и на период до 2024 года прирост геологической изученности в соответствии с Госпрограммой «ВИПР» должен сохраняться на нынешнем уровне.</a:t>
            </a:r>
          </a:p>
          <a:p>
            <a:pPr eaLnBrk="1" hangingPunct="1"/>
            <a:r>
              <a:rPr lang="ru-RU" altLang="ru-RU" sz="1800" smtClean="0"/>
              <a:t>Результаты геолого-съёмочных работ востребованы широким кругом пользователей в различных областях народного хозяйства - в геологоразведке, горном деле, мелиорации, водопользовании, строительстве, транспорте, обороне, экологии и т.д.</a:t>
            </a:r>
          </a:p>
          <a:p>
            <a:pPr eaLnBrk="1" hangingPunct="1"/>
            <a:r>
              <a:rPr lang="ru-RU" altLang="ru-RU" sz="1800" smtClean="0"/>
              <a:t>Необходимо сохранить производственный и кадровый потенциал региональной геологии, который и так серьёзно нарушен. В первую очередь это относится к территориальным геолого-съёмочным предприятиям, экспедициям и отдельным коллективам, имеющим уникальный опыт выполнения геологической съёмки в своих регионах.</a:t>
            </a:r>
          </a:p>
          <a:p>
            <a:pPr eaLnBrk="1" hangingPunct="1"/>
            <a:r>
              <a:rPr lang="ru-RU" altLang="ru-RU" sz="1800" smtClean="0"/>
              <a:t>Таким образом, </a:t>
            </a:r>
            <a:r>
              <a:rPr lang="ru-RU" altLang="ru-RU" sz="1800" smtClean="0">
                <a:solidFill>
                  <a:srgbClr val="FF0000"/>
                </a:solidFill>
              </a:rPr>
              <a:t>количество площадей проведения ГСР в среднесрочной перспективе не может быть существенно сокращено.</a:t>
            </a:r>
            <a:endParaRPr lang="ru-RU" altLang="ru-RU" sz="1800" smtClean="0"/>
          </a:p>
          <a:p>
            <a:pPr eaLnBrk="1" hangingPunct="1"/>
            <a:r>
              <a:rPr lang="ru-RU" altLang="ru-RU" sz="1800" smtClean="0"/>
              <a:t>Получается, что увеличение стоимости объектов только за счёт простого уменьшения их числа и перераспределения денег на оставшиеся площади не реализуемо. </a:t>
            </a:r>
            <a:r>
              <a:rPr lang="ru-RU" altLang="ru-RU" sz="1800" b="1" smtClean="0"/>
              <a:t>Необходимо искать другие пути повышения эффективности геолого-съёмочных работ.</a:t>
            </a:r>
            <a:endParaRPr lang="ru-RU" altLang="ru-RU" sz="1800" b="1" smtClean="0">
              <a:solidFill>
                <a:srgbClr val="FF0000"/>
              </a:solidFill>
            </a:endParaRPr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19E1321-E395-4530-9CD7-704B0F8C84F6}" type="slidenum">
              <a:rPr lang="ru-RU" altLang="ru-RU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ru-RU" altLang="ru-RU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252413" y="1989138"/>
            <a:ext cx="8640762" cy="3603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1600" smtClean="0"/>
              <a:t>Повышение прогнозно-поисковой эффективности геолого-съёмочных работ.</a:t>
            </a: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5964238"/>
            <a:ext cx="1905000" cy="4572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0D9E606-6D7C-4734-B2E2-F74F3103C55E}" type="slidenum">
              <a:rPr lang="ru-RU" altLang="ru-RU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ru-RU" altLang="ru-RU" sz="1400" smtClean="0">
              <a:latin typeface="Times New Roman" pitchFamily="18" charset="0"/>
            </a:endParaRP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827088" y="1404938"/>
            <a:ext cx="1133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rgbClr val="00B050"/>
                </a:solidFill>
                <a:latin typeface="Times New Roman" pitchFamily="18" charset="0"/>
              </a:rPr>
              <a:t>Цель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1404938"/>
            <a:ext cx="2305050" cy="584200"/>
          </a:xfrm>
          <a:prstGeom prst="roundRect">
            <a:avLst/>
          </a:prstGeom>
          <a:noFill/>
          <a:ln cmpd="dbl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684213" y="2420938"/>
            <a:ext cx="1471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rgbClr val="00B050"/>
                </a:solidFill>
                <a:latin typeface="Times New Roman" pitchFamily="18" charset="0"/>
              </a:rPr>
              <a:t>Задачи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0825" y="2420938"/>
            <a:ext cx="2305050" cy="584200"/>
          </a:xfrm>
          <a:prstGeom prst="roundRect">
            <a:avLst/>
          </a:prstGeom>
          <a:noFill/>
          <a:ln cmpd="dbl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B050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107950" y="3140075"/>
            <a:ext cx="8915400" cy="309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ru-RU" altLang="ru-RU" sz="1600" kern="0" dirty="0" smtClean="0"/>
              <a:t>Выполнение основных мероприятий, предусмотренных Госпрограммой «ВИПР» и Стратегией развития минерально-сырьевой базы России до 2035 г для региональных работ.</a:t>
            </a:r>
          </a:p>
          <a:p>
            <a:pPr>
              <a:defRPr/>
            </a:pPr>
            <a:r>
              <a:rPr lang="ru-RU" altLang="ru-RU" sz="1600" kern="0" dirty="0" smtClean="0"/>
              <a:t>Использование принципов программно-целевого планирования ГСР путём их концентрации на отдельных направлениях и территориях с учётом геолого-экономических факторов. </a:t>
            </a:r>
          </a:p>
          <a:p>
            <a:pPr>
              <a:defRPr/>
            </a:pPr>
            <a:r>
              <a:rPr lang="ru-RU" altLang="ru-RU" sz="1600" kern="0" dirty="0" smtClean="0"/>
              <a:t>Повышение количества и качества первичной геологической информации по перспективным площадям, увеличение достоверности прогноза месторождений по результатам региональных работ.</a:t>
            </a:r>
          </a:p>
          <a:p>
            <a:pPr>
              <a:defRPr/>
            </a:pPr>
            <a:r>
              <a:rPr lang="ru-RU" altLang="ru-RU" sz="1600" kern="0" dirty="0" smtClean="0"/>
              <a:t>Сохранение производственного и кадрового потенциала региональной геологии. Исключение убытков геолого-съёмочных подразделений при выполнении геологической съёмки. </a:t>
            </a:r>
          </a:p>
          <a:p>
            <a:pPr>
              <a:defRPr/>
            </a:pPr>
            <a:endParaRPr lang="ru-RU" altLang="ru-RU" sz="1600" kern="0" dirty="0" smtClean="0"/>
          </a:p>
          <a:p>
            <a:pPr>
              <a:defRPr/>
            </a:pPr>
            <a:endParaRPr lang="ru-RU" altLang="ru-RU" sz="1600" kern="0" dirty="0" smtClean="0"/>
          </a:p>
        </p:txBody>
      </p:sp>
      <p:sp>
        <p:nvSpPr>
          <p:cNvPr id="19465" name="Заголовок 1"/>
          <p:cNvSpPr>
            <a:spLocks noGrp="1"/>
          </p:cNvSpPr>
          <p:nvPr>
            <p:ph type="title"/>
          </p:nvPr>
        </p:nvSpPr>
        <p:spPr>
          <a:xfrm>
            <a:off x="246063" y="836613"/>
            <a:ext cx="8502650" cy="554037"/>
          </a:xfrm>
        </p:spPr>
        <p:txBody>
          <a:bodyPr/>
          <a:lstStyle/>
          <a:p>
            <a:pPr algn="ctr"/>
            <a:r>
              <a:rPr lang="ru-RU" altLang="ru-RU" smtClean="0"/>
              <a:t>Пути повышения эффективности геолого-съёмочных работ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151171F-5D46-44D0-831C-63CE552B6FD2}" type="slidenum">
              <a:rPr lang="ru-RU" altLang="ru-RU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ru-RU" altLang="ru-RU" sz="1400" smtClean="0">
              <a:latin typeface="Times New Roman" pitchFamily="18" charset="0"/>
            </a:endParaRPr>
          </a:p>
        </p:txBody>
      </p:sp>
      <p:sp>
        <p:nvSpPr>
          <p:cNvPr id="20483" name="Прямоугольник 4"/>
          <p:cNvSpPr>
            <a:spLocks noChangeArrowheads="1"/>
          </p:cNvSpPr>
          <p:nvPr/>
        </p:nvSpPr>
        <p:spPr bwMode="auto">
          <a:xfrm>
            <a:off x="2616200" y="1196975"/>
            <a:ext cx="4043363" cy="720725"/>
          </a:xfrm>
          <a:prstGeom prst="rect">
            <a:avLst/>
          </a:prstGeom>
          <a:solidFill>
            <a:srgbClr val="FF9999"/>
          </a:solidFill>
          <a:ln w="190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Times New Roman" pitchFamily="18" charset="0"/>
              </a:rPr>
              <a:t>Повышение прогнозно-поисковой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Times New Roman" pitchFamily="18" charset="0"/>
              </a:rPr>
              <a:t>эффективности</a:t>
            </a:r>
          </a:p>
        </p:txBody>
      </p:sp>
      <p:sp>
        <p:nvSpPr>
          <p:cNvPr id="20484" name="Прямоугольник 5"/>
          <p:cNvSpPr>
            <a:spLocks noChangeArrowheads="1"/>
          </p:cNvSpPr>
          <p:nvPr/>
        </p:nvSpPr>
        <p:spPr bwMode="auto">
          <a:xfrm>
            <a:off x="395288" y="2889250"/>
            <a:ext cx="3960812" cy="720725"/>
          </a:xfrm>
          <a:prstGeom prst="rect">
            <a:avLst/>
          </a:prstGeom>
          <a:solidFill>
            <a:srgbClr val="FFFF00"/>
          </a:solidFill>
          <a:ln w="190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Times New Roman" pitchFamily="18" charset="0"/>
              </a:rPr>
              <a:t>Новые методы и технологии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Times New Roman" pitchFamily="18" charset="0"/>
              </a:rPr>
              <a:t>геолого-съёмочных работ</a:t>
            </a:r>
          </a:p>
        </p:txBody>
      </p:sp>
      <p:sp>
        <p:nvSpPr>
          <p:cNvPr id="20485" name="Прямоугольник 6"/>
          <p:cNvSpPr>
            <a:spLocks noChangeArrowheads="1"/>
          </p:cNvSpPr>
          <p:nvPr/>
        </p:nvSpPr>
        <p:spPr bwMode="auto">
          <a:xfrm>
            <a:off x="4787900" y="2889250"/>
            <a:ext cx="3960813" cy="720725"/>
          </a:xfrm>
          <a:prstGeom prst="rect">
            <a:avLst/>
          </a:prstGeom>
          <a:solidFill>
            <a:srgbClr val="99FF99"/>
          </a:solidFill>
          <a:ln w="1905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Times New Roman" pitchFamily="18" charset="0"/>
              </a:rPr>
              <a:t>Изменение подходов к планированию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Times New Roman" pitchFamily="18" charset="0"/>
              </a:rPr>
              <a:t>геолого-съёмочных работ</a:t>
            </a:r>
          </a:p>
        </p:txBody>
      </p:sp>
      <p:sp>
        <p:nvSpPr>
          <p:cNvPr id="20486" name="TextBox 10"/>
          <p:cNvSpPr txBox="1">
            <a:spLocks noChangeArrowheads="1"/>
          </p:cNvSpPr>
          <p:nvPr/>
        </p:nvSpPr>
        <p:spPr bwMode="auto">
          <a:xfrm>
            <a:off x="395288" y="3933825"/>
            <a:ext cx="3960812" cy="18161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ru-RU" altLang="ru-RU" sz="1600" i="1">
                <a:latin typeface="Times New Roman" pitchFamily="18" charset="0"/>
              </a:rPr>
              <a:t>Дистанционные методы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ru-RU" altLang="ru-RU" sz="1600" i="1">
                <a:latin typeface="Times New Roman" pitchFamily="18" charset="0"/>
              </a:rPr>
              <a:t>Беспилотные летательные аппараты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ru-RU" altLang="ru-RU" sz="1600" i="1">
                <a:latin typeface="Times New Roman" pitchFamily="18" charset="0"/>
              </a:rPr>
              <a:t>Новейшие экспресс-методы полевых анализов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ru-RU" altLang="ru-RU" sz="1600" i="1">
                <a:latin typeface="Times New Roman" pitchFamily="18" charset="0"/>
              </a:rPr>
              <a:t>Цифровые и геоинформационные технологии полевых и камеральных работ и т.д.</a:t>
            </a:r>
          </a:p>
        </p:txBody>
      </p:sp>
      <p:sp>
        <p:nvSpPr>
          <p:cNvPr id="20487" name="TextBox 11"/>
          <p:cNvSpPr txBox="1">
            <a:spLocks noChangeArrowheads="1"/>
          </p:cNvSpPr>
          <p:nvPr/>
        </p:nvSpPr>
        <p:spPr bwMode="auto">
          <a:xfrm>
            <a:off x="4754563" y="3933825"/>
            <a:ext cx="3994150" cy="1816100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i="1">
                <a:latin typeface="Times New Roman" pitchFamily="18" charset="0"/>
              </a:rPr>
              <a:t>Укрупнение объектов: постепенный переход от картирования отдельных номенклатурных листов м-ба 1:200 000 к работам на </a:t>
            </a:r>
            <a:r>
              <a:rPr lang="ru-RU" altLang="ru-RU" sz="1600" b="1" i="1">
                <a:solidFill>
                  <a:srgbClr val="FF0000"/>
                </a:solidFill>
                <a:latin typeface="Times New Roman" pitchFamily="18" charset="0"/>
              </a:rPr>
              <a:t>группах листов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 i="1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 i="1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 i="1">
              <a:latin typeface="Times New Roman" pitchFamily="18" charset="0"/>
            </a:endParaRPr>
          </a:p>
        </p:txBody>
      </p:sp>
      <p:cxnSp>
        <p:nvCxnSpPr>
          <p:cNvPr id="20488" name="Прямая со стрелкой 13"/>
          <p:cNvCxnSpPr>
            <a:cxnSpLocks noChangeShapeType="1"/>
            <a:endCxn id="20484" idx="0"/>
          </p:cNvCxnSpPr>
          <p:nvPr/>
        </p:nvCxnSpPr>
        <p:spPr bwMode="auto">
          <a:xfrm flipH="1">
            <a:off x="2376488" y="1917700"/>
            <a:ext cx="1331912" cy="971550"/>
          </a:xfrm>
          <a:prstGeom prst="straightConnector1">
            <a:avLst/>
          </a:prstGeom>
          <a:noFill/>
          <a:ln w="28575" cap="sq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9" name="Прямая со стрелкой 15"/>
          <p:cNvCxnSpPr>
            <a:cxnSpLocks noChangeShapeType="1"/>
          </p:cNvCxnSpPr>
          <p:nvPr/>
        </p:nvCxnSpPr>
        <p:spPr bwMode="auto">
          <a:xfrm>
            <a:off x="5508625" y="1917700"/>
            <a:ext cx="1366838" cy="971550"/>
          </a:xfrm>
          <a:prstGeom prst="straightConnector1">
            <a:avLst/>
          </a:prstGeom>
          <a:noFill/>
          <a:ln w="28575" cap="sq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0" name="Прямая со стрелкой 21"/>
          <p:cNvCxnSpPr>
            <a:cxnSpLocks noChangeShapeType="1"/>
            <a:stCxn id="20486" idx="0"/>
            <a:endCxn id="20484" idx="2"/>
          </p:cNvCxnSpPr>
          <p:nvPr/>
        </p:nvCxnSpPr>
        <p:spPr bwMode="auto">
          <a:xfrm flipV="1">
            <a:off x="2376488" y="3609975"/>
            <a:ext cx="0" cy="323850"/>
          </a:xfrm>
          <a:prstGeom prst="straightConnector1">
            <a:avLst/>
          </a:prstGeom>
          <a:noFill/>
          <a:ln w="28575" cap="sq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1" name="Прямая со стрелкой 23"/>
          <p:cNvCxnSpPr>
            <a:cxnSpLocks noChangeShapeType="1"/>
            <a:stCxn id="20487" idx="0"/>
            <a:endCxn id="20485" idx="2"/>
          </p:cNvCxnSpPr>
          <p:nvPr/>
        </p:nvCxnSpPr>
        <p:spPr bwMode="auto">
          <a:xfrm flipV="1">
            <a:off x="6751638" y="3609975"/>
            <a:ext cx="17462" cy="323850"/>
          </a:xfrm>
          <a:prstGeom prst="straightConnector1">
            <a:avLst/>
          </a:prstGeom>
          <a:noFill/>
          <a:ln w="28575" cap="sq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06293AD-90E7-44D5-A54F-1F8523AC6CF9}" type="slidenum">
              <a:rPr lang="ru-RU" altLang="ru-RU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00" smtClean="0">
              <a:latin typeface="Times New Roman" pitchFamily="18" charset="0"/>
            </a:endParaRPr>
          </a:p>
        </p:txBody>
      </p:sp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8647112" cy="482600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Понятие эффективности геолого-съёмочных работ</a:t>
            </a:r>
          </a:p>
        </p:txBody>
      </p:sp>
      <p:sp>
        <p:nvSpPr>
          <p:cNvPr id="5124" name="Блок-схема: альтернативный процесс 6"/>
          <p:cNvSpPr>
            <a:spLocks noChangeArrowheads="1"/>
          </p:cNvSpPr>
          <p:nvPr/>
        </p:nvSpPr>
        <p:spPr bwMode="auto">
          <a:xfrm>
            <a:off x="2987675" y="2276475"/>
            <a:ext cx="2952750" cy="504825"/>
          </a:xfrm>
          <a:prstGeom prst="flowChartAlternateProcess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FF0000"/>
                </a:solidFill>
                <a:latin typeface="Times New Roman" pitchFamily="18" charset="0"/>
              </a:rPr>
              <a:t>Эффективность ГСР</a:t>
            </a:r>
          </a:p>
        </p:txBody>
      </p:sp>
      <p:sp>
        <p:nvSpPr>
          <p:cNvPr id="5125" name="Блок-схема: альтернативный процесс 7"/>
          <p:cNvSpPr>
            <a:spLocks noChangeArrowheads="1"/>
          </p:cNvSpPr>
          <p:nvPr/>
        </p:nvSpPr>
        <p:spPr bwMode="auto">
          <a:xfrm>
            <a:off x="222250" y="3403600"/>
            <a:ext cx="2008188" cy="647700"/>
          </a:xfrm>
          <a:prstGeom prst="flowChartAlternateProcess">
            <a:avLst/>
          </a:prstGeom>
          <a:solidFill>
            <a:srgbClr val="FF9966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latin typeface="Times New Roman" pitchFamily="18" charset="0"/>
              </a:rPr>
              <a:t>Общегеологическая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latin typeface="Times New Roman" pitchFamily="18" charset="0"/>
              </a:rPr>
              <a:t>эффективность</a:t>
            </a:r>
          </a:p>
        </p:txBody>
      </p:sp>
      <p:cxnSp>
        <p:nvCxnSpPr>
          <p:cNvPr id="5126" name="Соединительная линия уступом 14"/>
          <p:cNvCxnSpPr>
            <a:cxnSpLocks noChangeShapeType="1"/>
            <a:stCxn id="5124" idx="1"/>
            <a:endCxn id="5125" idx="0"/>
          </p:cNvCxnSpPr>
          <p:nvPr/>
        </p:nvCxnSpPr>
        <p:spPr bwMode="auto">
          <a:xfrm rot="10800000" flipV="1">
            <a:off x="1225550" y="2528888"/>
            <a:ext cx="1762125" cy="874712"/>
          </a:xfrm>
          <a:prstGeom prst="bentConnector2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7" name="Прямоугольник 19"/>
          <p:cNvSpPr>
            <a:spLocks noChangeArrowheads="1"/>
          </p:cNvSpPr>
          <p:nvPr/>
        </p:nvSpPr>
        <p:spPr bwMode="auto">
          <a:xfrm>
            <a:off x="222250" y="4341813"/>
            <a:ext cx="2008188" cy="1295400"/>
          </a:xfrm>
          <a:prstGeom prst="rect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i="1">
                <a:solidFill>
                  <a:srgbClr val="CC6600"/>
                </a:solidFill>
                <a:latin typeface="Times New Roman" pitchFamily="18" charset="0"/>
              </a:rPr>
              <a:t>Прирост геологической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i="1">
                <a:solidFill>
                  <a:srgbClr val="CC6600"/>
                </a:solidFill>
                <a:latin typeface="Times New Roman" pitchFamily="18" charset="0"/>
              </a:rPr>
              <a:t>информации о недрах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i="1">
                <a:solidFill>
                  <a:srgbClr val="CC6600"/>
                </a:solidFill>
                <a:latin typeface="Times New Roman" pitchFamily="18" charset="0"/>
              </a:rPr>
              <a:t>изучаемой площади</a:t>
            </a:r>
          </a:p>
        </p:txBody>
      </p:sp>
      <p:sp>
        <p:nvSpPr>
          <p:cNvPr id="5128" name="Блок-схема: альтернативный процесс 27"/>
          <p:cNvSpPr>
            <a:spLocks noChangeArrowheads="1"/>
          </p:cNvSpPr>
          <p:nvPr/>
        </p:nvSpPr>
        <p:spPr bwMode="auto">
          <a:xfrm>
            <a:off x="2411413" y="3403600"/>
            <a:ext cx="2016125" cy="647700"/>
          </a:xfrm>
          <a:prstGeom prst="flowChartAlternateProcess">
            <a:avLst/>
          </a:prstGeom>
          <a:solidFill>
            <a:srgbClr val="00FF0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latin typeface="Times New Roman" pitchFamily="18" charset="0"/>
              </a:rPr>
              <a:t>Прогнозная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latin typeface="Times New Roman" pitchFamily="18" charset="0"/>
              </a:rPr>
              <a:t>эффективность</a:t>
            </a:r>
          </a:p>
        </p:txBody>
      </p:sp>
      <p:sp>
        <p:nvSpPr>
          <p:cNvPr id="5129" name="Блок-схема: процесс 28"/>
          <p:cNvSpPr>
            <a:spLocks noChangeArrowheads="1"/>
          </p:cNvSpPr>
          <p:nvPr/>
        </p:nvSpPr>
        <p:spPr bwMode="auto">
          <a:xfrm>
            <a:off x="2411413" y="4365625"/>
            <a:ext cx="2016125" cy="1295400"/>
          </a:xfrm>
          <a:prstGeom prst="flowChartProcess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300" i="1">
                <a:solidFill>
                  <a:srgbClr val="339933"/>
                </a:solidFill>
                <a:latin typeface="Times New Roman" pitchFamily="18" charset="0"/>
              </a:rPr>
              <a:t>Определяется приростом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300" i="1">
                <a:solidFill>
                  <a:srgbClr val="339933"/>
                </a:solidFill>
                <a:latin typeface="Times New Roman" pitchFamily="18" charset="0"/>
              </a:rPr>
              <a:t>и обоснованностью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300" i="1">
                <a:solidFill>
                  <a:srgbClr val="339933"/>
                </a:solidFill>
                <a:latin typeface="Times New Roman" pitchFamily="18" charset="0"/>
              </a:rPr>
              <a:t>прогнозных ресурсов</a:t>
            </a:r>
          </a:p>
        </p:txBody>
      </p:sp>
      <p:cxnSp>
        <p:nvCxnSpPr>
          <p:cNvPr id="5130" name="Соединительная линия уступом 36"/>
          <p:cNvCxnSpPr>
            <a:cxnSpLocks noChangeShapeType="1"/>
            <a:stCxn id="5124" idx="2"/>
            <a:endCxn id="5128" idx="0"/>
          </p:cNvCxnSpPr>
          <p:nvPr/>
        </p:nvCxnSpPr>
        <p:spPr bwMode="auto">
          <a:xfrm rot="5400000">
            <a:off x="3630613" y="2570162"/>
            <a:ext cx="622300" cy="1044575"/>
          </a:xfrm>
          <a:prstGeom prst="bentConnector3">
            <a:avLst>
              <a:gd name="adj1" fmla="val 50000"/>
            </a:avLst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1" name="Блок-схема: альтернативный процесс 38"/>
          <p:cNvSpPr>
            <a:spLocks noChangeArrowheads="1"/>
          </p:cNvSpPr>
          <p:nvPr/>
        </p:nvSpPr>
        <p:spPr bwMode="auto">
          <a:xfrm>
            <a:off x="4572000" y="3403600"/>
            <a:ext cx="2160588" cy="647700"/>
          </a:xfrm>
          <a:prstGeom prst="flowChartAlternateProcess">
            <a:avLst/>
          </a:prstGeom>
          <a:solidFill>
            <a:srgbClr val="66FFFF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latin typeface="Times New Roman" pitchFamily="18" charset="0"/>
              </a:rPr>
              <a:t>Поисковая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latin typeface="Times New Roman" pitchFamily="18" charset="0"/>
              </a:rPr>
              <a:t>эффективность</a:t>
            </a:r>
          </a:p>
        </p:txBody>
      </p:sp>
      <p:sp>
        <p:nvSpPr>
          <p:cNvPr id="5132" name="Блок-схема: процесс 47"/>
          <p:cNvSpPr>
            <a:spLocks noChangeArrowheads="1"/>
          </p:cNvSpPr>
          <p:nvPr/>
        </p:nvSpPr>
        <p:spPr bwMode="auto">
          <a:xfrm>
            <a:off x="4572000" y="4365625"/>
            <a:ext cx="2160588" cy="1295400"/>
          </a:xfrm>
          <a:prstGeom prst="flowChartProcess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i="1">
                <a:solidFill>
                  <a:srgbClr val="0070C0"/>
                </a:solidFill>
                <a:latin typeface="Times New Roman" pitchFamily="18" charset="0"/>
              </a:rPr>
              <a:t>Характеризует выявление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i="1">
                <a:solidFill>
                  <a:srgbClr val="0070C0"/>
                </a:solidFill>
                <a:latin typeface="Times New Roman" pitchFamily="18" charset="0"/>
              </a:rPr>
              <a:t>объектов полезных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i="1">
                <a:solidFill>
                  <a:srgbClr val="0070C0"/>
                </a:solidFill>
                <a:latin typeface="Times New Roman" pitchFamily="18" charset="0"/>
              </a:rPr>
              <a:t>ископаемых 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i="1">
                <a:solidFill>
                  <a:srgbClr val="0070C0"/>
                </a:solidFill>
                <a:latin typeface="Times New Roman" pitchFamily="18" charset="0"/>
              </a:rPr>
              <a:t>перспективных локальных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i="1">
                <a:solidFill>
                  <a:srgbClr val="0070C0"/>
                </a:solidFill>
                <a:latin typeface="Times New Roman" pitchFamily="18" charset="0"/>
              </a:rPr>
              <a:t>площадей разных рангов</a:t>
            </a:r>
          </a:p>
        </p:txBody>
      </p:sp>
      <p:cxnSp>
        <p:nvCxnSpPr>
          <p:cNvPr id="5133" name="Соединительная линия уступом 58"/>
          <p:cNvCxnSpPr>
            <a:cxnSpLocks noChangeShapeType="1"/>
            <a:stCxn id="5124" idx="2"/>
            <a:endCxn id="5131" idx="0"/>
          </p:cNvCxnSpPr>
          <p:nvPr/>
        </p:nvCxnSpPr>
        <p:spPr bwMode="auto">
          <a:xfrm rot="16200000" flipH="1">
            <a:off x="4746625" y="2498725"/>
            <a:ext cx="622300" cy="1187450"/>
          </a:xfrm>
          <a:prstGeom prst="bentConnector3">
            <a:avLst>
              <a:gd name="adj1" fmla="val 50000"/>
            </a:avLst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Скругленный прямоугольник 60"/>
          <p:cNvSpPr/>
          <p:nvPr/>
        </p:nvSpPr>
        <p:spPr bwMode="auto">
          <a:xfrm>
            <a:off x="6875463" y="3403600"/>
            <a:ext cx="2089150" cy="620713"/>
          </a:xfrm>
          <a:prstGeom prst="roundRect">
            <a:avLst/>
          </a:prstGeom>
          <a:solidFill>
            <a:schemeClr val="bg2">
              <a:lumMod val="9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wrap="none"/>
          <a:lstStyle/>
          <a:p>
            <a:pPr algn="ctr">
              <a:defRPr/>
            </a:pPr>
            <a:r>
              <a:rPr lang="ru-RU" sz="1600" dirty="0"/>
              <a:t>Экономическая</a:t>
            </a:r>
          </a:p>
          <a:p>
            <a:pPr algn="ctr">
              <a:defRPr/>
            </a:pPr>
            <a:r>
              <a:rPr lang="ru-RU" sz="1600" dirty="0"/>
              <a:t>эффективность</a:t>
            </a:r>
          </a:p>
        </p:txBody>
      </p:sp>
      <p:sp>
        <p:nvSpPr>
          <p:cNvPr id="5135" name="Блок-схема: процесс 61"/>
          <p:cNvSpPr>
            <a:spLocks noChangeArrowheads="1"/>
          </p:cNvSpPr>
          <p:nvPr/>
        </p:nvSpPr>
        <p:spPr bwMode="auto">
          <a:xfrm>
            <a:off x="6875463" y="4365625"/>
            <a:ext cx="2089150" cy="1295400"/>
          </a:xfrm>
          <a:prstGeom prst="flowChartProcess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300" i="1">
                <a:latin typeface="Times New Roman" pitchFamily="18" charset="0"/>
              </a:rPr>
              <a:t>Определяется отношением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300" i="1">
                <a:latin typeface="Times New Roman" pitchFamily="18" charset="0"/>
              </a:rPr>
              <a:t>затрат на производство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300" i="1">
                <a:latin typeface="Times New Roman" pitchFamily="18" charset="0"/>
              </a:rPr>
              <a:t>ГСР к приращиваемой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300" i="1">
                <a:latin typeface="Times New Roman" pitchFamily="18" charset="0"/>
              </a:rPr>
              <a:t>ценности (стоимости)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300" i="1">
                <a:latin typeface="Times New Roman" pitchFamily="18" charset="0"/>
              </a:rPr>
              <a:t>минерального сырья в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300" i="1">
                <a:latin typeface="Times New Roman" pitchFamily="18" charset="0"/>
              </a:rPr>
              <a:t>недрах</a:t>
            </a:r>
          </a:p>
        </p:txBody>
      </p:sp>
      <p:cxnSp>
        <p:nvCxnSpPr>
          <p:cNvPr id="5136" name="Соединительная линия уступом 66"/>
          <p:cNvCxnSpPr>
            <a:cxnSpLocks noChangeShapeType="1"/>
            <a:stCxn id="5124" idx="3"/>
            <a:endCxn id="61" idx="0"/>
          </p:cNvCxnSpPr>
          <p:nvPr/>
        </p:nvCxnSpPr>
        <p:spPr bwMode="auto">
          <a:xfrm>
            <a:off x="5940425" y="2528888"/>
            <a:ext cx="1979613" cy="874712"/>
          </a:xfrm>
          <a:prstGeom prst="bentConnector2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7" name="Прямоугольник 67"/>
          <p:cNvSpPr>
            <a:spLocks noChangeArrowheads="1"/>
          </p:cNvSpPr>
          <p:nvPr/>
        </p:nvSpPr>
        <p:spPr bwMode="auto">
          <a:xfrm>
            <a:off x="250825" y="1476375"/>
            <a:ext cx="86375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latin typeface="Times New Roman" pitchFamily="18" charset="0"/>
              </a:rPr>
              <a:t>В соответствии с «Требованиями по оценке (общей, поисковой и прогнозной) эффективности региональных геологических работ», утверждёнными НРС Роснедра в 2005 году:</a:t>
            </a:r>
          </a:p>
        </p:txBody>
      </p:sp>
      <p:sp>
        <p:nvSpPr>
          <p:cNvPr id="5138" name="Прямоугольник 68"/>
          <p:cNvSpPr>
            <a:spLocks noChangeArrowheads="1"/>
          </p:cNvSpPr>
          <p:nvPr/>
        </p:nvSpPr>
        <p:spPr bwMode="auto">
          <a:xfrm>
            <a:off x="107950" y="5868988"/>
            <a:ext cx="8685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latin typeface="Times New Roman" pitchFamily="18" charset="0"/>
              </a:rPr>
              <a:t>В настоящее время наиболее острой проблемой является прогнозная и поисковая эффективность геолого-съёмочных работ, которая определяет их экономический эффект.</a:t>
            </a:r>
          </a:p>
        </p:txBody>
      </p:sp>
      <p:cxnSp>
        <p:nvCxnSpPr>
          <p:cNvPr id="5139" name="Прямая со стрелкой 76"/>
          <p:cNvCxnSpPr>
            <a:cxnSpLocks noChangeShapeType="1"/>
            <a:stCxn id="5125" idx="2"/>
            <a:endCxn id="5127" idx="0"/>
          </p:cNvCxnSpPr>
          <p:nvPr/>
        </p:nvCxnSpPr>
        <p:spPr bwMode="auto">
          <a:xfrm>
            <a:off x="1225550" y="4051300"/>
            <a:ext cx="0" cy="290513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40" name="Прямая со стрелкой 78"/>
          <p:cNvCxnSpPr>
            <a:cxnSpLocks noChangeShapeType="1"/>
            <a:stCxn id="5128" idx="2"/>
            <a:endCxn id="5129" idx="0"/>
          </p:cNvCxnSpPr>
          <p:nvPr/>
        </p:nvCxnSpPr>
        <p:spPr bwMode="auto">
          <a:xfrm>
            <a:off x="3419475" y="4051300"/>
            <a:ext cx="0" cy="31432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41" name="Прямая со стрелкой 80"/>
          <p:cNvCxnSpPr>
            <a:cxnSpLocks noChangeShapeType="1"/>
            <a:stCxn id="5131" idx="2"/>
            <a:endCxn id="5132" idx="0"/>
          </p:cNvCxnSpPr>
          <p:nvPr/>
        </p:nvCxnSpPr>
        <p:spPr bwMode="auto">
          <a:xfrm>
            <a:off x="5651500" y="4051300"/>
            <a:ext cx="0" cy="31432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42" name="Прямая со стрелкой 82"/>
          <p:cNvCxnSpPr>
            <a:cxnSpLocks noChangeShapeType="1"/>
            <a:stCxn id="61" idx="2"/>
            <a:endCxn id="5135" idx="0"/>
          </p:cNvCxnSpPr>
          <p:nvPr/>
        </p:nvCxnSpPr>
        <p:spPr bwMode="auto">
          <a:xfrm>
            <a:off x="7920038" y="4024313"/>
            <a:ext cx="0" cy="341312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8429625" cy="769938"/>
          </a:xfrm>
        </p:spPr>
        <p:txBody>
          <a:bodyPr/>
          <a:lstStyle/>
          <a:p>
            <a:pPr algn="ctr"/>
            <a:r>
              <a:rPr lang="ru-RU" altLang="ru-RU" smtClean="0"/>
              <a:t>Принципы выбора геологических структур для постановки групповых геолого-съёмочных работ</a:t>
            </a: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34925" y="1844675"/>
            <a:ext cx="9001125" cy="4752975"/>
          </a:xfrm>
        </p:spPr>
        <p:txBody>
          <a:bodyPr/>
          <a:lstStyle/>
          <a:p>
            <a:r>
              <a:rPr lang="ru-RU" altLang="ru-RU" sz="1600" smtClean="0"/>
              <a:t>Расположение в пределах крупных геологических структур или их значимых частей (минерагенических зон, рудных районов и т.д.), благоприятных для локализации промышленных месторождений наиболее востребованных и дефицитных видов сырья.</a:t>
            </a:r>
          </a:p>
          <a:p>
            <a:r>
              <a:rPr lang="ru-RU" altLang="ru-RU" sz="1600" smtClean="0"/>
              <a:t>Приуроченность групповых объектов к минерально-сырьевым центрам как драйверам экономического развития крупных регионов согласно </a:t>
            </a:r>
            <a:r>
              <a:rPr lang="ru-RU" altLang="ru-RU" sz="1600" i="1" smtClean="0"/>
              <a:t>«Стратегии пространственного развития Российской Федерации до 2025 года», </a:t>
            </a:r>
            <a:r>
              <a:rPr lang="ru-RU" altLang="ru-RU" sz="1600" smtClean="0"/>
              <a:t>утверждённой распоряжением Правительства Российской Федерации от 13 февраля 2019 г № 207-р. Согласно этому документу, </a:t>
            </a:r>
            <a:r>
              <a:rPr lang="ru-RU" altLang="ru-RU" sz="1600" b="1" smtClean="0"/>
              <a:t>минерально-сырьевой центр </a:t>
            </a:r>
            <a:r>
              <a:rPr lang="ru-RU" altLang="ru-RU" sz="1600" smtClean="0"/>
              <a:t>– территория одного или нескольких муниципальных образований, в пределах которых расположена совокупность разрабатываемых или планируемых к освоению месторождений или перспективных площадей, связанных общей и планируемой инфраструктурой и имеющих единый пункт отгрузки минерального сырья или продуктов его обогащения.</a:t>
            </a:r>
          </a:p>
          <a:p>
            <a:r>
              <a:rPr lang="ru-RU" altLang="ru-RU" sz="1600" smtClean="0"/>
              <a:t>Наличие геологических предпосылок выявления месторождений остродефицитных и стратегических видов сырья, востребованных на рынке недропользования или имеющих особую значимость для экономики страны с учётом регионального аспекта.</a:t>
            </a:r>
          </a:p>
          <a:p>
            <a:r>
              <a:rPr lang="ru-RU" altLang="ru-RU" sz="1600" smtClean="0"/>
              <a:t>Для крупнообъёмных месторождений (порфировых, скарновых, черносланцевых, руд чёрных металлов, фосфорного сырья и т.д.) - учёт имеющейся либо строящейся энергетической и транспортной инфраструктуры для их промышленного освоения.</a:t>
            </a:r>
          </a:p>
          <a:p>
            <a:endParaRPr lang="ru-RU" altLang="ru-RU" sz="1600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5AEA528-F207-43A5-BC9D-9FC70E581BBD}" type="slidenum">
              <a:rPr lang="ru-RU" altLang="ru-RU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ru-RU" altLang="ru-RU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358775" y="1700213"/>
            <a:ext cx="8605838" cy="4968875"/>
          </a:xfrm>
        </p:spPr>
        <p:txBody>
          <a:bodyPr/>
          <a:lstStyle/>
          <a:p>
            <a:r>
              <a:rPr lang="ru-RU" altLang="ru-RU" sz="1700" dirty="0" smtClean="0"/>
              <a:t>При </a:t>
            </a:r>
            <a:r>
              <a:rPr lang="ru-RU" altLang="ru-RU" sz="1700" b="1" dirty="0" smtClean="0"/>
              <a:t>планировании групповых объектов </a:t>
            </a:r>
            <a:r>
              <a:rPr lang="ru-RU" altLang="ru-RU" sz="1700" dirty="0" smtClean="0"/>
              <a:t>следует ориентироваться на </a:t>
            </a:r>
            <a:r>
              <a:rPr lang="ru-RU" altLang="ru-RU" sz="1700" i="1" dirty="0" smtClean="0">
                <a:solidFill>
                  <a:srgbClr val="339933"/>
                </a:solidFill>
              </a:rPr>
              <a:t>«Основные положения организации и производства групповой геологической съёмки и </a:t>
            </a:r>
            <a:r>
              <a:rPr lang="ru-RU" altLang="ru-RU" sz="1700" i="1" dirty="0" err="1" smtClean="0">
                <a:solidFill>
                  <a:srgbClr val="339933"/>
                </a:solidFill>
              </a:rPr>
              <a:t>аэрофотогеологического</a:t>
            </a:r>
            <a:r>
              <a:rPr lang="ru-RU" altLang="ru-RU" sz="1700" i="1" dirty="0" smtClean="0">
                <a:solidFill>
                  <a:srgbClr val="339933"/>
                </a:solidFill>
              </a:rPr>
              <a:t> картирования масштаба 1:200 000»</a:t>
            </a:r>
            <a:r>
              <a:rPr lang="ru-RU" altLang="ru-RU" sz="1700" dirty="0" smtClean="0"/>
              <a:t>, утверждённые Министерством геологии СССР в 1972 г, с учётом современных реалий и проведения геологического </a:t>
            </a:r>
            <a:r>
              <a:rPr lang="ru-RU" altLang="ru-RU" sz="1700" dirty="0" err="1" smtClean="0"/>
              <a:t>доизучения</a:t>
            </a:r>
            <a:r>
              <a:rPr lang="ru-RU" altLang="ru-RU" sz="1700" dirty="0" smtClean="0"/>
              <a:t> площадей, а не кондиционной геологической съёмки.</a:t>
            </a:r>
          </a:p>
          <a:p>
            <a:r>
              <a:rPr lang="ru-RU" altLang="ru-RU" sz="1700" dirty="0" smtClean="0"/>
              <a:t>В отношении </a:t>
            </a:r>
            <a:r>
              <a:rPr lang="ru-RU" altLang="ru-RU" sz="1700" b="1" dirty="0" smtClean="0"/>
              <a:t>содержания и комплексности изучения </a:t>
            </a:r>
            <a:r>
              <a:rPr lang="ru-RU" altLang="ru-RU" sz="1700" dirty="0" smtClean="0"/>
              <a:t>стратиграфии, литологии, тектоники, магматизма, метаморфизма, полезных ископаемых групповая съёмка должна отвечать всем современным требованиям, предъявляемым к геолого-съёмочным работам масштаба 1:200 000.</a:t>
            </a:r>
          </a:p>
          <a:p>
            <a:r>
              <a:rPr lang="ru-RU" altLang="ru-RU" sz="1700" b="1" dirty="0" smtClean="0"/>
              <a:t>Ведение геологической съёмки от общего к частному </a:t>
            </a:r>
            <a:r>
              <a:rPr lang="ru-RU" altLang="ru-RU" sz="1700" dirty="0" smtClean="0"/>
              <a:t>– путём последовательного сгущения сети полевых работ на всей </a:t>
            </a:r>
            <a:r>
              <a:rPr lang="ru-RU" altLang="ru-RU" sz="1700" dirty="0" err="1" smtClean="0"/>
              <a:t>картируемой</a:t>
            </a:r>
            <a:r>
              <a:rPr lang="ru-RU" altLang="ru-RU" sz="1700" dirty="0" smtClean="0"/>
              <a:t> территории, их сосредоточение на участках, наиболее важных для решения всех задач геологической съёмки – как общегеологических, так и поисковых.</a:t>
            </a:r>
          </a:p>
          <a:p>
            <a:r>
              <a:rPr lang="ru-RU" altLang="ru-RU" sz="1700" dirty="0" smtClean="0"/>
              <a:t>Проведение работ от начала и до конца </a:t>
            </a:r>
            <a:r>
              <a:rPr lang="ru-RU" altLang="ru-RU" sz="1700" b="1" dirty="0" smtClean="0"/>
              <a:t>силами одного объединённого коллектива</a:t>
            </a:r>
            <a:r>
              <a:rPr lang="ru-RU" altLang="ru-RU" sz="1700" dirty="0" smtClean="0"/>
              <a:t> на единой площади, охватываемой группами номенклатурных листов масштаба 1:200 000.</a:t>
            </a:r>
          </a:p>
          <a:p>
            <a:endParaRPr lang="ru-RU" altLang="ru-RU" sz="1700" dirty="0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1C2086D-A594-4216-A12F-B4FD76D7FF64}" type="slidenum">
              <a:rPr lang="ru-RU" altLang="ru-RU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ru-RU" altLang="ru-RU" sz="1400" smtClean="0">
              <a:latin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87388" y="858838"/>
            <a:ext cx="7845425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kern="0" dirty="0" smtClean="0"/>
              <a:t>Основные принципы планирования групповых геолого-съёмочных работ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E23BC55-FC22-4327-9656-7B367FF54B0D}" type="slidenum">
              <a:rPr lang="ru-RU" altLang="ru-RU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ru-RU" altLang="ru-RU" sz="1400" smtClean="0">
              <a:latin typeface="Times New Roman" pitchFamily="18" charset="0"/>
            </a:endParaRP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179388" y="1125538"/>
            <a:ext cx="8785225" cy="5471814"/>
          </a:xfrm>
        </p:spPr>
        <p:txBody>
          <a:bodyPr/>
          <a:lstStyle/>
          <a:p>
            <a:r>
              <a:rPr lang="ru-RU" altLang="ru-RU" sz="1600" b="1" dirty="0" smtClean="0"/>
              <a:t>Организация отдельных </a:t>
            </a:r>
            <a:r>
              <a:rPr lang="ru-RU" altLang="ru-RU" sz="1600" b="1" dirty="0" smtClean="0"/>
              <a:t>поисковых отрядов </a:t>
            </a:r>
            <a:r>
              <a:rPr lang="ru-RU" altLang="ru-RU" sz="1600" dirty="0" smtClean="0"/>
              <a:t>для сосредоточения детальных работ на перспективных участках, выделенных по геологическим предпосылкам или результатам опробования. Выполнение на этих участках площадных геохимических и геофизических съёмок, а при обнаружении прямых признаков полезных ископаемых - горных работ (механическая проходка или БВР) и бурения.</a:t>
            </a:r>
          </a:p>
          <a:p>
            <a:r>
              <a:rPr lang="ru-RU" altLang="ru-RU" sz="1600" dirty="0" smtClean="0"/>
              <a:t>Результат работ – </a:t>
            </a:r>
            <a:r>
              <a:rPr lang="ru-RU" altLang="ru-RU" sz="1600" b="1" dirty="0" smtClean="0"/>
              <a:t>подготовленные к изданию комплекты геологических карт </a:t>
            </a:r>
            <a:r>
              <a:rPr lang="ru-RU" altLang="ru-RU" sz="1600" dirty="0" smtClean="0"/>
              <a:t>масштаба 1:200 000, а также перспективные площади  для постановки крупномасштабных региональных геологических исследований и поисков с прогнозными ресурсами полезных ископаемых категории Р</a:t>
            </a:r>
            <a:r>
              <a:rPr lang="ru-RU" altLang="ru-RU" sz="1600" baseline="-25000" dirty="0" smtClean="0"/>
              <a:t>3</a:t>
            </a:r>
            <a:r>
              <a:rPr lang="ru-RU" altLang="ru-RU" sz="1600" dirty="0" smtClean="0"/>
              <a:t>, на участках детализации – Р</a:t>
            </a:r>
            <a:r>
              <a:rPr lang="ru-RU" altLang="ru-RU" sz="1600" baseline="-25000" dirty="0" smtClean="0"/>
              <a:t>2</a:t>
            </a:r>
            <a:r>
              <a:rPr lang="ru-RU" altLang="ru-RU" sz="1600" dirty="0" smtClean="0"/>
              <a:t>.</a:t>
            </a:r>
          </a:p>
          <a:p>
            <a:r>
              <a:rPr lang="ru-RU" altLang="ru-RU" sz="1600" b="1" dirty="0" smtClean="0"/>
              <a:t>Стоимость группового объекта </a:t>
            </a:r>
            <a:r>
              <a:rPr lang="ru-RU" altLang="ru-RU" sz="1600" dirty="0" smtClean="0"/>
              <a:t>должна быть пропорциональна средней стоимости ГСР на одном номенклатурном листе, сложившейся в конкретном регионе.</a:t>
            </a:r>
          </a:p>
          <a:p>
            <a:r>
              <a:rPr lang="ru-RU" altLang="ru-RU" sz="1600" b="1" dirty="0" smtClean="0"/>
              <a:t>Геолого-съёмочные партии</a:t>
            </a:r>
            <a:r>
              <a:rPr lang="ru-RU" altLang="ru-RU" sz="1600" dirty="0" smtClean="0"/>
              <a:t>, выполняющие работы на групповом объекте, </a:t>
            </a:r>
            <a:r>
              <a:rPr lang="ru-RU" altLang="ru-RU" sz="1600" b="1" dirty="0" smtClean="0"/>
              <a:t>должны</a:t>
            </a:r>
            <a:r>
              <a:rPr lang="ru-RU" altLang="ru-RU" sz="1600" dirty="0" smtClean="0"/>
              <a:t> </a:t>
            </a:r>
            <a:r>
              <a:rPr lang="ru-RU" altLang="ru-RU" sz="1600" b="1" dirty="0" smtClean="0"/>
              <a:t>объединять коллективы</a:t>
            </a:r>
            <a:r>
              <a:rPr lang="ru-RU" altLang="ru-RU" sz="1600" dirty="0" smtClean="0"/>
              <a:t>, ранее проводившие ГСР на отдельных номенклатурных листах с целью недопущения потери квалифицированных геологов-съёмщиков, а также сложившихся к настоящему времени геолого-съёмочных подразделений, в том числе находящихся в разных местах.</a:t>
            </a:r>
          </a:p>
          <a:p>
            <a:r>
              <a:rPr lang="ru-RU" altLang="ru-RU" sz="1600" dirty="0" smtClean="0"/>
              <a:t>На первоначальном этапе необходимо выделить </a:t>
            </a:r>
            <a:r>
              <a:rPr lang="ru-RU" altLang="ru-RU" sz="1600" b="1" dirty="0" smtClean="0"/>
              <a:t>несколько пилотных групповых объектов</a:t>
            </a:r>
            <a:r>
              <a:rPr lang="ru-RU" altLang="ru-RU" sz="1600" dirty="0" smtClean="0"/>
              <a:t> с целью начала работ уже в 2020 году. В их ходе нужно доработать соответствующие нормативно-методические документы, а также определить ограничения для постановки групповых работ.</a:t>
            </a:r>
          </a:p>
          <a:p>
            <a:endParaRPr lang="ru-RU" alt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685800" y="1341438"/>
            <a:ext cx="7772400" cy="4560887"/>
          </a:xfrm>
        </p:spPr>
        <p:txBody>
          <a:bodyPr anchor="ctr"/>
          <a:lstStyle/>
          <a:p>
            <a:pPr marL="0" indent="0" algn="ctr">
              <a:buFontTx/>
              <a:buNone/>
            </a:pPr>
            <a:r>
              <a:rPr lang="ru-RU" altLang="ru-RU" sz="5000" smtClean="0">
                <a:solidFill>
                  <a:schemeClr val="tx2"/>
                </a:solidFill>
              </a:rPr>
              <a:t>Спасибо за внимание!</a:t>
            </a:r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E12FBAC-7687-437F-80E5-9BC48A8F80B1}" type="slidenum">
              <a:rPr lang="ru-RU" altLang="ru-RU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ru-RU" altLang="ru-RU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8429625" cy="554038"/>
          </a:xfrm>
        </p:spPr>
        <p:txBody>
          <a:bodyPr/>
          <a:lstStyle/>
          <a:p>
            <a:pPr algn="ctr"/>
            <a:r>
              <a:rPr lang="ru-RU" altLang="ru-RU" smtClean="0"/>
              <a:t>Критерии оценки прогнозно-поисковой эффективности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484784"/>
            <a:ext cx="8785225" cy="4536504"/>
          </a:xfrm>
        </p:spPr>
        <p:txBody>
          <a:bodyPr/>
          <a:lstStyle/>
          <a:p>
            <a:pPr marL="361950" indent="-361950">
              <a:buFontTx/>
              <a:buNone/>
              <a:defRPr/>
            </a:pPr>
            <a:r>
              <a:rPr lang="ru-RU" sz="1800" dirty="0" smtClean="0"/>
              <a:t>Объективная оценка эффективности может быть получена только по результатам поисково-оценочных работ. Это лишает процедуру оценки оперативности, необходимой для принятия управленческих решений. Поэтому в предыдущие десятилетия были разработаны следующие критерии текущей оперативной оценки этой эффективности:</a:t>
            </a:r>
          </a:p>
          <a:p>
            <a:pPr>
              <a:defRPr/>
            </a:pPr>
            <a:r>
              <a:rPr lang="ru-RU" sz="1800" i="1" dirty="0" smtClean="0"/>
              <a:t>прогнозная эффективность </a:t>
            </a:r>
            <a:r>
              <a:rPr lang="ru-RU" sz="1800" dirty="0" smtClean="0"/>
              <a:t>может быть оценена по степени подтверждения авторских прогнозных ресурсов при их апробации.</a:t>
            </a:r>
          </a:p>
          <a:p>
            <a:pPr>
              <a:defRPr/>
            </a:pPr>
            <a:r>
              <a:rPr lang="ru-RU" sz="1800" i="1" dirty="0" smtClean="0"/>
              <a:t>поисковая эффективность </a:t>
            </a:r>
            <a:r>
              <a:rPr lang="ru-RU" sz="1800" dirty="0" smtClean="0"/>
              <a:t>определяется выходом прогнозируемых объектов на единицу площади и затратами денежных средств на выделение одного объекта.</a:t>
            </a:r>
          </a:p>
          <a:p>
            <a:pPr marL="361950" indent="-361950">
              <a:buFontTx/>
              <a:buNone/>
              <a:defRPr/>
            </a:pPr>
            <a:r>
              <a:rPr lang="ru-RU" sz="1800" dirty="0" smtClean="0"/>
              <a:t>Данные критерии оценки эффективности не вполне вписываются в современные экономические реалии, поскольку не учитывают востребованность результатов региональных работ со стороны недропользователей.</a:t>
            </a:r>
          </a:p>
          <a:p>
            <a:pPr>
              <a:defRPr/>
            </a:pPr>
            <a:endParaRPr lang="ru-RU" sz="1800" dirty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5DB6EED-AFDE-4C10-A637-785AE33BBC2C}" type="slidenum">
              <a:rPr lang="ru-RU" altLang="ru-RU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616024" y="908720"/>
            <a:ext cx="7772400" cy="432048"/>
          </a:xfrm>
        </p:spPr>
        <p:txBody>
          <a:bodyPr/>
          <a:lstStyle/>
          <a:p>
            <a:pPr algn="ctr"/>
            <a:r>
              <a:rPr lang="ru-RU" altLang="ru-RU" dirty="0" smtClean="0"/>
              <a:t>Результаты геолого-съёмочных работ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179388" y="1484784"/>
            <a:ext cx="8785225" cy="4824685"/>
          </a:xfrm>
        </p:spPr>
        <p:txBody>
          <a:bodyPr/>
          <a:lstStyle/>
          <a:p>
            <a:r>
              <a:rPr lang="ru-RU" sz="1700" dirty="0" smtClean="0"/>
              <a:t>В настоящее время на первый план в качестве главного показателя прогнозно-поисковой эффективности выступает стимулирование поисково-оценочных работ, проводимых недропользователями на изученных на региональной стадии площадях. Этот критерий, в свою очередь, определяется количеством новых лицензий с целью геологического изучения – поисков и оценки месторождений.</a:t>
            </a:r>
          </a:p>
          <a:p>
            <a:r>
              <a:rPr lang="ru-RU" altLang="ru-RU" sz="1700" dirty="0" smtClean="0"/>
              <a:t>Недропользователи просят предоставить конкретные детальные участки под поисковое бурение по результатам мелко- и среднемасштабных геолого-съёмочных работ. Однако </a:t>
            </a:r>
            <a:r>
              <a:rPr lang="ru-RU" altLang="ru-RU" sz="1700" dirty="0" smtClean="0"/>
              <a:t>их прогнозно-поисковая </a:t>
            </a:r>
            <a:r>
              <a:rPr lang="ru-RU" altLang="ru-RU" sz="1700" dirty="0" smtClean="0"/>
              <a:t>эффективность </a:t>
            </a:r>
            <a:r>
              <a:rPr lang="ru-RU" altLang="ru-RU" sz="1700" dirty="0" smtClean="0"/>
              <a:t>определяется </a:t>
            </a:r>
            <a:r>
              <a:rPr lang="ru-RU" altLang="ru-RU" sz="1700" dirty="0" smtClean="0"/>
              <a:t>объектами ранга рудного района и рудного узла площадью </a:t>
            </a:r>
            <a:r>
              <a:rPr lang="en-US" altLang="ru-RU" sz="1700" dirty="0" smtClean="0"/>
              <a:t>n*100 </a:t>
            </a:r>
            <a:r>
              <a:rPr lang="ru-RU" altLang="ru-RU" sz="1700" dirty="0" smtClean="0"/>
              <a:t>км</a:t>
            </a:r>
            <a:r>
              <a:rPr lang="ru-RU" altLang="ru-RU" sz="1700" baseline="30000" dirty="0" smtClean="0"/>
              <a:t>2</a:t>
            </a:r>
            <a:r>
              <a:rPr lang="ru-RU" altLang="ru-RU" sz="1700" dirty="0" smtClean="0"/>
              <a:t>, реже </a:t>
            </a:r>
            <a:r>
              <a:rPr lang="en-US" altLang="ru-RU" sz="1700" dirty="0" smtClean="0"/>
              <a:t>n*10 </a:t>
            </a:r>
            <a:r>
              <a:rPr lang="ru-RU" altLang="ru-RU" sz="1700" dirty="0" smtClean="0"/>
              <a:t>км</a:t>
            </a:r>
            <a:r>
              <a:rPr lang="ru-RU" altLang="ru-RU" sz="1700" baseline="30000" dirty="0" smtClean="0"/>
              <a:t>2</a:t>
            </a:r>
            <a:r>
              <a:rPr lang="ru-RU" altLang="ru-RU" sz="1700" dirty="0" smtClean="0"/>
              <a:t> с прогнозными ресурсами Р</a:t>
            </a:r>
            <a:r>
              <a:rPr lang="ru-RU" altLang="ru-RU" sz="1700" baseline="-25000" dirty="0" smtClean="0"/>
              <a:t>3</a:t>
            </a:r>
            <a:r>
              <a:rPr lang="ru-RU" altLang="ru-RU" sz="1700" dirty="0" smtClean="0"/>
              <a:t>. Только на участках детализации по результатам площадной геохимии, геофизики и горных работ могут быть локализованы отдельные рудопроявления с локализованными прогнозными ресурсами категории Р</a:t>
            </a:r>
            <a:r>
              <a:rPr lang="ru-RU" altLang="ru-RU" sz="1700" baseline="-25000" dirty="0" smtClean="0"/>
              <a:t>2</a:t>
            </a:r>
            <a:r>
              <a:rPr lang="ru-RU" altLang="ru-RU" sz="1700" dirty="0" smtClean="0"/>
              <a:t>.</a:t>
            </a:r>
          </a:p>
          <a:p>
            <a:r>
              <a:rPr lang="ru-RU" altLang="ru-RU" sz="1700" dirty="0" smtClean="0"/>
              <a:t>Подготовка площадей под постановку поисковых работ и детальных участков под бурение должна осуществляться на следующих стадиях геологического изучения. Это общие поиски, геохимические поиски, </a:t>
            </a:r>
            <a:r>
              <a:rPr lang="ru-RU" altLang="ru-RU" sz="1700" dirty="0" err="1" smtClean="0"/>
              <a:t>ревизионно</a:t>
            </a:r>
            <a:r>
              <a:rPr lang="ru-RU" altLang="ru-RU" sz="1700" dirty="0" smtClean="0"/>
              <a:t>-поисковые и другие прогнозно-поисковые работы масштаба 1:50 000 – 1:25 000 и крупнее.</a:t>
            </a: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8F8109F-E7AB-4F57-B926-1B0CF5D83289}" type="slidenum">
              <a:rPr lang="ru-RU" altLang="ru-RU" sz="1400" smtClean="0"/>
              <a:pPr eaLnBrk="1" hangingPunct="1"/>
              <a:t>4</a:t>
            </a:fld>
            <a:endParaRPr lang="ru-RU" alt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1A0F21-C73B-417F-AED4-4090E074AAC7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  <p:sp>
        <p:nvSpPr>
          <p:cNvPr id="5" name="Блок-схема: альтернативный процесс 4"/>
          <p:cNvSpPr/>
          <p:nvPr/>
        </p:nvSpPr>
        <p:spPr bwMode="auto">
          <a:xfrm>
            <a:off x="971600" y="1724233"/>
            <a:ext cx="7128792" cy="408623"/>
          </a:xfrm>
          <a:prstGeom prst="flowChartAlternateProcess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Территории для проведения ГСР по степени изученности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 bwMode="auto">
          <a:xfrm>
            <a:off x="251521" y="2708920"/>
            <a:ext cx="4104456" cy="1055608"/>
          </a:xfrm>
          <a:prstGeom prst="flowChartAlternateProcess">
            <a:avLst/>
          </a:prstGeom>
          <a:noFill/>
          <a:ln w="28575" cap="sq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Хорошо изученные территории</a:t>
            </a:r>
          </a:p>
          <a:p>
            <a:pPr marL="285750" marR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Старые горно-рудные районы</a:t>
            </a:r>
          </a:p>
          <a:p>
            <a:pPr marL="285750" marR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sz="1400" i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Городские агломерации</a:t>
            </a:r>
          </a:p>
          <a:p>
            <a:pPr marL="285750" marR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Промышленно-развитые области</a:t>
            </a:r>
          </a:p>
        </p:txBody>
      </p:sp>
      <p:sp>
        <p:nvSpPr>
          <p:cNvPr id="8" name="Блок-схема: процесс 7"/>
          <p:cNvSpPr/>
          <p:nvPr/>
        </p:nvSpPr>
        <p:spPr bwMode="auto">
          <a:xfrm>
            <a:off x="251520" y="4061971"/>
            <a:ext cx="4104457" cy="2462213"/>
          </a:xfrm>
          <a:prstGeom prst="flowChartProcess">
            <a:avLst/>
          </a:prstGeom>
          <a:noFill/>
          <a:ln w="28575" cap="sq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61950" indent="-361950"/>
            <a:r>
              <a:rPr lang="ru-RU" sz="1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работы </a:t>
            </a:r>
            <a:r>
              <a:rPr lang="ru-RU" sz="14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14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камеральные по обобщению результатов предшественников.</a:t>
            </a:r>
            <a:endParaRPr lang="ru-RU" sz="14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1950" indent="-361950"/>
            <a:r>
              <a:rPr lang="ru-RU" sz="1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Эффективность</a:t>
            </a:r>
            <a:r>
              <a:rPr lang="ru-RU" sz="14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преимущественно общегеологическая.</a:t>
            </a:r>
          </a:p>
          <a:p>
            <a:pPr marL="361950" indent="-361950"/>
            <a:r>
              <a:rPr lang="ru-RU" sz="1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Результаты</a:t>
            </a:r>
            <a:r>
              <a:rPr lang="ru-RU" sz="14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основном востребованы в </a:t>
            </a:r>
            <a:r>
              <a:rPr lang="ru-RU" sz="14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смежных отраслях промышленности: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Водопользование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Экология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Строительство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Инженерная геология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 bwMode="auto">
          <a:xfrm>
            <a:off x="4788024" y="2708920"/>
            <a:ext cx="4104456" cy="1055608"/>
          </a:xfrm>
          <a:prstGeom prst="flowChartAlternateProcess">
            <a:avLst/>
          </a:prstGeom>
          <a:noFill/>
          <a:ln w="28575" cap="sq" cmpd="sng" algn="ctr">
            <a:solidFill>
              <a:srgbClr val="339933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Недостаточно изученные территории</a:t>
            </a:r>
          </a:p>
          <a:p>
            <a:pPr marL="285750" marR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Слабо изученные,</a:t>
            </a:r>
            <a:r>
              <a:rPr kumimoji="0" lang="ru-RU" sz="1400" b="0" i="1" u="none" strike="noStrike" cap="none" normalizeH="0" dirty="0" smtClean="0">
                <a:ln>
                  <a:noFill/>
                </a:ln>
                <a:solidFill>
                  <a:srgbClr val="3399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удалённые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регионы</a:t>
            </a:r>
          </a:p>
          <a:p>
            <a:pPr marL="285750" marR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Предыдущие работы не дали положительный результат</a:t>
            </a:r>
          </a:p>
        </p:txBody>
      </p:sp>
      <p:sp>
        <p:nvSpPr>
          <p:cNvPr id="11" name="Блок-схема: процесс 10"/>
          <p:cNvSpPr/>
          <p:nvPr/>
        </p:nvSpPr>
        <p:spPr bwMode="auto">
          <a:xfrm>
            <a:off x="4788023" y="4061971"/>
            <a:ext cx="4104457" cy="2462213"/>
          </a:xfrm>
          <a:prstGeom prst="flowChartProcess">
            <a:avLst/>
          </a:prstGeom>
          <a:noFill/>
          <a:ln w="28575" cap="sq" cmpd="sng" algn="ctr">
            <a:solidFill>
              <a:srgbClr val="339933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61950" indent="-361950"/>
            <a:r>
              <a:rPr lang="ru-RU" sz="1400" b="1" dirty="0" smtClean="0">
                <a:solidFill>
                  <a:srgbClr val="3399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работы </a:t>
            </a:r>
            <a:r>
              <a:rPr lang="ru-RU" sz="1400" dirty="0" smtClean="0">
                <a:solidFill>
                  <a:srgbClr val="3399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полевые (в </a:t>
            </a:r>
            <a:r>
              <a:rPr lang="ru-RU" sz="1400" dirty="0" err="1" smtClean="0">
                <a:solidFill>
                  <a:srgbClr val="3399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т.ч</a:t>
            </a:r>
            <a:r>
              <a:rPr lang="ru-RU" sz="1400" dirty="0" smtClean="0">
                <a:solidFill>
                  <a:srgbClr val="3399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на детальных участках) и камеральные.</a:t>
            </a:r>
            <a:endParaRPr lang="ru-RU" sz="1400" dirty="0">
              <a:solidFill>
                <a:srgbClr val="33993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1950" indent="-361950"/>
            <a:r>
              <a:rPr lang="ru-RU" sz="1400" b="1" dirty="0">
                <a:solidFill>
                  <a:srgbClr val="3399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Эффективность</a:t>
            </a:r>
            <a:r>
              <a:rPr lang="ru-RU" sz="1400" dirty="0">
                <a:solidFill>
                  <a:srgbClr val="3399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smtClean="0">
                <a:solidFill>
                  <a:srgbClr val="3399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общегеологическая и прогнозно-поисковая.</a:t>
            </a:r>
          </a:p>
          <a:p>
            <a:pPr marL="361950" indent="-361950"/>
            <a:r>
              <a:rPr lang="ru-RU" sz="1400" b="1" dirty="0" smtClean="0">
                <a:solidFill>
                  <a:srgbClr val="3399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Результаты</a:t>
            </a:r>
            <a:r>
              <a:rPr lang="ru-RU" sz="1400" dirty="0" smtClean="0">
                <a:solidFill>
                  <a:srgbClr val="3399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основном востребованы недропользователями в виде новых лицензий с целью геологического изучения.</a:t>
            </a:r>
          </a:p>
          <a:p>
            <a:pPr marL="361950" indent="-361950"/>
            <a:r>
              <a:rPr lang="ru-RU" sz="1400" b="1" dirty="0" smtClean="0">
                <a:solidFill>
                  <a:srgbClr val="3399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Основной объём финансирования </a:t>
            </a:r>
            <a:r>
              <a:rPr lang="ru-RU" sz="1400" dirty="0" smtClean="0">
                <a:solidFill>
                  <a:srgbClr val="3399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ГСР должен приходиться на эти территории.</a:t>
            </a:r>
          </a:p>
          <a:p>
            <a:pPr marL="361950" indent="-361950"/>
            <a:endParaRPr lang="ru-RU" sz="1400" dirty="0">
              <a:solidFill>
                <a:srgbClr val="33993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7" name="Соединительная линия уступом 16"/>
          <p:cNvCxnSpPr>
            <a:stCxn id="5" idx="2"/>
            <a:endCxn id="6" idx="0"/>
          </p:cNvCxnSpPr>
          <p:nvPr/>
        </p:nvCxnSpPr>
        <p:spPr bwMode="auto">
          <a:xfrm rot="5400000">
            <a:off x="3131841" y="1304765"/>
            <a:ext cx="576064" cy="223224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Соединительная линия уступом 19"/>
          <p:cNvCxnSpPr>
            <a:stCxn id="5" idx="2"/>
            <a:endCxn id="10" idx="0"/>
          </p:cNvCxnSpPr>
          <p:nvPr/>
        </p:nvCxnSpPr>
        <p:spPr bwMode="auto">
          <a:xfrm rot="16200000" flipH="1">
            <a:off x="5400092" y="1268760"/>
            <a:ext cx="576064" cy="2304256"/>
          </a:xfrm>
          <a:prstGeom prst="bentConnector3">
            <a:avLst/>
          </a:prstGeom>
          <a:solidFill>
            <a:schemeClr val="accent1"/>
          </a:solidFill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Прямая со стрелкой 21"/>
          <p:cNvCxnSpPr>
            <a:stCxn id="6" idx="2"/>
            <a:endCxn id="8" idx="0"/>
          </p:cNvCxnSpPr>
          <p:nvPr/>
        </p:nvCxnSpPr>
        <p:spPr bwMode="auto">
          <a:xfrm>
            <a:off x="2303749" y="3764528"/>
            <a:ext cx="0" cy="297443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0070C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Прямая со стрелкой 25"/>
          <p:cNvCxnSpPr>
            <a:stCxn id="10" idx="2"/>
            <a:endCxn id="11" idx="0"/>
          </p:cNvCxnSpPr>
          <p:nvPr/>
        </p:nvCxnSpPr>
        <p:spPr bwMode="auto">
          <a:xfrm>
            <a:off x="6840252" y="3764528"/>
            <a:ext cx="0" cy="297443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339933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462087" y="786259"/>
            <a:ext cx="8502401" cy="770533"/>
          </a:xfrm>
        </p:spPr>
        <p:txBody>
          <a:bodyPr/>
          <a:lstStyle/>
          <a:p>
            <a:pPr algn="ctr"/>
            <a:r>
              <a:rPr lang="ru-RU" altLang="ru-RU" dirty="0" smtClean="0"/>
              <a:t>Зависимость результата </a:t>
            </a:r>
            <a:r>
              <a:rPr lang="ru-RU" altLang="ru-RU" dirty="0" smtClean="0"/>
              <a:t>геолого-съёмочных работ </a:t>
            </a:r>
            <a:r>
              <a:rPr lang="ru-RU" altLang="ru-RU" dirty="0" smtClean="0"/>
              <a:t>от степени геологической изученности территории</a:t>
            </a:r>
          </a:p>
        </p:txBody>
      </p:sp>
    </p:spTree>
    <p:extLst>
      <p:ext uri="{BB962C8B-B14F-4D97-AF65-F5344CB8AC3E}">
        <p14:creationId xmlns:p14="http://schemas.microsoft.com/office/powerpoint/2010/main" val="1904237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62087" y="836712"/>
            <a:ext cx="8502401" cy="770533"/>
          </a:xfrm>
        </p:spPr>
        <p:txBody>
          <a:bodyPr/>
          <a:lstStyle/>
          <a:p>
            <a:pPr algn="ctr"/>
            <a:r>
              <a:rPr lang="ru-RU" altLang="ru-RU" dirty="0" smtClean="0"/>
              <a:t>Зависимость результата </a:t>
            </a:r>
            <a:r>
              <a:rPr lang="ru-RU" altLang="ru-RU" dirty="0" smtClean="0"/>
              <a:t>геолого-съёмочных работ </a:t>
            </a:r>
            <a:r>
              <a:rPr lang="ru-RU" altLang="ru-RU" dirty="0" smtClean="0"/>
              <a:t>от степени геологической изученности территории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4" y="1628800"/>
            <a:ext cx="8785671" cy="4850507"/>
          </a:xfrm>
        </p:spPr>
        <p:txBody>
          <a:bodyPr/>
          <a:lstStyle/>
          <a:p>
            <a:pPr marL="361950" indent="-361950">
              <a:buNone/>
              <a:defRPr/>
            </a:pPr>
            <a:r>
              <a:rPr lang="ru-RU" sz="1600" dirty="0" smtClean="0"/>
              <a:t>2 основных класса территорий для постановки геолого-съёмочных работ:</a:t>
            </a:r>
          </a:p>
          <a:p>
            <a:pPr>
              <a:buFont typeface="+mj-lt"/>
              <a:buAutoNum type="arabicPeriod"/>
              <a:defRPr/>
            </a:pPr>
            <a:r>
              <a:rPr lang="ru-RU" sz="1600" b="1" dirty="0" smtClean="0"/>
              <a:t>Площади в пределах известных горнорудных районов, крупных городских и промышленных агломераций с высокой степенью геологической изученности</a:t>
            </a:r>
            <a:r>
              <a:rPr lang="ru-RU" sz="1600" dirty="0" smtClean="0"/>
              <a:t>. Их территория практически полностью покрыта геологической съёмкой масштаба 1:50 000 и крупнее, а также поисковыми, гидрогеологическими, инженерно-геологическими работами и т.д. Имеется большое количество скважин различного назначения. </a:t>
            </a:r>
            <a:r>
              <a:rPr lang="ru-RU" sz="1600" dirty="0" smtClean="0"/>
              <a:t>Как правило, этой информаций избыточно много, она слабо структурирована и слабо переработана. </a:t>
            </a:r>
            <a:r>
              <a:rPr lang="ru-RU" sz="1600" dirty="0" smtClean="0"/>
              <a:t>На </a:t>
            </a:r>
            <a:r>
              <a:rPr lang="ru-RU" sz="1600" dirty="0" smtClean="0"/>
              <a:t>таких территориях </a:t>
            </a:r>
            <a:r>
              <a:rPr lang="ru-RU" sz="1600" dirty="0" smtClean="0"/>
              <a:t>основные </a:t>
            </a:r>
            <a:r>
              <a:rPr lang="ru-RU" sz="1600" dirty="0" smtClean="0"/>
              <a:t>результаты </a:t>
            </a:r>
            <a:r>
              <a:rPr lang="ru-RU" sz="1600" dirty="0" smtClean="0"/>
              <a:t>ГСР носят </a:t>
            </a:r>
            <a:r>
              <a:rPr lang="ru-RU" sz="1600" dirty="0" smtClean="0"/>
              <a:t>преимущественно общегеологический и обобщающий характер. Они </a:t>
            </a:r>
            <a:r>
              <a:rPr lang="ru-RU" sz="1600" dirty="0"/>
              <a:t>востребованы преимущественно в смежных отраслях народного хозяйства – экологии, водопользовании, строительстве и т.д</a:t>
            </a:r>
            <a:r>
              <a:rPr lang="ru-RU" sz="1600" dirty="0" smtClean="0"/>
              <a:t>. Новые перспективные объекты могут быть выявлены в основном за счёт переосмысления результатов предшественников.</a:t>
            </a:r>
          </a:p>
          <a:p>
            <a:pPr>
              <a:buFont typeface="+mj-lt"/>
              <a:buAutoNum type="arabicPeriod"/>
              <a:defRPr/>
            </a:pPr>
            <a:r>
              <a:rPr lang="ru-RU" sz="1600" b="1" dirty="0" smtClean="0"/>
              <a:t>Менее изученные, удалённые территории</a:t>
            </a:r>
            <a:r>
              <a:rPr lang="ru-RU" sz="1600" dirty="0" smtClean="0"/>
              <a:t>, где крупномасштабные съёмки и поисковые работы почти не проводились либо не достигли положительного результата. Здесь прогнозно-поисковая эффективность должна определяться конкретными площадями под постановку поисков, выделенными в существенной мере по результатам полевых работ.</a:t>
            </a:r>
            <a:endParaRPr lang="ru-RU" sz="1600" dirty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A0C66EB-A463-4D84-8754-23D5C5D05B7B}" type="slidenum">
              <a:rPr lang="ru-RU" altLang="ru-RU" sz="1400" smtClean="0"/>
              <a:pPr eaLnBrk="1" hangingPunct="1"/>
              <a:t>6</a:t>
            </a:fld>
            <a:endParaRPr lang="ru-RU" alt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44463" y="1001713"/>
            <a:ext cx="8748712" cy="627062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Стимулирование лицензирования недр по результатам региональных работ</a:t>
            </a:r>
          </a:p>
        </p:txBody>
      </p:sp>
      <p:sp>
        <p:nvSpPr>
          <p:cNvPr id="819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317B3C5-2E2E-4211-B667-AA586A9952FA}" type="slidenum">
              <a:rPr lang="ru-RU" altLang="ru-RU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400" smtClean="0">
              <a:latin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251521" y="3140968"/>
          <a:ext cx="4320480" cy="2865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2564904"/>
            <a:ext cx="4464496" cy="4175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algn="ctr">
              <a:lnSpc>
                <a:spcPts val="1100"/>
              </a:lnSpc>
              <a:spcBef>
                <a:spcPct val="20000"/>
              </a:spcBef>
              <a:defRPr/>
            </a:pPr>
            <a:r>
              <a:rPr lang="ru-RU" sz="1400" b="1" i="1" dirty="0">
                <a:solidFill>
                  <a:schemeClr val="tx2"/>
                </a:solidFill>
              </a:rPr>
              <a:t>Взаимосвязь количества выданных лицензий </a:t>
            </a:r>
          </a:p>
          <a:p>
            <a:pPr algn="ctr">
              <a:lnSpc>
                <a:spcPts val="1100"/>
              </a:lnSpc>
              <a:spcBef>
                <a:spcPct val="20000"/>
              </a:spcBef>
              <a:defRPr/>
            </a:pPr>
            <a:r>
              <a:rPr lang="ru-RU" sz="1400" b="1" i="1" dirty="0">
                <a:solidFill>
                  <a:schemeClr val="tx2"/>
                </a:solidFill>
              </a:rPr>
              <a:t>с уровнем геологической изученности в России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5794" y="5793793"/>
            <a:ext cx="1657974" cy="51552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algn="ctr">
              <a:lnSpc>
                <a:spcPts val="1100"/>
              </a:lnSpc>
              <a:spcBef>
                <a:spcPct val="20000"/>
              </a:spcBef>
              <a:defRPr/>
            </a:pPr>
            <a:r>
              <a:rPr lang="ru-RU" altLang="ru-RU" sz="1200" b="1" i="1" dirty="0">
                <a:solidFill>
                  <a:schemeClr val="tx2"/>
                </a:solidFill>
              </a:rPr>
              <a:t>Изученность Госгеолкартой-200 первого поколения</a:t>
            </a:r>
            <a:endParaRPr lang="ru-RU" sz="1200" b="1" i="1" dirty="0">
              <a:solidFill>
                <a:schemeClr val="tx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09970" y="5793793"/>
            <a:ext cx="1657974" cy="51552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algn="ctr">
              <a:lnSpc>
                <a:spcPts val="1100"/>
              </a:lnSpc>
              <a:spcBef>
                <a:spcPct val="20000"/>
              </a:spcBef>
              <a:defRPr/>
            </a:pPr>
            <a:r>
              <a:rPr lang="ru-RU" altLang="ru-RU" sz="1200" b="1" i="1" dirty="0">
                <a:solidFill>
                  <a:schemeClr val="tx2"/>
                </a:solidFill>
              </a:rPr>
              <a:t>Изученность Госгеолкартой-200 второго поколения</a:t>
            </a:r>
            <a:endParaRPr lang="ru-RU" sz="1200" b="1" i="1" dirty="0">
              <a:solidFill>
                <a:schemeClr val="tx2"/>
              </a:solidFill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4787900" y="2781300"/>
            <a:ext cx="4105275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ru-RU" sz="1700" kern="0" dirty="0" smtClean="0"/>
              <a:t>Выполнение среднемасштабной геологической съёмки кратно стимулирует выдачу новых лицензий с целью поисков и оценки месторождений. </a:t>
            </a:r>
          </a:p>
          <a:p>
            <a:pPr>
              <a:defRPr/>
            </a:pPr>
            <a:r>
              <a:rPr lang="ru-RU" sz="1700" kern="0" dirty="0" smtClean="0"/>
              <a:t>Среднее количество выданных лицензий составляет:</a:t>
            </a:r>
          </a:p>
          <a:p>
            <a:pPr>
              <a:defRPr/>
            </a:pPr>
            <a:r>
              <a:rPr lang="ru-RU" sz="1700" kern="0" dirty="0" smtClean="0"/>
              <a:t>на 1 лист ГК-200 1 поколения - 1,7 лицензии;</a:t>
            </a:r>
          </a:p>
          <a:p>
            <a:pPr>
              <a:defRPr/>
            </a:pPr>
            <a:r>
              <a:rPr lang="ru-RU" sz="1700" kern="0" dirty="0" smtClean="0"/>
              <a:t>на 1 лист ГК-200 2 поколения – 5,2 лицензии</a:t>
            </a:r>
          </a:p>
          <a:p>
            <a:pPr>
              <a:defRPr/>
            </a:pPr>
            <a:endParaRPr lang="ru-RU" sz="1700" kern="0" dirty="0" smtClean="0"/>
          </a:p>
          <a:p>
            <a:pPr>
              <a:defRPr/>
            </a:pPr>
            <a:endParaRPr lang="ru-RU" sz="1700" kern="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187624" y="3228094"/>
            <a:ext cx="338554" cy="1064796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Кол-во листов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41158" y="4002886"/>
            <a:ext cx="338554" cy="12405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Кол-во лицензий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43808" y="3717032"/>
            <a:ext cx="338554" cy="1064796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Кол-во листов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03848" y="3933055"/>
            <a:ext cx="338554" cy="124057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Кол-во лицензий</a:t>
            </a:r>
          </a:p>
        </p:txBody>
      </p:sp>
      <p:sp>
        <p:nvSpPr>
          <p:cNvPr id="15" name="Объект 2"/>
          <p:cNvSpPr txBox="1">
            <a:spLocks/>
          </p:cNvSpPr>
          <p:nvPr/>
        </p:nvSpPr>
        <p:spPr bwMode="auto">
          <a:xfrm>
            <a:off x="107950" y="1844675"/>
            <a:ext cx="866457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1950" indent="-361950">
              <a:buFontTx/>
              <a:buNone/>
              <a:defRPr/>
            </a:pPr>
            <a:r>
              <a:rPr lang="ru-RU" sz="1700" kern="0" dirty="0" smtClean="0"/>
              <a:t>Как показывает практика лицензирования недр, проведение геолого-съёмочных работ увеличивает активность на рынке недропользования.</a:t>
            </a:r>
          </a:p>
          <a:p>
            <a:pPr>
              <a:defRPr/>
            </a:pPr>
            <a:endParaRPr lang="ru-RU" sz="1700" kern="0" dirty="0" smtClean="0"/>
          </a:p>
          <a:p>
            <a:pPr>
              <a:defRPr/>
            </a:pPr>
            <a:endParaRPr lang="ru-RU" sz="17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246063" y="836613"/>
            <a:ext cx="8429625" cy="554037"/>
          </a:xfrm>
        </p:spPr>
        <p:txBody>
          <a:bodyPr/>
          <a:lstStyle/>
          <a:p>
            <a:pPr algn="ctr"/>
            <a:r>
              <a:rPr lang="ru-RU" altLang="ru-RU" smtClean="0"/>
              <a:t>Снижение прогнозно-поисковой эффективности</a:t>
            </a:r>
          </a:p>
        </p:txBody>
      </p:sp>
      <p:sp>
        <p:nvSpPr>
          <p:cNvPr id="921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B292F8B-A9F3-4363-B607-BBC72E0172C6}" type="slidenum">
              <a:rPr lang="ru-RU" altLang="ru-RU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400" smtClean="0">
              <a:latin typeface="Times New Roman" pitchFamily="18" charset="0"/>
            </a:endParaRPr>
          </a:p>
        </p:txBody>
      </p:sp>
      <p:sp>
        <p:nvSpPr>
          <p:cNvPr id="9220" name="Прямоугольник 4"/>
          <p:cNvSpPr>
            <a:spLocks noChangeArrowheads="1"/>
          </p:cNvSpPr>
          <p:nvPr/>
        </p:nvSpPr>
        <p:spPr bwMode="auto">
          <a:xfrm>
            <a:off x="1800225" y="3284538"/>
            <a:ext cx="2592388" cy="649287"/>
          </a:xfrm>
          <a:prstGeom prst="rect">
            <a:avLst/>
          </a:prstGeom>
          <a:solidFill>
            <a:srgbClr val="99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latin typeface="Times New Roman" pitchFamily="18" charset="0"/>
              </a:rPr>
              <a:t>Природные (объективные)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latin typeface="Times New Roman" pitchFamily="18" charset="0"/>
              </a:rPr>
              <a:t>факторы</a:t>
            </a:r>
          </a:p>
        </p:txBody>
      </p:sp>
      <p:sp>
        <p:nvSpPr>
          <p:cNvPr id="9221" name="Прямоугольник 5"/>
          <p:cNvSpPr>
            <a:spLocks noChangeArrowheads="1"/>
          </p:cNvSpPr>
          <p:nvPr/>
        </p:nvSpPr>
        <p:spPr bwMode="auto">
          <a:xfrm>
            <a:off x="4716463" y="3284538"/>
            <a:ext cx="2519362" cy="649287"/>
          </a:xfrm>
          <a:prstGeom prst="rect">
            <a:avLst/>
          </a:prstGeom>
          <a:solidFill>
            <a:srgbClr val="66FFFF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latin typeface="Times New Roman" pitchFamily="18" charset="0"/>
              </a:rPr>
              <a:t>Внутренние (субъективные)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latin typeface="Times New Roman" pitchFamily="18" charset="0"/>
              </a:rPr>
              <a:t>факторы</a:t>
            </a:r>
          </a:p>
        </p:txBody>
      </p:sp>
      <p:sp>
        <p:nvSpPr>
          <p:cNvPr id="7" name="Блок-схема: процесс 6"/>
          <p:cNvSpPr/>
          <p:nvPr/>
        </p:nvSpPr>
        <p:spPr bwMode="auto">
          <a:xfrm>
            <a:off x="2124075" y="4724400"/>
            <a:ext cx="4751388" cy="360363"/>
          </a:xfrm>
          <a:prstGeom prst="flowChartProcess">
            <a:avLst/>
          </a:prstGeom>
          <a:solidFill>
            <a:schemeClr val="accent5">
              <a:lumMod val="7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wrap="none"/>
          <a:lstStyle/>
          <a:p>
            <a:pPr algn="ctr">
              <a:defRPr/>
            </a:pPr>
            <a:r>
              <a:rPr lang="ru-RU" sz="1600" dirty="0"/>
              <a:t>Снижение прогнозно-поисковой эффективности </a:t>
            </a:r>
          </a:p>
        </p:txBody>
      </p:sp>
      <p:sp>
        <p:nvSpPr>
          <p:cNvPr id="9" name="Штриховая стрелка вправо 8"/>
          <p:cNvSpPr/>
          <p:nvPr/>
        </p:nvSpPr>
        <p:spPr bwMode="auto">
          <a:xfrm rot="5400000">
            <a:off x="4140994" y="4796632"/>
            <a:ext cx="574675" cy="1296987"/>
          </a:xfrm>
          <a:prstGeom prst="stripedRightArrow">
            <a:avLst/>
          </a:prstGeom>
          <a:solidFill>
            <a:schemeClr val="accent5">
              <a:lumMod val="7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9224" name="Блок-схема: процесс 9"/>
          <p:cNvSpPr>
            <a:spLocks noChangeArrowheads="1"/>
          </p:cNvSpPr>
          <p:nvPr/>
        </p:nvSpPr>
        <p:spPr bwMode="auto">
          <a:xfrm>
            <a:off x="2124075" y="5805488"/>
            <a:ext cx="4751388" cy="360362"/>
          </a:xfrm>
          <a:prstGeom prst="flowChartProcess">
            <a:avLst/>
          </a:prstGeom>
          <a:solidFill>
            <a:srgbClr val="FF505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latin typeface="Times New Roman" pitchFamily="18" charset="0"/>
              </a:rPr>
              <a:t>Исчерпание «поискового задела»</a:t>
            </a:r>
          </a:p>
        </p:txBody>
      </p:sp>
      <p:sp>
        <p:nvSpPr>
          <p:cNvPr id="11" name="Штриховая стрелка вправо 10"/>
          <p:cNvSpPr/>
          <p:nvPr/>
        </p:nvSpPr>
        <p:spPr bwMode="auto">
          <a:xfrm rot="5400000">
            <a:off x="2815432" y="3653631"/>
            <a:ext cx="596900" cy="1258887"/>
          </a:xfrm>
          <a:prstGeom prst="stripedRightArrow">
            <a:avLst/>
          </a:prstGeom>
          <a:solidFill>
            <a:srgbClr val="99FF99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12" name="Штриховая стрелка вправо 11"/>
          <p:cNvSpPr/>
          <p:nvPr/>
        </p:nvSpPr>
        <p:spPr bwMode="auto">
          <a:xfrm rot="5400000">
            <a:off x="5660232" y="3672681"/>
            <a:ext cx="595312" cy="1260475"/>
          </a:xfrm>
          <a:prstGeom prst="stripedRightArrow">
            <a:avLst/>
          </a:prstGeom>
          <a:solidFill>
            <a:srgbClr val="66FF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wrap="none"/>
          <a:lstStyle/>
          <a:p>
            <a:pPr>
              <a:defRPr/>
            </a:pPr>
            <a:endParaRPr lang="ru-RU"/>
          </a:p>
        </p:txBody>
      </p:sp>
      <p:sp>
        <p:nvSpPr>
          <p:cNvPr id="9227" name="Прямоугольник 12"/>
          <p:cNvSpPr>
            <a:spLocks noChangeArrowheads="1"/>
          </p:cNvSpPr>
          <p:nvPr/>
        </p:nvSpPr>
        <p:spPr bwMode="auto">
          <a:xfrm>
            <a:off x="250825" y="1427163"/>
            <a:ext cx="87852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cs typeface="Tahoma" pitchFamily="34" charset="0"/>
              </a:rPr>
              <a:t>В последние годы наблюдается тенденция снижения прогнозно-поисковой эффективности геолого-съёмочных работ. Она заключается в недостаточной обоснованности и невысоких значениях прогнозных ресурсов в пределах перспективных площадей, рекомендуемых для постановки поисков. Это является одной из причин исчерпания «поискового задела» и снижения востребованности результатов региональных работ на рынке недропользования.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8647112" cy="698500"/>
          </a:xfrm>
        </p:spPr>
        <p:txBody>
          <a:bodyPr/>
          <a:lstStyle/>
          <a:p>
            <a:pPr algn="ctr"/>
            <a:r>
              <a:rPr lang="ru-RU" altLang="ru-RU" smtClean="0"/>
              <a:t>Природные (объективные факторы) снижения эффективности ГСР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513" y="1844675"/>
            <a:ext cx="8458200" cy="4418013"/>
          </a:xfrm>
        </p:spPr>
        <p:txBody>
          <a:bodyPr/>
          <a:lstStyle/>
          <a:p>
            <a:pPr marL="361950" indent="-361950">
              <a:buFontTx/>
              <a:buNone/>
              <a:defRPr/>
            </a:pPr>
            <a:r>
              <a:rPr lang="ru-RU" sz="1600" dirty="0" smtClean="0"/>
              <a:t>В последние годы наблюдается тенденция исчерпания фонда легко открываемых приповерхностных месторождений с высокими содержаниями полезных компонентов в освоенных регионах. На рынке недропользования происходит переориентация геологоразведочных и горнодобывающих компаний на поиски новых объектов следующих типов:</a:t>
            </a:r>
          </a:p>
          <a:p>
            <a:pPr>
              <a:defRPr/>
            </a:pPr>
            <a:r>
              <a:rPr lang="ru-RU" sz="1600" dirty="0" smtClean="0"/>
              <a:t>фланги и глубокие горизонты отрабатываемых месторождений, а также объекты вблизи </a:t>
            </a:r>
            <a:r>
              <a:rPr lang="ru-RU" sz="1600" dirty="0" err="1" smtClean="0"/>
              <a:t>промплощадок</a:t>
            </a:r>
            <a:r>
              <a:rPr lang="ru-RU" sz="1600" dirty="0" smtClean="0"/>
              <a:t> действующих горнодобывающих предприятий;</a:t>
            </a:r>
          </a:p>
          <a:p>
            <a:pPr>
              <a:defRPr/>
            </a:pPr>
            <a:r>
              <a:rPr lang="ru-RU" sz="1600" dirty="0" err="1" smtClean="0"/>
              <a:t>крупнообъёмные</a:t>
            </a:r>
            <a:r>
              <a:rPr lang="ru-RU" sz="1600" dirty="0" smtClean="0"/>
              <a:t> месторождения с большими запасами и низкими содержаниями полезных компонентов;</a:t>
            </a:r>
          </a:p>
          <a:p>
            <a:pPr>
              <a:defRPr/>
            </a:pPr>
            <a:r>
              <a:rPr lang="ru-RU" sz="1600" dirty="0" smtClean="0"/>
              <a:t>месторождения нетрадиционных геолого-промышленных типов, часто с трудно извлекаемыми запасами по причине сложных горнотехнических условий отработки руд и их низкой технологичности.</a:t>
            </a:r>
          </a:p>
          <a:p>
            <a:pPr marL="361950" indent="-361950">
              <a:buFontTx/>
              <a:buNone/>
              <a:defRPr/>
            </a:pPr>
            <a:r>
              <a:rPr lang="ru-RU" sz="1600" dirty="0" smtClean="0"/>
              <a:t>В целом в мире заметно сокращение числа открытий новых месторождений всех видов полезных ископаемых. Особенно это касается крупных и гигантских месторождений, сулящих максимальную выгоду при их отработке (NPV &gt;$2 млрд в ценах 2013 года). Так, в последние за период с 2007 по 2017 год в мире было выявлено только 12 объектов такого класса для всех видов сырья.</a:t>
            </a:r>
          </a:p>
          <a:p>
            <a:pPr>
              <a:defRPr/>
            </a:pPr>
            <a:endParaRPr lang="ru-RU" sz="1600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486E269-2C8D-4610-8FAD-0601EC3DA0C8}" type="slidenum">
              <a:rPr lang="ru-RU" altLang="ru-RU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ждународный 2">
    <a:dk1>
      <a:srgbClr val="000000"/>
    </a:dk1>
    <a:lt1>
      <a:srgbClr val="FFFFFF"/>
    </a:lt1>
    <a:dk2>
      <a:srgbClr val="CC6600"/>
    </a:dk2>
    <a:lt2>
      <a:srgbClr val="FFFFFF"/>
    </a:lt2>
    <a:accent1>
      <a:srgbClr val="FFFFCC"/>
    </a:accent1>
    <a:accent2>
      <a:srgbClr val="B5E0E3"/>
    </a:accent2>
    <a:accent3>
      <a:srgbClr val="FFFFFF"/>
    </a:accent3>
    <a:accent4>
      <a:srgbClr val="000000"/>
    </a:accent4>
    <a:accent5>
      <a:srgbClr val="FFFFE2"/>
    </a:accent5>
    <a:accent6>
      <a:srgbClr val="A4CBCE"/>
    </a:accent6>
    <a:hlink>
      <a:srgbClr val="E5D093"/>
    </a:hlink>
    <a:folHlink>
      <a:srgbClr val="CCB374"/>
    </a:folHlink>
  </a:clrScheme>
  <a:fontScheme name="Международный">
    <a:majorFont>
      <a:latin typeface="Times New Roman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Международный 2">
    <a:dk1>
      <a:srgbClr val="000000"/>
    </a:dk1>
    <a:lt1>
      <a:srgbClr val="FFFFFF"/>
    </a:lt1>
    <a:dk2>
      <a:srgbClr val="CC6600"/>
    </a:dk2>
    <a:lt2>
      <a:srgbClr val="FFFFFF"/>
    </a:lt2>
    <a:accent1>
      <a:srgbClr val="FFFFCC"/>
    </a:accent1>
    <a:accent2>
      <a:srgbClr val="B5E0E3"/>
    </a:accent2>
    <a:accent3>
      <a:srgbClr val="FFFFFF"/>
    </a:accent3>
    <a:accent4>
      <a:srgbClr val="000000"/>
    </a:accent4>
    <a:accent5>
      <a:srgbClr val="FFFFE2"/>
    </a:accent5>
    <a:accent6>
      <a:srgbClr val="A4CBCE"/>
    </a:accent6>
    <a:hlink>
      <a:srgbClr val="E5D093"/>
    </a:hlink>
    <a:folHlink>
      <a:srgbClr val="CCB374"/>
    </a:folHlink>
  </a:clrScheme>
  <a:fontScheme name="Международный">
    <a:majorFont>
      <a:latin typeface="Times New Roman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8489</TotalTime>
  <Words>2559</Words>
  <Application>Microsoft Office PowerPoint</Application>
  <PresentationFormat>Экран (4:3)</PresentationFormat>
  <Paragraphs>243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Международный</vt:lpstr>
      <vt:lpstr>Пути повышения прогнозно-поисковой эффективности геолого-съёмочных работ</vt:lpstr>
      <vt:lpstr>Понятие эффективности геолого-съёмочных работ</vt:lpstr>
      <vt:lpstr>Критерии оценки прогнозно-поисковой эффективности</vt:lpstr>
      <vt:lpstr>Результаты геолого-съёмочных работ</vt:lpstr>
      <vt:lpstr>Зависимость результата геолого-съёмочных работ от степени геологической изученности территории</vt:lpstr>
      <vt:lpstr>Зависимость результата геолого-съёмочных работ от степени геологической изученности территории</vt:lpstr>
      <vt:lpstr>Стимулирование лицензирования недр по результатам региональных работ</vt:lpstr>
      <vt:lpstr>Снижение прогнозно-поисковой эффективности</vt:lpstr>
      <vt:lpstr>Природные (объективные факторы) снижения эффективности ГСР</vt:lpstr>
      <vt:lpstr>Государственная программа «Воспроизводство и использование природных ресурсов»</vt:lpstr>
      <vt:lpstr>Общемировой тренд снижения открытий новых месторождений ТПИ в период с 1950 по 2016 годы</vt:lpstr>
      <vt:lpstr>Динамика  открытия месторождений ТПИ и выполнения среднемасштабных геолого-съёмочных работ в России</vt:lpstr>
      <vt:lpstr>Снижение прогнозно-поисковой эффективности ГСР</vt:lpstr>
      <vt:lpstr>Вклад геолого-съёмочных работ различного масштаба в выделение перспективных площадей</vt:lpstr>
      <vt:lpstr>Принципы выявления новых перспективных площадей по результатам геолого-съёмочных работ</vt:lpstr>
      <vt:lpstr>Презентация PowerPoint</vt:lpstr>
      <vt:lpstr>Презентация PowerPoint</vt:lpstr>
      <vt:lpstr>Пути повышения эффективности геолого-съёмочных работ</vt:lpstr>
      <vt:lpstr>Презентация PowerPoint</vt:lpstr>
      <vt:lpstr>Принципы выбора геологических структур для постановки групповых геолого-съёмочных работ</vt:lpstr>
      <vt:lpstr>Презентация PowerPoint</vt:lpstr>
      <vt:lpstr>Презентация PowerPoint</vt:lpstr>
      <vt:lpstr>Презентация PowerPoint</vt:lpstr>
    </vt:vector>
  </TitlesOfParts>
  <Company>aerogeologia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*</cp:lastModifiedBy>
  <cp:revision>726</cp:revision>
  <dcterms:created xsi:type="dcterms:W3CDTF">2005-09-05T05:34:00Z</dcterms:created>
  <dcterms:modified xsi:type="dcterms:W3CDTF">2019-04-22T08:53:23Z</dcterms:modified>
</cp:coreProperties>
</file>