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1_" ContentType="image/jpeg"/>
  <Default Extension="small" ContentType="image/jpeg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53"/>
  </p:notesMasterIdLst>
  <p:sldIdLst>
    <p:sldId id="266" r:id="rId2"/>
    <p:sldId id="265" r:id="rId3"/>
    <p:sldId id="274" r:id="rId4"/>
    <p:sldId id="320" r:id="rId5"/>
    <p:sldId id="321" r:id="rId6"/>
    <p:sldId id="323" r:id="rId7"/>
    <p:sldId id="322" r:id="rId8"/>
    <p:sldId id="324" r:id="rId9"/>
    <p:sldId id="326" r:id="rId10"/>
    <p:sldId id="329" r:id="rId11"/>
    <p:sldId id="328" r:id="rId12"/>
    <p:sldId id="330" r:id="rId13"/>
    <p:sldId id="331" r:id="rId14"/>
    <p:sldId id="333" r:id="rId15"/>
    <p:sldId id="332" r:id="rId16"/>
    <p:sldId id="334" r:id="rId17"/>
    <p:sldId id="325" r:id="rId18"/>
    <p:sldId id="348" r:id="rId19"/>
    <p:sldId id="281" r:id="rId20"/>
    <p:sldId id="315" r:id="rId21"/>
    <p:sldId id="335" r:id="rId22"/>
    <p:sldId id="354" r:id="rId23"/>
    <p:sldId id="346" r:id="rId24"/>
    <p:sldId id="336" r:id="rId25"/>
    <p:sldId id="278" r:id="rId26"/>
    <p:sldId id="337" r:id="rId27"/>
    <p:sldId id="339" r:id="rId28"/>
    <p:sldId id="286" r:id="rId29"/>
    <p:sldId id="355" r:id="rId30"/>
    <p:sldId id="291" r:id="rId31"/>
    <p:sldId id="344" r:id="rId32"/>
    <p:sldId id="345" r:id="rId33"/>
    <p:sldId id="287" r:id="rId34"/>
    <p:sldId id="349" r:id="rId35"/>
    <p:sldId id="347" r:id="rId36"/>
    <p:sldId id="350" r:id="rId37"/>
    <p:sldId id="352" r:id="rId38"/>
    <p:sldId id="351" r:id="rId39"/>
    <p:sldId id="353" r:id="rId40"/>
    <p:sldId id="356" r:id="rId41"/>
    <p:sldId id="340" r:id="rId42"/>
    <p:sldId id="300" r:id="rId43"/>
    <p:sldId id="357" r:id="rId44"/>
    <p:sldId id="343" r:id="rId45"/>
    <p:sldId id="303" r:id="rId46"/>
    <p:sldId id="317" r:id="rId47"/>
    <p:sldId id="316" r:id="rId48"/>
    <p:sldId id="309" r:id="rId49"/>
    <p:sldId id="305" r:id="rId50"/>
    <p:sldId id="318" r:id="rId51"/>
    <p:sldId id="275" r:id="rId52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7044"/>
    <a:srgbClr val="C93A8B"/>
    <a:srgbClr val="CE6699"/>
    <a:srgbClr val="57B03A"/>
    <a:srgbClr val="722F87"/>
    <a:srgbClr val="F5A907"/>
    <a:srgbClr val="D8E3D5"/>
    <a:srgbClr val="FF6A6A"/>
    <a:srgbClr val="FF6D6D"/>
    <a:srgbClr val="FF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6" autoAdjust="0"/>
    <p:restoredTop sz="94660"/>
  </p:normalViewPr>
  <p:slideViewPr>
    <p:cSldViewPr>
      <p:cViewPr varScale="1">
        <p:scale>
          <a:sx n="111" d="100"/>
          <a:sy n="111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7;&#1091;&#1073;&#1086;&#1074;&#1072;%20%20&#1058;.%20&#1053;\&#1055;&#1088;&#1077;&#1079;&#1077;&#1085;&#1090;&#1072;&#1094;&#1080;&#1103;%20&#1087;&#1086;%20&#1101;&#1092;&#1092;&#1077;&#1082;&#1090;&#1080;&#1074;&#1085;&#1086;&#1089;&#1090;&#1080;%20&#1082;&#1072;&#1088;&#1090;%20&#1085;&#1086;&#1074;&#1099;&#1093;%20&#1087;&#1086;&#1082;&#1086;&#1083;&#1077;&#1085;&#1080;&#1081;\&#1076;&#1080;&#1072;&#1075;&#1088;&#1072;&#1084;&#1084;&#1072;_&#1052;&#1072;&#1083;&#1084;&#1099;&#1078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7B1-4DCE-B319-8FAAFB2CE41E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7B1-4DCE-B319-8FAAFB2CE41E}"/>
              </c:ext>
            </c:extLst>
          </c:dPt>
          <c:dLbls>
            <c:dLbl>
              <c:idx val="0"/>
              <c:layout>
                <c:manualLayout>
                  <c:x val="-0.27377736774805472"/>
                  <c:y val="-2.23202383980902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1000" baseline="0"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Затраты на региональные работы - 19 млн. руб. (</a:t>
                    </a:r>
                    <a:r>
                      <a:rPr lang="ru-RU" sz="1000" b="1" i="0" u="none" strike="noStrike" kern="1200" baseline="0">
                        <a:solidFill>
                          <a:sysClr val="window" lastClr="FFFFFF"/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0,0007% )</a:t>
                    </a:r>
                    <a:endParaRPr lang="ru-RU" sz="1000">
                      <a:effectLst>
                        <a:outerShdw blurRad="50800" dist="50800" dir="5400000" sx="35000" sy="35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effectLst>
                        <a:outerShdw blurRad="50800" dist="50800" dir="5400000" sx="35000" sy="35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830649220285104"/>
                      <c:h val="0.23926808959767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7B1-4DCE-B319-8FAAFB2CE41E}"/>
                </c:ext>
              </c:extLst>
            </c:dLbl>
            <c:dLbl>
              <c:idx val="1"/>
              <c:layout>
                <c:manualLayout>
                  <c:x val="-6.4596015999145275E-3"/>
                  <c:y val="4.20858608670103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Стоимость золота и меди в </a:t>
                    </a:r>
                    <a:r>
                      <a:rPr lang="ru-RU" sz="10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недрах - </a:t>
                    </a:r>
                    <a:r>
                      <a:rPr lang="ru-RU" sz="10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2,7 </a:t>
                    </a:r>
                    <a:r>
                      <a:rPr lang="ru-RU" sz="100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трлн.руб</a:t>
                    </a:r>
                    <a:endParaRPr lang="ru-RU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2722455636326522"/>
                      <c:h val="0.17550881286156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7B1-4DCE-B319-8FAAFB2CE41E}"/>
                </c:ext>
              </c:extLst>
            </c:dLbl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Лист1!$A$2:$A$3</c:f>
              <c:numCache>
                <c:formatCode>_-* #\ ##0\ _₽_-;\-* #\ ##0\ _₽_-;_-* "-"??\ _₽_-;_-@_-</c:formatCode>
                <c:ptCount val="2"/>
                <c:pt idx="0">
                  <c:v>19000000</c:v>
                </c:pt>
                <c:pt idx="1">
                  <c:v>639860000000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B1-4DCE-B319-8FAAFB2CE4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CD36-45DE-AC78-0F15A37F699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D36-45DE-AC78-0F15A37F699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D36-45DE-AC78-0F15A37F6992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D36-45DE-AC78-0F15A37F6992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D36-45DE-AC78-0F15A37F6992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D36-45DE-AC78-0F15A37F6992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D36-45DE-AC78-0F15A37F6992}"/>
              </c:ext>
            </c:extLst>
          </c:dPt>
          <c:dLbls>
            <c:dLbl>
              <c:idx val="0"/>
              <c:layout>
                <c:manualLayout>
                  <c:x val="-4.0936961894159612E-3"/>
                  <c:y val="0.20106873460710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36-45DE-AC78-0F15A37F6992}"/>
                </c:ext>
              </c:extLst>
            </c:dLbl>
            <c:dLbl>
              <c:idx val="1"/>
              <c:layout>
                <c:manualLayout>
                  <c:x val="2.4035645368687053E-3"/>
                  <c:y val="0.19210670979770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D36-45DE-AC78-0F15A37F6992}"/>
                </c:ext>
              </c:extLst>
            </c:dLbl>
            <c:dLbl>
              <c:idx val="2"/>
              <c:layout>
                <c:manualLayout>
                  <c:x val="3.4357744828834099E-3"/>
                  <c:y val="0.20748343244580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D36-45DE-AC78-0F15A37F6992}"/>
                </c:ext>
              </c:extLst>
            </c:dLbl>
            <c:dLbl>
              <c:idx val="3"/>
              <c:layout>
                <c:manualLayout>
                  <c:x val="-6.871522813320474E-3"/>
                  <c:y val="0.176264728513289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36-45DE-AC78-0F15A37F6992}"/>
                </c:ext>
              </c:extLst>
            </c:dLbl>
            <c:dLbl>
              <c:idx val="4"/>
              <c:layout>
                <c:manualLayout>
                  <c:x val="0"/>
                  <c:y val="0.20106901420058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1397,7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36-45DE-AC78-0F15A37F6992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D36-45DE-AC78-0F15A37F6992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D36-45DE-AC78-0F15A37F6992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D36-45DE-AC78-0F15A37F6992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D36-45DE-AC78-0F15A37F6992}"/>
                </c:ext>
              </c:extLst>
            </c:dLbl>
            <c:dLbl>
              <c:idx val="9"/>
              <c:layout>
                <c:manualLayout>
                  <c:x val="-1.0185067526415994E-16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36-45DE-AC78-0F15A37F6992}"/>
                </c:ext>
              </c:extLst>
            </c:dLbl>
            <c:dLbl>
              <c:idx val="10"/>
              <c:layout>
                <c:manualLayout>
                  <c:x val="0"/>
                  <c:y val="8.1499592502037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36-45DE-AC78-0F15A37F6992}"/>
                </c:ext>
              </c:extLst>
            </c:dLbl>
            <c:dLbl>
              <c:idx val="11"/>
              <c:layout>
                <c:manualLayout>
                  <c:x val="0"/>
                  <c:y val="7.560137457044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36-45DE-AC78-0F15A37F6992}"/>
                </c:ext>
              </c:extLst>
            </c:dLbl>
            <c:dLbl>
              <c:idx val="12"/>
              <c:layout>
                <c:manualLayout>
                  <c:x val="-9.2039334532683379E-5"/>
                  <c:y val="6.5292096219931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36-45DE-AC78-0F15A37F6992}"/>
                </c:ext>
              </c:extLst>
            </c:dLbl>
            <c:dLbl>
              <c:idx val="13"/>
              <c:layout>
                <c:manualLayout>
                  <c:x val="0"/>
                  <c:y val="5.154639175257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D36-45DE-AC78-0F15A37F69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Лист1!$A$54:$A$56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Лист1!$B$54:$B$56</c:f>
              <c:numCache>
                <c:formatCode>General</c:formatCode>
                <c:ptCount val="3"/>
                <c:pt idx="0">
                  <c:v>1406.5</c:v>
                </c:pt>
                <c:pt idx="1">
                  <c:v>1406.5</c:v>
                </c:pt>
                <c:pt idx="2">
                  <c:v>1397.2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D36-45DE-AC78-0F15A37F6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187195864"/>
        <c:axId val="187196256"/>
      </c:barChart>
      <c:catAx>
        <c:axId val="187195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87196256"/>
        <c:crosses val="autoZero"/>
        <c:auto val="1"/>
        <c:lblAlgn val="ctr"/>
        <c:lblOffset val="100"/>
        <c:noMultiLvlLbl val="0"/>
      </c:catAx>
      <c:valAx>
        <c:axId val="187196256"/>
        <c:scaling>
          <c:orientation val="minMax"/>
          <c:min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18719586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763D-47EC-B2D6-D99C5CD6700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63D-47EC-B2D6-D99C5CD6700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63D-47EC-B2D6-D99C5CD67008}"/>
              </c:ext>
            </c:extLst>
          </c:dPt>
          <c:dLbls>
            <c:dLbl>
              <c:idx val="0"/>
              <c:layout>
                <c:manualLayout>
                  <c:x val="6.4400294605682206E-3"/>
                  <c:y val="0.24283268735098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3D-47EC-B2D6-D99C5CD67008}"/>
                </c:ext>
              </c:extLst>
            </c:dLbl>
            <c:dLbl>
              <c:idx val="1"/>
              <c:layout>
                <c:manualLayout>
                  <c:x val="-1.0987153969534728E-2"/>
                  <c:y val="0.20602521842962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3D-47EC-B2D6-D99C5CD67008}"/>
                </c:ext>
              </c:extLst>
            </c:dLbl>
            <c:dLbl>
              <c:idx val="2"/>
              <c:layout>
                <c:manualLayout>
                  <c:x val="7.3247693130230841E-3"/>
                  <c:y val="0.21829437473674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3D-47EC-B2D6-D99C5CD67008}"/>
                </c:ext>
              </c:extLst>
            </c:dLbl>
            <c:dLbl>
              <c:idx val="3"/>
              <c:layout>
                <c:manualLayout>
                  <c:x val="7.3247693130231517E-3"/>
                  <c:y val="0.21065465126613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3D-47EC-B2D6-D99C5CD67008}"/>
                </c:ext>
              </c:extLst>
            </c:dLbl>
            <c:dLbl>
              <c:idx val="4"/>
              <c:layout>
                <c:manualLayout>
                  <c:x val="-3.6623846565117099E-3"/>
                  <c:y val="0.20602521842962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3D-47EC-B2D6-D99C5CD67008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3D-47EC-B2D6-D99C5CD67008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3D-47EC-B2D6-D99C5CD67008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3D-47EC-B2D6-D99C5CD67008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3D-47EC-B2D6-D99C5CD67008}"/>
                </c:ext>
              </c:extLst>
            </c:dLbl>
            <c:dLbl>
              <c:idx val="9"/>
              <c:layout>
                <c:manualLayout>
                  <c:x val="0"/>
                  <c:y val="5.5776892430278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3D-47EC-B2D6-D99C5CD67008}"/>
                </c:ext>
              </c:extLst>
            </c:dLbl>
            <c:dLbl>
              <c:idx val="10"/>
              <c:layout>
                <c:manualLayout>
                  <c:x val="0"/>
                  <c:y val="5.5904167637880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63D-47EC-B2D6-D99C5CD67008}"/>
                </c:ext>
              </c:extLst>
            </c:dLbl>
            <c:dLbl>
              <c:idx val="11"/>
              <c:layout>
                <c:manualLayout>
                  <c:x val="0"/>
                  <c:y val="6.6230318383220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63D-47EC-B2D6-D99C5CD67008}"/>
                </c:ext>
              </c:extLst>
            </c:dLbl>
            <c:dLbl>
              <c:idx val="12"/>
              <c:layout>
                <c:manualLayout>
                  <c:x val="-1.905150792685241E-3"/>
                  <c:y val="4.525575475447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63D-47EC-B2D6-D99C5CD670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Лист1!$A$72:$A$74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Лист1!$B$72:$B$74</c:f>
              <c:numCache>
                <c:formatCode>General</c:formatCode>
                <c:ptCount val="3"/>
                <c:pt idx="0">
                  <c:v>77</c:v>
                </c:pt>
                <c:pt idx="1">
                  <c:v>77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63D-47EC-B2D6-D99C5CD67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187199000"/>
        <c:axId val="187199392"/>
      </c:barChart>
      <c:catAx>
        <c:axId val="18719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87199392"/>
        <c:crosses val="autoZero"/>
        <c:auto val="1"/>
        <c:lblAlgn val="ctr"/>
        <c:lblOffset val="100"/>
        <c:noMultiLvlLbl val="0"/>
      </c:catAx>
      <c:valAx>
        <c:axId val="187199392"/>
        <c:scaling>
          <c:orientation val="minMax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18719900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Лист1!$AC$447:$AC$453</c:f>
              <c:strCache>
                <c:ptCount val="7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11</c:v>
                </c:pt>
                <c:pt idx="6">
                  <c:v>20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28-4DC6-825A-F5612CDC098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Лист1!$AB$447:$AB$453</c:f>
              <c:strCache>
                <c:ptCount val="7"/>
                <c:pt idx="0">
                  <c:v>СЗФО</c:v>
                </c:pt>
                <c:pt idx="1">
                  <c:v>ЦФО</c:v>
                </c:pt>
                <c:pt idx="2">
                  <c:v>ЮФО и СК ФО</c:v>
                </c:pt>
                <c:pt idx="3">
                  <c:v>ПФО</c:v>
                </c:pt>
                <c:pt idx="4">
                  <c:v>УФО</c:v>
                </c:pt>
                <c:pt idx="5">
                  <c:v>СФО</c:v>
                </c:pt>
                <c:pt idx="6">
                  <c:v>ДВФО</c:v>
                </c:pt>
              </c:strCache>
            </c:strRef>
          </c:cat>
          <c:val>
            <c:numRef>
              <c:f>Лист1!$AC$447:$AC$453</c:f>
              <c:numCache>
                <c:formatCode>General</c:formatCode>
                <c:ptCount val="7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  <c:pt idx="4">
                  <c:v>1</c:v>
                </c:pt>
                <c:pt idx="5">
                  <c:v>11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28-4DC6-825A-F5612CDC0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6733056"/>
        <c:axId val="346741456"/>
      </c:barChart>
      <c:catAx>
        <c:axId val="34673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6741456"/>
        <c:crosses val="autoZero"/>
        <c:auto val="1"/>
        <c:lblAlgn val="ctr"/>
        <c:lblOffset val="100"/>
        <c:noMultiLvlLbl val="0"/>
      </c:catAx>
      <c:valAx>
        <c:axId val="346741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67330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0907-489C-9C38-4BD35439FC1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907-489C-9C38-4BD35439FC1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907-489C-9C38-4BD35439FC1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907-489C-9C38-4BD35439FC1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907-489C-9C38-4BD35439FC1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907-489C-9C38-4BD35439FC1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907-489C-9C38-4BD35439FC1C}"/>
              </c:ext>
            </c:extLst>
          </c:dPt>
          <c:dLbls>
            <c:dLbl>
              <c:idx val="0"/>
              <c:layout>
                <c:manualLayout>
                  <c:x val="2.7777263845224181E-3"/>
                  <c:y val="0.2024777212333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07-489C-9C38-4BD35439FC1C}"/>
                </c:ext>
              </c:extLst>
            </c:dLbl>
            <c:dLbl>
              <c:idx val="1"/>
              <c:layout>
                <c:manualLayout>
                  <c:x val="4.5186531424919914E-3"/>
                  <c:y val="0.2024777212333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07-489C-9C38-4BD35439FC1C}"/>
                </c:ext>
              </c:extLst>
            </c:dLbl>
            <c:dLbl>
              <c:idx val="2"/>
              <c:layout>
                <c:manualLayout>
                  <c:x val="9.0373062849839828E-3"/>
                  <c:y val="0.2024777212333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907-489C-9C38-4BD35439FC1C}"/>
                </c:ext>
              </c:extLst>
            </c:dLbl>
            <c:dLbl>
              <c:idx val="3"/>
              <c:layout>
                <c:manualLayout>
                  <c:x val="-8.2841017292518977E-17"/>
                  <c:y val="0.19627574243366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07-489C-9C38-4BD35439FC1C}"/>
                </c:ext>
              </c:extLst>
            </c:dLbl>
            <c:dLbl>
              <c:idx val="4"/>
              <c:layout>
                <c:manualLayout>
                  <c:x val="-1.6568203458503795E-16"/>
                  <c:y val="0.2024777212333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07-489C-9C38-4BD35439FC1C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907-489C-9C38-4BD35439FC1C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907-489C-9C38-4BD35439FC1C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907-489C-9C38-4BD35439FC1C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907-489C-9C38-4BD35439FC1C}"/>
                </c:ext>
              </c:extLst>
            </c:dLbl>
            <c:dLbl>
              <c:idx val="9"/>
              <c:layout>
                <c:manualLayout>
                  <c:x val="-1.0185067526415994E-16"/>
                  <c:y val="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07-489C-9C38-4BD35439FC1C}"/>
                </c:ext>
              </c:extLst>
            </c:dLbl>
            <c:dLbl>
              <c:idx val="10"/>
              <c:layout>
                <c:manualLayout>
                  <c:x val="0"/>
                  <c:y val="9.3785751007928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07-489C-9C38-4BD35439FC1C}"/>
                </c:ext>
              </c:extLst>
            </c:dLbl>
            <c:dLbl>
              <c:idx val="11"/>
              <c:layout>
                <c:manualLayout>
                  <c:x val="-2.4882255014117252E-3"/>
                  <c:y val="8.9347079037800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07-489C-9C38-4BD35439FC1C}"/>
                </c:ext>
              </c:extLst>
            </c:dLbl>
            <c:dLbl>
              <c:idx val="12"/>
              <c:layout>
                <c:manualLayout>
                  <c:x val="0"/>
                  <c:y val="8.247422680412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907-489C-9C38-4BD35439FC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Лист1!$A$92:$A$94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Лист1!$B$92:$B$94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907-489C-9C38-4BD35439F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346730816"/>
        <c:axId val="346734176"/>
      </c:barChart>
      <c:catAx>
        <c:axId val="34673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ru-RU"/>
          </a:p>
        </c:txPr>
        <c:crossAx val="346734176"/>
        <c:crosses val="autoZero"/>
        <c:auto val="1"/>
        <c:lblAlgn val="ctr"/>
        <c:lblOffset val="100"/>
        <c:noMultiLvlLbl val="0"/>
      </c:catAx>
      <c:valAx>
        <c:axId val="346734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673081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2839203-4CC4-4C43-9FDF-AF7D5E7B9CBC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7325BC4-D834-41F4-AD76-E268DB0BB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908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2750" y="263525"/>
            <a:ext cx="6665913" cy="500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xfrm>
            <a:off x="286824" y="5436521"/>
            <a:ext cx="6969981" cy="47026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15000"/>
              </a:lnSpc>
              <a:spcBef>
                <a:spcPts val="704"/>
              </a:spcBef>
            </a:pPr>
            <a:endParaRPr lang="ru-RU" altLang="ru-RU" dirty="0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4239354" y="10139179"/>
            <a:ext cx="3241272" cy="53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Tahoma" pitchFamily="34" charset="0"/>
              </a:defRPr>
            </a:lvl1pPr>
            <a:lvl2pPr marL="818520" indent="-300927">
              <a:defRPr sz="1300">
                <a:solidFill>
                  <a:schemeClr val="tx1"/>
                </a:solidFill>
                <a:latin typeface="Tahoma" pitchFamily="34" charset="0"/>
              </a:defRPr>
            </a:lvl2pPr>
            <a:lvl3pPr marL="1269050" indent="-235583">
              <a:defRPr sz="1300">
                <a:solidFill>
                  <a:schemeClr val="tx1"/>
                </a:solidFill>
                <a:latin typeface="Tahoma" pitchFamily="34" charset="0"/>
              </a:defRPr>
            </a:lvl3pPr>
            <a:lvl4pPr marL="1784924" indent="-235583">
              <a:defRPr sz="1300">
                <a:solidFill>
                  <a:schemeClr val="tx1"/>
                </a:solidFill>
                <a:latin typeface="Tahoma" pitchFamily="34" charset="0"/>
              </a:defRPr>
            </a:lvl4pPr>
            <a:lvl5pPr marL="2300798" indent="-235583">
              <a:defRPr sz="1300">
                <a:solidFill>
                  <a:schemeClr val="tx1"/>
                </a:solidFill>
                <a:latin typeface="Tahoma" pitchFamily="34" charset="0"/>
              </a:defRPr>
            </a:lvl5pPr>
            <a:lvl6pPr marL="2796037" indent="-23558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pitchFamily="34" charset="0"/>
              </a:defRPr>
            </a:lvl6pPr>
            <a:lvl7pPr marL="3291276" indent="-23558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pitchFamily="34" charset="0"/>
              </a:defRPr>
            </a:lvl7pPr>
            <a:lvl8pPr marL="3786515" indent="-23558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pitchFamily="34" charset="0"/>
              </a:defRPr>
            </a:lvl8pPr>
            <a:lvl9pPr marL="4281754" indent="-23558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67118A-A758-49EE-96B3-CE2078918FD2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/>
              <a:t>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421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7A88-7892-4ED9-876D-5DBD43826F6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2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7A88-7892-4ED9-876D-5DBD43826F6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467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7A88-7892-4ED9-876D-5DBD43826F6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9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6" name="TextBox 5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14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>
          <a:xfrm>
            <a:off x="414137" y="6373288"/>
            <a:ext cx="3389574" cy="346248"/>
            <a:chOff x="244014" y="6373288"/>
            <a:chExt cx="3389574" cy="346248"/>
          </a:xfrm>
        </p:grpSpPr>
        <p:sp>
          <p:nvSpPr>
            <p:cNvPr id="6" name="TextBox 5"/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  <a:endParaRPr lang="ru-RU" sz="900" b="1" dirty="0">
                <a:solidFill>
                  <a:srgbClr val="B0B1C6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 smtClean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0367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4413476" cy="420376"/>
            <a:chOff x="336529" y="273588"/>
            <a:chExt cx="4413476" cy="42037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3229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30252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1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1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A4B53-58C2-41A7-A1FC-D1CB7059BE09}" type="datetime1">
              <a:rPr lang="ru-RU" smtClean="0"/>
              <a:t>23.04.2019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02C4C-82AE-4410-AE54-58F4CEA076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5" r:id="rId2"/>
    <p:sldLayoutId id="2147483674" r:id="rId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hyperlink" Target="http://www.vsegei.ru/ru/info/izuchennost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sma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small"/><Relationship Id="rId5" Type="http://schemas.openxmlformats.org/officeDocument/2006/relationships/image" Target="../media/image107.jpeg"/><Relationship Id="rId4" Type="http://schemas.openxmlformats.org/officeDocument/2006/relationships/image" Target="../media/image106.1_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orexpf.ru/chart/copper/" TargetMode="External"/><Relationship Id="rId5" Type="http://schemas.openxmlformats.org/officeDocument/2006/relationships/hyperlink" Target="http://www.forexpf.ru/chart/gold/" TargetMode="External"/><Relationship Id="rId4" Type="http://schemas.openxmlformats.org/officeDocument/2006/relationships/hyperlink" Target="http://p3.vsegei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jpe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11" Type="http://schemas.openxmlformats.org/officeDocument/2006/relationships/image" Target="../media/image131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osnedra.gov.ru/data/Files/File/5232.pdf" TargetMode="Externa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p3.vsegei.ru/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22.wm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0" y="760562"/>
            <a:ext cx="8150591" cy="2729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75D4F-BF10-4526-A97D-41575BE78F16}"/>
              </a:ext>
            </a:extLst>
          </p:cNvPr>
          <p:cNvSpPr txBox="1"/>
          <p:nvPr/>
        </p:nvSpPr>
        <p:spPr>
          <a:xfrm>
            <a:off x="326788" y="3645024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2060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</a:t>
            </a:r>
            <a:r>
              <a:rPr lang="ru-RU" sz="2500" b="1" i="1" dirty="0" smtClean="0">
                <a:solidFill>
                  <a:srgbClr val="002060"/>
                </a:solidFill>
              </a:rPr>
              <a:t>континентального шельфа»</a:t>
            </a:r>
          </a:p>
          <a:p>
            <a:pPr algn="ctr"/>
            <a:endParaRPr lang="ru-RU" sz="25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232C82"/>
                </a:solidFill>
              </a:rPr>
              <a:t>Петров О.В. </a:t>
            </a:r>
            <a:r>
              <a:rPr lang="ru-RU" sz="2000" b="1" dirty="0">
                <a:solidFill>
                  <a:srgbClr val="232C82"/>
                </a:solidFill>
              </a:rPr>
              <a:t>(ФГБУ «ВСЕГЕИ</a:t>
            </a:r>
            <a:r>
              <a:rPr lang="ru-RU" sz="2000" b="1" dirty="0" smtClean="0">
                <a:solidFill>
                  <a:srgbClr val="232C82"/>
                </a:solidFill>
              </a:rPr>
              <a:t>»), Морозов </a:t>
            </a:r>
            <a:r>
              <a:rPr lang="ru-RU" sz="2000" b="1" dirty="0">
                <a:solidFill>
                  <a:srgbClr val="232C82"/>
                </a:solidFill>
              </a:rPr>
              <a:t>А.Ф</a:t>
            </a:r>
            <a:r>
              <a:rPr lang="ru-RU" sz="2000" b="1" dirty="0" smtClean="0">
                <a:solidFill>
                  <a:srgbClr val="232C82"/>
                </a:solidFill>
              </a:rPr>
              <a:t>., </a:t>
            </a:r>
            <a:r>
              <a:rPr lang="ru-RU" sz="2000" b="1" dirty="0" err="1" smtClean="0">
                <a:solidFill>
                  <a:srgbClr val="232C82"/>
                </a:solidFill>
              </a:rPr>
              <a:t>Коронкевич</a:t>
            </a:r>
            <a:r>
              <a:rPr lang="ru-RU" sz="2000" b="1" dirty="0">
                <a:solidFill>
                  <a:srgbClr val="232C82"/>
                </a:solidFill>
              </a:rPr>
              <a:t> К.А. </a:t>
            </a:r>
            <a:r>
              <a:rPr lang="ru-RU" sz="2000" b="1" dirty="0" smtClean="0">
                <a:solidFill>
                  <a:srgbClr val="232C82"/>
                </a:solidFill>
              </a:rPr>
              <a:t>(</a:t>
            </a:r>
            <a:r>
              <a:rPr lang="ru-RU" sz="2000" b="1" dirty="0" err="1" smtClean="0">
                <a:solidFill>
                  <a:srgbClr val="232C82"/>
                </a:solidFill>
              </a:rPr>
              <a:t>Роснедра</a:t>
            </a:r>
            <a:r>
              <a:rPr lang="ru-RU" sz="2000" b="1" dirty="0" smtClean="0">
                <a:solidFill>
                  <a:srgbClr val="232C82"/>
                </a:solidFill>
              </a:rPr>
              <a:t>),</a:t>
            </a:r>
          </a:p>
          <a:p>
            <a:pPr algn="ctr"/>
            <a:r>
              <a:rPr lang="ru-RU" sz="2000" b="1" dirty="0" smtClean="0">
                <a:solidFill>
                  <a:srgbClr val="232C82"/>
                </a:solidFill>
              </a:rPr>
              <a:t>Зубова </a:t>
            </a:r>
            <a:r>
              <a:rPr lang="ru-RU" sz="2000" b="1" dirty="0">
                <a:solidFill>
                  <a:srgbClr val="232C82"/>
                </a:solidFill>
              </a:rPr>
              <a:t>Т.Н., </a:t>
            </a:r>
            <a:r>
              <a:rPr lang="ru-RU" sz="2000" b="1" dirty="0" smtClean="0">
                <a:solidFill>
                  <a:srgbClr val="232C82"/>
                </a:solidFill>
              </a:rPr>
              <a:t>Шишкин </a:t>
            </a:r>
            <a:r>
              <a:rPr lang="ru-RU" sz="2000" b="1" dirty="0">
                <a:solidFill>
                  <a:srgbClr val="232C82"/>
                </a:solidFill>
              </a:rPr>
              <a:t>М.А, Кашубин С.Н. </a:t>
            </a:r>
            <a:r>
              <a:rPr lang="ru-RU" sz="2000" b="1" dirty="0" smtClean="0">
                <a:solidFill>
                  <a:srgbClr val="232C82"/>
                </a:solidFill>
              </a:rPr>
              <a:t>(ФГБУ </a:t>
            </a:r>
            <a:r>
              <a:rPr lang="ru-RU" sz="2000" b="1" dirty="0">
                <a:solidFill>
                  <a:srgbClr val="232C82"/>
                </a:solidFill>
              </a:rPr>
              <a:t>«ВСЕГЕИ»)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0032" y="6381328"/>
            <a:ext cx="4024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г</a:t>
            </a:r>
            <a:r>
              <a:rPr lang="ru-RU" sz="1600" dirty="0"/>
              <a:t>. </a:t>
            </a:r>
            <a:r>
              <a:rPr lang="ru-RU" sz="1600" dirty="0" smtClean="0"/>
              <a:t>Санкт-Петербург, 23 апреля </a:t>
            </a:r>
            <a:r>
              <a:rPr lang="ru-RU" sz="1600" dirty="0"/>
              <a:t>2019 г. </a:t>
            </a:r>
          </a:p>
        </p:txBody>
      </p:sp>
    </p:spTree>
    <p:extLst>
      <p:ext uri="{BB962C8B-B14F-4D97-AF65-F5344CB8AC3E}">
        <p14:creationId xmlns:p14="http://schemas.microsoft.com/office/powerpoint/2010/main" val="36437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2820" y="81794"/>
            <a:ext cx="5636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459" y="56675"/>
            <a:ext cx="8636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Введена в строй первая в России лаборатория датирования четвертичных образований методом оптически стимулированной люминесценции  на установке </a:t>
            </a:r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Risø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TL/OSL-DA-20C/D.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Получены значения возраста для 150 образцов осадочных пород.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57DD9-F4A9-49F2-91A3-569B71503D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65" y="3919640"/>
            <a:ext cx="3531039" cy="280581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787FABD-D0CD-40AD-849A-D1DC2F4F55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926" y="1057023"/>
            <a:ext cx="3501906" cy="2841729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</p:pic>
      <p:pic>
        <p:nvPicPr>
          <p:cNvPr id="7" name="Рисунок 6" descr="Безымянный.png">
            <a:extLst>
              <a:ext uri="{FF2B5EF4-FFF2-40B4-BE49-F238E27FC236}">
                <a16:creationId xmlns:a16="http://schemas.microsoft.com/office/drawing/2014/main" id="{F26B7344-9BB9-449F-859C-1CE100B368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25" t="28385" r="7577" b="5256"/>
          <a:stretch>
            <a:fillRect/>
          </a:stretch>
        </p:blipFill>
        <p:spPr>
          <a:xfrm>
            <a:off x="168489" y="1200263"/>
            <a:ext cx="5001645" cy="239807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9BDF344-6897-440C-A070-98673E46070D}"/>
              </a:ext>
            </a:extLst>
          </p:cNvPr>
          <p:cNvGrpSpPr/>
          <p:nvPr/>
        </p:nvGrpSpPr>
        <p:grpSpPr>
          <a:xfrm>
            <a:off x="3356445" y="3945583"/>
            <a:ext cx="2073583" cy="1882236"/>
            <a:chOff x="8115984" y="1025243"/>
            <a:chExt cx="2917681" cy="271209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E523689-2182-4076-8B72-1BAF81C507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6567"/>
            <a:stretch>
              <a:fillRect/>
            </a:stretch>
          </p:blipFill>
          <p:spPr bwMode="auto">
            <a:xfrm>
              <a:off x="8208112" y="1867585"/>
              <a:ext cx="2459865" cy="92680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81DE1C30-8450-4AAA-B778-090F1E0904A0}"/>
                </a:ext>
              </a:extLst>
            </p:cNvPr>
            <p:cNvCxnSpPr/>
            <p:nvPr/>
          </p:nvCxnSpPr>
          <p:spPr>
            <a:xfrm flipH="1">
              <a:off x="9924941" y="1332295"/>
              <a:ext cx="333448" cy="51941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AC156F7F-8607-4753-A4D8-C61C352DD2F4}"/>
                </a:ext>
              </a:extLst>
            </p:cNvPr>
            <p:cNvCxnSpPr/>
            <p:nvPr/>
          </p:nvCxnSpPr>
          <p:spPr>
            <a:xfrm flipV="1">
              <a:off x="9843790" y="2794392"/>
              <a:ext cx="162300" cy="6622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BCDDA25-07F4-4BA9-9B71-B2D9CAF47FBC}"/>
                </a:ext>
              </a:extLst>
            </p:cNvPr>
            <p:cNvCxnSpPr/>
            <p:nvPr/>
          </p:nvCxnSpPr>
          <p:spPr>
            <a:xfrm flipV="1">
              <a:off x="8197025" y="3648874"/>
              <a:ext cx="1998617" cy="130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496C09-8689-4D39-AB53-FD1E9099E848}"/>
                </a:ext>
              </a:extLst>
            </p:cNvPr>
            <p:cNvSpPr txBox="1"/>
            <p:nvPr/>
          </p:nvSpPr>
          <p:spPr>
            <a:xfrm>
              <a:off x="8115984" y="2894744"/>
              <a:ext cx="2876690" cy="84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Гамма-спектрометрия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5119E5-9517-4B74-ABC7-2FA892DF1FDE}"/>
                </a:ext>
              </a:extLst>
            </p:cNvPr>
            <p:cNvSpPr txBox="1"/>
            <p:nvPr/>
          </p:nvSpPr>
          <p:spPr>
            <a:xfrm>
              <a:off x="10006090" y="1025243"/>
              <a:ext cx="1027575" cy="492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002060"/>
                  </a:solidFill>
                  <a:cs typeface="Times New Roman" pitchFamily="18" charset="0"/>
                </a:rPr>
                <a:t>ОСЛ</a:t>
              </a:r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88" y="3567200"/>
            <a:ext cx="3141101" cy="243357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3055" y="6045700"/>
            <a:ext cx="68681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Низкофоновый гамма-спектрометр высокого разрешения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Canberra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909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01867" y="81682"/>
            <a:ext cx="8106038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задача полевых работ: выделение перспективных площадей для постановки поисковых работ</a:t>
            </a:r>
            <a:endParaRPr lang="ru-RU" alt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6402" y="1142459"/>
            <a:ext cx="206106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sz="16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фактического материала по итогам ГСР-200/2</a:t>
            </a:r>
          </a:p>
        </p:txBody>
      </p:sp>
      <p:sp>
        <p:nvSpPr>
          <p:cNvPr id="5" name="TextBox 33"/>
          <p:cNvSpPr txBox="1"/>
          <p:nvPr/>
        </p:nvSpPr>
        <p:spPr>
          <a:xfrm>
            <a:off x="3911568" y="1535390"/>
            <a:ext cx="4043362" cy="4206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работ разного масштаба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ГСР-200</a:t>
            </a:r>
          </a:p>
        </p:txBody>
      </p:sp>
      <p:sp>
        <p:nvSpPr>
          <p:cNvPr id="6" name="Овал 5"/>
          <p:cNvSpPr/>
          <p:nvPr/>
        </p:nvSpPr>
        <p:spPr>
          <a:xfrm flipV="1">
            <a:off x="2063272" y="4987638"/>
            <a:ext cx="274915" cy="2699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571" y="1824279"/>
            <a:ext cx="2499309" cy="439995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6181" y="1929045"/>
            <a:ext cx="121998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Опорные участки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2133853" y="4294080"/>
            <a:ext cx="479784" cy="652632"/>
          </a:xfrm>
          <a:custGeom>
            <a:avLst/>
            <a:gdLst>
              <a:gd name="connsiteX0" fmla="*/ 258184 w 537882"/>
              <a:gd name="connsiteY0" fmla="*/ 688489 h 731520"/>
              <a:gd name="connsiteX1" fmla="*/ 150607 w 537882"/>
              <a:gd name="connsiteY1" fmla="*/ 731520 h 731520"/>
              <a:gd name="connsiteX2" fmla="*/ 75304 w 537882"/>
              <a:gd name="connsiteY2" fmla="*/ 731520 h 731520"/>
              <a:gd name="connsiteX3" fmla="*/ 10758 w 537882"/>
              <a:gd name="connsiteY3" fmla="*/ 645459 h 731520"/>
              <a:gd name="connsiteX4" fmla="*/ 0 w 537882"/>
              <a:gd name="connsiteY4" fmla="*/ 537882 h 731520"/>
              <a:gd name="connsiteX5" fmla="*/ 32273 w 537882"/>
              <a:gd name="connsiteY5" fmla="*/ 376518 h 731520"/>
              <a:gd name="connsiteX6" fmla="*/ 96819 w 537882"/>
              <a:gd name="connsiteY6" fmla="*/ 279699 h 731520"/>
              <a:gd name="connsiteX7" fmla="*/ 161365 w 537882"/>
              <a:gd name="connsiteY7" fmla="*/ 172122 h 731520"/>
              <a:gd name="connsiteX8" fmla="*/ 258184 w 537882"/>
              <a:gd name="connsiteY8" fmla="*/ 75303 h 731520"/>
              <a:gd name="connsiteX9" fmla="*/ 355002 w 537882"/>
              <a:gd name="connsiteY9" fmla="*/ 21515 h 731520"/>
              <a:gd name="connsiteX10" fmla="*/ 355002 w 537882"/>
              <a:gd name="connsiteY10" fmla="*/ 21515 h 731520"/>
              <a:gd name="connsiteX11" fmla="*/ 473336 w 537882"/>
              <a:gd name="connsiteY11" fmla="*/ 0 h 731520"/>
              <a:gd name="connsiteX12" fmla="*/ 516367 w 537882"/>
              <a:gd name="connsiteY12" fmla="*/ 43031 h 731520"/>
              <a:gd name="connsiteX13" fmla="*/ 537882 w 537882"/>
              <a:gd name="connsiteY13" fmla="*/ 86061 h 731520"/>
              <a:gd name="connsiteX14" fmla="*/ 537882 w 537882"/>
              <a:gd name="connsiteY14" fmla="*/ 193638 h 731520"/>
              <a:gd name="connsiteX15" fmla="*/ 505609 w 537882"/>
              <a:gd name="connsiteY15" fmla="*/ 311972 h 731520"/>
              <a:gd name="connsiteX16" fmla="*/ 376518 w 537882"/>
              <a:gd name="connsiteY16" fmla="*/ 494852 h 731520"/>
              <a:gd name="connsiteX17" fmla="*/ 258184 w 537882"/>
              <a:gd name="connsiteY17" fmla="*/ 688489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7882" h="731520">
                <a:moveTo>
                  <a:pt x="258184" y="688489"/>
                </a:moveTo>
                <a:lnTo>
                  <a:pt x="150607" y="731520"/>
                </a:lnTo>
                <a:lnTo>
                  <a:pt x="75304" y="731520"/>
                </a:lnTo>
                <a:lnTo>
                  <a:pt x="10758" y="645459"/>
                </a:lnTo>
                <a:lnTo>
                  <a:pt x="0" y="537882"/>
                </a:lnTo>
                <a:lnTo>
                  <a:pt x="32273" y="376518"/>
                </a:lnTo>
                <a:lnTo>
                  <a:pt x="96819" y="279699"/>
                </a:lnTo>
                <a:lnTo>
                  <a:pt x="161365" y="172122"/>
                </a:lnTo>
                <a:lnTo>
                  <a:pt x="258184" y="75303"/>
                </a:lnTo>
                <a:lnTo>
                  <a:pt x="355002" y="21515"/>
                </a:lnTo>
                <a:lnTo>
                  <a:pt x="355002" y="21515"/>
                </a:lnTo>
                <a:lnTo>
                  <a:pt x="473336" y="0"/>
                </a:lnTo>
                <a:lnTo>
                  <a:pt x="516367" y="43031"/>
                </a:lnTo>
                <a:lnTo>
                  <a:pt x="537882" y="86061"/>
                </a:lnTo>
                <a:lnTo>
                  <a:pt x="537882" y="193638"/>
                </a:lnTo>
                <a:lnTo>
                  <a:pt x="505609" y="311972"/>
                </a:lnTo>
                <a:lnTo>
                  <a:pt x="376518" y="494852"/>
                </a:lnTo>
                <a:lnTo>
                  <a:pt x="258184" y="68848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8"/>
          <p:cNvSpPr txBox="1">
            <a:spLocks noChangeArrowheads="1"/>
          </p:cNvSpPr>
          <p:nvPr/>
        </p:nvSpPr>
        <p:spPr bwMode="auto">
          <a:xfrm>
            <a:off x="2337083" y="4311357"/>
            <a:ext cx="240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35"/>
          <p:cNvSpPr txBox="1">
            <a:spLocks noChangeArrowheads="1"/>
          </p:cNvSpPr>
          <p:nvPr/>
        </p:nvSpPr>
        <p:spPr bwMode="auto">
          <a:xfrm>
            <a:off x="2174885" y="4552474"/>
            <a:ext cx="280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88968" y="721856"/>
            <a:ext cx="864671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геологических наблюдений и опробования на 1 </a:t>
            </a:r>
            <a:r>
              <a:rPr lang="ru-RU" altLang="ru-RU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кв.км</a:t>
            </a:r>
            <a:r>
              <a:rPr lang="ru-RU" alt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площади определяется  в зависимости  от масштабного уровня картирования</a:t>
            </a:r>
          </a:p>
        </p:txBody>
      </p:sp>
      <p:cxnSp>
        <p:nvCxnSpPr>
          <p:cNvPr id="13" name="Прямая со стрелкой 12"/>
          <p:cNvCxnSpPr>
            <a:cxnSpLocks noChangeShapeType="1"/>
            <a:endCxn id="20" idx="1"/>
          </p:cNvCxnSpPr>
          <p:nvPr/>
        </p:nvCxnSpPr>
        <p:spPr bwMode="auto">
          <a:xfrm>
            <a:off x="816173" y="2329155"/>
            <a:ext cx="539121" cy="19708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Прямая со стрелкой 13"/>
          <p:cNvCxnSpPr>
            <a:cxnSpLocks noChangeShapeType="1"/>
          </p:cNvCxnSpPr>
          <p:nvPr/>
        </p:nvCxnSpPr>
        <p:spPr bwMode="auto">
          <a:xfrm flipH="1">
            <a:off x="733472" y="2329155"/>
            <a:ext cx="82701" cy="81189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Полилиния 14"/>
          <p:cNvSpPr/>
          <p:nvPr/>
        </p:nvSpPr>
        <p:spPr>
          <a:xfrm>
            <a:off x="327718" y="2214964"/>
            <a:ext cx="1563900" cy="1775272"/>
          </a:xfrm>
          <a:custGeom>
            <a:avLst/>
            <a:gdLst>
              <a:gd name="connsiteX0" fmla="*/ 1753497 w 1753497"/>
              <a:gd name="connsiteY0" fmla="*/ 0 h 1990164"/>
              <a:gd name="connsiteX1" fmla="*/ 1731981 w 1753497"/>
              <a:gd name="connsiteY1" fmla="*/ 247426 h 1990164"/>
              <a:gd name="connsiteX2" fmla="*/ 1721224 w 1753497"/>
              <a:gd name="connsiteY2" fmla="*/ 580913 h 1990164"/>
              <a:gd name="connsiteX3" fmla="*/ 1581374 w 1753497"/>
              <a:gd name="connsiteY3" fmla="*/ 946673 h 1990164"/>
              <a:gd name="connsiteX4" fmla="*/ 1409252 w 1753497"/>
              <a:gd name="connsiteY4" fmla="*/ 1204856 h 1990164"/>
              <a:gd name="connsiteX5" fmla="*/ 1269402 w 1753497"/>
              <a:gd name="connsiteY5" fmla="*/ 1398494 h 1990164"/>
              <a:gd name="connsiteX6" fmla="*/ 1129553 w 1753497"/>
              <a:gd name="connsiteY6" fmla="*/ 1570616 h 1990164"/>
              <a:gd name="connsiteX7" fmla="*/ 1011219 w 1753497"/>
              <a:gd name="connsiteY7" fmla="*/ 1678193 h 1990164"/>
              <a:gd name="connsiteX8" fmla="*/ 925158 w 1753497"/>
              <a:gd name="connsiteY8" fmla="*/ 1764254 h 1990164"/>
              <a:gd name="connsiteX9" fmla="*/ 817581 w 1753497"/>
              <a:gd name="connsiteY9" fmla="*/ 1871830 h 1990164"/>
              <a:gd name="connsiteX10" fmla="*/ 710005 w 1753497"/>
              <a:gd name="connsiteY10" fmla="*/ 1925618 h 1990164"/>
              <a:gd name="connsiteX11" fmla="*/ 580913 w 1753497"/>
              <a:gd name="connsiteY11" fmla="*/ 1968649 h 1990164"/>
              <a:gd name="connsiteX12" fmla="*/ 473337 w 1753497"/>
              <a:gd name="connsiteY12" fmla="*/ 1990164 h 1990164"/>
              <a:gd name="connsiteX13" fmla="*/ 344245 w 1753497"/>
              <a:gd name="connsiteY13" fmla="*/ 1990164 h 1990164"/>
              <a:gd name="connsiteX14" fmla="*/ 172122 w 1753497"/>
              <a:gd name="connsiteY14" fmla="*/ 1979407 h 1990164"/>
              <a:gd name="connsiteX15" fmla="*/ 64546 w 1753497"/>
              <a:gd name="connsiteY15" fmla="*/ 1904103 h 1990164"/>
              <a:gd name="connsiteX16" fmla="*/ 64546 w 1753497"/>
              <a:gd name="connsiteY16" fmla="*/ 1904103 h 1990164"/>
              <a:gd name="connsiteX17" fmla="*/ 0 w 1753497"/>
              <a:gd name="connsiteY17" fmla="*/ 1592131 h 1990164"/>
              <a:gd name="connsiteX18" fmla="*/ 53788 w 1753497"/>
              <a:gd name="connsiteY18" fmla="*/ 1043491 h 1990164"/>
              <a:gd name="connsiteX19" fmla="*/ 118334 w 1753497"/>
              <a:gd name="connsiteY19" fmla="*/ 688489 h 1990164"/>
              <a:gd name="connsiteX20" fmla="*/ 172122 w 1753497"/>
              <a:gd name="connsiteY20" fmla="*/ 398033 h 1990164"/>
              <a:gd name="connsiteX21" fmla="*/ 258184 w 1753497"/>
              <a:gd name="connsiteY21" fmla="*/ 118334 h 1990164"/>
              <a:gd name="connsiteX22" fmla="*/ 258184 w 1753497"/>
              <a:gd name="connsiteY22" fmla="*/ 118334 h 1990164"/>
              <a:gd name="connsiteX23" fmla="*/ 258184 w 1753497"/>
              <a:gd name="connsiteY23" fmla="*/ 118334 h 1990164"/>
              <a:gd name="connsiteX24" fmla="*/ 258184 w 1753497"/>
              <a:gd name="connsiteY24" fmla="*/ 118334 h 19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53497" h="1990164">
                <a:moveTo>
                  <a:pt x="1753497" y="0"/>
                </a:moveTo>
                <a:lnTo>
                  <a:pt x="1731981" y="247426"/>
                </a:lnTo>
                <a:lnTo>
                  <a:pt x="1721224" y="580913"/>
                </a:lnTo>
                <a:lnTo>
                  <a:pt x="1581374" y="946673"/>
                </a:lnTo>
                <a:lnTo>
                  <a:pt x="1409252" y="1204856"/>
                </a:lnTo>
                <a:lnTo>
                  <a:pt x="1269402" y="1398494"/>
                </a:lnTo>
                <a:lnTo>
                  <a:pt x="1129553" y="1570616"/>
                </a:lnTo>
                <a:lnTo>
                  <a:pt x="1011219" y="1678193"/>
                </a:lnTo>
                <a:lnTo>
                  <a:pt x="925158" y="1764254"/>
                </a:lnTo>
                <a:lnTo>
                  <a:pt x="817581" y="1871830"/>
                </a:lnTo>
                <a:lnTo>
                  <a:pt x="710005" y="1925618"/>
                </a:lnTo>
                <a:lnTo>
                  <a:pt x="580913" y="1968649"/>
                </a:lnTo>
                <a:lnTo>
                  <a:pt x="473337" y="1990164"/>
                </a:lnTo>
                <a:lnTo>
                  <a:pt x="344245" y="1990164"/>
                </a:lnTo>
                <a:lnTo>
                  <a:pt x="172122" y="1979407"/>
                </a:lnTo>
                <a:lnTo>
                  <a:pt x="64546" y="1904103"/>
                </a:lnTo>
                <a:lnTo>
                  <a:pt x="64546" y="1904103"/>
                </a:lnTo>
                <a:lnTo>
                  <a:pt x="0" y="1592131"/>
                </a:lnTo>
                <a:lnTo>
                  <a:pt x="53788" y="1043491"/>
                </a:lnTo>
                <a:lnTo>
                  <a:pt x="118334" y="688489"/>
                </a:lnTo>
                <a:lnTo>
                  <a:pt x="172122" y="398033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45018" y="2260540"/>
            <a:ext cx="2359296" cy="2831375"/>
          </a:xfrm>
          <a:custGeom>
            <a:avLst/>
            <a:gdLst>
              <a:gd name="connsiteX0" fmla="*/ 161364 w 2646381"/>
              <a:gd name="connsiteY0" fmla="*/ 0 h 3173506"/>
              <a:gd name="connsiteX1" fmla="*/ 53788 w 2646381"/>
              <a:gd name="connsiteY1" fmla="*/ 828339 h 3173506"/>
              <a:gd name="connsiteX2" fmla="*/ 0 w 2646381"/>
              <a:gd name="connsiteY2" fmla="*/ 1463040 h 3173506"/>
              <a:gd name="connsiteX3" fmla="*/ 32272 w 2646381"/>
              <a:gd name="connsiteY3" fmla="*/ 1796527 h 3173506"/>
              <a:gd name="connsiteX4" fmla="*/ 96818 w 2646381"/>
              <a:gd name="connsiteY4" fmla="*/ 2033196 h 3173506"/>
              <a:gd name="connsiteX5" fmla="*/ 139849 w 2646381"/>
              <a:gd name="connsiteY5" fmla="*/ 2162287 h 3173506"/>
              <a:gd name="connsiteX6" fmla="*/ 236668 w 2646381"/>
              <a:gd name="connsiteY6" fmla="*/ 2377440 h 3173506"/>
              <a:gd name="connsiteX7" fmla="*/ 365760 w 2646381"/>
              <a:gd name="connsiteY7" fmla="*/ 2549563 h 3173506"/>
              <a:gd name="connsiteX8" fmla="*/ 441063 w 2646381"/>
              <a:gd name="connsiteY8" fmla="*/ 2614109 h 3173506"/>
              <a:gd name="connsiteX9" fmla="*/ 484094 w 2646381"/>
              <a:gd name="connsiteY9" fmla="*/ 2689412 h 3173506"/>
              <a:gd name="connsiteX10" fmla="*/ 602428 w 2646381"/>
              <a:gd name="connsiteY10" fmla="*/ 2786231 h 3173506"/>
              <a:gd name="connsiteX11" fmla="*/ 677731 w 2646381"/>
              <a:gd name="connsiteY11" fmla="*/ 2861535 h 3173506"/>
              <a:gd name="connsiteX12" fmla="*/ 720762 w 2646381"/>
              <a:gd name="connsiteY12" fmla="*/ 2872292 h 3173506"/>
              <a:gd name="connsiteX13" fmla="*/ 720762 w 2646381"/>
              <a:gd name="connsiteY13" fmla="*/ 2893807 h 3173506"/>
              <a:gd name="connsiteX14" fmla="*/ 828338 w 2646381"/>
              <a:gd name="connsiteY14" fmla="*/ 2969111 h 3173506"/>
              <a:gd name="connsiteX15" fmla="*/ 978945 w 2646381"/>
              <a:gd name="connsiteY15" fmla="*/ 3044415 h 3173506"/>
              <a:gd name="connsiteX16" fmla="*/ 1097280 w 2646381"/>
              <a:gd name="connsiteY16" fmla="*/ 3087445 h 3173506"/>
              <a:gd name="connsiteX17" fmla="*/ 1258644 w 2646381"/>
              <a:gd name="connsiteY17" fmla="*/ 3130476 h 3173506"/>
              <a:gd name="connsiteX18" fmla="*/ 1355463 w 2646381"/>
              <a:gd name="connsiteY18" fmla="*/ 3151991 h 3173506"/>
              <a:gd name="connsiteX19" fmla="*/ 1463040 w 2646381"/>
              <a:gd name="connsiteY19" fmla="*/ 3162749 h 3173506"/>
              <a:gd name="connsiteX20" fmla="*/ 1645920 w 2646381"/>
              <a:gd name="connsiteY20" fmla="*/ 3173506 h 3173506"/>
              <a:gd name="connsiteX21" fmla="*/ 1753496 w 2646381"/>
              <a:gd name="connsiteY21" fmla="*/ 3173506 h 3173506"/>
              <a:gd name="connsiteX22" fmla="*/ 1839557 w 2646381"/>
              <a:gd name="connsiteY22" fmla="*/ 3130476 h 3173506"/>
              <a:gd name="connsiteX23" fmla="*/ 2011680 w 2646381"/>
              <a:gd name="connsiteY23" fmla="*/ 3108960 h 3173506"/>
              <a:gd name="connsiteX24" fmla="*/ 2280621 w 2646381"/>
              <a:gd name="connsiteY24" fmla="*/ 3076687 h 3173506"/>
              <a:gd name="connsiteX25" fmla="*/ 2431228 w 2646381"/>
              <a:gd name="connsiteY25" fmla="*/ 2958353 h 3173506"/>
              <a:gd name="connsiteX26" fmla="*/ 2528047 w 2646381"/>
              <a:gd name="connsiteY26" fmla="*/ 2807746 h 3173506"/>
              <a:gd name="connsiteX27" fmla="*/ 2646381 w 2646381"/>
              <a:gd name="connsiteY27" fmla="*/ 2635624 h 317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46381" h="3173506">
                <a:moveTo>
                  <a:pt x="161364" y="0"/>
                </a:moveTo>
                <a:lnTo>
                  <a:pt x="53788" y="828339"/>
                </a:lnTo>
                <a:lnTo>
                  <a:pt x="0" y="1463040"/>
                </a:lnTo>
                <a:lnTo>
                  <a:pt x="32272" y="1796527"/>
                </a:lnTo>
                <a:lnTo>
                  <a:pt x="96818" y="2033196"/>
                </a:lnTo>
                <a:lnTo>
                  <a:pt x="139849" y="2162287"/>
                </a:lnTo>
                <a:lnTo>
                  <a:pt x="236668" y="2377440"/>
                </a:lnTo>
                <a:lnTo>
                  <a:pt x="365760" y="2549563"/>
                </a:lnTo>
                <a:lnTo>
                  <a:pt x="441063" y="2614109"/>
                </a:lnTo>
                <a:lnTo>
                  <a:pt x="484094" y="2689412"/>
                </a:lnTo>
                <a:lnTo>
                  <a:pt x="602428" y="2786231"/>
                </a:lnTo>
                <a:cubicBezTo>
                  <a:pt x="627529" y="2811332"/>
                  <a:pt x="649022" y="2840656"/>
                  <a:pt x="677731" y="2861535"/>
                </a:cubicBezTo>
                <a:cubicBezTo>
                  <a:pt x="689688" y="2870231"/>
                  <a:pt x="708934" y="2863421"/>
                  <a:pt x="720762" y="2872292"/>
                </a:cubicBezTo>
                <a:cubicBezTo>
                  <a:pt x="726499" y="2876595"/>
                  <a:pt x="720762" y="2886635"/>
                  <a:pt x="720762" y="2893807"/>
                </a:cubicBezTo>
                <a:lnTo>
                  <a:pt x="828338" y="2969111"/>
                </a:lnTo>
                <a:lnTo>
                  <a:pt x="978945" y="3044415"/>
                </a:lnTo>
                <a:lnTo>
                  <a:pt x="1097280" y="3087445"/>
                </a:lnTo>
                <a:lnTo>
                  <a:pt x="1258644" y="3130476"/>
                </a:lnTo>
                <a:lnTo>
                  <a:pt x="1355463" y="3151991"/>
                </a:lnTo>
                <a:lnTo>
                  <a:pt x="1463040" y="3162749"/>
                </a:lnTo>
                <a:lnTo>
                  <a:pt x="1645920" y="3173506"/>
                </a:lnTo>
                <a:lnTo>
                  <a:pt x="1753496" y="3173506"/>
                </a:lnTo>
                <a:lnTo>
                  <a:pt x="1839557" y="3130476"/>
                </a:lnTo>
                <a:lnTo>
                  <a:pt x="2011680" y="3108960"/>
                </a:lnTo>
                <a:lnTo>
                  <a:pt x="2280621" y="3076687"/>
                </a:lnTo>
                <a:lnTo>
                  <a:pt x="2431228" y="2958353"/>
                </a:lnTo>
                <a:lnTo>
                  <a:pt x="2528047" y="2807746"/>
                </a:lnTo>
                <a:lnTo>
                  <a:pt x="2646381" y="2635624"/>
                </a:ln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1016930" y="2908611"/>
            <a:ext cx="240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1320902" y="2382439"/>
            <a:ext cx="326933" cy="336933"/>
          </a:xfrm>
          <a:custGeom>
            <a:avLst/>
            <a:gdLst>
              <a:gd name="connsiteX0" fmla="*/ 32273 w 365760"/>
              <a:gd name="connsiteY0" fmla="*/ 139849 h 376517"/>
              <a:gd name="connsiteX1" fmla="*/ 150607 w 365760"/>
              <a:gd name="connsiteY1" fmla="*/ 21515 h 376517"/>
              <a:gd name="connsiteX2" fmla="*/ 225911 w 365760"/>
              <a:gd name="connsiteY2" fmla="*/ 0 h 376517"/>
              <a:gd name="connsiteX3" fmla="*/ 344245 w 365760"/>
              <a:gd name="connsiteY3" fmla="*/ 32273 h 376517"/>
              <a:gd name="connsiteX4" fmla="*/ 365760 w 365760"/>
              <a:gd name="connsiteY4" fmla="*/ 107576 h 376517"/>
              <a:gd name="connsiteX5" fmla="*/ 365760 w 365760"/>
              <a:gd name="connsiteY5" fmla="*/ 204395 h 376517"/>
              <a:gd name="connsiteX6" fmla="*/ 322730 w 365760"/>
              <a:gd name="connsiteY6" fmla="*/ 290456 h 376517"/>
              <a:gd name="connsiteX7" fmla="*/ 182880 w 365760"/>
              <a:gd name="connsiteY7" fmla="*/ 365760 h 376517"/>
              <a:gd name="connsiteX8" fmla="*/ 107577 w 365760"/>
              <a:gd name="connsiteY8" fmla="*/ 376517 h 376517"/>
              <a:gd name="connsiteX9" fmla="*/ 10758 w 365760"/>
              <a:gd name="connsiteY9" fmla="*/ 355002 h 376517"/>
              <a:gd name="connsiteX10" fmla="*/ 10758 w 365760"/>
              <a:gd name="connsiteY10" fmla="*/ 355002 h 376517"/>
              <a:gd name="connsiteX11" fmla="*/ 0 w 365760"/>
              <a:gd name="connsiteY11" fmla="*/ 236668 h 376517"/>
              <a:gd name="connsiteX12" fmla="*/ 32273 w 365760"/>
              <a:gd name="connsiteY12" fmla="*/ 139849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" h="376517">
                <a:moveTo>
                  <a:pt x="32273" y="139849"/>
                </a:moveTo>
                <a:lnTo>
                  <a:pt x="150607" y="21515"/>
                </a:lnTo>
                <a:lnTo>
                  <a:pt x="225911" y="0"/>
                </a:lnTo>
                <a:lnTo>
                  <a:pt x="344245" y="32273"/>
                </a:lnTo>
                <a:lnTo>
                  <a:pt x="365760" y="107576"/>
                </a:lnTo>
                <a:lnTo>
                  <a:pt x="365760" y="204395"/>
                </a:lnTo>
                <a:lnTo>
                  <a:pt x="322730" y="290456"/>
                </a:lnTo>
                <a:lnTo>
                  <a:pt x="182880" y="365760"/>
                </a:lnTo>
                <a:lnTo>
                  <a:pt x="107577" y="376517"/>
                </a:lnTo>
                <a:lnTo>
                  <a:pt x="10758" y="355002"/>
                </a:lnTo>
                <a:lnTo>
                  <a:pt x="10758" y="355002"/>
                </a:lnTo>
                <a:lnTo>
                  <a:pt x="0" y="236668"/>
                </a:lnTo>
                <a:lnTo>
                  <a:pt x="32273" y="13984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aseline="-25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38"/>
          <p:cNvSpPr txBox="1">
            <a:spLocks noChangeArrowheads="1"/>
          </p:cNvSpPr>
          <p:nvPr/>
        </p:nvSpPr>
        <p:spPr bwMode="auto">
          <a:xfrm>
            <a:off x="1355294" y="2387744"/>
            <a:ext cx="240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aseline="-25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884867" y="2095952"/>
            <a:ext cx="6089563" cy="4090771"/>
            <a:chOff x="3054437" y="1887100"/>
            <a:chExt cx="6089563" cy="409077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822" y="1887100"/>
              <a:ext cx="6023178" cy="4090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4"/>
            <p:cNvSpPr txBox="1">
              <a:spLocks noChangeArrowheads="1"/>
            </p:cNvSpPr>
            <p:nvPr/>
          </p:nvSpPr>
          <p:spPr bwMode="auto">
            <a:xfrm>
              <a:off x="3054437" y="1887100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TextBox 26"/>
            <p:cNvSpPr txBox="1">
              <a:spLocks noChangeArrowheads="1"/>
            </p:cNvSpPr>
            <p:nvPr/>
          </p:nvSpPr>
          <p:spPr bwMode="auto">
            <a:xfrm>
              <a:off x="4612268" y="2166968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TextBox 29"/>
            <p:cNvSpPr txBox="1">
              <a:spLocks noChangeArrowheads="1"/>
            </p:cNvSpPr>
            <p:nvPr/>
          </p:nvSpPr>
          <p:spPr bwMode="auto">
            <a:xfrm>
              <a:off x="5968006" y="2635405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6" name="TextBox 12"/>
            <p:cNvSpPr txBox="1">
              <a:spLocks noChangeArrowheads="1"/>
            </p:cNvSpPr>
            <p:nvPr/>
          </p:nvSpPr>
          <p:spPr bwMode="auto">
            <a:xfrm>
              <a:off x="3424635" y="5278061"/>
              <a:ext cx="3918445" cy="235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400" b="1" baseline="-25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Разноранговый</a:t>
              </a:r>
              <a:r>
                <a:rPr lang="ru-RU" altLang="ru-RU" sz="1400" b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уровень изучения в составе работ по ГСР-200</a:t>
              </a:r>
            </a:p>
          </p:txBody>
        </p:sp>
        <p:sp>
          <p:nvSpPr>
            <p:cNvPr id="27" name="TextBox 36"/>
            <p:cNvSpPr txBox="1">
              <a:spLocks noChangeArrowheads="1"/>
            </p:cNvSpPr>
            <p:nvPr/>
          </p:nvSpPr>
          <p:spPr bwMode="auto">
            <a:xfrm>
              <a:off x="7568831" y="3115778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baseline="-25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10800000">
              <a:off x="5124449" y="5553075"/>
              <a:ext cx="2444381" cy="424796"/>
            </a:xfrm>
            <a:prstGeom prst="triangle">
              <a:avLst>
                <a:gd name="adj" fmla="val 611"/>
              </a:avLst>
            </a:pr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5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109" y="558848"/>
            <a:ext cx="2863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ГДП-200 листа </a:t>
            </a:r>
            <a:r>
              <a:rPr lang="en-US" sz="1400" dirty="0" smtClean="0">
                <a:solidFill>
                  <a:srgbClr val="002060"/>
                </a:solidFill>
              </a:rPr>
              <a:t>N-54-XX 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ru-RU" sz="1400" dirty="0">
                <a:solidFill>
                  <a:srgbClr val="002060"/>
                </a:solidFill>
              </a:rPr>
              <a:t>Многовершинная  площадь)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603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Локализация </a:t>
            </a:r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и оценка перспективных площадей  в 2018 году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109" y="1474591"/>
            <a:ext cx="4297449" cy="41197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2772" y="5707016"/>
            <a:ext cx="7606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Локализовано 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три потенциальных золоторудных поля с суммарными прогнозными ресурсами рудного золота категории Р</a:t>
            </a:r>
            <a:r>
              <a:rPr lang="ru-RU" sz="1600" b="1" baseline="-25000" dirty="0">
                <a:solidFill>
                  <a:srgbClr val="002060"/>
                </a:solidFill>
                <a:ea typeface="Calibri" panose="020F0502020204030204" pitchFamily="34" charset="0"/>
              </a:rPr>
              <a:t>2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: 86 т.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3112" y="1474591"/>
            <a:ext cx="97174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>
                <a:solidFill>
                  <a:srgbClr val="002060"/>
                </a:solidFill>
              </a:rPr>
              <a:t>Кулибинское</a:t>
            </a:r>
            <a:endParaRPr lang="ru-RU" sz="1100" dirty="0">
              <a:solidFill>
                <a:srgbClr val="002060"/>
              </a:solidFill>
            </a:endParaRPr>
          </a:p>
          <a:p>
            <a:r>
              <a:rPr lang="ru-RU" sz="1100" dirty="0">
                <a:solidFill>
                  <a:srgbClr val="002060"/>
                </a:solidFill>
              </a:rPr>
              <a:t>рудное поле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82146" y="2018126"/>
            <a:ext cx="126188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Месторождение</a:t>
            </a:r>
          </a:p>
          <a:p>
            <a:r>
              <a:rPr lang="ru-RU" sz="1100" dirty="0">
                <a:solidFill>
                  <a:srgbClr val="002060"/>
                </a:solidFill>
              </a:rPr>
              <a:t>Многовершинное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1125" y="2728416"/>
            <a:ext cx="116202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Михайловское рудное поле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3537" y="3654940"/>
            <a:ext cx="94380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Соболиное рудное поле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030" y="476672"/>
            <a:ext cx="2136746" cy="142064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735782" y="996949"/>
            <a:ext cx="2242172" cy="9690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46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781" y="1711157"/>
            <a:ext cx="9144222" cy="4131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5032" y="722506"/>
            <a:ext cx="3551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ru-RU" sz="1400" dirty="0">
                <a:solidFill>
                  <a:srgbClr val="002060"/>
                </a:solidFill>
              </a:rPr>
              <a:t>ГДП-200 </a:t>
            </a:r>
            <a:r>
              <a:rPr lang="ru-RU" sz="1400" dirty="0" smtClean="0">
                <a:solidFill>
                  <a:srgbClr val="002060"/>
                </a:solidFill>
              </a:rPr>
              <a:t>листов </a:t>
            </a:r>
            <a:r>
              <a:rPr lang="en-US" sz="1400" dirty="0" smtClean="0">
                <a:solidFill>
                  <a:srgbClr val="002060"/>
                </a:solidFill>
              </a:rPr>
              <a:t>L-53-XII</a:t>
            </a:r>
            <a:r>
              <a:rPr lang="ru-RU" sz="1400" dirty="0" smtClean="0">
                <a:solidFill>
                  <a:srgbClr val="002060"/>
                </a:solidFill>
              </a:rPr>
              <a:t> и </a:t>
            </a:r>
            <a:r>
              <a:rPr lang="en-US" sz="1400" dirty="0" smtClean="0">
                <a:solidFill>
                  <a:srgbClr val="002060"/>
                </a:solidFill>
              </a:rPr>
              <a:t>L</a:t>
            </a:r>
            <a:r>
              <a:rPr lang="ru-RU" sz="1400" dirty="0">
                <a:solidFill>
                  <a:srgbClr val="002060"/>
                </a:solidFill>
              </a:rPr>
              <a:t>-54-</a:t>
            </a:r>
            <a:r>
              <a:rPr lang="en-US" sz="1400" dirty="0" smtClean="0">
                <a:solidFill>
                  <a:srgbClr val="002060"/>
                </a:solidFill>
              </a:rPr>
              <a:t>VII</a:t>
            </a:r>
            <a:r>
              <a:rPr lang="ru-RU" sz="1400" dirty="0" smtClean="0">
                <a:solidFill>
                  <a:srgbClr val="002060"/>
                </a:solidFill>
              </a:rPr>
              <a:t> (</a:t>
            </a:r>
            <a:r>
              <a:rPr lang="ru-RU" sz="1400" dirty="0" err="1">
                <a:solidFill>
                  <a:srgbClr val="002060"/>
                </a:solidFill>
              </a:rPr>
              <a:t>Верхнебикинская</a:t>
            </a:r>
            <a:r>
              <a:rPr lang="ru-RU" sz="1400" dirty="0">
                <a:solidFill>
                  <a:srgbClr val="002060"/>
                </a:solidFill>
              </a:rPr>
              <a:t>  площадь)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8" y="1820927"/>
            <a:ext cx="9105720" cy="38861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9559" y="2168357"/>
            <a:ext cx="847898" cy="432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910" y="2625557"/>
            <a:ext cx="847898" cy="43226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0977" y="4068804"/>
            <a:ext cx="1050510" cy="5684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546" y="452248"/>
            <a:ext cx="1577032" cy="104851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3806599" y="1394213"/>
            <a:ext cx="538843" cy="4945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412569" y="1394212"/>
            <a:ext cx="724926" cy="4945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29533" y="5756691"/>
            <a:ext cx="7715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Локализовано </a:t>
            </a:r>
            <a:r>
              <a:rPr lang="ru-RU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8 </a:t>
            </a:r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потенциальных золоторудных </a:t>
            </a:r>
            <a:r>
              <a:rPr lang="ru-RU" sz="16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полей и узлов, из которых 4 площади </a:t>
            </a:r>
            <a:r>
              <a:rPr lang="ru-RU" sz="1600" b="1" dirty="0" smtClean="0">
                <a:solidFill>
                  <a:srgbClr val="002060"/>
                </a:solidFill>
              </a:rPr>
              <a:t>оперативно </a:t>
            </a:r>
            <a:r>
              <a:rPr lang="ru-RU" sz="1600" b="1" dirty="0">
                <a:solidFill>
                  <a:srgbClr val="002060"/>
                </a:solidFill>
              </a:rPr>
              <a:t>лицензированы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45226" y="2500867"/>
            <a:ext cx="936588" cy="4498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50438" y="3016175"/>
            <a:ext cx="1083780" cy="46551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97630" y="3722440"/>
            <a:ext cx="936588" cy="4498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197630" y="4259440"/>
            <a:ext cx="936588" cy="4498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67410" y="4731319"/>
            <a:ext cx="936588" cy="44987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35494" y="36617"/>
            <a:ext cx="765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Arial" panose="020B0604020202020204" pitchFamily="34" charset="0"/>
              </a:rPr>
              <a:t>Локализация и оценка перспективных площадей  в 2018 году</a:t>
            </a:r>
          </a:p>
        </p:txBody>
      </p:sp>
    </p:spTree>
    <p:extLst>
      <p:ext uri="{BB962C8B-B14F-4D97-AF65-F5344CB8AC3E}">
        <p14:creationId xmlns:p14="http://schemas.microsoft.com/office/powerpoint/2010/main" val="87425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9" y="332656"/>
            <a:ext cx="9113681" cy="605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767" y="2224115"/>
            <a:ext cx="3467161" cy="41464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5650" y="663503"/>
            <a:ext cx="29751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Матвеевское рудное поле 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Прогнозные 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ресурсы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100" b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38 млн. т. (</a:t>
            </a:r>
            <a:r>
              <a:rPr lang="en-US" sz="1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руды)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4211" y="1537211"/>
            <a:ext cx="43104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Большеоюский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Fe-</a:t>
            </a:r>
            <a:r>
              <a:rPr lang="en-US" sz="13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ru-RU" sz="1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рудный узел потенциальный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19946" y="24879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1400" dirty="0">
                <a:solidFill>
                  <a:srgbClr val="002060"/>
                </a:solidFill>
              </a:rPr>
              <a:t>ГДП-200 листов R-41-XXV, XXVI, XXVII  (</a:t>
            </a:r>
            <a:r>
              <a:rPr lang="ru-RU" sz="1400" dirty="0" err="1">
                <a:solidFill>
                  <a:srgbClr val="002060"/>
                </a:solidFill>
              </a:rPr>
              <a:t>Оюско-Янгарейская</a:t>
            </a:r>
            <a:r>
              <a:rPr lang="ru-RU" sz="1400" dirty="0">
                <a:solidFill>
                  <a:srgbClr val="002060"/>
                </a:solidFill>
              </a:rPr>
              <a:t> площадь) 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9" y="585907"/>
            <a:ext cx="2037136" cy="2196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0319" y="169156"/>
            <a:ext cx="2310824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графиков аномального магнитного поля участка  по резул</a:t>
            </a: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татам наземной заверки</a:t>
            </a:r>
            <a:endParaRPr lang="ru-RU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52623" y="2209396"/>
            <a:ext cx="218394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Геологическая колонка скв.1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46809" y="6142066"/>
            <a:ext cx="2273301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Магнитные аномали</a:t>
            </a:r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9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484" y="6106125"/>
            <a:ext cx="856726" cy="2687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9" y="2921620"/>
            <a:ext cx="2058304" cy="33877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319" y="2547338"/>
            <a:ext cx="2097528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Схематический геолого-геофизический</a:t>
            </a:r>
          </a:p>
          <a:p>
            <a:pPr algn="ctr"/>
            <a:r>
              <a: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 участка </a:t>
            </a:r>
            <a:r>
              <a:rPr lang="ru-RU" sz="9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Большеоюский</a:t>
            </a:r>
            <a:endParaRPr lang="ru-RU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>
            <a:stCxn id="8" idx="3"/>
          </p:cNvCxnSpPr>
          <p:nvPr/>
        </p:nvCxnSpPr>
        <p:spPr bwMode="auto">
          <a:xfrm>
            <a:off x="2067455" y="1684006"/>
            <a:ext cx="639077" cy="2213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/>
          <a:stretch/>
        </p:blipFill>
        <p:spPr>
          <a:xfrm>
            <a:off x="7145313" y="403347"/>
            <a:ext cx="1938156" cy="10317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94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9164" y="29610"/>
            <a:ext cx="605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spcBef>
                <a:spcPts val="600"/>
              </a:spcBef>
              <a:defRPr sz="1100" b="1">
                <a:solidFill>
                  <a:schemeClr val="bg1"/>
                </a:solidFill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1800" dirty="0">
                <a:solidFill>
                  <a:srgbClr val="002060"/>
                </a:solidFill>
              </a:rPr>
              <a:t>ГДП-200 </a:t>
            </a:r>
            <a:r>
              <a:rPr lang="ru-RU" sz="1800" dirty="0" smtClean="0">
                <a:solidFill>
                  <a:srgbClr val="002060"/>
                </a:solidFill>
              </a:rPr>
              <a:t>листов </a:t>
            </a:r>
            <a:r>
              <a:rPr lang="en-US" sz="1800" dirty="0">
                <a:solidFill>
                  <a:srgbClr val="002060"/>
                </a:solidFill>
              </a:rPr>
              <a:t>Q-39-XXXV, XXXVI (</a:t>
            </a:r>
            <a:r>
              <a:rPr lang="ru-RU" sz="1800" dirty="0" err="1">
                <a:solidFill>
                  <a:srgbClr val="002060"/>
                </a:solidFill>
              </a:rPr>
              <a:t>Кыввожская</a:t>
            </a:r>
            <a:r>
              <a:rPr lang="ru-RU" sz="1800" dirty="0">
                <a:solidFill>
                  <a:srgbClr val="002060"/>
                </a:solidFill>
              </a:rPr>
              <a:t> площадь) </a:t>
            </a:r>
          </a:p>
        </p:txBody>
      </p:sp>
      <p:pic>
        <p:nvPicPr>
          <p:cNvPr id="4" name="Рисунок 3" descr="КПИ+депр+зона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282" y="692696"/>
            <a:ext cx="7256476" cy="564568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5" name="Рисунок 4" descr="рис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160" y="606367"/>
            <a:ext cx="3311967" cy="3832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381677" y="4032412"/>
            <a:ext cx="21096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rgbClr val="002060"/>
                </a:solidFill>
              </a:rPr>
              <a:t>Морфология и размер </a:t>
            </a:r>
            <a:r>
              <a:rPr lang="ru-RU" sz="900" dirty="0" err="1" smtClean="0">
                <a:solidFill>
                  <a:srgbClr val="002060"/>
                </a:solidFill>
              </a:rPr>
              <a:t>золотин</a:t>
            </a:r>
            <a:r>
              <a:rPr lang="ru-RU" sz="900" dirty="0" smtClean="0">
                <a:solidFill>
                  <a:srgbClr val="002060"/>
                </a:solidFill>
              </a:rPr>
              <a:t> из </a:t>
            </a:r>
            <a:r>
              <a:rPr lang="ru-RU" sz="900" dirty="0" err="1" smtClean="0">
                <a:solidFill>
                  <a:srgbClr val="002060"/>
                </a:solidFill>
              </a:rPr>
              <a:t>мелкообъёмной</a:t>
            </a:r>
            <a:r>
              <a:rPr lang="ru-RU" sz="900" dirty="0" smtClean="0">
                <a:solidFill>
                  <a:srgbClr val="002060"/>
                </a:solidFill>
              </a:rPr>
              <a:t> пробы МО 6078</a:t>
            </a:r>
            <a:endParaRPr lang="ru-RU" sz="900" dirty="0">
              <a:solidFill>
                <a:srgbClr val="00206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536185" y="2389280"/>
            <a:ext cx="4165975" cy="1659778"/>
          </a:xfrm>
          <a:prstGeom prst="straightConnector1">
            <a:avLst/>
          </a:prstGeom>
          <a:ln w="28575">
            <a:solidFill>
              <a:srgbClr val="F2F2F2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762960" y="2764405"/>
            <a:ext cx="1961158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2060"/>
                </a:solidFill>
              </a:rPr>
              <a:t>Впервые установлены весовые содержания  россыпного золота, на западном склоне </a:t>
            </a:r>
            <a:r>
              <a:rPr lang="ru-RU" sz="900" b="1" dirty="0" err="1" smtClean="0">
                <a:solidFill>
                  <a:srgbClr val="002060"/>
                </a:solidFill>
              </a:rPr>
              <a:t>Вымской</a:t>
            </a:r>
            <a:r>
              <a:rPr lang="ru-RU" sz="900" b="1" dirty="0" smtClean="0">
                <a:solidFill>
                  <a:srgbClr val="002060"/>
                </a:solidFill>
              </a:rPr>
              <a:t> гряды, выделен</a:t>
            </a:r>
          </a:p>
          <a:p>
            <a:pPr algn="ctr"/>
            <a:r>
              <a:rPr lang="ru-RU" sz="900" b="1" dirty="0" smtClean="0">
                <a:solidFill>
                  <a:srgbClr val="002060"/>
                </a:solidFill>
              </a:rPr>
              <a:t> ЗАПАДНО-ВЫМСКИЙ ПОТЕНЦИАЛЬНЫЙ</a:t>
            </a:r>
            <a:br>
              <a:rPr lang="ru-RU" sz="900" b="1" dirty="0" smtClean="0">
                <a:solidFill>
                  <a:srgbClr val="002060"/>
                </a:solidFill>
              </a:rPr>
            </a:br>
            <a:r>
              <a:rPr lang="ru-RU" sz="900" b="1" dirty="0" smtClean="0">
                <a:solidFill>
                  <a:srgbClr val="002060"/>
                </a:solidFill>
              </a:rPr>
              <a:t>ЗОЛОТО-РОССЫПНОЙ УЗЕЛ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 rot="20824482">
            <a:off x="947779" y="3488325"/>
            <a:ext cx="628774" cy="1580287"/>
          </a:xfrm>
          <a:prstGeom prst="ellipse">
            <a:avLst/>
          </a:prstGeom>
          <a:noFill/>
          <a:ln w="539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1321873" y="4100091"/>
            <a:ext cx="114748" cy="93367"/>
          </a:xfrm>
          <a:prstGeom prst="line">
            <a:avLst/>
          </a:prstGeom>
          <a:ln w="31750">
            <a:solidFill>
              <a:srgbClr val="FC8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390681" y="4756505"/>
            <a:ext cx="57374" cy="99023"/>
          </a:xfrm>
          <a:prstGeom prst="line">
            <a:avLst/>
          </a:prstGeom>
          <a:ln w="31750">
            <a:solidFill>
              <a:srgbClr val="FC83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9383" y="3685626"/>
            <a:ext cx="1428801" cy="27910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err="1" smtClean="0">
                <a:solidFill>
                  <a:srgbClr val="002060"/>
                </a:solidFill>
              </a:rPr>
              <a:t>Россыпепроявление</a:t>
            </a:r>
            <a:r>
              <a:rPr lang="ru-RU" sz="900" b="1" dirty="0" smtClean="0">
                <a:solidFill>
                  <a:srgbClr val="002060"/>
                </a:solidFill>
              </a:rPr>
              <a:t> </a:t>
            </a:r>
            <a:r>
              <a:rPr lang="ru-RU" sz="900" b="1" dirty="0" err="1" smtClean="0">
                <a:solidFill>
                  <a:srgbClr val="002060"/>
                </a:solidFill>
              </a:rPr>
              <a:t>Покью</a:t>
            </a:r>
            <a:endParaRPr lang="ru-RU" sz="900" b="1" dirty="0">
              <a:solidFill>
                <a:srgbClr val="002060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293822" y="3964734"/>
            <a:ext cx="96859" cy="135357"/>
          </a:xfrm>
          <a:prstGeom prst="straightConnector1">
            <a:avLst/>
          </a:prstGeom>
          <a:ln w="28575">
            <a:solidFill>
              <a:srgbClr val="F2F2F2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25603" y="4376521"/>
            <a:ext cx="1422451" cy="261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err="1" smtClean="0">
                <a:solidFill>
                  <a:srgbClr val="002060"/>
                </a:solidFill>
              </a:rPr>
              <a:t>Россыпепроявление</a:t>
            </a:r>
            <a:r>
              <a:rPr lang="ru-RU" sz="900" b="1" dirty="0" smtClean="0">
                <a:solidFill>
                  <a:srgbClr val="002060"/>
                </a:solidFill>
              </a:rPr>
              <a:t> </a:t>
            </a:r>
            <a:r>
              <a:rPr lang="ru-RU" sz="900" b="1" dirty="0" err="1" smtClean="0">
                <a:solidFill>
                  <a:srgbClr val="002060"/>
                </a:solidFill>
              </a:rPr>
              <a:t>Лунвож</a:t>
            </a:r>
            <a:endParaRPr lang="ru-RU" sz="900" b="1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313843" y="4646204"/>
            <a:ext cx="96859" cy="135357"/>
          </a:xfrm>
          <a:prstGeom prst="straightConnector1">
            <a:avLst/>
          </a:prstGeom>
          <a:ln w="28575">
            <a:solidFill>
              <a:srgbClr val="F2F2F2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 rot="20824482">
            <a:off x="1862894" y="4340789"/>
            <a:ext cx="556902" cy="1182541"/>
          </a:xfrm>
          <a:prstGeom prst="ellipse">
            <a:avLst/>
          </a:prstGeom>
          <a:noFill/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00188" y="4513337"/>
            <a:ext cx="1358701" cy="4010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err="1" smtClean="0">
                <a:solidFill>
                  <a:srgbClr val="002060"/>
                </a:solidFill>
              </a:rPr>
              <a:t>Кыввожское</a:t>
            </a:r>
            <a:r>
              <a:rPr lang="ru-RU" sz="900" b="1" dirty="0" smtClean="0">
                <a:solidFill>
                  <a:srgbClr val="002060"/>
                </a:solidFill>
              </a:rPr>
              <a:t> </a:t>
            </a:r>
            <a:r>
              <a:rPr lang="ru-RU" sz="900" b="1" dirty="0" err="1" smtClean="0">
                <a:solidFill>
                  <a:srgbClr val="002060"/>
                </a:solidFill>
              </a:rPr>
              <a:t>золотороссыпное</a:t>
            </a:r>
            <a:r>
              <a:rPr lang="ru-RU" sz="900" b="1" dirty="0" smtClean="0">
                <a:solidFill>
                  <a:srgbClr val="002060"/>
                </a:solidFill>
              </a:rPr>
              <a:t> поле</a:t>
            </a:r>
            <a:endParaRPr lang="ru-RU" sz="900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2363603" y="4731514"/>
            <a:ext cx="357671" cy="67263"/>
          </a:xfrm>
          <a:prstGeom prst="straightConnector1">
            <a:avLst/>
          </a:prstGeom>
          <a:ln w="28575">
            <a:solidFill>
              <a:srgbClr val="F2F2F2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0" name="Рисунок 19" descr="ООО1_обр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80" y="399968"/>
            <a:ext cx="1991699" cy="1542042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 rot="4236172">
            <a:off x="368595" y="3069742"/>
            <a:ext cx="2561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Ы М С К А Я    Г Р Я Д 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8" y="658935"/>
            <a:ext cx="4539479" cy="57376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819" y="1106541"/>
            <a:ext cx="2336735" cy="57708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Билибинский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потенциальный золоторудный узел, молибден-золото порфировая формация, Р</a:t>
            </a:r>
            <a:r>
              <a:rPr lang="ru-RU" sz="10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104 т</a:t>
            </a:r>
          </a:p>
        </p:txBody>
      </p:sp>
      <p:sp>
        <p:nvSpPr>
          <p:cNvPr id="5" name="Стрелка вправо 4"/>
          <p:cNvSpPr/>
          <p:nvPr/>
        </p:nvSpPr>
        <p:spPr>
          <a:xfrm rot="5669341">
            <a:off x="-24927" y="2112353"/>
            <a:ext cx="951836" cy="122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97957" y="1716552"/>
            <a:ext cx="231247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Ардайский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потенциальный золоторудный узел, золоторудная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малосульфидная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формация, Р</a:t>
            </a:r>
            <a:r>
              <a:rPr 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124 т</a:t>
            </a:r>
          </a:p>
        </p:txBody>
      </p:sp>
      <p:sp>
        <p:nvSpPr>
          <p:cNvPr id="7" name="Стрелка вправо 6"/>
          <p:cNvSpPr/>
          <p:nvPr/>
        </p:nvSpPr>
        <p:spPr>
          <a:xfrm rot="7378667">
            <a:off x="808614" y="2433928"/>
            <a:ext cx="531723" cy="137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7776980">
            <a:off x="1940595" y="3622660"/>
            <a:ext cx="819474" cy="1796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08582" y="5470323"/>
            <a:ext cx="2221208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Эхюндинская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потенциальная золоторудная зона, золоторудная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малосульфидная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формация, Р</a:t>
            </a:r>
            <a:r>
              <a:rPr 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88 т</a:t>
            </a:r>
          </a:p>
        </p:txBody>
      </p:sp>
      <p:sp>
        <p:nvSpPr>
          <p:cNvPr id="10" name="Стрелка вправо 9"/>
          <p:cNvSpPr/>
          <p:nvPr/>
        </p:nvSpPr>
        <p:spPr>
          <a:xfrm rot="16049965">
            <a:off x="263560" y="5147396"/>
            <a:ext cx="571500" cy="1447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94778" y="503048"/>
            <a:ext cx="315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лабораторно-аналитических исследований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43569" y="1120346"/>
            <a:ext cx="230659" cy="1128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>
            <a:grpSpLocks noChangeAspect="1"/>
          </p:cNvGrpSpPr>
          <p:nvPr/>
        </p:nvGrpSpPr>
        <p:grpSpPr>
          <a:xfrm>
            <a:off x="3221996" y="914666"/>
            <a:ext cx="3960575" cy="5585227"/>
            <a:chOff x="4486275" y="182190"/>
            <a:chExt cx="4733925" cy="667581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4" t="11025" r="35812" b="11804"/>
            <a:stretch/>
          </p:blipFill>
          <p:spPr>
            <a:xfrm>
              <a:off x="4486275" y="857250"/>
              <a:ext cx="4733925" cy="600075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" r="32361" b="88853"/>
            <a:stretch/>
          </p:blipFill>
          <p:spPr>
            <a:xfrm>
              <a:off x="4613601" y="182190"/>
              <a:ext cx="4533900" cy="732476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162" y="1051501"/>
            <a:ext cx="2731095" cy="21787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973302" y="2858476"/>
            <a:ext cx="22524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Бурпалинский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потенциальный золоторудный узел, золоторудная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малосульфидная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формация, Р</a:t>
            </a:r>
            <a:r>
              <a:rPr lang="ru-RU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121 т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657849" y="5198307"/>
            <a:ext cx="3414055" cy="1399045"/>
            <a:chOff x="5922288" y="3393196"/>
            <a:chExt cx="3888647" cy="1455898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5922288" y="3636690"/>
              <a:ext cx="3862142" cy="1212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22288" y="3393196"/>
              <a:ext cx="3888647" cy="2642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Объемы полевых работ в пределах листа О-52</a:t>
              </a:r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-XXVII</a:t>
              </a:r>
              <a:endParaRPr lang="ru-RU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2290" y="3638626"/>
              <a:ext cx="3873214" cy="1210468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6614946" y="4528062"/>
              <a:ext cx="778711" cy="107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20532" y="4451232"/>
              <a:ext cx="9861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опробование</a:t>
              </a: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41" y="3278097"/>
            <a:ext cx="2115152" cy="1922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Заголовок 1"/>
          <p:cNvSpPr txBox="1">
            <a:spLocks/>
          </p:cNvSpPr>
          <p:nvPr/>
        </p:nvSpPr>
        <p:spPr>
          <a:xfrm>
            <a:off x="-213546" y="43283"/>
            <a:ext cx="911942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Государственная геологическая карта Российской Федерации масштаба 1:200 000 </a:t>
            </a:r>
            <a:endParaRPr lang="ru-RU" sz="18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листа </a:t>
            </a:r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О-52-</a:t>
            </a:r>
            <a:r>
              <a:rPr lang="en-US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XXVII</a:t>
            </a:r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Олдое</a:t>
            </a:r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85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29" y="583408"/>
            <a:ext cx="7472150" cy="384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55576" y="4355169"/>
            <a:ext cx="1141062" cy="1692677"/>
            <a:chOff x="3364455" y="2902202"/>
            <a:chExt cx="1264329" cy="160431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l="14136" t="36524" r="57584" b="17485"/>
            <a:stretch/>
          </p:blipFill>
          <p:spPr>
            <a:xfrm>
              <a:off x="3364455" y="2902202"/>
              <a:ext cx="1264329" cy="1604313"/>
            </a:xfrm>
            <a:prstGeom prst="flowChartAlternateProcess">
              <a:avLst/>
            </a:prstGeom>
          </p:spPr>
        </p:pic>
        <p:sp>
          <p:nvSpPr>
            <p:cNvPr id="7" name="Прямоугольник 25"/>
            <p:cNvSpPr/>
            <p:nvPr/>
          </p:nvSpPr>
          <p:spPr>
            <a:xfrm>
              <a:off x="3962680" y="3488705"/>
              <a:ext cx="408623" cy="585423"/>
            </a:xfrm>
            <a:prstGeom prst="flowChartAlternateProcess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ru-RU" sz="12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1378/458</a:t>
              </a:r>
            </a:p>
          </p:txBody>
        </p:sp>
        <p:sp>
          <p:nvSpPr>
            <p:cNvPr id="8" name="Прямоугольник 28"/>
            <p:cNvSpPr/>
            <p:nvPr/>
          </p:nvSpPr>
          <p:spPr>
            <a:xfrm>
              <a:off x="3573279" y="3669726"/>
              <a:ext cx="391597" cy="544327"/>
            </a:xfrm>
            <a:prstGeom prst="flowChartAlternateProcess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ru-RU" sz="11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1696/782</a:t>
              </a:r>
              <a:endPara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46516" y="4532763"/>
            <a:ext cx="1182754" cy="2082437"/>
            <a:chOff x="8138357" y="3075627"/>
            <a:chExt cx="1264330" cy="293148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l="13177" r="56058" b="20402"/>
            <a:stretch/>
          </p:blipFill>
          <p:spPr>
            <a:xfrm>
              <a:off x="8138357" y="3075627"/>
              <a:ext cx="1264330" cy="2931484"/>
            </a:xfrm>
            <a:prstGeom prst="flowChartAlternateProcess">
              <a:avLst/>
            </a:prstGeom>
          </p:spPr>
        </p:pic>
        <p:sp>
          <p:nvSpPr>
            <p:cNvPr id="11" name="Прямоугольник 26"/>
            <p:cNvSpPr/>
            <p:nvPr/>
          </p:nvSpPr>
          <p:spPr>
            <a:xfrm>
              <a:off x="8326925" y="4811414"/>
              <a:ext cx="400406" cy="992645"/>
            </a:xfrm>
            <a:prstGeom prst="flowChartAlternateProcess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ru-RU" sz="10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5133/1844</a:t>
              </a:r>
              <a:endPara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Прямоугольник 29"/>
            <p:cNvSpPr/>
            <p:nvPr/>
          </p:nvSpPr>
          <p:spPr>
            <a:xfrm>
              <a:off x="8715813" y="3760730"/>
              <a:ext cx="408623" cy="1086308"/>
            </a:xfrm>
            <a:prstGeom prst="flowChartAlternateProcess">
              <a:avLst/>
            </a:prstGeom>
          </p:spPr>
          <p:txBody>
            <a:bodyPr vert="vert270" wrap="square">
              <a:spAutoFit/>
            </a:bodyPr>
            <a:lstStyle/>
            <a:p>
              <a:r>
                <a:rPr lang="ru-RU" sz="12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2799/362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382088" y="4433644"/>
            <a:ext cx="1123029" cy="1901564"/>
            <a:chOff x="5948547" y="3485656"/>
            <a:chExt cx="1271494" cy="259958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5"/>
            <a:srcRect l="15082" t="12922" r="56169" b="17160"/>
            <a:stretch/>
          </p:blipFill>
          <p:spPr>
            <a:xfrm>
              <a:off x="5948547" y="3485656"/>
              <a:ext cx="1271494" cy="2599588"/>
            </a:xfrm>
            <a:prstGeom prst="flowChartAlternateProcess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6107088" y="4941920"/>
              <a:ext cx="365888" cy="746402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ru-RU" sz="9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2095/853</a:t>
              </a:r>
              <a:endPara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487163" y="4333779"/>
              <a:ext cx="369332" cy="641347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ru-RU" sz="1200" b="1" cap="sm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1262/208</a:t>
              </a:r>
              <a:endPara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45987" y="2465801"/>
            <a:ext cx="334830" cy="475795"/>
          </a:xfrm>
          <a:prstGeom prst="rect">
            <a:avLst/>
          </a:prstGeom>
          <a:solidFill>
            <a:srgbClr val="2E76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5987" y="3276096"/>
            <a:ext cx="355162" cy="555743"/>
          </a:xfrm>
          <a:prstGeom prst="rect">
            <a:avLst/>
          </a:prstGeom>
          <a:solidFill>
            <a:srgbClr val="C1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1" name="Прямоугольник 20"/>
          <p:cNvSpPr/>
          <p:nvPr/>
        </p:nvSpPr>
        <p:spPr>
          <a:xfrm>
            <a:off x="494174" y="2466229"/>
            <a:ext cx="2966360" cy="5893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ГК-200/1,  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количество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лицензий/листов;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9701" y="3305051"/>
            <a:ext cx="2850792" cy="5893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 /2</a:t>
            </a:r>
            <a:r>
              <a:rPr lang="ru-RU" altLang="ru-RU" sz="1200" dirty="0">
                <a:solidFill>
                  <a:schemeClr val="tx2"/>
                </a:solidFill>
              </a:rPr>
              <a:t>, </a:t>
            </a:r>
            <a:endParaRPr lang="ru-RU" altLang="ru-RU" sz="1200" dirty="0" smtClean="0">
              <a:solidFill>
                <a:schemeClr val="tx2"/>
              </a:solidFill>
            </a:endParaRP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количество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лицензий/листов</a:t>
            </a:r>
            <a:r>
              <a:rPr lang="ru-RU" altLang="ru-RU" sz="12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86785" y="1374289"/>
            <a:ext cx="3037612" cy="74892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000" b="1" dirty="0" smtClean="0">
                <a:solidFill>
                  <a:schemeClr val="tx2"/>
                </a:solidFill>
              </a:rPr>
              <a:t>Среднее количество лицензий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000" b="1" dirty="0" smtClean="0">
                <a:solidFill>
                  <a:schemeClr val="tx2"/>
                </a:solidFill>
              </a:rPr>
              <a:t>ТПИ на 1 номенклатурный лист</a:t>
            </a:r>
            <a:r>
              <a:rPr lang="ru-RU" altLang="ru-RU" sz="1000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000" dirty="0" smtClean="0">
                <a:solidFill>
                  <a:schemeClr val="tx2"/>
                </a:solidFill>
              </a:rPr>
              <a:t>синий – ГК-200/1,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000" dirty="0" smtClean="0">
                <a:solidFill>
                  <a:schemeClr val="tx2"/>
                </a:solidFill>
              </a:rPr>
              <a:t>красный – ГК-200/2</a:t>
            </a:r>
            <a:endParaRPr lang="ru-RU" sz="1000" dirty="0">
              <a:solidFill>
                <a:schemeClr val="tx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5735" y="2374089"/>
            <a:ext cx="353943" cy="59716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ru-RU" sz="11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696/78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9732" y="3276096"/>
            <a:ext cx="353943" cy="586058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11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378/458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842" y="1255062"/>
            <a:ext cx="381836" cy="64633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endParaRPr lang="ru-RU" sz="1200" b="1" cap="small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200" b="1" cap="small" dirty="0" smtClean="0">
                <a:solidFill>
                  <a:schemeClr val="accent1">
                    <a:lumMod val="75000"/>
                  </a:schemeClr>
                </a:solidFill>
              </a:rPr>
              <a:t>2,5</a:t>
            </a:r>
          </a:p>
          <a:p>
            <a:r>
              <a:rPr lang="ru-RU" sz="1200" b="1" cap="small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4222" y="1640458"/>
            <a:ext cx="381836" cy="461665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endParaRPr lang="ru-RU" sz="1200" b="1" cap="small" dirty="0" smtClean="0">
              <a:solidFill>
                <a:srgbClr val="C00000"/>
              </a:solidFill>
            </a:endParaRPr>
          </a:p>
          <a:p>
            <a:r>
              <a:rPr lang="ru-RU" sz="1200" b="1" cap="small" dirty="0" smtClean="0">
                <a:solidFill>
                  <a:srgbClr val="C00000"/>
                </a:solidFill>
              </a:rPr>
              <a:t>6,1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6813" y="790935"/>
            <a:ext cx="3413941" cy="416781"/>
          </a:xfrm>
          <a:prstGeom prst="rect">
            <a:avLst/>
          </a:prstGeom>
          <a:grp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b="1" dirty="0" smtClean="0">
                <a:solidFill>
                  <a:schemeClr val="tx2"/>
                </a:solidFill>
              </a:rPr>
              <a:t>Условные обозначения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b="1" dirty="0" smtClean="0">
                <a:solidFill>
                  <a:schemeClr val="tx2"/>
                </a:solidFill>
              </a:rPr>
              <a:t>к </a:t>
            </a:r>
            <a:r>
              <a:rPr lang="ru-RU" altLang="ru-RU" sz="1200" b="1" dirty="0">
                <a:solidFill>
                  <a:schemeClr val="tx2"/>
                </a:solidFill>
              </a:rPr>
              <a:t>гистограммам: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6452" y="4220517"/>
            <a:ext cx="3854127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i="1" dirty="0" smtClean="0">
                <a:solidFill>
                  <a:schemeClr val="tx2"/>
                </a:solidFill>
              </a:rPr>
              <a:t>В подсчет не вошли 253 лицензии, выданные на ПГС;</a:t>
            </a:r>
            <a:endParaRPr lang="ru-RU" sz="1200" i="1" dirty="0">
              <a:solidFill>
                <a:schemeClr val="tx2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58721" y="4404702"/>
            <a:ext cx="3392479" cy="5283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900" b="1" dirty="0" smtClean="0">
                <a:solidFill>
                  <a:schemeClr val="tx2"/>
                </a:solidFill>
              </a:rPr>
              <a:t>Условные обозначения к картограмме:</a:t>
            </a:r>
          </a:p>
          <a:p>
            <a:pPr>
              <a:lnSpc>
                <a:spcPts val="1100"/>
              </a:lnSpc>
              <a:spcBef>
                <a:spcPts val="1200"/>
              </a:spcBef>
            </a:pPr>
            <a:r>
              <a:rPr lang="ru-RU" sz="900" dirty="0" smtClean="0">
                <a:solidFill>
                  <a:schemeClr val="tx2"/>
                </a:solidFill>
              </a:rPr>
              <a:t> Уровни геологической изученности:</a:t>
            </a:r>
            <a:endParaRPr lang="ru-RU" sz="900" dirty="0">
              <a:solidFill>
                <a:schemeClr val="tx2"/>
              </a:solidFill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51" y="4966103"/>
            <a:ext cx="579223" cy="19561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51" y="5235131"/>
            <a:ext cx="579223" cy="20221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11" y="4963800"/>
            <a:ext cx="579223" cy="20765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37" name="Прямоугольник 36"/>
          <p:cNvSpPr/>
          <p:nvPr/>
        </p:nvSpPr>
        <p:spPr>
          <a:xfrm>
            <a:off x="5935147" y="4976717"/>
            <a:ext cx="1760577" cy="2387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 ГК-200-1,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935147" y="5206441"/>
            <a:ext cx="1760577" cy="23878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 ГК-200-2,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779975" y="4892169"/>
            <a:ext cx="1760577" cy="3798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Лицензионная площадь.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313836" y="6093720"/>
            <a:ext cx="1259532" cy="27699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cap="small" dirty="0" smtClean="0">
                <a:solidFill>
                  <a:srgbClr val="262673"/>
                </a:solidFill>
              </a:rPr>
              <a:t>Сибирский ФО</a:t>
            </a:r>
            <a:endParaRPr lang="ru-RU" sz="12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861098" y="6526157"/>
            <a:ext cx="1348446" cy="246221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000" b="1" cap="small" dirty="0" smtClean="0">
                <a:solidFill>
                  <a:srgbClr val="262673"/>
                </a:solidFill>
              </a:rPr>
              <a:t>Дальневосточный ФО</a:t>
            </a:r>
            <a:endParaRPr lang="ru-RU" sz="1000" b="1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15780" y="5859244"/>
            <a:ext cx="2128507" cy="40011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cap="small" dirty="0" smtClean="0">
                <a:solidFill>
                  <a:srgbClr val="262673"/>
                </a:solidFill>
              </a:rPr>
              <a:t>Европейская часть России и Уральский  ФО</a:t>
            </a:r>
            <a:endParaRPr lang="ru-RU" sz="10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-1476819" y="-14547"/>
            <a:ext cx="12096223" cy="5909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cap="small" dirty="0" smtClean="0">
                <a:solidFill>
                  <a:srgbClr val="262673"/>
                </a:solidFill>
              </a:rPr>
              <a:t>Прогнозно-поисковая результативность </a:t>
            </a:r>
          </a:p>
          <a:p>
            <a:pPr algn="ctr">
              <a:lnSpc>
                <a:spcPct val="90000"/>
              </a:lnSpc>
            </a:pPr>
            <a:r>
              <a:rPr lang="ru-RU" b="1" cap="small" dirty="0" smtClean="0">
                <a:solidFill>
                  <a:srgbClr val="262673"/>
                </a:solidFill>
              </a:rPr>
              <a:t>работ первого и второго поколений государственных геологических карт масштаба 1:200 000 </a:t>
            </a:r>
            <a:endParaRPr lang="ru-RU" b="1" cap="small" dirty="0">
              <a:solidFill>
                <a:srgbClr val="262673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289818" y="5528384"/>
            <a:ext cx="3665801" cy="10618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 smtClean="0"/>
              <a:t>По данным:</a:t>
            </a:r>
            <a:endParaRPr lang="ru-RU" sz="1050" dirty="0"/>
          </a:p>
          <a:p>
            <a:pPr>
              <a:buAutoNum type="arabicPeriod"/>
            </a:pPr>
            <a:r>
              <a:rPr lang="ru-RU" sz="1050" dirty="0"/>
              <a:t>Сведения о распределенном фонде недр в </a:t>
            </a:r>
            <a:r>
              <a:rPr lang="ru-RU" sz="1050" dirty="0" smtClean="0"/>
              <a:t>системе учета  </a:t>
            </a:r>
            <a:r>
              <a:rPr lang="ru-RU" sz="1050" dirty="0"/>
              <a:t>ФГБУ «</a:t>
            </a:r>
            <a:r>
              <a:rPr lang="ru-RU" sz="1050" dirty="0" err="1"/>
              <a:t>Росгеолфонд</a:t>
            </a:r>
            <a:r>
              <a:rPr lang="ru-RU" sz="1050" dirty="0"/>
              <a:t>»  по состоянию на 21.01.19 г.</a:t>
            </a:r>
          </a:p>
          <a:p>
            <a:r>
              <a:rPr lang="ru-RU" sz="1050" dirty="0"/>
              <a:t>2. Изученность территории РФ и ее континентального шельфа </a:t>
            </a:r>
            <a:r>
              <a:rPr lang="ru-RU" sz="1050" dirty="0" err="1" smtClean="0"/>
              <a:t>Госгеолкартой</a:t>
            </a:r>
            <a:r>
              <a:rPr lang="ru-RU" sz="1050" dirty="0" smtClean="0"/>
              <a:t>  </a:t>
            </a:r>
            <a:r>
              <a:rPr lang="ru-RU" sz="1050" dirty="0"/>
              <a:t>масштаба 1:200 000  ФГБУ ВСЕГЕИ </a:t>
            </a:r>
          </a:p>
          <a:p>
            <a:r>
              <a:rPr lang="ru-RU" sz="1050" dirty="0"/>
              <a:t>(</a:t>
            </a:r>
            <a:r>
              <a:rPr lang="en-US" sz="1050" dirty="0">
                <a:hlinkClick r:id="rId9"/>
              </a:rPr>
              <a:t>http://www.vsegei.ru/ru/info/izuchennost/</a:t>
            </a:r>
            <a:r>
              <a:rPr lang="ru-RU" sz="105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7847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8300" y="2566"/>
            <a:ext cx="830217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Временная шкала геологического картографирования территории России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644652"/>
            <a:ext cx="8973312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19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5017" y="1548003"/>
            <a:ext cx="327009" cy="327008"/>
          </a:xfrm>
          <a:prstGeom prst="ellipse">
            <a:avLst/>
          </a:prstGeom>
          <a:solidFill>
            <a:srgbClr val="FF99CC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49423" y="2240915"/>
            <a:ext cx="327009" cy="327008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40779" y="2941029"/>
            <a:ext cx="327009" cy="327008"/>
          </a:xfrm>
          <a:prstGeom prst="ellipse">
            <a:avLst/>
          </a:prstGeom>
          <a:solidFill>
            <a:srgbClr val="FFFF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5017" y="4407523"/>
            <a:ext cx="327009" cy="327008"/>
          </a:xfrm>
          <a:prstGeom prst="ellipse">
            <a:avLst/>
          </a:prstGeom>
          <a:solidFill>
            <a:srgbClr val="3BE53B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35017" y="3688681"/>
            <a:ext cx="327009" cy="32700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6834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3812" y="1506227"/>
            <a:ext cx="283359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ГИС Атлас геологических карт России, стран СНГ и сопредельных государств, масштаб 1:2.5М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65504" y="2225068"/>
            <a:ext cx="283503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Атлас геологических карт </a:t>
            </a:r>
            <a:r>
              <a:rPr lang="ru-RU" sz="1100" dirty="0" smtClean="0">
                <a:cs typeface="Times New Roman" pitchFamily="18" charset="0"/>
              </a:rPr>
              <a:t>Северной, Центральной и Восточной Азии, </a:t>
            </a:r>
            <a:r>
              <a:rPr lang="ru-RU" sz="1100" dirty="0">
                <a:cs typeface="Times New Roman" pitchFamily="18" charset="0"/>
              </a:rPr>
              <a:t>масштаб 1:2.5М,  </a:t>
            </a:r>
            <a:r>
              <a:rPr lang="ru-RU" sz="1100" i="1" dirty="0">
                <a:cs typeface="Times New Roman" pitchFamily="18" charset="0"/>
              </a:rPr>
              <a:t>Этап I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35275" y="2877644"/>
            <a:ext cx="2973325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Атлас геологических карт Северной, Центральной и Восточной </a:t>
            </a:r>
            <a:r>
              <a:rPr lang="ru-RU" sz="1100" dirty="0" smtClean="0">
                <a:cs typeface="Times New Roman" pitchFamily="18" charset="0"/>
              </a:rPr>
              <a:t>Азии, </a:t>
            </a:r>
            <a:endParaRPr lang="ru-RU" sz="1100" dirty="0"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масштаб 1:2.5М,  </a:t>
            </a:r>
            <a:r>
              <a:rPr lang="ru-RU" sz="1100" i="1" dirty="0">
                <a:cs typeface="Times New Roman" pitchFamily="18" charset="0"/>
              </a:rPr>
              <a:t>Этап II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92117" y="3642583"/>
            <a:ext cx="2833589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Атлас геологических карт Циркумполярной Арктики, масштаб 1:5М</a:t>
            </a:r>
          </a:p>
        </p:txBody>
      </p:sp>
      <p:pic>
        <p:nvPicPr>
          <p:cNvPr id="19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05" y="631300"/>
            <a:ext cx="5574793" cy="563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62" y="641666"/>
            <a:ext cx="3263436" cy="21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26101" y="1036786"/>
            <a:ext cx="1882189" cy="315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Circumpolar Arctic</a:t>
            </a:r>
            <a:endParaRPr lang="ru-RU" sz="1600" b="1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340" y="1414652"/>
            <a:ext cx="5048952" cy="452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57" y="1370227"/>
            <a:ext cx="4441086" cy="304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420638" y="3035886"/>
            <a:ext cx="2220543" cy="487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Russia and other</a:t>
            </a:r>
          </a:p>
          <a:p>
            <a:pPr algn="ctr">
              <a:defRPr/>
            </a:pPr>
            <a:r>
              <a:rPr lang="en-US" sz="1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CIS countries</a:t>
            </a:r>
            <a:endParaRPr lang="ru-RU" sz="1400" b="1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14" y="1192529"/>
            <a:ext cx="3881556" cy="42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44" y="2243908"/>
            <a:ext cx="3654522" cy="26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99944" y="3856515"/>
            <a:ext cx="1910018" cy="4871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 Asia and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Adjacent Areas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380436" y="1737459"/>
            <a:ext cx="225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Central, 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Northern and Eastern Asia</a:t>
            </a:r>
            <a:endParaRPr lang="ru-RU" sz="1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090169" y="3114664"/>
            <a:ext cx="613059" cy="1012803"/>
          </a:xfrm>
          <a:custGeom>
            <a:avLst/>
            <a:gdLst>
              <a:gd name="connsiteX0" fmla="*/ 127000 w 626533"/>
              <a:gd name="connsiteY0" fmla="*/ 143934 h 1025112"/>
              <a:gd name="connsiteX1" fmla="*/ 152400 w 626533"/>
              <a:gd name="connsiteY1" fmla="*/ 101600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127000 w 626533"/>
              <a:gd name="connsiteY0" fmla="*/ 143934 h 1025112"/>
              <a:gd name="connsiteX1" fmla="*/ 212505 w 626533"/>
              <a:gd name="connsiteY1" fmla="*/ 169727 h 1025112"/>
              <a:gd name="connsiteX2" fmla="*/ 177800 w 626533"/>
              <a:gd name="connsiteY2" fmla="*/ 93134 h 1025112"/>
              <a:gd name="connsiteX3" fmla="*/ 220133 w 626533"/>
              <a:gd name="connsiteY3" fmla="*/ 67734 h 1025112"/>
              <a:gd name="connsiteX4" fmla="*/ 245533 w 626533"/>
              <a:gd name="connsiteY4" fmla="*/ 50800 h 1025112"/>
              <a:gd name="connsiteX5" fmla="*/ 304800 w 626533"/>
              <a:gd name="connsiteY5" fmla="*/ 33867 h 1025112"/>
              <a:gd name="connsiteX6" fmla="*/ 330200 w 626533"/>
              <a:gd name="connsiteY6" fmla="*/ 16934 h 1025112"/>
              <a:gd name="connsiteX7" fmla="*/ 431800 w 626533"/>
              <a:gd name="connsiteY7" fmla="*/ 0 h 1025112"/>
              <a:gd name="connsiteX8" fmla="*/ 491067 w 626533"/>
              <a:gd name="connsiteY8" fmla="*/ 8467 h 1025112"/>
              <a:gd name="connsiteX9" fmla="*/ 516467 w 626533"/>
              <a:gd name="connsiteY9" fmla="*/ 16934 h 1025112"/>
              <a:gd name="connsiteX10" fmla="*/ 567267 w 626533"/>
              <a:gd name="connsiteY10" fmla="*/ 59267 h 1025112"/>
              <a:gd name="connsiteX11" fmla="*/ 584200 w 626533"/>
              <a:gd name="connsiteY11" fmla="*/ 84667 h 1025112"/>
              <a:gd name="connsiteX12" fmla="*/ 601133 w 626533"/>
              <a:gd name="connsiteY12" fmla="*/ 160867 h 1025112"/>
              <a:gd name="connsiteX13" fmla="*/ 618067 w 626533"/>
              <a:gd name="connsiteY13" fmla="*/ 508000 h 1025112"/>
              <a:gd name="connsiteX14" fmla="*/ 626533 w 626533"/>
              <a:gd name="connsiteY14" fmla="*/ 533400 h 1025112"/>
              <a:gd name="connsiteX15" fmla="*/ 618067 w 626533"/>
              <a:gd name="connsiteY15" fmla="*/ 643467 h 1025112"/>
              <a:gd name="connsiteX16" fmla="*/ 609600 w 626533"/>
              <a:gd name="connsiteY16" fmla="*/ 668867 h 1025112"/>
              <a:gd name="connsiteX17" fmla="*/ 601133 w 626533"/>
              <a:gd name="connsiteY17" fmla="*/ 736600 h 1025112"/>
              <a:gd name="connsiteX18" fmla="*/ 592667 w 626533"/>
              <a:gd name="connsiteY18" fmla="*/ 770467 h 1025112"/>
              <a:gd name="connsiteX19" fmla="*/ 575733 w 626533"/>
              <a:gd name="connsiteY19" fmla="*/ 846667 h 1025112"/>
              <a:gd name="connsiteX20" fmla="*/ 550333 w 626533"/>
              <a:gd name="connsiteY20" fmla="*/ 897467 h 1025112"/>
              <a:gd name="connsiteX21" fmla="*/ 499533 w 626533"/>
              <a:gd name="connsiteY21" fmla="*/ 914400 h 1025112"/>
              <a:gd name="connsiteX22" fmla="*/ 482600 w 626533"/>
              <a:gd name="connsiteY22" fmla="*/ 931334 h 1025112"/>
              <a:gd name="connsiteX23" fmla="*/ 431800 w 626533"/>
              <a:gd name="connsiteY23" fmla="*/ 965200 h 1025112"/>
              <a:gd name="connsiteX24" fmla="*/ 397933 w 626533"/>
              <a:gd name="connsiteY24" fmla="*/ 999067 h 1025112"/>
              <a:gd name="connsiteX25" fmla="*/ 338667 w 626533"/>
              <a:gd name="connsiteY25" fmla="*/ 1007534 h 1025112"/>
              <a:gd name="connsiteX26" fmla="*/ 313267 w 626533"/>
              <a:gd name="connsiteY26" fmla="*/ 1016000 h 1025112"/>
              <a:gd name="connsiteX27" fmla="*/ 101600 w 626533"/>
              <a:gd name="connsiteY27" fmla="*/ 1016000 h 1025112"/>
              <a:gd name="connsiteX28" fmla="*/ 76200 w 626533"/>
              <a:gd name="connsiteY28" fmla="*/ 1007534 h 1025112"/>
              <a:gd name="connsiteX29" fmla="*/ 42333 w 626533"/>
              <a:gd name="connsiteY29" fmla="*/ 973667 h 1025112"/>
              <a:gd name="connsiteX30" fmla="*/ 16933 w 626533"/>
              <a:gd name="connsiteY30" fmla="*/ 931334 h 1025112"/>
              <a:gd name="connsiteX31" fmla="*/ 0 w 626533"/>
              <a:gd name="connsiteY31" fmla="*/ 872067 h 1025112"/>
              <a:gd name="connsiteX32" fmla="*/ 8467 w 626533"/>
              <a:gd name="connsiteY32" fmla="*/ 719667 h 1025112"/>
              <a:gd name="connsiteX33" fmla="*/ 16933 w 626533"/>
              <a:gd name="connsiteY33" fmla="*/ 685800 h 1025112"/>
              <a:gd name="connsiteX34" fmla="*/ 33867 w 626533"/>
              <a:gd name="connsiteY34" fmla="*/ 668867 h 1025112"/>
              <a:gd name="connsiteX35" fmla="*/ 59267 w 626533"/>
              <a:gd name="connsiteY35" fmla="*/ 558800 h 1025112"/>
              <a:gd name="connsiteX36" fmla="*/ 67733 w 626533"/>
              <a:gd name="connsiteY36" fmla="*/ 524934 h 1025112"/>
              <a:gd name="connsiteX37" fmla="*/ 76200 w 626533"/>
              <a:gd name="connsiteY37" fmla="*/ 491067 h 1025112"/>
              <a:gd name="connsiteX38" fmla="*/ 84667 w 626533"/>
              <a:gd name="connsiteY38" fmla="*/ 406400 h 1025112"/>
              <a:gd name="connsiteX39" fmla="*/ 93133 w 626533"/>
              <a:gd name="connsiteY39" fmla="*/ 381000 h 1025112"/>
              <a:gd name="connsiteX40" fmla="*/ 143933 w 626533"/>
              <a:gd name="connsiteY40" fmla="*/ 245534 h 1025112"/>
              <a:gd name="connsiteX41" fmla="*/ 160867 w 626533"/>
              <a:gd name="connsiteY41" fmla="*/ 228600 h 1025112"/>
              <a:gd name="connsiteX42" fmla="*/ 186267 w 626533"/>
              <a:gd name="connsiteY42" fmla="*/ 220134 h 1025112"/>
              <a:gd name="connsiteX43" fmla="*/ 220133 w 626533"/>
              <a:gd name="connsiteY43" fmla="*/ 177800 h 1025112"/>
              <a:gd name="connsiteX44" fmla="*/ 228600 w 626533"/>
              <a:gd name="connsiteY44" fmla="*/ 152400 h 1025112"/>
              <a:gd name="connsiteX45" fmla="*/ 245533 w 626533"/>
              <a:gd name="connsiteY45" fmla="*/ 127000 h 1025112"/>
              <a:gd name="connsiteX46" fmla="*/ 254000 w 626533"/>
              <a:gd name="connsiteY46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20133 w 626533"/>
              <a:gd name="connsiteY2" fmla="*/ 67734 h 1025112"/>
              <a:gd name="connsiteX3" fmla="*/ 245533 w 626533"/>
              <a:gd name="connsiteY3" fmla="*/ 50800 h 1025112"/>
              <a:gd name="connsiteX4" fmla="*/ 304800 w 626533"/>
              <a:gd name="connsiteY4" fmla="*/ 33867 h 1025112"/>
              <a:gd name="connsiteX5" fmla="*/ 330200 w 626533"/>
              <a:gd name="connsiteY5" fmla="*/ 16934 h 1025112"/>
              <a:gd name="connsiteX6" fmla="*/ 431800 w 626533"/>
              <a:gd name="connsiteY6" fmla="*/ 0 h 1025112"/>
              <a:gd name="connsiteX7" fmla="*/ 491067 w 626533"/>
              <a:gd name="connsiteY7" fmla="*/ 8467 h 1025112"/>
              <a:gd name="connsiteX8" fmla="*/ 516467 w 626533"/>
              <a:gd name="connsiteY8" fmla="*/ 16934 h 1025112"/>
              <a:gd name="connsiteX9" fmla="*/ 567267 w 626533"/>
              <a:gd name="connsiteY9" fmla="*/ 59267 h 1025112"/>
              <a:gd name="connsiteX10" fmla="*/ 584200 w 626533"/>
              <a:gd name="connsiteY10" fmla="*/ 84667 h 1025112"/>
              <a:gd name="connsiteX11" fmla="*/ 601133 w 626533"/>
              <a:gd name="connsiteY11" fmla="*/ 160867 h 1025112"/>
              <a:gd name="connsiteX12" fmla="*/ 618067 w 626533"/>
              <a:gd name="connsiteY12" fmla="*/ 508000 h 1025112"/>
              <a:gd name="connsiteX13" fmla="*/ 626533 w 626533"/>
              <a:gd name="connsiteY13" fmla="*/ 533400 h 1025112"/>
              <a:gd name="connsiteX14" fmla="*/ 618067 w 626533"/>
              <a:gd name="connsiteY14" fmla="*/ 643467 h 1025112"/>
              <a:gd name="connsiteX15" fmla="*/ 609600 w 626533"/>
              <a:gd name="connsiteY15" fmla="*/ 668867 h 1025112"/>
              <a:gd name="connsiteX16" fmla="*/ 601133 w 626533"/>
              <a:gd name="connsiteY16" fmla="*/ 736600 h 1025112"/>
              <a:gd name="connsiteX17" fmla="*/ 592667 w 626533"/>
              <a:gd name="connsiteY17" fmla="*/ 770467 h 1025112"/>
              <a:gd name="connsiteX18" fmla="*/ 575733 w 626533"/>
              <a:gd name="connsiteY18" fmla="*/ 846667 h 1025112"/>
              <a:gd name="connsiteX19" fmla="*/ 550333 w 626533"/>
              <a:gd name="connsiteY19" fmla="*/ 897467 h 1025112"/>
              <a:gd name="connsiteX20" fmla="*/ 499533 w 626533"/>
              <a:gd name="connsiteY20" fmla="*/ 914400 h 1025112"/>
              <a:gd name="connsiteX21" fmla="*/ 482600 w 626533"/>
              <a:gd name="connsiteY21" fmla="*/ 931334 h 1025112"/>
              <a:gd name="connsiteX22" fmla="*/ 431800 w 626533"/>
              <a:gd name="connsiteY22" fmla="*/ 965200 h 1025112"/>
              <a:gd name="connsiteX23" fmla="*/ 397933 w 626533"/>
              <a:gd name="connsiteY23" fmla="*/ 999067 h 1025112"/>
              <a:gd name="connsiteX24" fmla="*/ 338667 w 626533"/>
              <a:gd name="connsiteY24" fmla="*/ 1007534 h 1025112"/>
              <a:gd name="connsiteX25" fmla="*/ 313267 w 626533"/>
              <a:gd name="connsiteY25" fmla="*/ 1016000 h 1025112"/>
              <a:gd name="connsiteX26" fmla="*/ 101600 w 626533"/>
              <a:gd name="connsiteY26" fmla="*/ 1016000 h 1025112"/>
              <a:gd name="connsiteX27" fmla="*/ 76200 w 626533"/>
              <a:gd name="connsiteY27" fmla="*/ 1007534 h 1025112"/>
              <a:gd name="connsiteX28" fmla="*/ 42333 w 626533"/>
              <a:gd name="connsiteY28" fmla="*/ 973667 h 1025112"/>
              <a:gd name="connsiteX29" fmla="*/ 16933 w 626533"/>
              <a:gd name="connsiteY29" fmla="*/ 931334 h 1025112"/>
              <a:gd name="connsiteX30" fmla="*/ 0 w 626533"/>
              <a:gd name="connsiteY30" fmla="*/ 872067 h 1025112"/>
              <a:gd name="connsiteX31" fmla="*/ 8467 w 626533"/>
              <a:gd name="connsiteY31" fmla="*/ 719667 h 1025112"/>
              <a:gd name="connsiteX32" fmla="*/ 16933 w 626533"/>
              <a:gd name="connsiteY32" fmla="*/ 685800 h 1025112"/>
              <a:gd name="connsiteX33" fmla="*/ 33867 w 626533"/>
              <a:gd name="connsiteY33" fmla="*/ 668867 h 1025112"/>
              <a:gd name="connsiteX34" fmla="*/ 59267 w 626533"/>
              <a:gd name="connsiteY34" fmla="*/ 558800 h 1025112"/>
              <a:gd name="connsiteX35" fmla="*/ 67733 w 626533"/>
              <a:gd name="connsiteY35" fmla="*/ 524934 h 1025112"/>
              <a:gd name="connsiteX36" fmla="*/ 76200 w 626533"/>
              <a:gd name="connsiteY36" fmla="*/ 491067 h 1025112"/>
              <a:gd name="connsiteX37" fmla="*/ 84667 w 626533"/>
              <a:gd name="connsiteY37" fmla="*/ 406400 h 1025112"/>
              <a:gd name="connsiteX38" fmla="*/ 93133 w 626533"/>
              <a:gd name="connsiteY38" fmla="*/ 381000 h 1025112"/>
              <a:gd name="connsiteX39" fmla="*/ 143933 w 626533"/>
              <a:gd name="connsiteY39" fmla="*/ 245534 h 1025112"/>
              <a:gd name="connsiteX40" fmla="*/ 160867 w 626533"/>
              <a:gd name="connsiteY40" fmla="*/ 228600 h 1025112"/>
              <a:gd name="connsiteX41" fmla="*/ 186267 w 626533"/>
              <a:gd name="connsiteY41" fmla="*/ 220134 h 1025112"/>
              <a:gd name="connsiteX42" fmla="*/ 220133 w 626533"/>
              <a:gd name="connsiteY42" fmla="*/ 177800 h 1025112"/>
              <a:gd name="connsiteX43" fmla="*/ 228600 w 626533"/>
              <a:gd name="connsiteY43" fmla="*/ 152400 h 1025112"/>
              <a:gd name="connsiteX44" fmla="*/ 245533 w 626533"/>
              <a:gd name="connsiteY44" fmla="*/ 127000 h 1025112"/>
              <a:gd name="connsiteX45" fmla="*/ 254000 w 626533"/>
              <a:gd name="connsiteY45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177800 w 626533"/>
              <a:gd name="connsiteY1" fmla="*/ 93134 h 1025112"/>
              <a:gd name="connsiteX2" fmla="*/ 245533 w 626533"/>
              <a:gd name="connsiteY2" fmla="*/ 50800 h 1025112"/>
              <a:gd name="connsiteX3" fmla="*/ 304800 w 626533"/>
              <a:gd name="connsiteY3" fmla="*/ 33867 h 1025112"/>
              <a:gd name="connsiteX4" fmla="*/ 330200 w 626533"/>
              <a:gd name="connsiteY4" fmla="*/ 16934 h 1025112"/>
              <a:gd name="connsiteX5" fmla="*/ 431800 w 626533"/>
              <a:gd name="connsiteY5" fmla="*/ 0 h 1025112"/>
              <a:gd name="connsiteX6" fmla="*/ 491067 w 626533"/>
              <a:gd name="connsiteY6" fmla="*/ 8467 h 1025112"/>
              <a:gd name="connsiteX7" fmla="*/ 516467 w 626533"/>
              <a:gd name="connsiteY7" fmla="*/ 16934 h 1025112"/>
              <a:gd name="connsiteX8" fmla="*/ 567267 w 626533"/>
              <a:gd name="connsiteY8" fmla="*/ 59267 h 1025112"/>
              <a:gd name="connsiteX9" fmla="*/ 584200 w 626533"/>
              <a:gd name="connsiteY9" fmla="*/ 84667 h 1025112"/>
              <a:gd name="connsiteX10" fmla="*/ 601133 w 626533"/>
              <a:gd name="connsiteY10" fmla="*/ 160867 h 1025112"/>
              <a:gd name="connsiteX11" fmla="*/ 618067 w 626533"/>
              <a:gd name="connsiteY11" fmla="*/ 508000 h 1025112"/>
              <a:gd name="connsiteX12" fmla="*/ 626533 w 626533"/>
              <a:gd name="connsiteY12" fmla="*/ 533400 h 1025112"/>
              <a:gd name="connsiteX13" fmla="*/ 618067 w 626533"/>
              <a:gd name="connsiteY13" fmla="*/ 643467 h 1025112"/>
              <a:gd name="connsiteX14" fmla="*/ 609600 w 626533"/>
              <a:gd name="connsiteY14" fmla="*/ 668867 h 1025112"/>
              <a:gd name="connsiteX15" fmla="*/ 601133 w 626533"/>
              <a:gd name="connsiteY15" fmla="*/ 736600 h 1025112"/>
              <a:gd name="connsiteX16" fmla="*/ 592667 w 626533"/>
              <a:gd name="connsiteY16" fmla="*/ 770467 h 1025112"/>
              <a:gd name="connsiteX17" fmla="*/ 575733 w 626533"/>
              <a:gd name="connsiteY17" fmla="*/ 846667 h 1025112"/>
              <a:gd name="connsiteX18" fmla="*/ 550333 w 626533"/>
              <a:gd name="connsiteY18" fmla="*/ 897467 h 1025112"/>
              <a:gd name="connsiteX19" fmla="*/ 499533 w 626533"/>
              <a:gd name="connsiteY19" fmla="*/ 914400 h 1025112"/>
              <a:gd name="connsiteX20" fmla="*/ 482600 w 626533"/>
              <a:gd name="connsiteY20" fmla="*/ 931334 h 1025112"/>
              <a:gd name="connsiteX21" fmla="*/ 431800 w 626533"/>
              <a:gd name="connsiteY21" fmla="*/ 965200 h 1025112"/>
              <a:gd name="connsiteX22" fmla="*/ 397933 w 626533"/>
              <a:gd name="connsiteY22" fmla="*/ 999067 h 1025112"/>
              <a:gd name="connsiteX23" fmla="*/ 338667 w 626533"/>
              <a:gd name="connsiteY23" fmla="*/ 1007534 h 1025112"/>
              <a:gd name="connsiteX24" fmla="*/ 313267 w 626533"/>
              <a:gd name="connsiteY24" fmla="*/ 1016000 h 1025112"/>
              <a:gd name="connsiteX25" fmla="*/ 101600 w 626533"/>
              <a:gd name="connsiteY25" fmla="*/ 1016000 h 1025112"/>
              <a:gd name="connsiteX26" fmla="*/ 76200 w 626533"/>
              <a:gd name="connsiteY26" fmla="*/ 1007534 h 1025112"/>
              <a:gd name="connsiteX27" fmla="*/ 42333 w 626533"/>
              <a:gd name="connsiteY27" fmla="*/ 973667 h 1025112"/>
              <a:gd name="connsiteX28" fmla="*/ 16933 w 626533"/>
              <a:gd name="connsiteY28" fmla="*/ 931334 h 1025112"/>
              <a:gd name="connsiteX29" fmla="*/ 0 w 626533"/>
              <a:gd name="connsiteY29" fmla="*/ 872067 h 1025112"/>
              <a:gd name="connsiteX30" fmla="*/ 8467 w 626533"/>
              <a:gd name="connsiteY30" fmla="*/ 719667 h 1025112"/>
              <a:gd name="connsiteX31" fmla="*/ 16933 w 626533"/>
              <a:gd name="connsiteY31" fmla="*/ 685800 h 1025112"/>
              <a:gd name="connsiteX32" fmla="*/ 33867 w 626533"/>
              <a:gd name="connsiteY32" fmla="*/ 668867 h 1025112"/>
              <a:gd name="connsiteX33" fmla="*/ 59267 w 626533"/>
              <a:gd name="connsiteY33" fmla="*/ 558800 h 1025112"/>
              <a:gd name="connsiteX34" fmla="*/ 67733 w 626533"/>
              <a:gd name="connsiteY34" fmla="*/ 524934 h 1025112"/>
              <a:gd name="connsiteX35" fmla="*/ 76200 w 626533"/>
              <a:gd name="connsiteY35" fmla="*/ 491067 h 1025112"/>
              <a:gd name="connsiteX36" fmla="*/ 84667 w 626533"/>
              <a:gd name="connsiteY36" fmla="*/ 406400 h 1025112"/>
              <a:gd name="connsiteX37" fmla="*/ 93133 w 626533"/>
              <a:gd name="connsiteY37" fmla="*/ 381000 h 1025112"/>
              <a:gd name="connsiteX38" fmla="*/ 143933 w 626533"/>
              <a:gd name="connsiteY38" fmla="*/ 245534 h 1025112"/>
              <a:gd name="connsiteX39" fmla="*/ 160867 w 626533"/>
              <a:gd name="connsiteY39" fmla="*/ 228600 h 1025112"/>
              <a:gd name="connsiteX40" fmla="*/ 186267 w 626533"/>
              <a:gd name="connsiteY40" fmla="*/ 220134 h 1025112"/>
              <a:gd name="connsiteX41" fmla="*/ 220133 w 626533"/>
              <a:gd name="connsiteY41" fmla="*/ 177800 h 1025112"/>
              <a:gd name="connsiteX42" fmla="*/ 228600 w 626533"/>
              <a:gd name="connsiteY42" fmla="*/ 152400 h 1025112"/>
              <a:gd name="connsiteX43" fmla="*/ 245533 w 626533"/>
              <a:gd name="connsiteY43" fmla="*/ 127000 h 1025112"/>
              <a:gd name="connsiteX44" fmla="*/ 254000 w 626533"/>
              <a:gd name="connsiteY44" fmla="*/ 110067 h 1025112"/>
              <a:gd name="connsiteX0" fmla="*/ 212505 w 626533"/>
              <a:gd name="connsiteY0" fmla="*/ 169727 h 1025112"/>
              <a:gd name="connsiteX1" fmla="*/ 245533 w 626533"/>
              <a:gd name="connsiteY1" fmla="*/ 50800 h 1025112"/>
              <a:gd name="connsiteX2" fmla="*/ 304800 w 626533"/>
              <a:gd name="connsiteY2" fmla="*/ 33867 h 1025112"/>
              <a:gd name="connsiteX3" fmla="*/ 330200 w 626533"/>
              <a:gd name="connsiteY3" fmla="*/ 16934 h 1025112"/>
              <a:gd name="connsiteX4" fmla="*/ 431800 w 626533"/>
              <a:gd name="connsiteY4" fmla="*/ 0 h 1025112"/>
              <a:gd name="connsiteX5" fmla="*/ 491067 w 626533"/>
              <a:gd name="connsiteY5" fmla="*/ 8467 h 1025112"/>
              <a:gd name="connsiteX6" fmla="*/ 516467 w 626533"/>
              <a:gd name="connsiteY6" fmla="*/ 16934 h 1025112"/>
              <a:gd name="connsiteX7" fmla="*/ 567267 w 626533"/>
              <a:gd name="connsiteY7" fmla="*/ 59267 h 1025112"/>
              <a:gd name="connsiteX8" fmla="*/ 584200 w 626533"/>
              <a:gd name="connsiteY8" fmla="*/ 84667 h 1025112"/>
              <a:gd name="connsiteX9" fmla="*/ 601133 w 626533"/>
              <a:gd name="connsiteY9" fmla="*/ 160867 h 1025112"/>
              <a:gd name="connsiteX10" fmla="*/ 618067 w 626533"/>
              <a:gd name="connsiteY10" fmla="*/ 508000 h 1025112"/>
              <a:gd name="connsiteX11" fmla="*/ 626533 w 626533"/>
              <a:gd name="connsiteY11" fmla="*/ 533400 h 1025112"/>
              <a:gd name="connsiteX12" fmla="*/ 618067 w 626533"/>
              <a:gd name="connsiteY12" fmla="*/ 643467 h 1025112"/>
              <a:gd name="connsiteX13" fmla="*/ 609600 w 626533"/>
              <a:gd name="connsiteY13" fmla="*/ 668867 h 1025112"/>
              <a:gd name="connsiteX14" fmla="*/ 601133 w 626533"/>
              <a:gd name="connsiteY14" fmla="*/ 736600 h 1025112"/>
              <a:gd name="connsiteX15" fmla="*/ 592667 w 626533"/>
              <a:gd name="connsiteY15" fmla="*/ 770467 h 1025112"/>
              <a:gd name="connsiteX16" fmla="*/ 575733 w 626533"/>
              <a:gd name="connsiteY16" fmla="*/ 846667 h 1025112"/>
              <a:gd name="connsiteX17" fmla="*/ 550333 w 626533"/>
              <a:gd name="connsiteY17" fmla="*/ 897467 h 1025112"/>
              <a:gd name="connsiteX18" fmla="*/ 499533 w 626533"/>
              <a:gd name="connsiteY18" fmla="*/ 914400 h 1025112"/>
              <a:gd name="connsiteX19" fmla="*/ 482600 w 626533"/>
              <a:gd name="connsiteY19" fmla="*/ 931334 h 1025112"/>
              <a:gd name="connsiteX20" fmla="*/ 431800 w 626533"/>
              <a:gd name="connsiteY20" fmla="*/ 965200 h 1025112"/>
              <a:gd name="connsiteX21" fmla="*/ 397933 w 626533"/>
              <a:gd name="connsiteY21" fmla="*/ 999067 h 1025112"/>
              <a:gd name="connsiteX22" fmla="*/ 338667 w 626533"/>
              <a:gd name="connsiteY22" fmla="*/ 1007534 h 1025112"/>
              <a:gd name="connsiteX23" fmla="*/ 313267 w 626533"/>
              <a:gd name="connsiteY23" fmla="*/ 1016000 h 1025112"/>
              <a:gd name="connsiteX24" fmla="*/ 101600 w 626533"/>
              <a:gd name="connsiteY24" fmla="*/ 1016000 h 1025112"/>
              <a:gd name="connsiteX25" fmla="*/ 76200 w 626533"/>
              <a:gd name="connsiteY25" fmla="*/ 1007534 h 1025112"/>
              <a:gd name="connsiteX26" fmla="*/ 42333 w 626533"/>
              <a:gd name="connsiteY26" fmla="*/ 973667 h 1025112"/>
              <a:gd name="connsiteX27" fmla="*/ 16933 w 626533"/>
              <a:gd name="connsiteY27" fmla="*/ 931334 h 1025112"/>
              <a:gd name="connsiteX28" fmla="*/ 0 w 626533"/>
              <a:gd name="connsiteY28" fmla="*/ 872067 h 1025112"/>
              <a:gd name="connsiteX29" fmla="*/ 8467 w 626533"/>
              <a:gd name="connsiteY29" fmla="*/ 719667 h 1025112"/>
              <a:gd name="connsiteX30" fmla="*/ 16933 w 626533"/>
              <a:gd name="connsiteY30" fmla="*/ 685800 h 1025112"/>
              <a:gd name="connsiteX31" fmla="*/ 33867 w 626533"/>
              <a:gd name="connsiteY31" fmla="*/ 668867 h 1025112"/>
              <a:gd name="connsiteX32" fmla="*/ 59267 w 626533"/>
              <a:gd name="connsiteY32" fmla="*/ 558800 h 1025112"/>
              <a:gd name="connsiteX33" fmla="*/ 67733 w 626533"/>
              <a:gd name="connsiteY33" fmla="*/ 524934 h 1025112"/>
              <a:gd name="connsiteX34" fmla="*/ 76200 w 626533"/>
              <a:gd name="connsiteY34" fmla="*/ 491067 h 1025112"/>
              <a:gd name="connsiteX35" fmla="*/ 84667 w 626533"/>
              <a:gd name="connsiteY35" fmla="*/ 406400 h 1025112"/>
              <a:gd name="connsiteX36" fmla="*/ 93133 w 626533"/>
              <a:gd name="connsiteY36" fmla="*/ 381000 h 1025112"/>
              <a:gd name="connsiteX37" fmla="*/ 143933 w 626533"/>
              <a:gd name="connsiteY37" fmla="*/ 245534 h 1025112"/>
              <a:gd name="connsiteX38" fmla="*/ 160867 w 626533"/>
              <a:gd name="connsiteY38" fmla="*/ 228600 h 1025112"/>
              <a:gd name="connsiteX39" fmla="*/ 186267 w 626533"/>
              <a:gd name="connsiteY39" fmla="*/ 220134 h 1025112"/>
              <a:gd name="connsiteX40" fmla="*/ 220133 w 626533"/>
              <a:gd name="connsiteY40" fmla="*/ 177800 h 1025112"/>
              <a:gd name="connsiteX41" fmla="*/ 228600 w 626533"/>
              <a:gd name="connsiteY41" fmla="*/ 152400 h 1025112"/>
              <a:gd name="connsiteX42" fmla="*/ 245533 w 626533"/>
              <a:gd name="connsiteY42" fmla="*/ 127000 h 1025112"/>
              <a:gd name="connsiteX43" fmla="*/ 254000 w 626533"/>
              <a:gd name="connsiteY43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45533 w 626533"/>
              <a:gd name="connsiteY41" fmla="*/ 127000 h 1025112"/>
              <a:gd name="connsiteX42" fmla="*/ 254000 w 626533"/>
              <a:gd name="connsiteY42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28600 w 626533"/>
              <a:gd name="connsiteY40" fmla="*/ 152400 h 1025112"/>
              <a:gd name="connsiteX41" fmla="*/ 254000 w 626533"/>
              <a:gd name="connsiteY41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330200 w 626533"/>
              <a:gd name="connsiteY2" fmla="*/ 16934 h 1025112"/>
              <a:gd name="connsiteX3" fmla="*/ 431800 w 626533"/>
              <a:gd name="connsiteY3" fmla="*/ 0 h 1025112"/>
              <a:gd name="connsiteX4" fmla="*/ 491067 w 626533"/>
              <a:gd name="connsiteY4" fmla="*/ 8467 h 1025112"/>
              <a:gd name="connsiteX5" fmla="*/ 516467 w 626533"/>
              <a:gd name="connsiteY5" fmla="*/ 16934 h 1025112"/>
              <a:gd name="connsiteX6" fmla="*/ 567267 w 626533"/>
              <a:gd name="connsiteY6" fmla="*/ 59267 h 1025112"/>
              <a:gd name="connsiteX7" fmla="*/ 584200 w 626533"/>
              <a:gd name="connsiteY7" fmla="*/ 84667 h 1025112"/>
              <a:gd name="connsiteX8" fmla="*/ 601133 w 626533"/>
              <a:gd name="connsiteY8" fmla="*/ 160867 h 1025112"/>
              <a:gd name="connsiteX9" fmla="*/ 618067 w 626533"/>
              <a:gd name="connsiteY9" fmla="*/ 508000 h 1025112"/>
              <a:gd name="connsiteX10" fmla="*/ 626533 w 626533"/>
              <a:gd name="connsiteY10" fmla="*/ 533400 h 1025112"/>
              <a:gd name="connsiteX11" fmla="*/ 618067 w 626533"/>
              <a:gd name="connsiteY11" fmla="*/ 643467 h 1025112"/>
              <a:gd name="connsiteX12" fmla="*/ 609600 w 626533"/>
              <a:gd name="connsiteY12" fmla="*/ 668867 h 1025112"/>
              <a:gd name="connsiteX13" fmla="*/ 601133 w 626533"/>
              <a:gd name="connsiteY13" fmla="*/ 736600 h 1025112"/>
              <a:gd name="connsiteX14" fmla="*/ 592667 w 626533"/>
              <a:gd name="connsiteY14" fmla="*/ 770467 h 1025112"/>
              <a:gd name="connsiteX15" fmla="*/ 575733 w 626533"/>
              <a:gd name="connsiteY15" fmla="*/ 846667 h 1025112"/>
              <a:gd name="connsiteX16" fmla="*/ 550333 w 626533"/>
              <a:gd name="connsiteY16" fmla="*/ 897467 h 1025112"/>
              <a:gd name="connsiteX17" fmla="*/ 499533 w 626533"/>
              <a:gd name="connsiteY17" fmla="*/ 914400 h 1025112"/>
              <a:gd name="connsiteX18" fmla="*/ 482600 w 626533"/>
              <a:gd name="connsiteY18" fmla="*/ 931334 h 1025112"/>
              <a:gd name="connsiteX19" fmla="*/ 431800 w 626533"/>
              <a:gd name="connsiteY19" fmla="*/ 965200 h 1025112"/>
              <a:gd name="connsiteX20" fmla="*/ 397933 w 626533"/>
              <a:gd name="connsiteY20" fmla="*/ 999067 h 1025112"/>
              <a:gd name="connsiteX21" fmla="*/ 338667 w 626533"/>
              <a:gd name="connsiteY21" fmla="*/ 1007534 h 1025112"/>
              <a:gd name="connsiteX22" fmla="*/ 313267 w 626533"/>
              <a:gd name="connsiteY22" fmla="*/ 1016000 h 1025112"/>
              <a:gd name="connsiteX23" fmla="*/ 101600 w 626533"/>
              <a:gd name="connsiteY23" fmla="*/ 1016000 h 1025112"/>
              <a:gd name="connsiteX24" fmla="*/ 76200 w 626533"/>
              <a:gd name="connsiteY24" fmla="*/ 1007534 h 1025112"/>
              <a:gd name="connsiteX25" fmla="*/ 42333 w 626533"/>
              <a:gd name="connsiteY25" fmla="*/ 973667 h 1025112"/>
              <a:gd name="connsiteX26" fmla="*/ 16933 w 626533"/>
              <a:gd name="connsiteY26" fmla="*/ 931334 h 1025112"/>
              <a:gd name="connsiteX27" fmla="*/ 0 w 626533"/>
              <a:gd name="connsiteY27" fmla="*/ 872067 h 1025112"/>
              <a:gd name="connsiteX28" fmla="*/ 8467 w 626533"/>
              <a:gd name="connsiteY28" fmla="*/ 719667 h 1025112"/>
              <a:gd name="connsiteX29" fmla="*/ 16933 w 626533"/>
              <a:gd name="connsiteY29" fmla="*/ 685800 h 1025112"/>
              <a:gd name="connsiteX30" fmla="*/ 33867 w 626533"/>
              <a:gd name="connsiteY30" fmla="*/ 668867 h 1025112"/>
              <a:gd name="connsiteX31" fmla="*/ 59267 w 626533"/>
              <a:gd name="connsiteY31" fmla="*/ 558800 h 1025112"/>
              <a:gd name="connsiteX32" fmla="*/ 67733 w 626533"/>
              <a:gd name="connsiteY32" fmla="*/ 524934 h 1025112"/>
              <a:gd name="connsiteX33" fmla="*/ 76200 w 626533"/>
              <a:gd name="connsiteY33" fmla="*/ 491067 h 1025112"/>
              <a:gd name="connsiteX34" fmla="*/ 84667 w 626533"/>
              <a:gd name="connsiteY34" fmla="*/ 406400 h 1025112"/>
              <a:gd name="connsiteX35" fmla="*/ 93133 w 626533"/>
              <a:gd name="connsiteY35" fmla="*/ 381000 h 1025112"/>
              <a:gd name="connsiteX36" fmla="*/ 143933 w 626533"/>
              <a:gd name="connsiteY36" fmla="*/ 245534 h 1025112"/>
              <a:gd name="connsiteX37" fmla="*/ 160867 w 626533"/>
              <a:gd name="connsiteY37" fmla="*/ 228600 h 1025112"/>
              <a:gd name="connsiteX38" fmla="*/ 186267 w 626533"/>
              <a:gd name="connsiteY38" fmla="*/ 220134 h 1025112"/>
              <a:gd name="connsiteX39" fmla="*/ 220133 w 626533"/>
              <a:gd name="connsiteY39" fmla="*/ 177800 h 1025112"/>
              <a:gd name="connsiteX40" fmla="*/ 254000 w 626533"/>
              <a:gd name="connsiteY40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20133 w 626533"/>
              <a:gd name="connsiteY38" fmla="*/ 177800 h 1025112"/>
              <a:gd name="connsiteX39" fmla="*/ 254000 w 626533"/>
              <a:gd name="connsiteY39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186267 w 626533"/>
              <a:gd name="connsiteY37" fmla="*/ 220134 h 1025112"/>
              <a:gd name="connsiteX38" fmla="*/ 254000 w 626533"/>
              <a:gd name="connsiteY38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160867 w 626533"/>
              <a:gd name="connsiteY36" fmla="*/ 228600 h 1025112"/>
              <a:gd name="connsiteX37" fmla="*/ 254000 w 626533"/>
              <a:gd name="connsiteY37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36" fmla="*/ 254000 w 626533"/>
              <a:gd name="connsiteY36" fmla="*/ 110067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143933 w 626533"/>
              <a:gd name="connsiteY35" fmla="*/ 245534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46969 w 626533"/>
              <a:gd name="connsiteY35" fmla="*/ 126312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35" fmla="*/ 272728 w 626533"/>
              <a:gd name="connsiteY35" fmla="*/ 75216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93133 w 626533"/>
              <a:gd name="connsiteY34" fmla="*/ 381000 h 1025112"/>
              <a:gd name="connsiteX0" fmla="*/ 212505 w 626533"/>
              <a:gd name="connsiteY0" fmla="*/ 169727 h 1025112"/>
              <a:gd name="connsiteX1" fmla="*/ 304800 w 626533"/>
              <a:gd name="connsiteY1" fmla="*/ 33867 h 1025112"/>
              <a:gd name="connsiteX2" fmla="*/ 431800 w 626533"/>
              <a:gd name="connsiteY2" fmla="*/ 0 h 1025112"/>
              <a:gd name="connsiteX3" fmla="*/ 491067 w 626533"/>
              <a:gd name="connsiteY3" fmla="*/ 8467 h 1025112"/>
              <a:gd name="connsiteX4" fmla="*/ 516467 w 626533"/>
              <a:gd name="connsiteY4" fmla="*/ 16934 h 1025112"/>
              <a:gd name="connsiteX5" fmla="*/ 567267 w 626533"/>
              <a:gd name="connsiteY5" fmla="*/ 59267 h 1025112"/>
              <a:gd name="connsiteX6" fmla="*/ 584200 w 626533"/>
              <a:gd name="connsiteY6" fmla="*/ 84667 h 1025112"/>
              <a:gd name="connsiteX7" fmla="*/ 601133 w 626533"/>
              <a:gd name="connsiteY7" fmla="*/ 160867 h 1025112"/>
              <a:gd name="connsiteX8" fmla="*/ 618067 w 626533"/>
              <a:gd name="connsiteY8" fmla="*/ 508000 h 1025112"/>
              <a:gd name="connsiteX9" fmla="*/ 626533 w 626533"/>
              <a:gd name="connsiteY9" fmla="*/ 533400 h 1025112"/>
              <a:gd name="connsiteX10" fmla="*/ 618067 w 626533"/>
              <a:gd name="connsiteY10" fmla="*/ 643467 h 1025112"/>
              <a:gd name="connsiteX11" fmla="*/ 609600 w 626533"/>
              <a:gd name="connsiteY11" fmla="*/ 668867 h 1025112"/>
              <a:gd name="connsiteX12" fmla="*/ 601133 w 626533"/>
              <a:gd name="connsiteY12" fmla="*/ 736600 h 1025112"/>
              <a:gd name="connsiteX13" fmla="*/ 592667 w 626533"/>
              <a:gd name="connsiteY13" fmla="*/ 770467 h 1025112"/>
              <a:gd name="connsiteX14" fmla="*/ 575733 w 626533"/>
              <a:gd name="connsiteY14" fmla="*/ 846667 h 1025112"/>
              <a:gd name="connsiteX15" fmla="*/ 550333 w 626533"/>
              <a:gd name="connsiteY15" fmla="*/ 897467 h 1025112"/>
              <a:gd name="connsiteX16" fmla="*/ 499533 w 626533"/>
              <a:gd name="connsiteY16" fmla="*/ 914400 h 1025112"/>
              <a:gd name="connsiteX17" fmla="*/ 482600 w 626533"/>
              <a:gd name="connsiteY17" fmla="*/ 931334 h 1025112"/>
              <a:gd name="connsiteX18" fmla="*/ 431800 w 626533"/>
              <a:gd name="connsiteY18" fmla="*/ 965200 h 1025112"/>
              <a:gd name="connsiteX19" fmla="*/ 397933 w 626533"/>
              <a:gd name="connsiteY19" fmla="*/ 999067 h 1025112"/>
              <a:gd name="connsiteX20" fmla="*/ 338667 w 626533"/>
              <a:gd name="connsiteY20" fmla="*/ 1007534 h 1025112"/>
              <a:gd name="connsiteX21" fmla="*/ 313267 w 626533"/>
              <a:gd name="connsiteY21" fmla="*/ 1016000 h 1025112"/>
              <a:gd name="connsiteX22" fmla="*/ 101600 w 626533"/>
              <a:gd name="connsiteY22" fmla="*/ 1016000 h 1025112"/>
              <a:gd name="connsiteX23" fmla="*/ 76200 w 626533"/>
              <a:gd name="connsiteY23" fmla="*/ 1007534 h 1025112"/>
              <a:gd name="connsiteX24" fmla="*/ 42333 w 626533"/>
              <a:gd name="connsiteY24" fmla="*/ 973667 h 1025112"/>
              <a:gd name="connsiteX25" fmla="*/ 16933 w 626533"/>
              <a:gd name="connsiteY25" fmla="*/ 931334 h 1025112"/>
              <a:gd name="connsiteX26" fmla="*/ 0 w 626533"/>
              <a:gd name="connsiteY26" fmla="*/ 872067 h 1025112"/>
              <a:gd name="connsiteX27" fmla="*/ 8467 w 626533"/>
              <a:gd name="connsiteY27" fmla="*/ 719667 h 1025112"/>
              <a:gd name="connsiteX28" fmla="*/ 16933 w 626533"/>
              <a:gd name="connsiteY28" fmla="*/ 685800 h 1025112"/>
              <a:gd name="connsiteX29" fmla="*/ 33867 w 626533"/>
              <a:gd name="connsiteY29" fmla="*/ 668867 h 1025112"/>
              <a:gd name="connsiteX30" fmla="*/ 59267 w 626533"/>
              <a:gd name="connsiteY30" fmla="*/ 558800 h 1025112"/>
              <a:gd name="connsiteX31" fmla="*/ 67733 w 626533"/>
              <a:gd name="connsiteY31" fmla="*/ 524934 h 1025112"/>
              <a:gd name="connsiteX32" fmla="*/ 76200 w 626533"/>
              <a:gd name="connsiteY32" fmla="*/ 491067 h 1025112"/>
              <a:gd name="connsiteX33" fmla="*/ 84667 w 626533"/>
              <a:gd name="connsiteY33" fmla="*/ 406400 h 1025112"/>
              <a:gd name="connsiteX34" fmla="*/ 230514 w 626533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12124 w 621724"/>
              <a:gd name="connsiteY25" fmla="*/ 931334 h 1025112"/>
              <a:gd name="connsiteX26" fmla="*/ 72468 w 621724"/>
              <a:gd name="connsiteY26" fmla="*/ 812456 h 1025112"/>
              <a:gd name="connsiteX27" fmla="*/ 3658 w 621724"/>
              <a:gd name="connsiteY27" fmla="*/ 719667 h 1025112"/>
              <a:gd name="connsiteX28" fmla="*/ 12124 w 621724"/>
              <a:gd name="connsiteY28" fmla="*/ 685800 h 1025112"/>
              <a:gd name="connsiteX29" fmla="*/ 29058 w 621724"/>
              <a:gd name="connsiteY29" fmla="*/ 668867 h 1025112"/>
              <a:gd name="connsiteX30" fmla="*/ 54458 w 621724"/>
              <a:gd name="connsiteY30" fmla="*/ 558800 h 1025112"/>
              <a:gd name="connsiteX31" fmla="*/ 62924 w 621724"/>
              <a:gd name="connsiteY31" fmla="*/ 524934 h 1025112"/>
              <a:gd name="connsiteX32" fmla="*/ 71391 w 621724"/>
              <a:gd name="connsiteY32" fmla="*/ 491067 h 1025112"/>
              <a:gd name="connsiteX33" fmla="*/ 79858 w 621724"/>
              <a:gd name="connsiteY33" fmla="*/ 406400 h 1025112"/>
              <a:gd name="connsiteX34" fmla="*/ 225705 w 621724"/>
              <a:gd name="connsiteY34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37524 w 621724"/>
              <a:gd name="connsiteY24" fmla="*/ 973667 h 1025112"/>
              <a:gd name="connsiteX25" fmla="*/ 72468 w 621724"/>
              <a:gd name="connsiteY25" fmla="*/ 812456 h 1025112"/>
              <a:gd name="connsiteX26" fmla="*/ 3658 w 621724"/>
              <a:gd name="connsiteY26" fmla="*/ 719667 h 1025112"/>
              <a:gd name="connsiteX27" fmla="*/ 12124 w 621724"/>
              <a:gd name="connsiteY27" fmla="*/ 685800 h 1025112"/>
              <a:gd name="connsiteX28" fmla="*/ 29058 w 621724"/>
              <a:gd name="connsiteY28" fmla="*/ 668867 h 1025112"/>
              <a:gd name="connsiteX29" fmla="*/ 54458 w 621724"/>
              <a:gd name="connsiteY29" fmla="*/ 558800 h 1025112"/>
              <a:gd name="connsiteX30" fmla="*/ 62924 w 621724"/>
              <a:gd name="connsiteY30" fmla="*/ 524934 h 1025112"/>
              <a:gd name="connsiteX31" fmla="*/ 71391 w 621724"/>
              <a:gd name="connsiteY31" fmla="*/ 491067 h 1025112"/>
              <a:gd name="connsiteX32" fmla="*/ 79858 w 621724"/>
              <a:gd name="connsiteY32" fmla="*/ 406400 h 1025112"/>
              <a:gd name="connsiteX33" fmla="*/ 225705 w 621724"/>
              <a:gd name="connsiteY33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1391 w 621724"/>
              <a:gd name="connsiteY23" fmla="*/ 1007534 h 1025112"/>
              <a:gd name="connsiteX24" fmla="*/ 72468 w 621724"/>
              <a:gd name="connsiteY24" fmla="*/ 812456 h 1025112"/>
              <a:gd name="connsiteX25" fmla="*/ 3658 w 621724"/>
              <a:gd name="connsiteY25" fmla="*/ 719667 h 1025112"/>
              <a:gd name="connsiteX26" fmla="*/ 12124 w 621724"/>
              <a:gd name="connsiteY26" fmla="*/ 685800 h 1025112"/>
              <a:gd name="connsiteX27" fmla="*/ 29058 w 621724"/>
              <a:gd name="connsiteY27" fmla="*/ 668867 h 1025112"/>
              <a:gd name="connsiteX28" fmla="*/ 54458 w 621724"/>
              <a:gd name="connsiteY28" fmla="*/ 558800 h 1025112"/>
              <a:gd name="connsiteX29" fmla="*/ 62924 w 621724"/>
              <a:gd name="connsiteY29" fmla="*/ 524934 h 1025112"/>
              <a:gd name="connsiteX30" fmla="*/ 71391 w 621724"/>
              <a:gd name="connsiteY30" fmla="*/ 491067 h 1025112"/>
              <a:gd name="connsiteX31" fmla="*/ 79858 w 621724"/>
              <a:gd name="connsiteY31" fmla="*/ 406400 h 1025112"/>
              <a:gd name="connsiteX32" fmla="*/ 225705 w 621724"/>
              <a:gd name="connsiteY32" fmla="*/ 117006 h 1025112"/>
              <a:gd name="connsiteX0" fmla="*/ 207696 w 621724"/>
              <a:gd name="connsiteY0" fmla="*/ 169727 h 1025112"/>
              <a:gd name="connsiteX1" fmla="*/ 299991 w 621724"/>
              <a:gd name="connsiteY1" fmla="*/ 33867 h 1025112"/>
              <a:gd name="connsiteX2" fmla="*/ 426991 w 621724"/>
              <a:gd name="connsiteY2" fmla="*/ 0 h 1025112"/>
              <a:gd name="connsiteX3" fmla="*/ 486258 w 621724"/>
              <a:gd name="connsiteY3" fmla="*/ 8467 h 1025112"/>
              <a:gd name="connsiteX4" fmla="*/ 511658 w 621724"/>
              <a:gd name="connsiteY4" fmla="*/ 16934 h 1025112"/>
              <a:gd name="connsiteX5" fmla="*/ 562458 w 621724"/>
              <a:gd name="connsiteY5" fmla="*/ 59267 h 1025112"/>
              <a:gd name="connsiteX6" fmla="*/ 579391 w 621724"/>
              <a:gd name="connsiteY6" fmla="*/ 84667 h 1025112"/>
              <a:gd name="connsiteX7" fmla="*/ 596324 w 621724"/>
              <a:gd name="connsiteY7" fmla="*/ 160867 h 1025112"/>
              <a:gd name="connsiteX8" fmla="*/ 613258 w 621724"/>
              <a:gd name="connsiteY8" fmla="*/ 508000 h 1025112"/>
              <a:gd name="connsiteX9" fmla="*/ 621724 w 621724"/>
              <a:gd name="connsiteY9" fmla="*/ 533400 h 1025112"/>
              <a:gd name="connsiteX10" fmla="*/ 613258 w 621724"/>
              <a:gd name="connsiteY10" fmla="*/ 643467 h 1025112"/>
              <a:gd name="connsiteX11" fmla="*/ 604791 w 621724"/>
              <a:gd name="connsiteY11" fmla="*/ 668867 h 1025112"/>
              <a:gd name="connsiteX12" fmla="*/ 596324 w 621724"/>
              <a:gd name="connsiteY12" fmla="*/ 736600 h 1025112"/>
              <a:gd name="connsiteX13" fmla="*/ 587858 w 621724"/>
              <a:gd name="connsiteY13" fmla="*/ 770467 h 1025112"/>
              <a:gd name="connsiteX14" fmla="*/ 570924 w 621724"/>
              <a:gd name="connsiteY14" fmla="*/ 846667 h 1025112"/>
              <a:gd name="connsiteX15" fmla="*/ 545524 w 621724"/>
              <a:gd name="connsiteY15" fmla="*/ 897467 h 1025112"/>
              <a:gd name="connsiteX16" fmla="*/ 494724 w 621724"/>
              <a:gd name="connsiteY16" fmla="*/ 914400 h 1025112"/>
              <a:gd name="connsiteX17" fmla="*/ 477791 w 621724"/>
              <a:gd name="connsiteY17" fmla="*/ 931334 h 1025112"/>
              <a:gd name="connsiteX18" fmla="*/ 426991 w 621724"/>
              <a:gd name="connsiteY18" fmla="*/ 965200 h 1025112"/>
              <a:gd name="connsiteX19" fmla="*/ 393124 w 621724"/>
              <a:gd name="connsiteY19" fmla="*/ 999067 h 1025112"/>
              <a:gd name="connsiteX20" fmla="*/ 333858 w 621724"/>
              <a:gd name="connsiteY20" fmla="*/ 1007534 h 1025112"/>
              <a:gd name="connsiteX21" fmla="*/ 308458 w 621724"/>
              <a:gd name="connsiteY21" fmla="*/ 1016000 h 1025112"/>
              <a:gd name="connsiteX22" fmla="*/ 96791 w 621724"/>
              <a:gd name="connsiteY22" fmla="*/ 1016000 h 1025112"/>
              <a:gd name="connsiteX23" fmla="*/ 72468 w 621724"/>
              <a:gd name="connsiteY23" fmla="*/ 812456 h 1025112"/>
              <a:gd name="connsiteX24" fmla="*/ 3658 w 621724"/>
              <a:gd name="connsiteY24" fmla="*/ 719667 h 1025112"/>
              <a:gd name="connsiteX25" fmla="*/ 12124 w 621724"/>
              <a:gd name="connsiteY25" fmla="*/ 685800 h 1025112"/>
              <a:gd name="connsiteX26" fmla="*/ 29058 w 621724"/>
              <a:gd name="connsiteY26" fmla="*/ 668867 h 1025112"/>
              <a:gd name="connsiteX27" fmla="*/ 54458 w 621724"/>
              <a:gd name="connsiteY27" fmla="*/ 558800 h 1025112"/>
              <a:gd name="connsiteX28" fmla="*/ 62924 w 621724"/>
              <a:gd name="connsiteY28" fmla="*/ 524934 h 1025112"/>
              <a:gd name="connsiteX29" fmla="*/ 71391 w 621724"/>
              <a:gd name="connsiteY29" fmla="*/ 491067 h 1025112"/>
              <a:gd name="connsiteX30" fmla="*/ 79858 w 621724"/>
              <a:gd name="connsiteY30" fmla="*/ 406400 h 1025112"/>
              <a:gd name="connsiteX31" fmla="*/ 225705 w 621724"/>
              <a:gd name="connsiteY31" fmla="*/ 117006 h 1025112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25705 w 621724"/>
              <a:gd name="connsiteY31" fmla="*/ 117006 h 1018695"/>
              <a:gd name="connsiteX0" fmla="*/ 207696 w 621724"/>
              <a:gd name="connsiteY0" fmla="*/ 169727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277223 w 621724"/>
              <a:gd name="connsiteY31" fmla="*/ 108490 h 1018695"/>
              <a:gd name="connsiteX0" fmla="*/ 147591 w 621724"/>
              <a:gd name="connsiteY0" fmla="*/ 263402 h 1018695"/>
              <a:gd name="connsiteX1" fmla="*/ 299991 w 621724"/>
              <a:gd name="connsiteY1" fmla="*/ 33867 h 1018695"/>
              <a:gd name="connsiteX2" fmla="*/ 426991 w 621724"/>
              <a:gd name="connsiteY2" fmla="*/ 0 h 1018695"/>
              <a:gd name="connsiteX3" fmla="*/ 486258 w 621724"/>
              <a:gd name="connsiteY3" fmla="*/ 8467 h 1018695"/>
              <a:gd name="connsiteX4" fmla="*/ 511658 w 621724"/>
              <a:gd name="connsiteY4" fmla="*/ 16934 h 1018695"/>
              <a:gd name="connsiteX5" fmla="*/ 562458 w 621724"/>
              <a:gd name="connsiteY5" fmla="*/ 59267 h 1018695"/>
              <a:gd name="connsiteX6" fmla="*/ 579391 w 621724"/>
              <a:gd name="connsiteY6" fmla="*/ 84667 h 1018695"/>
              <a:gd name="connsiteX7" fmla="*/ 596324 w 621724"/>
              <a:gd name="connsiteY7" fmla="*/ 160867 h 1018695"/>
              <a:gd name="connsiteX8" fmla="*/ 613258 w 621724"/>
              <a:gd name="connsiteY8" fmla="*/ 508000 h 1018695"/>
              <a:gd name="connsiteX9" fmla="*/ 621724 w 621724"/>
              <a:gd name="connsiteY9" fmla="*/ 533400 h 1018695"/>
              <a:gd name="connsiteX10" fmla="*/ 613258 w 621724"/>
              <a:gd name="connsiteY10" fmla="*/ 643467 h 1018695"/>
              <a:gd name="connsiteX11" fmla="*/ 604791 w 621724"/>
              <a:gd name="connsiteY11" fmla="*/ 668867 h 1018695"/>
              <a:gd name="connsiteX12" fmla="*/ 596324 w 621724"/>
              <a:gd name="connsiteY12" fmla="*/ 736600 h 1018695"/>
              <a:gd name="connsiteX13" fmla="*/ 587858 w 621724"/>
              <a:gd name="connsiteY13" fmla="*/ 770467 h 1018695"/>
              <a:gd name="connsiteX14" fmla="*/ 570924 w 621724"/>
              <a:gd name="connsiteY14" fmla="*/ 846667 h 1018695"/>
              <a:gd name="connsiteX15" fmla="*/ 545524 w 621724"/>
              <a:gd name="connsiteY15" fmla="*/ 897467 h 1018695"/>
              <a:gd name="connsiteX16" fmla="*/ 494724 w 621724"/>
              <a:gd name="connsiteY16" fmla="*/ 914400 h 1018695"/>
              <a:gd name="connsiteX17" fmla="*/ 477791 w 621724"/>
              <a:gd name="connsiteY17" fmla="*/ 931334 h 1018695"/>
              <a:gd name="connsiteX18" fmla="*/ 426991 w 621724"/>
              <a:gd name="connsiteY18" fmla="*/ 965200 h 1018695"/>
              <a:gd name="connsiteX19" fmla="*/ 393124 w 621724"/>
              <a:gd name="connsiteY19" fmla="*/ 999067 h 1018695"/>
              <a:gd name="connsiteX20" fmla="*/ 333858 w 621724"/>
              <a:gd name="connsiteY20" fmla="*/ 1007534 h 1018695"/>
              <a:gd name="connsiteX21" fmla="*/ 308458 w 621724"/>
              <a:gd name="connsiteY21" fmla="*/ 1016000 h 1018695"/>
              <a:gd name="connsiteX22" fmla="*/ 79619 w 621724"/>
              <a:gd name="connsiteY22" fmla="*/ 956389 h 1018695"/>
              <a:gd name="connsiteX23" fmla="*/ 72468 w 621724"/>
              <a:gd name="connsiteY23" fmla="*/ 812456 h 1018695"/>
              <a:gd name="connsiteX24" fmla="*/ 3658 w 621724"/>
              <a:gd name="connsiteY24" fmla="*/ 719667 h 1018695"/>
              <a:gd name="connsiteX25" fmla="*/ 12124 w 621724"/>
              <a:gd name="connsiteY25" fmla="*/ 685800 h 1018695"/>
              <a:gd name="connsiteX26" fmla="*/ 29058 w 621724"/>
              <a:gd name="connsiteY26" fmla="*/ 668867 h 1018695"/>
              <a:gd name="connsiteX27" fmla="*/ 54458 w 621724"/>
              <a:gd name="connsiteY27" fmla="*/ 558800 h 1018695"/>
              <a:gd name="connsiteX28" fmla="*/ 62924 w 621724"/>
              <a:gd name="connsiteY28" fmla="*/ 524934 h 1018695"/>
              <a:gd name="connsiteX29" fmla="*/ 71391 w 621724"/>
              <a:gd name="connsiteY29" fmla="*/ 491067 h 1018695"/>
              <a:gd name="connsiteX30" fmla="*/ 79858 w 621724"/>
              <a:gd name="connsiteY30" fmla="*/ 406400 h 1018695"/>
              <a:gd name="connsiteX31" fmla="*/ 191359 w 621724"/>
              <a:gd name="connsiteY31" fmla="*/ 193649 h 101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1724" h="1018695">
                <a:moveTo>
                  <a:pt x="147591" y="263402"/>
                </a:moveTo>
                <a:cubicBezTo>
                  <a:pt x="166819" y="235098"/>
                  <a:pt x="280375" y="59332"/>
                  <a:pt x="299991" y="33867"/>
                </a:cubicBezTo>
                <a:cubicBezTo>
                  <a:pt x="336540" y="5579"/>
                  <a:pt x="395946" y="4233"/>
                  <a:pt x="426991" y="0"/>
                </a:cubicBezTo>
                <a:cubicBezTo>
                  <a:pt x="446747" y="2822"/>
                  <a:pt x="466689" y="4553"/>
                  <a:pt x="486258" y="8467"/>
                </a:cubicBezTo>
                <a:cubicBezTo>
                  <a:pt x="495009" y="10217"/>
                  <a:pt x="503676" y="12943"/>
                  <a:pt x="511658" y="16934"/>
                </a:cubicBezTo>
                <a:cubicBezTo>
                  <a:pt x="530687" y="26449"/>
                  <a:pt x="549083" y="43216"/>
                  <a:pt x="562458" y="59267"/>
                </a:cubicBezTo>
                <a:cubicBezTo>
                  <a:pt x="568972" y="67084"/>
                  <a:pt x="573747" y="76200"/>
                  <a:pt x="579391" y="84667"/>
                </a:cubicBezTo>
                <a:cubicBezTo>
                  <a:pt x="583169" y="99777"/>
                  <a:pt x="595691" y="147584"/>
                  <a:pt x="596324" y="160867"/>
                </a:cubicBezTo>
                <a:cubicBezTo>
                  <a:pt x="604467" y="331881"/>
                  <a:pt x="579525" y="389934"/>
                  <a:pt x="613258" y="508000"/>
                </a:cubicBezTo>
                <a:cubicBezTo>
                  <a:pt x="615710" y="516581"/>
                  <a:pt x="618902" y="524933"/>
                  <a:pt x="621724" y="533400"/>
                </a:cubicBezTo>
                <a:cubicBezTo>
                  <a:pt x="618902" y="570089"/>
                  <a:pt x="617822" y="606954"/>
                  <a:pt x="613258" y="643467"/>
                </a:cubicBezTo>
                <a:cubicBezTo>
                  <a:pt x="612151" y="652323"/>
                  <a:pt x="606388" y="660086"/>
                  <a:pt x="604791" y="668867"/>
                </a:cubicBezTo>
                <a:cubicBezTo>
                  <a:pt x="600721" y="691253"/>
                  <a:pt x="600065" y="714156"/>
                  <a:pt x="596324" y="736600"/>
                </a:cubicBezTo>
                <a:cubicBezTo>
                  <a:pt x="594411" y="748078"/>
                  <a:pt x="590382" y="759108"/>
                  <a:pt x="587858" y="770467"/>
                </a:cubicBezTo>
                <a:cubicBezTo>
                  <a:pt x="579128" y="809752"/>
                  <a:pt x="581248" y="810531"/>
                  <a:pt x="570924" y="846667"/>
                </a:cubicBezTo>
                <a:cubicBezTo>
                  <a:pt x="567113" y="860007"/>
                  <a:pt x="558433" y="889399"/>
                  <a:pt x="545524" y="897467"/>
                </a:cubicBezTo>
                <a:cubicBezTo>
                  <a:pt x="530388" y="906927"/>
                  <a:pt x="494724" y="914400"/>
                  <a:pt x="494724" y="914400"/>
                </a:cubicBezTo>
                <a:cubicBezTo>
                  <a:pt x="489080" y="920045"/>
                  <a:pt x="484177" y="926544"/>
                  <a:pt x="477791" y="931334"/>
                </a:cubicBezTo>
                <a:cubicBezTo>
                  <a:pt x="461510" y="943545"/>
                  <a:pt x="441381" y="950810"/>
                  <a:pt x="426991" y="965200"/>
                </a:cubicBezTo>
                <a:cubicBezTo>
                  <a:pt x="415702" y="976489"/>
                  <a:pt x="408929" y="996809"/>
                  <a:pt x="393124" y="999067"/>
                </a:cubicBezTo>
                <a:lnTo>
                  <a:pt x="333858" y="1007534"/>
                </a:lnTo>
                <a:cubicBezTo>
                  <a:pt x="325391" y="1010356"/>
                  <a:pt x="350831" y="1024524"/>
                  <a:pt x="308458" y="1016000"/>
                </a:cubicBezTo>
                <a:cubicBezTo>
                  <a:pt x="266085" y="1007476"/>
                  <a:pt x="189455" y="962491"/>
                  <a:pt x="79619" y="956389"/>
                </a:cubicBezTo>
                <a:cubicBezTo>
                  <a:pt x="40287" y="922465"/>
                  <a:pt x="87990" y="861845"/>
                  <a:pt x="72468" y="812456"/>
                </a:cubicBezTo>
                <a:cubicBezTo>
                  <a:pt x="56946" y="763067"/>
                  <a:pt x="13715" y="740776"/>
                  <a:pt x="3658" y="719667"/>
                </a:cubicBezTo>
                <a:cubicBezTo>
                  <a:pt x="-6399" y="698558"/>
                  <a:pt x="6920" y="696208"/>
                  <a:pt x="12124" y="685800"/>
                </a:cubicBezTo>
                <a:cubicBezTo>
                  <a:pt x="15694" y="678660"/>
                  <a:pt x="23413" y="674511"/>
                  <a:pt x="29058" y="668867"/>
                </a:cubicBezTo>
                <a:cubicBezTo>
                  <a:pt x="42089" y="603706"/>
                  <a:pt x="34031" y="640507"/>
                  <a:pt x="54458" y="558800"/>
                </a:cubicBezTo>
                <a:lnTo>
                  <a:pt x="62924" y="524934"/>
                </a:lnTo>
                <a:lnTo>
                  <a:pt x="71391" y="491067"/>
                </a:lnTo>
                <a:cubicBezTo>
                  <a:pt x="74213" y="462845"/>
                  <a:pt x="59863" y="455970"/>
                  <a:pt x="79858" y="406400"/>
                </a:cubicBezTo>
                <a:cubicBezTo>
                  <a:pt x="99853" y="356830"/>
                  <a:pt x="160016" y="248846"/>
                  <a:pt x="191359" y="193649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02413" y="5041142"/>
            <a:ext cx="360363" cy="360362"/>
          </a:xfrm>
          <a:prstGeom prst="ellipse">
            <a:avLst/>
          </a:prstGeom>
          <a:solidFill>
            <a:srgbClr val="FFC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6042" y="5117444"/>
            <a:ext cx="295275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>
                <a:cs typeface="Calibri" panose="020F0502020204030204" pitchFamily="34" charset="0"/>
              </a:rPr>
              <a:t>ГИС Атлас геологических карт Каспийского</a:t>
            </a:r>
          </a:p>
          <a:p>
            <a:pPr algn="ctr">
              <a:defRPr/>
            </a:pPr>
            <a:r>
              <a:rPr lang="ru-RU" sz="1100" dirty="0">
                <a:cs typeface="Calibri" panose="020F0502020204030204" pitchFamily="34" charset="0"/>
              </a:rPr>
              <a:t>региона, масштаб 1:1М</a:t>
            </a: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-198217" y="288065"/>
            <a:ext cx="4901445" cy="332399"/>
          </a:xfrm>
          <a:prstGeom prst="rect">
            <a:avLst/>
          </a:prstGeom>
          <a:noFill/>
        </p:spPr>
        <p:txBody>
          <a:bodyPr vert="horz" wrap="square" lIns="91440" tIns="0" rIns="9144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Международные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проекты</a:t>
            </a:r>
            <a:endParaRPr lang="en-US" alt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6042" y="4395381"/>
            <a:ext cx="2833589" cy="6001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100" dirty="0">
                <a:cs typeface="Times New Roman" pitchFamily="18" charset="0"/>
              </a:rPr>
              <a:t>Международная </a:t>
            </a:r>
            <a:r>
              <a:rPr lang="ru-RU" sz="1100" dirty="0" smtClean="0">
                <a:cs typeface="Times New Roman" pitchFamily="18" charset="0"/>
              </a:rPr>
              <a:t>геологическая и тектоническая </a:t>
            </a:r>
            <a:r>
              <a:rPr lang="ru-RU" sz="1100" dirty="0">
                <a:cs typeface="Times New Roman" pitchFamily="18" charset="0"/>
              </a:rPr>
              <a:t>карта Азии, масштаб 1:5М – </a:t>
            </a:r>
            <a:r>
              <a:rPr lang="en-US" sz="1100" dirty="0" smtClean="0">
                <a:cs typeface="Times New Roman" pitchFamily="18" charset="0"/>
              </a:rPr>
              <a:t>IGMA-</a:t>
            </a:r>
            <a:r>
              <a:rPr lang="ru-RU" sz="1100" dirty="0" smtClean="0">
                <a:cs typeface="Times New Roman" pitchFamily="18" charset="0"/>
              </a:rPr>
              <a:t>IТMA </a:t>
            </a:r>
            <a:r>
              <a:rPr lang="ru-RU" sz="1100" dirty="0">
                <a:cs typeface="Times New Roman" pitchFamily="18" charset="0"/>
              </a:rPr>
              <a:t>5000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924408" y="5176588"/>
            <a:ext cx="2747849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International </a:t>
            </a:r>
            <a:r>
              <a:rPr lang="en-US" sz="1400" b="1" i="1" dirty="0" smtClean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Geological and Tectonic Map </a:t>
            </a: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of Asia – </a:t>
            </a:r>
            <a:r>
              <a:rPr lang="en-US" sz="1400" b="1" i="1" dirty="0" smtClean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IGMA-ITMA </a:t>
            </a:r>
            <a:r>
              <a:rPr lang="en-US" sz="1400" b="1" i="1" dirty="0">
                <a:solidFill>
                  <a:srgbClr val="3BE5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5000</a:t>
            </a:r>
            <a:endParaRPr lang="ru-RU" sz="1400" b="1" i="1" dirty="0">
              <a:solidFill>
                <a:srgbClr val="3BE5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1"/>
          <p:cNvSpPr txBox="1">
            <a:spLocks/>
          </p:cNvSpPr>
          <p:nvPr/>
        </p:nvSpPr>
        <p:spPr>
          <a:xfrm>
            <a:off x="7017975" y="6559550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dirty="0" smtClean="0"/>
              <a:t>2</a:t>
            </a:r>
            <a:endParaRPr lang="ru-RU" sz="1200" b="1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49272" y="404664"/>
            <a:ext cx="8299192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в Российской Федерации в соответствии 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Статьей 36.1 </a:t>
            </a:r>
            <a:r>
              <a:rPr lang="ru-RU" sz="1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«Закона о недрах»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задачи государственного геологического изучения недр в рамках Государственной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«ВИПР»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Воспроизводство и использование природных ресурсов»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входят: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449272" y="1730227"/>
            <a:ext cx="8420456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региональное геологическое изучение недр, основной целью которого является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геологическое картирование территории Российской Федерации и ее континентального шельфа,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поиски и оценка месторождений полезных ископаемых в соответствии с государственными программами,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мониторинг состояния недр и прогнозирование происходящих в них процессов,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сбор и хранение информации о недрах, состоянии минерально-сырьевой базы,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другие виды работ, связанные с геологическим изучением недр.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77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96" y="116632"/>
            <a:ext cx="5756718" cy="4977548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34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0727" y="4108090"/>
            <a:ext cx="6720893" cy="27499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457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181773" y="461320"/>
            <a:ext cx="2592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результатам этих работ совместно с Российской академией наук подготовлены многотомные монографические издания по геологии, тектонике, минерально-сырьевому потенциалу территории России, Циркумполярной Арктики и Северной Евразии.</a:t>
            </a:r>
            <a:endParaRPr lang="ru-RU" sz="16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8" y="666250"/>
            <a:ext cx="55308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3854450"/>
            <a:ext cx="12033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8" y="773113"/>
            <a:ext cx="11953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2297113"/>
            <a:ext cx="1203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63" y="5408613"/>
            <a:ext cx="12033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331913" y="5408613"/>
            <a:ext cx="7282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Типы земной коры</a:t>
            </a:r>
            <a:endParaRPr lang="ru-RU" altLang="ru-RU" sz="1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pSp>
        <p:nvGrpSpPr>
          <p:cNvPr id="13" name="Группа 17"/>
          <p:cNvGrpSpPr>
            <a:grpSpLocks noChangeAspect="1"/>
          </p:cNvGrpSpPr>
          <p:nvPr/>
        </p:nvGrpSpPr>
        <p:grpSpPr bwMode="auto">
          <a:xfrm>
            <a:off x="111125" y="5002213"/>
            <a:ext cx="1268413" cy="1289050"/>
            <a:chOff x="396000" y="836712"/>
            <a:chExt cx="4321968" cy="4392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96000" y="1053067"/>
              <a:ext cx="4246239" cy="41756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00" y="836712"/>
              <a:ext cx="4321968" cy="439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20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38" y="2041178"/>
              <a:ext cx="23760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21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635856"/>
              <a:ext cx="23760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Рисунок 22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100" y="1885326"/>
              <a:ext cx="23760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Рисунок 23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7696" y="2413512"/>
              <a:ext cx="216000" cy="6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2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564" y="3346374"/>
              <a:ext cx="216000" cy="62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Рисунок 25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285771"/>
              <a:ext cx="216000" cy="52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Рисунок 26"/>
            <p:cNvPicPr preferRelativeResize="0"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452" y="1000034"/>
              <a:ext cx="216000" cy="52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632200"/>
            <a:ext cx="12287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-90488" y="25400"/>
            <a:ext cx="90963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Глубинные структуры и металлогения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Северной, Центральной и Восточной Азии </a:t>
            </a:r>
            <a:endParaRPr lang="en-US" altLang="ru-RU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356295" y="4019637"/>
            <a:ext cx="703878" cy="1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 dirty="0" smtClean="0">
                <a:ln w="5080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АМП</a:t>
            </a:r>
            <a:endParaRPr lang="en-US" altLang="ru-RU" sz="1000" b="1" dirty="0">
              <a:ln w="5080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Рисунок 1" descr="tekt_sxema_iren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15925"/>
            <a:ext cx="15398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54250"/>
            <a:ext cx="118745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"/>
          <p:cNvSpPr txBox="1">
            <a:spLocks noChangeArrowheads="1"/>
          </p:cNvSpPr>
          <p:nvPr/>
        </p:nvSpPr>
        <p:spPr bwMode="auto">
          <a:xfrm>
            <a:off x="1313431" y="2736447"/>
            <a:ext cx="667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6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000" b="1" dirty="0" smtClean="0">
                <a:ln w="5080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АГП</a:t>
            </a:r>
            <a:endParaRPr lang="en-US" altLang="ru-RU" sz="1000" b="1" dirty="0" smtClean="0">
              <a:ln w="5080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ts val="600"/>
              </a:lnSpc>
              <a:spcBef>
                <a:spcPct val="0"/>
              </a:spcBef>
              <a:buFontTx/>
              <a:buNone/>
              <a:defRPr/>
            </a:pPr>
            <a:endParaRPr lang="en-US" altLang="ru-RU" sz="1000" b="1" dirty="0">
              <a:ln w="50800"/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Прямоугольник 2"/>
          <p:cNvSpPr>
            <a:spLocks noChangeArrowheads="1"/>
          </p:cNvSpPr>
          <p:nvPr/>
        </p:nvSpPr>
        <p:spPr bwMode="auto">
          <a:xfrm>
            <a:off x="7151688" y="3521075"/>
            <a:ext cx="2378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Мощность </a:t>
            </a:r>
          </a:p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консолидированной коры</a:t>
            </a:r>
            <a:endParaRPr lang="ru-RU" altLang="ru-RU" sz="1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7151688" y="5065713"/>
            <a:ext cx="2217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Карта районирования </a:t>
            </a:r>
          </a:p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земной коры</a:t>
            </a:r>
            <a:endParaRPr lang="ru-RU" altLang="ru-RU" sz="1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356739" y="34971"/>
            <a:ext cx="1241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Тектоническое районирование</a:t>
            </a:r>
            <a:endParaRPr lang="ru-RU" altLang="ru-RU" sz="1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7676356" y="1963737"/>
            <a:ext cx="1328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Мощность осадочного чехла</a:t>
            </a:r>
            <a:endParaRPr lang="ru-RU" altLang="ru-RU" sz="10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554448" y="367644"/>
            <a:ext cx="14033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Мощность земной коры</a:t>
            </a:r>
            <a:endParaRPr lang="ru-RU" altLang="ru-RU" sz="1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7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 rotWithShape="1">
          <a:blip r:embed="rId2"/>
          <a:srcRect l="8297" t="3557" r="6900" b="16200"/>
          <a:stretch/>
        </p:blipFill>
        <p:spPr bwMode="auto">
          <a:xfrm>
            <a:off x="899592" y="1124744"/>
            <a:ext cx="7488832" cy="487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236234"/>
            <a:ext cx="83481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Получение новых </a:t>
            </a:r>
            <a:r>
              <a:rPr lang="ru-RU" sz="2000" dirty="0">
                <a:solidFill>
                  <a:srgbClr val="002060"/>
                </a:solidFill>
              </a:rPr>
              <a:t>геологических данных, дополняющих </a:t>
            </a:r>
            <a:r>
              <a:rPr lang="ru-RU" sz="2000" dirty="0" smtClean="0">
                <a:solidFill>
                  <a:srgbClr val="002060"/>
                </a:solidFill>
              </a:rPr>
              <a:t>Заявку Российской Федерации в Комиссию </a:t>
            </a:r>
            <a:r>
              <a:rPr lang="ru-RU" sz="2000" dirty="0">
                <a:solidFill>
                  <a:srgbClr val="002060"/>
                </a:solidFill>
              </a:rPr>
              <a:t>по границам континентального </a:t>
            </a:r>
            <a:r>
              <a:rPr lang="ru-RU" sz="2000" dirty="0" smtClean="0">
                <a:solidFill>
                  <a:srgbClr val="002060"/>
                </a:solidFill>
              </a:rPr>
              <a:t>шельфа ООН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6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76912" y="120575"/>
            <a:ext cx="926814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rgbClr val="002060"/>
                </a:solidFill>
              </a:rPr>
              <a:t>Тектоническая карта Циркумполярной Арктики масштаба 1:10М и объяснительная записка к ней </a:t>
            </a:r>
            <a:endParaRPr lang="ru-RU" sz="1700" dirty="0">
              <a:solidFill>
                <a:srgbClr val="002060"/>
              </a:solidFill>
            </a:endParaRPr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45" y="5680159"/>
            <a:ext cx="5842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0" y="5600784"/>
            <a:ext cx="1317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621422"/>
            <a:ext cx="9366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2"/>
          <p:cNvSpPr>
            <a:spLocks noChangeArrowheads="1"/>
          </p:cNvSpPr>
          <p:nvPr/>
        </p:nvSpPr>
        <p:spPr bwMode="auto">
          <a:xfrm>
            <a:off x="7010400" y="1879149"/>
            <a:ext cx="2206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600">
                <a:solidFill>
                  <a:srgbClr val="002060"/>
                </a:solidFill>
              </a:rPr>
              <a:t>http://www.vsegei.com/en/intcooperation/temar-10000/</a:t>
            </a:r>
            <a:endParaRPr lang="ru-RU" altLang="ru-RU" sz="600">
              <a:solidFill>
                <a:srgbClr val="002060"/>
              </a:solidFill>
            </a:endParaRPr>
          </a:p>
        </p:txBody>
      </p:sp>
      <p:pic>
        <p:nvPicPr>
          <p:cNvPr id="12" name="Picture 14" descr="http://qrcoder.ru/code/?http%3A%2F%2Fwww.vsegei.com%2Fen%2Fintcooperation%2Ftemar-10000%2F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3" y="737736"/>
            <a:ext cx="1141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714594"/>
            <a:ext cx="6770688" cy="48625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43" y="2366771"/>
            <a:ext cx="2989314" cy="40770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361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528" y="726504"/>
            <a:ext cx="8653427" cy="5345355"/>
          </a:xfrm>
          <a:prstGeom prst="rect">
            <a:avLst/>
          </a:prstGeom>
          <a:noFill/>
          <a:ln/>
        </p:spPr>
      </p:pic>
      <p:sp>
        <p:nvSpPr>
          <p:cNvPr id="24" name="Прямоугольник 23"/>
          <p:cNvSpPr/>
          <p:nvPr/>
        </p:nvSpPr>
        <p:spPr>
          <a:xfrm>
            <a:off x="179512" y="37690"/>
            <a:ext cx="8712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геологическая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России и прилегающих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акваторий,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1:2 500 000</a:t>
            </a:r>
          </a:p>
          <a:p>
            <a:pPr algn="ctr"/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466" y="4747479"/>
            <a:ext cx="6006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cs typeface="Arial" panose="020B0604020202020204" pitchFamily="34" charset="0"/>
              </a:rPr>
              <a:t>Мониторинг геологического строения территории Российской Федерации и прилегающих акваторий в масштабе 1:2 500 000 проводится для:</a:t>
            </a:r>
          </a:p>
          <a:p>
            <a:endParaRPr lang="ru-RU" sz="1200" b="1" i="1" dirty="0" smtClean="0"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cs typeface="Arial" panose="020B0604020202020204" pitchFamily="34" charset="0"/>
              </a:rPr>
              <a:t>обоснования внешней границы континентального шельфа в акватории Северного Ледовитого океана и дальневосточных морей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cs typeface="Arial" panose="020B0604020202020204" pitchFamily="34" charset="0"/>
              </a:rPr>
              <a:t>обеспечения геополитических интересов России</a:t>
            </a:r>
            <a:r>
              <a:rPr lang="ru-RU" sz="1200" dirty="0">
                <a:cs typeface="Arial" panose="020B0604020202020204" pitchFamily="34" charset="0"/>
              </a:rPr>
              <a:t> </a:t>
            </a:r>
            <a:endParaRPr lang="ru-RU" sz="1200" dirty="0" smtClean="0"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x-none" sz="1200" dirty="0" smtClean="0">
                <a:cs typeface="Arial" panose="020B0604020202020204" pitchFamily="34" charset="0"/>
              </a:rPr>
              <a:t>сохранения </a:t>
            </a:r>
            <a:r>
              <a:rPr lang="x-none" sz="1200" dirty="0">
                <a:cs typeface="Arial" panose="020B0604020202020204" pitchFamily="34" charset="0"/>
              </a:rPr>
              <a:t>лидирующих позиций российской геологической школы в международном геологическом сообществе</a:t>
            </a:r>
            <a:r>
              <a:rPr lang="x-none" sz="1200" dirty="0" smtClean="0">
                <a:cs typeface="Arial" panose="020B0604020202020204" pitchFamily="34" charset="0"/>
              </a:rPr>
              <a:t>.</a:t>
            </a:r>
            <a:endParaRPr lang="ru-RU" sz="1200" dirty="0"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552" y="493470"/>
            <a:ext cx="3866834" cy="24496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9832" y="495658"/>
            <a:ext cx="175123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Геологическая карта  территории РФ и прилегающих акваторий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8" y="2186655"/>
            <a:ext cx="4089174" cy="22515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7216" y="2182955"/>
            <a:ext cx="174830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Прогнозно-</a:t>
            </a:r>
            <a:r>
              <a:rPr lang="ru-RU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минерагеническая</a:t>
            </a:r>
            <a:r>
              <a:rPr lang="ru-RU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карта Российской Федерации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942" y="490377"/>
            <a:ext cx="3927322" cy="2436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4561523" y="476672"/>
            <a:ext cx="145063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Карта четвертичных образований  территории РФ</a:t>
            </a:r>
            <a:endParaRPr lang="ru-RU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685" y="2533468"/>
            <a:ext cx="4139404" cy="21637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4"/>
          <p:cNvSpPr txBox="1"/>
          <p:nvPr/>
        </p:nvSpPr>
        <p:spPr>
          <a:xfrm>
            <a:off x="2395685" y="2533468"/>
            <a:ext cx="15248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  <a:cs typeface="Arial" charset="0"/>
              </a:rPr>
              <a:t>Карта  закономерностей размещения и прогноза золота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140" y="3031268"/>
            <a:ext cx="3428844" cy="189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5594837" y="3030686"/>
            <a:ext cx="1685222" cy="18042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700" dirty="0" smtClean="0">
                <a:latin typeface="+mj-lt"/>
              </a:rPr>
              <a:t>Прогнозно-геохимическая карта</a:t>
            </a:r>
            <a:endParaRPr lang="ru-RU" sz="700" dirty="0">
              <a:latin typeface="+mj-lt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5705832" y="5162238"/>
            <a:ext cx="3315041" cy="1194275"/>
            <a:chOff x="3491880" y="3789040"/>
            <a:chExt cx="5400600" cy="2736304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1880" y="3789040"/>
              <a:ext cx="5400600" cy="2736304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927" y="3962442"/>
              <a:ext cx="5165388" cy="2272723"/>
            </a:xfrm>
            <a:prstGeom prst="rect">
              <a:avLst/>
            </a:prstGeom>
          </p:spPr>
        </p:pic>
      </p:grpSp>
      <p:sp>
        <p:nvSpPr>
          <p:cNvPr id="35" name="TextBox 34"/>
          <p:cNvSpPr txBox="1"/>
          <p:nvPr/>
        </p:nvSpPr>
        <p:spPr>
          <a:xfrm>
            <a:off x="7179913" y="6304357"/>
            <a:ext cx="1907704" cy="2881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700" dirty="0" smtClean="0">
                <a:latin typeface="+mj-lt"/>
              </a:rPr>
              <a:t>Геохимическая карта</a:t>
            </a:r>
          </a:p>
          <a:p>
            <a:pPr algn="ctr"/>
            <a:r>
              <a:rPr lang="ru-RU" sz="700" dirty="0" smtClean="0">
                <a:latin typeface="+mj-lt"/>
              </a:rPr>
              <a:t>Арктической зоны РФ</a:t>
            </a:r>
            <a:endParaRPr lang="ru-RU" sz="700" dirty="0">
              <a:latin typeface="+mj-lt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-300756" y="17555"/>
            <a:ext cx="9614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1928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00756" y="17555"/>
            <a:ext cx="96149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9" y="386887"/>
            <a:ext cx="5401056" cy="34168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0" y="928508"/>
            <a:ext cx="5401056" cy="34168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61" y="1556792"/>
            <a:ext cx="5401056" cy="3572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89" y="2154772"/>
            <a:ext cx="5472608" cy="383221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64" y="2749685"/>
            <a:ext cx="5401056" cy="377647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4787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rgbClr val="002060"/>
                </a:solidFill>
              </a:rPr>
              <a:t>27</a:t>
            </a:fld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0" y="561636"/>
            <a:ext cx="9087617" cy="6924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1200" b="1" dirty="0">
                <a:solidFill>
                  <a:srgbClr val="002060"/>
                </a:solidFill>
              </a:rPr>
              <a:t>По результатам Госгеолкарты-1000 третьего поколения в пределах Дальневосточного региона России:</a:t>
            </a:r>
          </a:p>
          <a:p>
            <a:pPr marL="34290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altLang="ru-RU" sz="1100" b="1" dirty="0">
                <a:solidFill>
                  <a:srgbClr val="002060"/>
                </a:solidFill>
              </a:rPr>
              <a:t>спрогнозировано месторождение </a:t>
            </a:r>
            <a:r>
              <a:rPr lang="ru-RU" altLang="ru-RU" sz="1100" b="1" dirty="0" err="1">
                <a:solidFill>
                  <a:srgbClr val="002060"/>
                </a:solidFill>
              </a:rPr>
              <a:t>Малмыж</a:t>
            </a:r>
            <a:r>
              <a:rPr lang="ru-RU" altLang="ru-RU" sz="1100" b="1" dirty="0">
                <a:solidFill>
                  <a:srgbClr val="002060"/>
                </a:solidFill>
              </a:rPr>
              <a:t> (золото-</a:t>
            </a:r>
            <a:r>
              <a:rPr lang="ru-RU" altLang="ru-RU" sz="1100" b="1" dirty="0" err="1">
                <a:solidFill>
                  <a:srgbClr val="002060"/>
                </a:solidFill>
              </a:rPr>
              <a:t>меднопорфирового</a:t>
            </a:r>
            <a:r>
              <a:rPr lang="ru-RU" altLang="ru-RU" sz="1100" b="1" dirty="0">
                <a:solidFill>
                  <a:srgbClr val="002060"/>
                </a:solidFill>
              </a:rPr>
              <a:t> типа). </a:t>
            </a:r>
            <a:endParaRPr lang="en-US" altLang="ru-RU" sz="1100" b="1" dirty="0" smtClean="0">
              <a:solidFill>
                <a:srgbClr val="002060"/>
              </a:solidFill>
            </a:endParaRPr>
          </a:p>
          <a:p>
            <a:pPr marL="342900" indent="-171450" algn="just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ru-RU" altLang="ru-RU" sz="1100" b="1" dirty="0" smtClean="0">
                <a:solidFill>
                  <a:srgbClr val="002060"/>
                </a:solidFill>
              </a:rPr>
              <a:t>расширен </a:t>
            </a:r>
            <a:r>
              <a:rPr lang="ru-RU" altLang="ru-RU" sz="1100" b="1" dirty="0">
                <a:solidFill>
                  <a:srgbClr val="002060"/>
                </a:solidFill>
              </a:rPr>
              <a:t>рудный потенциал Сихотэ-Алинского металлогенического пояса на золото-</a:t>
            </a:r>
            <a:r>
              <a:rPr lang="ru-RU" altLang="ru-RU" sz="1100" b="1" dirty="0" err="1">
                <a:solidFill>
                  <a:srgbClr val="002060"/>
                </a:solidFill>
              </a:rPr>
              <a:t>меднопорфировое</a:t>
            </a:r>
            <a:r>
              <a:rPr lang="ru-RU" altLang="ru-RU" sz="1100" b="1" dirty="0">
                <a:solidFill>
                  <a:srgbClr val="002060"/>
                </a:solidFill>
              </a:rPr>
              <a:t> </a:t>
            </a:r>
            <a:r>
              <a:rPr lang="ru-RU" altLang="ru-RU" sz="1100" b="1" dirty="0" err="1">
                <a:solidFill>
                  <a:srgbClr val="002060"/>
                </a:solidFill>
              </a:rPr>
              <a:t>оруденение</a:t>
            </a:r>
            <a:r>
              <a:rPr lang="ru-RU" altLang="ru-RU" sz="1100" b="1" dirty="0">
                <a:solidFill>
                  <a:srgbClr val="002060"/>
                </a:solidFill>
              </a:rPr>
              <a:t>.</a:t>
            </a:r>
            <a:endParaRPr lang="ru-RU" altLang="ru-RU" sz="11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0019" y="5968"/>
            <a:ext cx="7642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регионального геологического изучения недр на примере листа  Госгеолкарты-1000/3 листа М-53 - Хабаровск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02456" y="1318784"/>
            <a:ext cx="4138798" cy="4017599"/>
            <a:chOff x="366527" y="1473876"/>
            <a:chExt cx="3607993" cy="35077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40"/>
            <a:stretch/>
          </p:blipFill>
          <p:spPr>
            <a:xfrm>
              <a:off x="366527" y="1473876"/>
              <a:ext cx="3607993" cy="35077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1414" y="2878397"/>
              <a:ext cx="1400491" cy="349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Госгеолкарта-1000/3</a:t>
              </a:r>
            </a:p>
            <a:p>
              <a:r>
                <a:rPr lang="ru-RU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Листа М-53 - Хабаровск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1438372" y="3882822"/>
              <a:ext cx="406400" cy="415925"/>
            </a:xfrm>
            <a:custGeom>
              <a:avLst/>
              <a:gdLst>
                <a:gd name="connsiteX0" fmla="*/ 0 w 406400"/>
                <a:gd name="connsiteY0" fmla="*/ 400050 h 415925"/>
                <a:gd name="connsiteX1" fmla="*/ 38100 w 406400"/>
                <a:gd name="connsiteY1" fmla="*/ 0 h 415925"/>
                <a:gd name="connsiteX2" fmla="*/ 231775 w 406400"/>
                <a:gd name="connsiteY2" fmla="*/ 12700 h 415925"/>
                <a:gd name="connsiteX3" fmla="*/ 403225 w 406400"/>
                <a:gd name="connsiteY3" fmla="*/ 15875 h 415925"/>
                <a:gd name="connsiteX4" fmla="*/ 406400 w 406400"/>
                <a:gd name="connsiteY4" fmla="*/ 415925 h 415925"/>
                <a:gd name="connsiteX5" fmla="*/ 190500 w 406400"/>
                <a:gd name="connsiteY5" fmla="*/ 412750 h 415925"/>
                <a:gd name="connsiteX6" fmla="*/ 0 w 406400"/>
                <a:gd name="connsiteY6" fmla="*/ 40005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400" h="415925">
                  <a:moveTo>
                    <a:pt x="0" y="400050"/>
                  </a:moveTo>
                  <a:lnTo>
                    <a:pt x="38100" y="0"/>
                  </a:lnTo>
                  <a:lnTo>
                    <a:pt x="231775" y="12700"/>
                  </a:lnTo>
                  <a:lnTo>
                    <a:pt x="403225" y="15875"/>
                  </a:lnTo>
                  <a:cubicBezTo>
                    <a:pt x="404283" y="149225"/>
                    <a:pt x="405342" y="282575"/>
                    <a:pt x="406400" y="415925"/>
                  </a:cubicBezTo>
                  <a:lnTo>
                    <a:pt x="190500" y="412750"/>
                  </a:lnTo>
                  <a:lnTo>
                    <a:pt x="0" y="40005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cxnSp>
          <p:nvCxnSpPr>
            <p:cNvPr id="9" name="Прямая со стрелкой 8"/>
            <p:cNvCxnSpPr>
              <a:endCxn id="8" idx="1"/>
            </p:cNvCxnSpPr>
            <p:nvPr/>
          </p:nvCxnSpPr>
          <p:spPr>
            <a:xfrm>
              <a:off x="1062798" y="3245453"/>
              <a:ext cx="413674" cy="6373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Прямая со стрелкой 9"/>
          <p:cNvCxnSpPr>
            <a:stCxn id="19" idx="1"/>
          </p:cNvCxnSpPr>
          <p:nvPr/>
        </p:nvCxnSpPr>
        <p:spPr>
          <a:xfrm flipH="1" flipV="1">
            <a:off x="2233031" y="4481034"/>
            <a:ext cx="460289" cy="173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775513" y="5258148"/>
            <a:ext cx="3787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Золото-медно-порфировые и Золотосодержащие молибден-медно-порфировые месторождения и рудопроявления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2" t="95237" r="17232" b="-312"/>
          <a:stretch/>
        </p:blipFill>
        <p:spPr>
          <a:xfrm>
            <a:off x="369601" y="5450070"/>
            <a:ext cx="398568" cy="234452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69602" y="5960136"/>
            <a:ext cx="405913" cy="256999"/>
            <a:chOff x="1945574" y="6395602"/>
            <a:chExt cx="735528" cy="3411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190750" y="6395602"/>
              <a:ext cx="245176" cy="34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45574" y="6395602"/>
              <a:ext cx="245176" cy="34116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435926" y="6395602"/>
              <a:ext cx="245176" cy="3411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782859" y="5877272"/>
            <a:ext cx="3668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Вулкано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-плутонические пояса Дальнего Востока России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93319" y="4454573"/>
            <a:ext cx="16955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Сихотэ-Алинский металлогенический пояс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177634" y="1319030"/>
            <a:ext cx="340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Окупаемость региональных работ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rgbClr val="002060"/>
                </a:solidFill>
              </a:rPr>
              <a:t>на примере месторождения </a:t>
            </a:r>
            <a:r>
              <a:rPr lang="ru-RU" sz="1200" dirty="0" err="1">
                <a:solidFill>
                  <a:srgbClr val="002060"/>
                </a:solidFill>
              </a:rPr>
              <a:t>Малмыж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5009363" y="1657598"/>
            <a:ext cx="3538537" cy="3312318"/>
            <a:chOff x="5100465" y="2179156"/>
            <a:chExt cx="3538537" cy="3312318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/>
            </p:nvPr>
          </p:nvGraphicFramePr>
          <p:xfrm>
            <a:off x="5100465" y="2179156"/>
            <a:ext cx="3538537" cy="33123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6869732" y="2543175"/>
              <a:ext cx="0" cy="6191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/>
          <p:cNvSpPr/>
          <p:nvPr/>
        </p:nvSpPr>
        <p:spPr>
          <a:xfrm>
            <a:off x="4563149" y="5653040"/>
            <a:ext cx="4325703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данным: 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http://p3.vsegei.ru/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alt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учета 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Р</a:t>
            </a:r>
            <a:r>
              <a:rPr lang="ru-RU" sz="1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http://www.forexpf.ru/chart/gold/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Мировая цена на золото </a:t>
            </a:r>
          </a:p>
          <a:p>
            <a:r>
              <a:rPr lang="en-US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http://www.forexpf.ru/chart/copper/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Мировая цена на медь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5048719" y="4780826"/>
            <a:ext cx="3566796" cy="769441"/>
            <a:chOff x="5004971" y="4677647"/>
            <a:chExt cx="3566796" cy="76944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5004971" y="4677647"/>
              <a:ext cx="3566796" cy="76944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 Запасы:</a:t>
              </a:r>
            </a:p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         Медь: 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С</a:t>
              </a:r>
              <a:r>
                <a:rPr lang="ru-RU" sz="1100" b="1" baseline="-250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1271 </a:t>
              </a:r>
              <a:r>
                <a:rPr lang="ru-RU" sz="11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тыс.т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С</a:t>
              </a:r>
              <a:r>
                <a:rPr lang="ru-RU" sz="1100" b="1" baseline="-250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3885,4 </a:t>
              </a:r>
              <a:r>
                <a:rPr lang="ru-RU" sz="1100" b="1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тыс.т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5100465" y="4846924"/>
              <a:ext cx="129179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Золото: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b="1" baseline="-250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69,335 т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/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b="1" baseline="-250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ru-RU" sz="11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208,743 т</a:t>
              </a:r>
              <a:endParaRPr lang="ru-RU" sz="11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7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18547"/>
            <a:ext cx="6012180" cy="3473704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8300" y="2566"/>
            <a:ext cx="7726108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Геологическое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картографирование масштаба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1:1 000 000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299" y="4510749"/>
            <a:ext cx="2504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/>
              <a:t>Прирост мелкомасштабной </a:t>
            </a:r>
          </a:p>
          <a:p>
            <a:pPr algn="ctr"/>
            <a:r>
              <a:rPr lang="ru-RU" sz="1100" b="1" dirty="0" smtClean="0"/>
              <a:t>геологической изученности (тыс. км</a:t>
            </a:r>
            <a:r>
              <a:rPr lang="ru-RU" sz="1100" b="1" baseline="30000" dirty="0" smtClean="0"/>
              <a:t>2</a:t>
            </a:r>
            <a:r>
              <a:rPr lang="ru-RU" sz="1100" b="1" dirty="0" smtClean="0"/>
              <a:t>)</a:t>
            </a:r>
            <a:endParaRPr lang="ru-RU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27540" y="4220926"/>
            <a:ext cx="1459054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 smtClean="0"/>
              <a:t>Завершенные до 2018 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 smtClean="0"/>
              <a:t>Завершенные в 2018</a:t>
            </a:r>
            <a:endParaRPr lang="ru-RU" sz="1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01273" y="4273923"/>
            <a:ext cx="504056" cy="196385"/>
          </a:xfrm>
          <a:prstGeom prst="rect">
            <a:avLst/>
          </a:prstGeom>
          <a:solidFill>
            <a:srgbClr val="FEA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19222" y="4264103"/>
            <a:ext cx="504056" cy="216024"/>
          </a:xfrm>
          <a:prstGeom prst="rect">
            <a:avLst/>
          </a:prstGeom>
          <a:solidFill>
            <a:srgbClr val="FFC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19222" y="4537160"/>
            <a:ext cx="504056" cy="216024"/>
          </a:xfrm>
          <a:prstGeom prst="rect">
            <a:avLst/>
          </a:prstGeom>
          <a:solidFill>
            <a:srgbClr val="BCB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94874" y="3999627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Листы Госгеолкарты-1000/3</a:t>
            </a:r>
            <a:endParaRPr lang="ru-RU" sz="1000" b="1" dirty="0"/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9104684"/>
              </p:ext>
            </p:extLst>
          </p:nvPr>
        </p:nvGraphicFramePr>
        <p:xfrm>
          <a:off x="349182" y="4941636"/>
          <a:ext cx="2842445" cy="122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4001273" y="4541102"/>
            <a:ext cx="504056" cy="216024"/>
          </a:xfrm>
          <a:prstGeom prst="rect">
            <a:avLst/>
          </a:prstGeom>
          <a:solidFill>
            <a:srgbClr val="FEA07E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86438" y="4220350"/>
            <a:ext cx="1420582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 smtClean="0"/>
              <a:t>Переходящие на 2019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 smtClean="0"/>
              <a:t>В работе с 2019</a:t>
            </a:r>
            <a:endParaRPr lang="ru-RU" sz="1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182" y="833563"/>
            <a:ext cx="25202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Учитывая огромные размеры нашей страны, основным масштабным уровнем региональных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работ, обеспечивающим технологию обновления геологической информации в мониторинговом режиме, является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Государственное геологическое картографирование</a:t>
            </a:r>
            <a:r>
              <a:rPr lang="ru-RU" sz="14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масштаба </a:t>
            </a:r>
            <a:r>
              <a:rPr lang="ru-RU" sz="1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1М</a:t>
            </a:r>
            <a:endParaRPr lang="ru-RU" sz="14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9724" y="518044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Государственная геологическая карта третьего поколения представляет собой современную геоинформационную систему  о региональной геологии и минерально-сырьевом потенциале недр нашей страны. 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29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74688"/>
            <a:ext cx="575945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5167224" y="4433977"/>
            <a:ext cx="232914" cy="241540"/>
          </a:xfrm>
          <a:custGeom>
            <a:avLst/>
            <a:gdLst>
              <a:gd name="connsiteX0" fmla="*/ 0 w 232913"/>
              <a:gd name="connsiteY0" fmla="*/ 69012 h 241540"/>
              <a:gd name="connsiteX1" fmla="*/ 86264 w 232913"/>
              <a:gd name="connsiteY1" fmla="*/ 0 h 241540"/>
              <a:gd name="connsiteX2" fmla="*/ 232913 w 232913"/>
              <a:gd name="connsiteY2" fmla="*/ 189781 h 241540"/>
              <a:gd name="connsiteX3" fmla="*/ 138022 w 232913"/>
              <a:gd name="connsiteY3" fmla="*/ 241540 h 241540"/>
              <a:gd name="connsiteX4" fmla="*/ 0 w 232913"/>
              <a:gd name="connsiteY4" fmla="*/ 69012 h 241540"/>
              <a:gd name="connsiteX0" fmla="*/ 0 w 250166"/>
              <a:gd name="connsiteY0" fmla="*/ 69012 h 241540"/>
              <a:gd name="connsiteX1" fmla="*/ 86264 w 250166"/>
              <a:gd name="connsiteY1" fmla="*/ 0 h 241540"/>
              <a:gd name="connsiteX2" fmla="*/ 250166 w 250166"/>
              <a:gd name="connsiteY2" fmla="*/ 172528 h 241540"/>
              <a:gd name="connsiteX3" fmla="*/ 138022 w 250166"/>
              <a:gd name="connsiteY3" fmla="*/ 241540 h 241540"/>
              <a:gd name="connsiteX4" fmla="*/ 0 w 250166"/>
              <a:gd name="connsiteY4" fmla="*/ 69012 h 241540"/>
              <a:gd name="connsiteX0" fmla="*/ 0 w 232914"/>
              <a:gd name="connsiteY0" fmla="*/ 69012 h 241540"/>
              <a:gd name="connsiteX1" fmla="*/ 86264 w 232914"/>
              <a:gd name="connsiteY1" fmla="*/ 0 h 241540"/>
              <a:gd name="connsiteX2" fmla="*/ 232914 w 232914"/>
              <a:gd name="connsiteY2" fmla="*/ 155275 h 241540"/>
              <a:gd name="connsiteX3" fmla="*/ 138022 w 232914"/>
              <a:gd name="connsiteY3" fmla="*/ 241540 h 241540"/>
              <a:gd name="connsiteX4" fmla="*/ 0 w 232914"/>
              <a:gd name="connsiteY4" fmla="*/ 69012 h 24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914" h="241540">
                <a:moveTo>
                  <a:pt x="0" y="69012"/>
                </a:moveTo>
                <a:lnTo>
                  <a:pt x="86264" y="0"/>
                </a:lnTo>
                <a:lnTo>
                  <a:pt x="232914" y="155275"/>
                </a:lnTo>
                <a:lnTo>
                  <a:pt x="138022" y="241540"/>
                </a:lnTo>
                <a:lnTo>
                  <a:pt x="0" y="69012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103058" y="38811"/>
            <a:ext cx="6937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Границы литосферных плит на примере Северо-Востока Российской Федерации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Times New Roman" panose="02020603050405020304" pitchFamily="18" charset="0"/>
              </a:rPr>
              <a:t>и государственная геологическая карта масштаба 1: 1М и 1: 200 000.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cs typeface="Segoe UI" panose="020B0502040204020203" pitchFamily="34" charset="0"/>
              </a:rPr>
              <a:t> 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30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439540" y="600548"/>
            <a:ext cx="14236" cy="4846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2054444" y="591524"/>
            <a:ext cx="31247" cy="47762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269095" y="501389"/>
            <a:ext cx="25293" cy="53792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501309" y="573846"/>
            <a:ext cx="910689" cy="2237172"/>
          </a:xfrm>
          <a:custGeom>
            <a:avLst/>
            <a:gdLst>
              <a:gd name="connsiteX0" fmla="*/ 1091954 w 1216241"/>
              <a:gd name="connsiteY0" fmla="*/ 2210539 h 2237172"/>
              <a:gd name="connsiteX1" fmla="*/ 1083076 w 1216241"/>
              <a:gd name="connsiteY1" fmla="*/ 1571347 h 2237172"/>
              <a:gd name="connsiteX2" fmla="*/ 0 w 1216241"/>
              <a:gd name="connsiteY2" fmla="*/ 692458 h 2237172"/>
              <a:gd name="connsiteX3" fmla="*/ 0 w 1216241"/>
              <a:gd name="connsiteY3" fmla="*/ 0 h 2237172"/>
              <a:gd name="connsiteX4" fmla="*/ 1154097 w 1216241"/>
              <a:gd name="connsiteY4" fmla="*/ 8877 h 2237172"/>
              <a:gd name="connsiteX5" fmla="*/ 1216241 w 1216241"/>
              <a:gd name="connsiteY5" fmla="*/ 2237172 h 2237172"/>
              <a:gd name="connsiteX6" fmla="*/ 1091954 w 1216241"/>
              <a:gd name="connsiteY6" fmla="*/ 2210539 h 22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241" h="2237172">
                <a:moveTo>
                  <a:pt x="1091954" y="2210539"/>
                </a:moveTo>
                <a:lnTo>
                  <a:pt x="1083076" y="1571347"/>
                </a:lnTo>
                <a:lnTo>
                  <a:pt x="0" y="692458"/>
                </a:lnTo>
                <a:lnTo>
                  <a:pt x="0" y="0"/>
                </a:lnTo>
                <a:lnTo>
                  <a:pt x="1154097" y="8877"/>
                </a:lnTo>
                <a:lnTo>
                  <a:pt x="1216241" y="2237172"/>
                </a:lnTo>
                <a:lnTo>
                  <a:pt x="1091954" y="2210539"/>
                </a:lnTo>
                <a:close/>
              </a:path>
            </a:pathLst>
          </a:custGeom>
          <a:solidFill>
            <a:srgbClr val="CE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0485" y="4768971"/>
            <a:ext cx="2248204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Блок-схема: ручной ввод 9"/>
          <p:cNvSpPr/>
          <p:nvPr/>
        </p:nvSpPr>
        <p:spPr>
          <a:xfrm rot="16200000">
            <a:off x="5299206" y="1521484"/>
            <a:ext cx="234692" cy="6729664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90486" y="3221655"/>
            <a:ext cx="2162224" cy="235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93207" y="4462924"/>
            <a:ext cx="2159503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90485" y="3829851"/>
            <a:ext cx="774949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99006" y="591524"/>
            <a:ext cx="4185098" cy="2223016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  <a:alpha val="8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90486" y="582340"/>
            <a:ext cx="754814" cy="2239376"/>
          </a:xfrm>
          <a:prstGeom prst="rect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  <a:alpha val="8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00"/>
              </a:lnSpc>
            </a:pPr>
            <a:endParaRPr lang="ru-RU" sz="135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63608" y="600548"/>
            <a:ext cx="2113390" cy="2223015"/>
          </a:xfrm>
          <a:prstGeom prst="rect">
            <a:avLst/>
          </a:prstGeom>
          <a:gradFill flip="none" rotWithShape="1">
            <a:gsLst>
              <a:gs pos="0">
                <a:srgbClr val="2358CF">
                  <a:tint val="66000"/>
                  <a:satMod val="160000"/>
                  <a:alpha val="80000"/>
                </a:srgbClr>
              </a:gs>
              <a:gs pos="50000">
                <a:srgbClr val="2358CF">
                  <a:tint val="44500"/>
                  <a:satMod val="160000"/>
                </a:srgbClr>
              </a:gs>
              <a:gs pos="100000">
                <a:srgbClr val="2358C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1116651" y="1508880"/>
            <a:ext cx="2239377" cy="369236"/>
          </a:xfrm>
          <a:prstGeom prst="triangle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9" name="Равнобедренный треугольник 18"/>
          <p:cNvSpPr/>
          <p:nvPr/>
        </p:nvSpPr>
        <p:spPr>
          <a:xfrm rot="5400000">
            <a:off x="3372958" y="1487537"/>
            <a:ext cx="2230193" cy="457162"/>
          </a:xfrm>
          <a:prstGeom prst="triangle">
            <a:avLst/>
          </a:prstGeom>
          <a:gradFill flip="none" rotWithShape="1">
            <a:gsLst>
              <a:gs pos="0">
                <a:srgbClr val="9DABF5">
                  <a:tint val="66000"/>
                  <a:satMod val="160000"/>
                  <a:alpha val="80000"/>
                </a:srgbClr>
              </a:gs>
              <a:gs pos="50000">
                <a:srgbClr val="9DABF5">
                  <a:tint val="44500"/>
                  <a:satMod val="160000"/>
                </a:srgbClr>
              </a:gs>
              <a:gs pos="100000">
                <a:srgbClr val="9DABF5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23105" y="573809"/>
            <a:ext cx="210292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Поиски и оценка месторождений</a:t>
            </a:r>
            <a:endParaRPr lang="ru-RU" sz="11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79631" y="613596"/>
            <a:ext cx="242384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Разведка и освоение месторождений</a:t>
            </a:r>
            <a:endParaRPr lang="ru-RU" sz="135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585031" y="1582034"/>
            <a:ext cx="2251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масштабов </a:t>
            </a:r>
          </a:p>
          <a:p>
            <a:pPr algn="ctr"/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1:1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000 000 –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1:200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25" name="TextBox 13"/>
          <p:cNvSpPr txBox="1"/>
          <p:nvPr/>
        </p:nvSpPr>
        <p:spPr>
          <a:xfrm>
            <a:off x="2414341" y="1622824"/>
            <a:ext cx="211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масштаба</a:t>
            </a: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1:5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000 – 1:25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000 – 1:10 000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5"/>
          <p:cNvSpPr txBox="1"/>
          <p:nvPr/>
        </p:nvSpPr>
        <p:spPr>
          <a:xfrm>
            <a:off x="1223715" y="1219781"/>
            <a:ext cx="87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16"/>
          <p:cNvSpPr txBox="1"/>
          <p:nvPr/>
        </p:nvSpPr>
        <p:spPr>
          <a:xfrm>
            <a:off x="2406637" y="1234909"/>
            <a:ext cx="90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775717" y="1252469"/>
            <a:ext cx="199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АВС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9"/>
          <p:cNvSpPr txBox="1"/>
          <p:nvPr/>
        </p:nvSpPr>
        <p:spPr>
          <a:xfrm>
            <a:off x="342039" y="524442"/>
            <a:ext cx="19404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геологическое изучение недр и прогнозирование полезных </a:t>
            </a:r>
            <a:r>
              <a:rPr lang="ru-R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lang="ru-RU" sz="1000" b="1" dirty="0"/>
          </a:p>
        </p:txBody>
      </p:sp>
      <p:sp>
        <p:nvSpPr>
          <p:cNvPr id="30" name="TextBox 42"/>
          <p:cNvSpPr txBox="1"/>
          <p:nvPr/>
        </p:nvSpPr>
        <p:spPr>
          <a:xfrm>
            <a:off x="1224830" y="4793589"/>
            <a:ext cx="1327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43"/>
          <p:cNvSpPr txBox="1"/>
          <p:nvPr/>
        </p:nvSpPr>
        <p:spPr>
          <a:xfrm>
            <a:off x="4771219" y="4762810"/>
            <a:ext cx="207300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Двойная стрелка влево/вправо 31"/>
          <p:cNvSpPr/>
          <p:nvPr/>
        </p:nvSpPr>
        <p:spPr>
          <a:xfrm>
            <a:off x="1290484" y="5208026"/>
            <a:ext cx="781537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>
                <a:solidFill>
                  <a:schemeClr val="tx1"/>
                </a:solidFill>
              </a:rPr>
              <a:t>5 </a:t>
            </a:r>
            <a:r>
              <a:rPr lang="ru-RU" sz="1350" dirty="0" smtClean="0">
                <a:solidFill>
                  <a:schemeClr val="tx1"/>
                </a:solidFill>
              </a:rPr>
              <a:t>лет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3" name="Двойная стрелка влево/вправо 32"/>
          <p:cNvSpPr/>
          <p:nvPr/>
        </p:nvSpPr>
        <p:spPr>
          <a:xfrm>
            <a:off x="4450532" y="5206886"/>
            <a:ext cx="4333572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>
                <a:solidFill>
                  <a:schemeClr val="tx1"/>
                </a:solidFill>
              </a:rPr>
              <a:t>6 лет и более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4" name="Двойная стрелка влево/вправо 33"/>
          <p:cNvSpPr/>
          <p:nvPr/>
        </p:nvSpPr>
        <p:spPr>
          <a:xfrm>
            <a:off x="2072022" y="5206886"/>
            <a:ext cx="2378510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>
                <a:solidFill>
                  <a:schemeClr val="tx1"/>
                </a:solidFill>
              </a:rPr>
              <a:t>5 лет и более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381042" y="956339"/>
            <a:ext cx="17187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Поиски               Оценка</a:t>
            </a:r>
            <a:endParaRPr lang="ru-RU" sz="1100" dirty="0"/>
          </a:p>
        </p:txBody>
      </p:sp>
      <p:sp>
        <p:nvSpPr>
          <p:cNvPr id="36" name="TextBox 16"/>
          <p:cNvSpPr txBox="1"/>
          <p:nvPr/>
        </p:nvSpPr>
        <p:spPr>
          <a:xfrm>
            <a:off x="3270919" y="1097676"/>
            <a:ext cx="98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</a:p>
          <a:p>
            <a:pPr algn="ctr"/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Двойная стрелка влево/вправо 36"/>
          <p:cNvSpPr/>
          <p:nvPr/>
        </p:nvSpPr>
        <p:spPr>
          <a:xfrm>
            <a:off x="1301440" y="5501751"/>
            <a:ext cx="7479085" cy="316584"/>
          </a:xfrm>
          <a:prstGeom prst="leftRightArrow">
            <a:avLst>
              <a:gd name="adj1" fmla="val 50000"/>
              <a:gd name="adj2" fmla="val 25881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>
                <a:solidFill>
                  <a:schemeClr val="tx1"/>
                </a:solidFill>
              </a:rPr>
              <a:t> 15 лет и более</a:t>
            </a:r>
            <a:endParaRPr lang="ru-RU" sz="1350" dirty="0">
              <a:solidFill>
                <a:schemeClr val="tx1"/>
              </a:solidFill>
            </a:endParaRPr>
          </a:p>
        </p:txBody>
      </p:sp>
      <p:sp>
        <p:nvSpPr>
          <p:cNvPr id="38" name="TextBox 12"/>
          <p:cNvSpPr txBox="1"/>
          <p:nvPr/>
        </p:nvSpPr>
        <p:spPr>
          <a:xfrm>
            <a:off x="1290484" y="2074389"/>
            <a:ext cx="8407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перспектив-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площадей</a:t>
            </a:r>
            <a:endParaRPr lang="ru-RU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2"/>
          <p:cNvSpPr txBox="1"/>
          <p:nvPr/>
        </p:nvSpPr>
        <p:spPr>
          <a:xfrm>
            <a:off x="2513768" y="2031741"/>
            <a:ext cx="169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перспективных участков с высокими категориями ресурсов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2"/>
          <p:cNvSpPr txBox="1"/>
          <p:nvPr/>
        </p:nvSpPr>
        <p:spPr>
          <a:xfrm>
            <a:off x="5386850" y="2117915"/>
            <a:ext cx="27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Постановка месторождений на государственный баланс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290486" y="2909834"/>
            <a:ext cx="7493618" cy="2310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2" name="TextBox 22"/>
          <p:cNvSpPr txBox="1"/>
          <p:nvPr/>
        </p:nvSpPr>
        <p:spPr>
          <a:xfrm>
            <a:off x="129991" y="2878560"/>
            <a:ext cx="1178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 </a:t>
            </a:r>
            <a:endParaRPr lang="ru-RU" sz="120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Блок-схема: ручной ввод 42"/>
          <p:cNvSpPr/>
          <p:nvPr/>
        </p:nvSpPr>
        <p:spPr>
          <a:xfrm rot="16200000">
            <a:off x="5310551" y="-16877"/>
            <a:ext cx="235024" cy="67120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4" name="Блок-схема: ручной ввод 43"/>
          <p:cNvSpPr/>
          <p:nvPr/>
        </p:nvSpPr>
        <p:spPr>
          <a:xfrm rot="16200000">
            <a:off x="5300567" y="1214076"/>
            <a:ext cx="234692" cy="67323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314481" y="3819123"/>
            <a:ext cx="750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26"/>
          <p:cNvSpPr txBox="1"/>
          <p:nvPr/>
        </p:nvSpPr>
        <p:spPr>
          <a:xfrm>
            <a:off x="405854" y="3541942"/>
            <a:ext cx="50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27"/>
          <p:cNvSpPr txBox="1"/>
          <p:nvPr/>
        </p:nvSpPr>
        <p:spPr>
          <a:xfrm>
            <a:off x="431597" y="4437887"/>
            <a:ext cx="51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66"/>
          <p:cNvSpPr txBox="1"/>
          <p:nvPr/>
        </p:nvSpPr>
        <p:spPr>
          <a:xfrm>
            <a:off x="501309" y="-2495"/>
            <a:ext cx="774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Стадийность геологоразведочных работ в России (твердые полезные ископаемые)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распоряжением МПР РФ от 05.07.1999 г. №83-р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7781" y="5758944"/>
            <a:ext cx="87766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из стадий во временном отношении занимает от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5-ти и более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лет. С момента выявления признаков наличия месторождения при проведении региональных геолого-съемочных работ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постановки месторождения на </a:t>
            </a:r>
            <a:r>
              <a:rPr lang="ru-RU" sz="1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Госбаланс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проходит от 15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лет.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095919" y="4953672"/>
            <a:ext cx="30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ПРОДОЛЖИТЕЛЬНОСТЬ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290484" y="4145787"/>
            <a:ext cx="774951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TextBox 25"/>
          <p:cNvSpPr txBox="1"/>
          <p:nvPr/>
        </p:nvSpPr>
        <p:spPr>
          <a:xfrm>
            <a:off x="378122" y="4114778"/>
            <a:ext cx="56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076401" y="3525958"/>
            <a:ext cx="6699361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1290484" y="3524236"/>
            <a:ext cx="781537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077811" y="3826848"/>
            <a:ext cx="6697952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077811" y="4145787"/>
            <a:ext cx="6697951" cy="241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TextBox 26"/>
          <p:cNvSpPr txBox="1"/>
          <p:nvPr/>
        </p:nvSpPr>
        <p:spPr>
          <a:xfrm>
            <a:off x="538179" y="3194547"/>
            <a:ext cx="35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96667" y="652361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5" y="2722564"/>
            <a:ext cx="3935375" cy="27351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291" y="209176"/>
            <a:ext cx="3527029" cy="2513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00" y="5015786"/>
            <a:ext cx="3544446" cy="13140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130" y="3032370"/>
            <a:ext cx="2653800" cy="2569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681" y="2888604"/>
            <a:ext cx="3155164" cy="2513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6108" y="4518419"/>
            <a:ext cx="2029036" cy="2176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6583" y="5004491"/>
            <a:ext cx="1106030" cy="166647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4185" y="5015786"/>
            <a:ext cx="1218218" cy="1679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7647" y="334146"/>
            <a:ext cx="2780383" cy="2026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82639"/>
            <a:ext cx="2062432" cy="1674408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4938030" y="1619629"/>
            <a:ext cx="1079816" cy="1094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742831" y="1237706"/>
            <a:ext cx="414816" cy="1094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45784" y="2288385"/>
            <a:ext cx="4299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000" dirty="0" smtClean="0">
                <a:effectLst/>
                <a:ea typeface="Times New Roman" panose="02020603050405020304" pitchFamily="18" charset="0"/>
              </a:rPr>
              <a:t>Обнажение массива Средний в береговых обрывах п-ова </a:t>
            </a:r>
            <a:r>
              <a:rPr lang="ru-RU" sz="1000" dirty="0" err="1" smtClean="0">
                <a:effectLst/>
                <a:ea typeface="Times New Roman" panose="02020603050405020304" pitchFamily="18" charset="0"/>
              </a:rPr>
              <a:t>Тайгонос</a:t>
            </a:r>
            <a:r>
              <a:rPr lang="ru-RU" sz="1000" dirty="0" smtClean="0">
                <a:effectLst/>
                <a:ea typeface="Times New Roman" panose="02020603050405020304" pitchFamily="18" charset="0"/>
              </a:rPr>
              <a:t> и результаты </a:t>
            </a:r>
            <a:r>
              <a:rPr lang="en-US" sz="1000" dirty="0" smtClean="0">
                <a:effectLst/>
                <a:ea typeface="Times New Roman" panose="02020603050405020304" pitchFamily="18" charset="0"/>
              </a:rPr>
              <a:t>U</a:t>
            </a:r>
            <a:r>
              <a:rPr lang="ru-RU" sz="1000" dirty="0" smtClean="0">
                <a:effectLst/>
                <a:ea typeface="Times New Roman" panose="02020603050405020304" pitchFamily="18" charset="0"/>
              </a:rPr>
              <a:t>-</a:t>
            </a:r>
            <a:r>
              <a:rPr lang="en-US" sz="1000" dirty="0" err="1" smtClean="0">
                <a:effectLst/>
                <a:ea typeface="Times New Roman" panose="02020603050405020304" pitchFamily="18" charset="0"/>
              </a:rPr>
              <a:t>Pb</a:t>
            </a:r>
            <a:r>
              <a:rPr lang="en-US" sz="1000" dirty="0" smtClean="0">
                <a:effectLst/>
                <a:ea typeface="Times New Roman" panose="02020603050405020304" pitchFamily="18" charset="0"/>
              </a:rPr>
              <a:t> SHRIMP</a:t>
            </a:r>
            <a:r>
              <a:rPr lang="ru-RU" sz="1000" dirty="0" smtClean="0">
                <a:effectLst/>
                <a:ea typeface="Times New Roman" panose="02020603050405020304" pitchFamily="18" charset="0"/>
              </a:rPr>
              <a:t>-датирования цирконов из </a:t>
            </a:r>
            <a:r>
              <a:rPr lang="ru-RU" sz="1000" dirty="0" err="1" smtClean="0">
                <a:effectLst/>
                <a:ea typeface="Times New Roman" panose="02020603050405020304" pitchFamily="18" charset="0"/>
              </a:rPr>
              <a:t>монцонитов</a:t>
            </a:r>
            <a:r>
              <a:rPr lang="ru-RU" sz="1000" dirty="0" smtClean="0">
                <a:effectLst/>
                <a:ea typeface="Times New Roman" panose="02020603050405020304" pitchFamily="18" charset="0"/>
              </a:rPr>
              <a:t> массива.</a:t>
            </a:r>
            <a:endParaRPr lang="ru-RU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5823" y="0"/>
            <a:ext cx="4299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Комплект </a:t>
            </a:r>
            <a:r>
              <a:rPr lang="ru-RU" sz="1400" b="1" dirty="0" err="1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Госгеолкарты</a:t>
            </a:r>
            <a:r>
              <a:rPr lang="en-US" sz="1400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-1000</a:t>
            </a:r>
            <a:r>
              <a:rPr lang="ru-RU" sz="1400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/3 листа Р-57 (</a:t>
            </a:r>
            <a:r>
              <a:rPr lang="ru-RU" sz="1400" b="1" dirty="0" err="1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Эвенск</a:t>
            </a:r>
            <a:r>
              <a:rPr lang="ru-RU" sz="1400" b="1" dirty="0" smtClean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6943725" y="3388519"/>
            <a:ext cx="1035844" cy="16159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379110" y="3388519"/>
            <a:ext cx="699613" cy="16321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96667" y="652361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0" y="91719"/>
            <a:ext cx="9324528" cy="57579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000" b="1" dirty="0" smtClean="0">
                <a:solidFill>
                  <a:srgbClr val="002060"/>
                </a:solidFill>
              </a:rPr>
              <a:t>Положение листов P</a:t>
            </a:r>
            <a:r>
              <a:rPr lang="en-US" altLang="ru-RU" sz="2000" b="1" dirty="0" smtClean="0">
                <a:solidFill>
                  <a:srgbClr val="002060"/>
                </a:solidFill>
              </a:rPr>
              <a:t>-55 P-57 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на геологической карте Северо-Востока России</a:t>
            </a:r>
            <a:r>
              <a:rPr lang="en-US" altLang="ru-RU" sz="2000" b="1" dirty="0" smtClean="0">
                <a:solidFill>
                  <a:srgbClr val="002060"/>
                </a:solidFill>
              </a:rPr>
              <a:t> </a:t>
            </a:r>
            <a:endParaRPr lang="ru-RU" alt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27" name="Picture 7" descr="ГК СВ и про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651" r="1176"/>
          <a:stretch>
            <a:fillRect/>
          </a:stretch>
        </p:blipFill>
        <p:spPr bwMode="auto">
          <a:xfrm>
            <a:off x="179512" y="908720"/>
            <a:ext cx="878522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олилиния 27"/>
          <p:cNvSpPr>
            <a:spLocks/>
          </p:cNvSpPr>
          <p:nvPr/>
        </p:nvSpPr>
        <p:spPr bwMode="auto">
          <a:xfrm>
            <a:off x="2322637" y="4148807"/>
            <a:ext cx="1143000" cy="1495425"/>
          </a:xfrm>
          <a:custGeom>
            <a:avLst/>
            <a:gdLst>
              <a:gd name="T0" fmla="*/ 229133 w 1142111"/>
              <a:gd name="T1" fmla="*/ 0 h 1494350"/>
              <a:gd name="T2" fmla="*/ 637275 w 1142111"/>
              <a:gd name="T3" fmla="*/ 60838 h 1494350"/>
              <a:gd name="T4" fmla="*/ 1149242 w 1142111"/>
              <a:gd name="T5" fmla="*/ 103775 h 1494350"/>
              <a:gd name="T6" fmla="*/ 1034676 w 1142111"/>
              <a:gd name="T7" fmla="*/ 1502972 h 1494350"/>
              <a:gd name="T8" fmla="*/ 687398 w 1142111"/>
              <a:gd name="T9" fmla="*/ 1470765 h 1494350"/>
              <a:gd name="T10" fmla="*/ 250614 w 1142111"/>
              <a:gd name="T11" fmla="*/ 1413509 h 1494350"/>
              <a:gd name="T12" fmla="*/ 0 w 1142111"/>
              <a:gd name="T13" fmla="*/ 1370567 h 1494350"/>
              <a:gd name="T14" fmla="*/ 229133 w 1142111"/>
              <a:gd name="T15" fmla="*/ 0 h 14943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42111" h="1494350">
                <a:moveTo>
                  <a:pt x="227711" y="0"/>
                </a:moveTo>
                <a:lnTo>
                  <a:pt x="633320" y="60486"/>
                </a:lnTo>
                <a:lnTo>
                  <a:pt x="1142111" y="103181"/>
                </a:lnTo>
                <a:lnTo>
                  <a:pt x="1028256" y="1494350"/>
                </a:lnTo>
                <a:lnTo>
                  <a:pt x="683132" y="1462328"/>
                </a:lnTo>
                <a:lnTo>
                  <a:pt x="249059" y="1405401"/>
                </a:lnTo>
                <a:lnTo>
                  <a:pt x="0" y="1362705"/>
                </a:lnTo>
                <a:lnTo>
                  <a:pt x="227711" y="0"/>
                </a:lnTo>
                <a:close/>
              </a:path>
            </a:pathLst>
          </a:custGeom>
          <a:solidFill>
            <a:schemeClr val="bg1">
              <a:alpha val="32941"/>
            </a:schemeClr>
          </a:solidFill>
          <a:ln w="381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29" name="Полилиния 8"/>
          <p:cNvSpPr>
            <a:spLocks/>
          </p:cNvSpPr>
          <p:nvPr/>
        </p:nvSpPr>
        <p:spPr bwMode="auto">
          <a:xfrm rot="21002968">
            <a:off x="4272087" y="4259932"/>
            <a:ext cx="1130300" cy="1495425"/>
          </a:xfrm>
          <a:custGeom>
            <a:avLst/>
            <a:gdLst>
              <a:gd name="T0" fmla="*/ 214858 w 1129091"/>
              <a:gd name="T1" fmla="*/ 0 h 1494350"/>
              <a:gd name="T2" fmla="*/ 620783 w 1129091"/>
              <a:gd name="T3" fmla="*/ 60530 h 1494350"/>
              <a:gd name="T4" fmla="*/ 1129970 w 1129091"/>
              <a:gd name="T5" fmla="*/ 103255 h 1494350"/>
              <a:gd name="T6" fmla="*/ 1016026 w 1129091"/>
              <a:gd name="T7" fmla="*/ 1495425 h 1494350"/>
              <a:gd name="T8" fmla="*/ 724851 w 1129091"/>
              <a:gd name="T9" fmla="*/ 1455293 h 1494350"/>
              <a:gd name="T10" fmla="*/ 262058 w 1129091"/>
              <a:gd name="T11" fmla="*/ 1384544 h 1494350"/>
              <a:gd name="T12" fmla="*/ 0 w 1129091"/>
              <a:gd name="T13" fmla="*/ 1339572 h 1494350"/>
              <a:gd name="T14" fmla="*/ 214858 w 1129091"/>
              <a:gd name="T15" fmla="*/ 0 h 14943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29091" h="1494350">
                <a:moveTo>
                  <a:pt x="214691" y="0"/>
                </a:moveTo>
                <a:lnTo>
                  <a:pt x="620300" y="60486"/>
                </a:lnTo>
                <a:lnTo>
                  <a:pt x="1129091" y="103181"/>
                </a:lnTo>
                <a:lnTo>
                  <a:pt x="1015236" y="1494350"/>
                </a:lnTo>
                <a:lnTo>
                  <a:pt x="724287" y="1454247"/>
                </a:lnTo>
                <a:lnTo>
                  <a:pt x="261854" y="1383549"/>
                </a:lnTo>
                <a:lnTo>
                  <a:pt x="0" y="1338609"/>
                </a:lnTo>
                <a:lnTo>
                  <a:pt x="214691" y="0"/>
                </a:lnTo>
                <a:close/>
              </a:path>
            </a:pathLst>
          </a:custGeom>
          <a:solidFill>
            <a:schemeClr val="bg1">
              <a:alpha val="32941"/>
            </a:schemeClr>
          </a:solidFill>
          <a:ln w="127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21002968">
            <a:off x="4273674" y="4264695"/>
            <a:ext cx="1138238" cy="1495425"/>
          </a:xfrm>
          <a:custGeom>
            <a:avLst/>
            <a:gdLst>
              <a:gd name="T0" fmla="*/ 222646 w 1136873"/>
              <a:gd name="T1" fmla="*/ 0 h 1494350"/>
              <a:gd name="T2" fmla="*/ 628571 w 1136873"/>
              <a:gd name="T3" fmla="*/ 60530 h 1494350"/>
              <a:gd name="T4" fmla="*/ 1137758 w 1136873"/>
              <a:gd name="T5" fmla="*/ 103255 h 1494350"/>
              <a:gd name="T6" fmla="*/ 1023814 w 1136873"/>
              <a:gd name="T7" fmla="*/ 1495425 h 1494350"/>
              <a:gd name="T8" fmla="*/ 716314 w 1136873"/>
              <a:gd name="T9" fmla="*/ 1448028 h 1494350"/>
              <a:gd name="T10" fmla="*/ 269847 w 1136873"/>
              <a:gd name="T11" fmla="*/ 1384545 h 1494350"/>
              <a:gd name="T12" fmla="*/ 0 w 1136873"/>
              <a:gd name="T13" fmla="*/ 1333806 h 1494350"/>
              <a:gd name="T14" fmla="*/ 222646 w 1136873"/>
              <a:gd name="T15" fmla="*/ 0 h 14943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136873" h="1494350">
                <a:moveTo>
                  <a:pt x="222473" y="0"/>
                </a:moveTo>
                <a:lnTo>
                  <a:pt x="628082" y="60486"/>
                </a:lnTo>
                <a:lnTo>
                  <a:pt x="1136873" y="103181"/>
                </a:lnTo>
                <a:lnTo>
                  <a:pt x="1023018" y="1494350"/>
                </a:lnTo>
                <a:lnTo>
                  <a:pt x="715757" y="1446987"/>
                </a:lnTo>
                <a:lnTo>
                  <a:pt x="269637" y="1383550"/>
                </a:lnTo>
                <a:lnTo>
                  <a:pt x="0" y="1332847"/>
                </a:lnTo>
                <a:lnTo>
                  <a:pt x="222473" y="0"/>
                </a:lnTo>
                <a:close/>
              </a:path>
            </a:pathLst>
          </a:custGeom>
          <a:solidFill>
            <a:schemeClr val="bg1">
              <a:alpha val="32941"/>
            </a:schemeClr>
          </a:solidFill>
          <a:ln w="381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31" name="Прямоугольник 3"/>
          <p:cNvSpPr>
            <a:spLocks noChangeArrowheads="1"/>
          </p:cNvSpPr>
          <p:nvPr/>
        </p:nvSpPr>
        <p:spPr bwMode="auto">
          <a:xfrm rot="21371839">
            <a:off x="4508624" y="5642645"/>
            <a:ext cx="5746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2C156F"/>
                </a:solidFill>
              </a:rPr>
              <a:t>P-57</a:t>
            </a:r>
            <a:endParaRPr lang="ru-RU" altLang="ru-RU" b="1" dirty="0">
              <a:solidFill>
                <a:srgbClr val="2C15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96667" y="652361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4" name="Picture 4" descr="Обручев С_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57248"/>
            <a:ext cx="3167062" cy="1985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Билибин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428685"/>
            <a:ext cx="2808288" cy="1860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Билибин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428685"/>
            <a:ext cx="1239838" cy="1871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619250" y="0"/>
            <a:ext cx="59769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</a:t>
            </a:r>
            <a:r>
              <a:rPr lang="ru-RU" alt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ервопроходцы 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</a:t>
            </a:r>
            <a:r>
              <a:rPr lang="ru-RU" alt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олымы</a:t>
            </a:r>
            <a:endParaRPr lang="ru-RU" altLang="ru-RU" sz="2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9874" y="2300348"/>
            <a:ext cx="351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/>
              <a:t>Сергей Владимирович Обручев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356224" y="2300348"/>
            <a:ext cx="3514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 b="1"/>
              <a:t>Юрий Александрович Билибин</a:t>
            </a:r>
          </a:p>
        </p:txBody>
      </p:sp>
      <p:pic>
        <p:nvPicPr>
          <p:cNvPr id="10" name="Picture 10" descr="Цареградский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9600" y="2636912"/>
            <a:ext cx="1147236" cy="15954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Раковский С-Д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82285" y="2636913"/>
            <a:ext cx="1138283" cy="1606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Бертин Э_П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99261" y="2662819"/>
            <a:ext cx="1265238" cy="1655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Вознесенский Дмитрий Владим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6263" y="2658593"/>
            <a:ext cx="1273175" cy="1655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Рабинович Ф_К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9894" y="4495139"/>
            <a:ext cx="1279179" cy="16763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91629" y="4232334"/>
            <a:ext cx="1800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 dirty="0"/>
              <a:t>В.А. Цареградский</a:t>
            </a:r>
          </a:p>
        </p:txBody>
      </p:sp>
      <p:pic>
        <p:nvPicPr>
          <p:cNvPr id="16" name="Picture 16" descr="Каузов Д_А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82285" y="4506972"/>
            <a:ext cx="1248492" cy="165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Новиков С_В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7186" y="4593220"/>
            <a:ext cx="1290637" cy="18446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Вронский Б_И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19925" y="4588994"/>
            <a:ext cx="1276350" cy="179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956872" y="4232335"/>
            <a:ext cx="16557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 dirty="0"/>
              <a:t>С.Д. Раковский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127824" y="4318582"/>
            <a:ext cx="14398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/>
              <a:t>Э.П. Бердин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781801" y="4314356"/>
            <a:ext cx="172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/>
              <a:t>Д.В. Вознесенский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827669" y="6191833"/>
            <a:ext cx="14398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 dirty="0"/>
              <a:t>Ф.К. Рабинович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200476" y="6162733"/>
            <a:ext cx="1368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 dirty="0"/>
              <a:t>Д.А. </a:t>
            </a:r>
            <a:r>
              <a:rPr lang="ru-RU" altLang="ru-RU" sz="1200" b="1" dirty="0" err="1"/>
              <a:t>Каузов</a:t>
            </a:r>
            <a:endParaRPr lang="ru-RU" altLang="ru-RU" sz="1200" b="1" dirty="0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5180211" y="6466470"/>
            <a:ext cx="12239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/>
              <a:t>С.В. Новиков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6978650" y="6447957"/>
            <a:ext cx="14398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200" b="1"/>
              <a:t>Б.И. Вронский</a:t>
            </a:r>
          </a:p>
        </p:txBody>
      </p:sp>
    </p:spTree>
    <p:extLst>
      <p:ext uri="{BB962C8B-B14F-4D97-AF65-F5344CB8AC3E}">
        <p14:creationId xmlns:p14="http://schemas.microsoft.com/office/powerpoint/2010/main" val="146043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:\Совещ ГГК-19\P-55_g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/>
          <a:stretch>
            <a:fillRect/>
          </a:stretch>
        </p:blipFill>
        <p:spPr bwMode="auto">
          <a:xfrm>
            <a:off x="227097" y="0"/>
            <a:ext cx="6371374" cy="62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Матвеенко"/>
          <p:cNvPicPr>
            <a:picLocks noChangeAspect="1" noChangeArrowheads="1"/>
          </p:cNvPicPr>
          <p:nvPr/>
        </p:nvPicPr>
        <p:blipFill rotWithShape="1">
          <a:blip r:embed="rId3"/>
          <a:srcRect l="7103" t="4152" r="6408" b="4730"/>
          <a:stretch/>
        </p:blipFill>
        <p:spPr bwMode="auto">
          <a:xfrm>
            <a:off x="6623893" y="2912265"/>
            <a:ext cx="1944687" cy="2952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30130" y="334925"/>
            <a:ext cx="4032250" cy="2246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spcBef>
                <a:spcPts val="0"/>
              </a:spcBef>
              <a:buFontTx/>
              <a:buNone/>
              <a:defRPr b="0"/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</a:lvl4pPr>
            <a:lvl5pPr marL="2057400" indent="-228600">
              <a:spcBef>
                <a:spcPct val="20000"/>
              </a:spcBef>
              <a:buChar char="»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9pPr>
          </a:lstStyle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Государственная </a:t>
            </a:r>
            <a:endParaRPr lang="ru-RU" altLang="ru-RU" sz="20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геологическая </a:t>
            </a:r>
            <a:endParaRPr lang="ru-RU" altLang="ru-RU" sz="2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карта СССР 1:1000000 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Лист </a:t>
            </a:r>
            <a:r>
              <a:rPr lang="en-US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P-55 (</a:t>
            </a: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р. Колыма)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(первое поколение)</a:t>
            </a:r>
          </a:p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СВТГУ (Магадан), </a:t>
            </a:r>
          </a:p>
          <a:p>
            <a:pPr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1962 г.</a:t>
            </a:r>
            <a:endParaRPr lang="ru-RU" altLang="ru-RU" sz="2000" b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923930" y="5974148"/>
            <a:ext cx="1644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/>
              <a:t>Автор, редактор В.Т. Матвеенко</a:t>
            </a:r>
          </a:p>
        </p:txBody>
      </p:sp>
    </p:spTree>
    <p:extLst>
      <p:ext uri="{BB962C8B-B14F-4D97-AF65-F5344CB8AC3E}">
        <p14:creationId xmlns:p14="http://schemas.microsoft.com/office/powerpoint/2010/main" val="50416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H:\Совещ ГГК-19\P55_1000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1" y="65087"/>
            <a:ext cx="4849812" cy="6276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Сурмилова"/>
          <p:cNvPicPr>
            <a:picLocks noChangeAspect="1" noChangeArrowheads="1"/>
          </p:cNvPicPr>
          <p:nvPr/>
        </p:nvPicPr>
        <p:blipFill rotWithShape="1">
          <a:blip r:embed="rId3"/>
          <a:srcRect l="-1" r="1756" b="13175"/>
          <a:stretch/>
        </p:blipFill>
        <p:spPr bwMode="auto">
          <a:xfrm>
            <a:off x="5040313" y="3214688"/>
            <a:ext cx="1763712" cy="27352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Lev Natapov"/>
          <p:cNvPicPr>
            <a:picLocks noChangeAspect="1" noChangeArrowheads="1"/>
          </p:cNvPicPr>
          <p:nvPr/>
        </p:nvPicPr>
        <p:blipFill rotWithShape="1">
          <a:blip r:embed="rId4"/>
          <a:srcRect r="7777" b="13652"/>
          <a:stretch/>
        </p:blipFill>
        <p:spPr bwMode="auto">
          <a:xfrm>
            <a:off x="6905625" y="3203575"/>
            <a:ext cx="2128838" cy="27368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191125" y="6165850"/>
            <a:ext cx="1644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Автор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Е.П. Сурмилова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7499350" y="6165850"/>
            <a:ext cx="1644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Редактор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Л.М. Натапов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91125" y="371074"/>
            <a:ext cx="4032250" cy="2246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spcBef>
                <a:spcPts val="0"/>
              </a:spcBef>
              <a:buFontTx/>
              <a:buNone/>
              <a:defRPr b="0"/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</a:lvl4pPr>
            <a:lvl5pPr marL="2057400" indent="-228600">
              <a:spcBef>
                <a:spcPct val="20000"/>
              </a:spcBef>
              <a:buChar char="»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9pPr>
          </a:lstStyle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Государственная геологическая карта СССР 1:1000000 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Лист </a:t>
            </a:r>
            <a:r>
              <a:rPr lang="en-US" altLang="ru-RU" sz="2000" dirty="0">
                <a:solidFill>
                  <a:srgbClr val="002060"/>
                </a:solidFill>
              </a:rPr>
              <a:t>P-55 (</a:t>
            </a:r>
            <a:r>
              <a:rPr lang="ru-RU" altLang="ru-RU" sz="2000" dirty="0" err="1">
                <a:solidFill>
                  <a:srgbClr val="002060"/>
                </a:solidFill>
              </a:rPr>
              <a:t>Сусуман</a:t>
            </a:r>
            <a:r>
              <a:rPr lang="ru-RU" altLang="ru-RU" sz="2000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(новая серия)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НПО «</a:t>
            </a:r>
            <a:r>
              <a:rPr lang="ru-RU" altLang="ru-RU" sz="2000" dirty="0" err="1">
                <a:solidFill>
                  <a:srgbClr val="002060"/>
                </a:solidFill>
              </a:rPr>
              <a:t>Аэрогеология</a:t>
            </a:r>
            <a:r>
              <a:rPr lang="ru-RU" altLang="ru-RU" sz="2000" dirty="0">
                <a:solidFill>
                  <a:srgbClr val="002060"/>
                </a:solidFill>
              </a:rPr>
              <a:t> (Москва), СВПГО (Магадан), </a:t>
            </a:r>
          </a:p>
          <a:p>
            <a:pPr>
              <a:defRPr/>
            </a:pPr>
            <a:r>
              <a:rPr lang="ru-RU" altLang="ru-RU" sz="2000" dirty="0" smtClean="0">
                <a:solidFill>
                  <a:srgbClr val="002060"/>
                </a:solidFill>
              </a:rPr>
              <a:t>1985 г.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:\P-55_Work\Подготовка к изданию\P55_Презентац2\Геол ка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21" y="70621"/>
            <a:ext cx="411410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H:\Совещ ГГК-19\ШпВИ_поле11.jpg"/>
          <p:cNvPicPr>
            <a:picLocks noChangeAspect="1" noChangeArrowheads="1"/>
          </p:cNvPicPr>
          <p:nvPr/>
        </p:nvPicPr>
        <p:blipFill rotWithShape="1">
          <a:blip r:embed="rId3"/>
          <a:srcRect r="19998" b="27210"/>
          <a:stretch/>
        </p:blipFill>
        <p:spPr bwMode="auto">
          <a:xfrm>
            <a:off x="4713288" y="3503613"/>
            <a:ext cx="1970087" cy="2343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854575" y="6016625"/>
            <a:ext cx="16446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Автор, редактор В.И. Шпикерман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4"/>
          <a:srcRect l="6618"/>
          <a:stretch/>
        </p:blipFill>
        <p:spPr bwMode="auto">
          <a:xfrm>
            <a:off x="6913563" y="3503613"/>
            <a:ext cx="2033587" cy="2343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818312" y="6015038"/>
            <a:ext cx="22240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Автор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И.В. </a:t>
            </a:r>
            <a:r>
              <a:rPr lang="ru-RU" altLang="ru-RU" sz="1400" b="1" dirty="0" err="1"/>
              <a:t>Полуботко</a:t>
            </a:r>
            <a:endParaRPr lang="ru-RU" altLang="ru-RU" sz="1400" b="1" dirty="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922711" y="476672"/>
            <a:ext cx="4032250" cy="2246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defPPr>
              <a:defRPr lang="ru-RU"/>
            </a:defPPr>
            <a:lvl1pPr algn="ctr" eaLnBrk="1" hangingPunct="1">
              <a:spcBef>
                <a:spcPts val="0"/>
              </a:spcBef>
              <a:buFontTx/>
              <a:buNone/>
              <a:defRPr b="0"/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  <a:defRPr sz="2400"/>
            </a:lvl3pPr>
            <a:lvl4pPr marL="1600200" indent="-228600">
              <a:spcBef>
                <a:spcPct val="20000"/>
              </a:spcBef>
              <a:buChar char="–"/>
            </a:lvl4pPr>
            <a:lvl5pPr marL="2057400" indent="-228600">
              <a:spcBef>
                <a:spcPct val="20000"/>
              </a:spcBef>
              <a:buChar char="»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</a:lvl9pPr>
          </a:lstStyle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Государственная геологическая карта России 1:1000000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 Лист P-55 (</a:t>
            </a:r>
            <a:r>
              <a:rPr lang="ru-RU" altLang="ru-RU" sz="2000" dirty="0" err="1">
                <a:solidFill>
                  <a:srgbClr val="002060"/>
                </a:solidFill>
              </a:rPr>
              <a:t>Сусуман</a:t>
            </a:r>
            <a:r>
              <a:rPr lang="ru-RU" altLang="ru-RU" sz="2000" dirty="0">
                <a:solidFill>
                  <a:srgbClr val="002060"/>
                </a:solidFill>
              </a:rPr>
              <a:t>)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(третье поколение)</a:t>
            </a:r>
          </a:p>
          <a:p>
            <a:pPr>
              <a:defRPr/>
            </a:pPr>
            <a:r>
              <a:rPr lang="ru-RU" altLang="ru-RU" sz="2000" dirty="0">
                <a:solidFill>
                  <a:srgbClr val="002060"/>
                </a:solidFill>
              </a:rPr>
              <a:t>ФГБУ ВСЕГЕИ (Санкт-Петербург), </a:t>
            </a:r>
            <a:endParaRPr lang="ru-RU" altLang="ru-RU" sz="20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altLang="ru-RU" sz="2000" dirty="0" smtClean="0">
                <a:solidFill>
                  <a:srgbClr val="002060"/>
                </a:solidFill>
              </a:rPr>
              <a:t>АО </a:t>
            </a:r>
            <a:r>
              <a:rPr lang="ru-RU" altLang="ru-RU" sz="2000" dirty="0">
                <a:solidFill>
                  <a:srgbClr val="002060"/>
                </a:solidFill>
              </a:rPr>
              <a:t>«</a:t>
            </a:r>
            <a:r>
              <a:rPr lang="ru-RU" altLang="ru-RU" sz="2000" dirty="0" err="1">
                <a:solidFill>
                  <a:srgbClr val="002060"/>
                </a:solidFill>
              </a:rPr>
              <a:t>Дальгеофизика</a:t>
            </a:r>
            <a:r>
              <a:rPr lang="ru-RU" altLang="ru-RU" sz="2000" dirty="0">
                <a:solidFill>
                  <a:srgbClr val="002060"/>
                </a:solidFill>
              </a:rPr>
              <a:t> (Хабаровск)</a:t>
            </a:r>
          </a:p>
          <a:p>
            <a:pPr>
              <a:defRPr/>
            </a:pPr>
            <a:r>
              <a:rPr lang="ru-RU" altLang="ru-RU" sz="2000" dirty="0" smtClean="0">
                <a:solidFill>
                  <a:srgbClr val="002060"/>
                </a:solidFill>
              </a:rPr>
              <a:t>2016 г.</a:t>
            </a:r>
            <a:endParaRPr lang="ru-RU" alt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Line 16"/>
          <p:cNvSpPr>
            <a:spLocks noChangeShapeType="1"/>
          </p:cNvSpPr>
          <p:nvPr/>
        </p:nvSpPr>
        <p:spPr bwMode="auto">
          <a:xfrm>
            <a:off x="5683251" y="455631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5763" y="0"/>
            <a:ext cx="3960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Всего на площади листа </a:t>
            </a:r>
            <a:r>
              <a:rPr lang="en-US" altLang="ru-RU" sz="1400" b="1" dirty="0">
                <a:solidFill>
                  <a:srgbClr val="002060"/>
                </a:solidFill>
                <a:latin typeface="+mn-lt"/>
              </a:rPr>
              <a:t>P-55</a:t>
            </a: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 сделано более 130 </a:t>
            </a:r>
            <a:r>
              <a:rPr lang="en-US" altLang="ru-RU" sz="1400" b="1" dirty="0">
                <a:solidFill>
                  <a:srgbClr val="002060"/>
                </a:solidFill>
                <a:latin typeface="+mn-lt"/>
              </a:rPr>
              <a:t>U-</a:t>
            </a:r>
            <a:r>
              <a:rPr lang="en-US" altLang="ru-RU" sz="1400" b="1" dirty="0" err="1">
                <a:solidFill>
                  <a:srgbClr val="002060"/>
                </a:solidFill>
                <a:latin typeface="+mn-lt"/>
              </a:rPr>
              <a:t>Pb</a:t>
            </a:r>
            <a:r>
              <a:rPr lang="en-US" altLang="ru-RU" sz="1400" b="1" dirty="0">
                <a:solidFill>
                  <a:srgbClr val="002060"/>
                </a:solidFill>
                <a:latin typeface="+mn-lt"/>
              </a:rPr>
              <a:t> SHRIMP </a:t>
            </a: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датировок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49467" y="1941513"/>
            <a:ext cx="4643437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Опорные геолого-геофизические профили на Северо-Востоке России</a:t>
            </a:r>
            <a:endParaRPr lang="ru-RU" altLang="ru-RU" sz="1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Picture 7" descr="ГК СВ и про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8775" r="5841" b="5580"/>
          <a:stretch>
            <a:fillRect/>
          </a:stretch>
        </p:blipFill>
        <p:spPr bwMode="auto">
          <a:xfrm>
            <a:off x="4456113" y="2756085"/>
            <a:ext cx="46101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318125" y="5708650"/>
            <a:ext cx="3095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2060"/>
                </a:solidFill>
                <a:latin typeface="+mn-lt"/>
              </a:rPr>
              <a:t>Опорный профиль 3-ДВ пересёк площадь листа P</a:t>
            </a:r>
            <a:r>
              <a:rPr lang="en-US" altLang="ru-RU" sz="1400" b="1">
                <a:solidFill>
                  <a:srgbClr val="002060"/>
                </a:solidFill>
                <a:latin typeface="+mn-lt"/>
              </a:rPr>
              <a:t>-55</a:t>
            </a:r>
            <a:r>
              <a:rPr lang="ru-RU" altLang="ru-RU" sz="1400" b="1">
                <a:solidFill>
                  <a:srgbClr val="002060"/>
                </a:solidFill>
                <a:latin typeface="+mn-lt"/>
              </a:rPr>
              <a:t> полностью</a:t>
            </a:r>
          </a:p>
        </p:txBody>
      </p:sp>
      <p:pic>
        <p:nvPicPr>
          <p:cNvPr id="8" name="Picture 12" descr="U-Pb P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/>
          <a:stretch>
            <a:fillRect/>
          </a:stretch>
        </p:blipFill>
        <p:spPr bwMode="auto">
          <a:xfrm>
            <a:off x="107950" y="465138"/>
            <a:ext cx="43592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05326" y="127000"/>
            <a:ext cx="45608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В процессе работ по листу </a:t>
            </a:r>
            <a:r>
              <a:rPr lang="en-US" altLang="ru-RU" sz="1700" b="1" dirty="0">
                <a:solidFill>
                  <a:srgbClr val="002060"/>
                </a:solidFill>
                <a:latin typeface="+mn-lt"/>
              </a:rPr>
              <a:t>P-55 </a:t>
            </a: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широко использовались новейшие технологии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геолого-геофизических исследований: </a:t>
            </a:r>
            <a:endParaRPr lang="ru-RU" altLang="ru-RU" sz="1700" b="1" dirty="0" smtClean="0">
              <a:solidFill>
                <a:srgbClr val="002060"/>
              </a:solidFill>
              <a:latin typeface="+mn-lt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700" b="1" dirty="0" smtClean="0">
                <a:solidFill>
                  <a:srgbClr val="002060"/>
                </a:solidFill>
                <a:latin typeface="+mn-lt"/>
              </a:rPr>
              <a:t>U-</a:t>
            </a:r>
            <a:r>
              <a:rPr lang="en-US" altLang="ru-RU" sz="1700" b="1" dirty="0" err="1" smtClean="0">
                <a:solidFill>
                  <a:srgbClr val="002060"/>
                </a:solidFill>
                <a:latin typeface="+mn-lt"/>
              </a:rPr>
              <a:t>Pb</a:t>
            </a:r>
            <a:r>
              <a:rPr lang="en-US" altLang="ru-RU" sz="17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датирование горных пород </a:t>
            </a:r>
            <a:r>
              <a:rPr lang="ru-RU" altLang="ru-RU" sz="1700" b="1" dirty="0" smtClean="0">
                <a:solidFill>
                  <a:srgbClr val="002060"/>
                </a:solidFill>
                <a:latin typeface="+mn-lt"/>
              </a:rPr>
              <a:t>и                                                                                 </a:t>
            </a: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глубинная геофизика по опорным профилям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01663" y="681038"/>
            <a:ext cx="3571875" cy="3557587"/>
            <a:chOff x="601663" y="681038"/>
            <a:chExt cx="3571875" cy="355758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Полилиния 3"/>
            <p:cNvSpPr>
              <a:spLocks/>
            </p:cNvSpPr>
            <p:nvPr/>
          </p:nvSpPr>
          <p:spPr bwMode="auto">
            <a:xfrm>
              <a:off x="3533775" y="1141413"/>
              <a:ext cx="296863" cy="307975"/>
            </a:xfrm>
            <a:custGeom>
              <a:avLst/>
              <a:gdLst>
                <a:gd name="T0" fmla="*/ 138113 w 297656"/>
                <a:gd name="T1" fmla="*/ 130969 h 309562"/>
                <a:gd name="T2" fmla="*/ 154781 w 297656"/>
                <a:gd name="T3" fmla="*/ 119062 h 309562"/>
                <a:gd name="T4" fmla="*/ 166688 w 297656"/>
                <a:gd name="T5" fmla="*/ 80962 h 309562"/>
                <a:gd name="T6" fmla="*/ 166688 w 297656"/>
                <a:gd name="T7" fmla="*/ 45244 h 309562"/>
                <a:gd name="T8" fmla="*/ 157163 w 297656"/>
                <a:gd name="T9" fmla="*/ 21431 h 309562"/>
                <a:gd name="T10" fmla="*/ 166688 w 297656"/>
                <a:gd name="T11" fmla="*/ 0 h 309562"/>
                <a:gd name="T12" fmla="*/ 176213 w 297656"/>
                <a:gd name="T13" fmla="*/ 16669 h 309562"/>
                <a:gd name="T14" fmla="*/ 178594 w 297656"/>
                <a:gd name="T15" fmla="*/ 38100 h 309562"/>
                <a:gd name="T16" fmla="*/ 178594 w 297656"/>
                <a:gd name="T17" fmla="*/ 38100 h 309562"/>
                <a:gd name="T18" fmla="*/ 207169 w 297656"/>
                <a:gd name="T19" fmla="*/ 47625 h 309562"/>
                <a:gd name="T20" fmla="*/ 221456 w 297656"/>
                <a:gd name="T21" fmla="*/ 52387 h 309562"/>
                <a:gd name="T22" fmla="*/ 235744 w 297656"/>
                <a:gd name="T23" fmla="*/ 71437 h 309562"/>
                <a:gd name="T24" fmla="*/ 238125 w 297656"/>
                <a:gd name="T25" fmla="*/ 92869 h 309562"/>
                <a:gd name="T26" fmla="*/ 252413 w 297656"/>
                <a:gd name="T27" fmla="*/ 107156 h 309562"/>
                <a:gd name="T28" fmla="*/ 242888 w 297656"/>
                <a:gd name="T29" fmla="*/ 126206 h 309562"/>
                <a:gd name="T30" fmla="*/ 238125 w 297656"/>
                <a:gd name="T31" fmla="*/ 157162 h 309562"/>
                <a:gd name="T32" fmla="*/ 245269 w 297656"/>
                <a:gd name="T33" fmla="*/ 180975 h 309562"/>
                <a:gd name="T34" fmla="*/ 259556 w 297656"/>
                <a:gd name="T35" fmla="*/ 211931 h 309562"/>
                <a:gd name="T36" fmla="*/ 273844 w 297656"/>
                <a:gd name="T37" fmla="*/ 219075 h 309562"/>
                <a:gd name="T38" fmla="*/ 297656 w 297656"/>
                <a:gd name="T39" fmla="*/ 219075 h 309562"/>
                <a:gd name="T40" fmla="*/ 264319 w 297656"/>
                <a:gd name="T41" fmla="*/ 276225 h 309562"/>
                <a:gd name="T42" fmla="*/ 257175 w 297656"/>
                <a:gd name="T43" fmla="*/ 295275 h 309562"/>
                <a:gd name="T44" fmla="*/ 230981 w 297656"/>
                <a:gd name="T45" fmla="*/ 309562 h 309562"/>
                <a:gd name="T46" fmla="*/ 188119 w 297656"/>
                <a:gd name="T47" fmla="*/ 302419 h 309562"/>
                <a:gd name="T48" fmla="*/ 161925 w 297656"/>
                <a:gd name="T49" fmla="*/ 302419 h 309562"/>
                <a:gd name="T50" fmla="*/ 157163 w 297656"/>
                <a:gd name="T51" fmla="*/ 300037 h 309562"/>
                <a:gd name="T52" fmla="*/ 138113 w 297656"/>
                <a:gd name="T53" fmla="*/ 304800 h 309562"/>
                <a:gd name="T54" fmla="*/ 119063 w 297656"/>
                <a:gd name="T55" fmla="*/ 297656 h 309562"/>
                <a:gd name="T56" fmla="*/ 119063 w 297656"/>
                <a:gd name="T57" fmla="*/ 297656 h 309562"/>
                <a:gd name="T58" fmla="*/ 92869 w 297656"/>
                <a:gd name="T59" fmla="*/ 276225 h 309562"/>
                <a:gd name="T60" fmla="*/ 69056 w 297656"/>
                <a:gd name="T61" fmla="*/ 266700 h 309562"/>
                <a:gd name="T62" fmla="*/ 52388 w 297656"/>
                <a:gd name="T63" fmla="*/ 273844 h 309562"/>
                <a:gd name="T64" fmla="*/ 40481 w 297656"/>
                <a:gd name="T65" fmla="*/ 280987 h 309562"/>
                <a:gd name="T66" fmla="*/ 14288 w 297656"/>
                <a:gd name="T67" fmla="*/ 273844 h 309562"/>
                <a:gd name="T68" fmla="*/ 14288 w 297656"/>
                <a:gd name="T69" fmla="*/ 273844 h 309562"/>
                <a:gd name="T70" fmla="*/ 0 w 297656"/>
                <a:gd name="T71" fmla="*/ 252412 h 309562"/>
                <a:gd name="T72" fmla="*/ 4763 w 297656"/>
                <a:gd name="T73" fmla="*/ 230981 h 309562"/>
                <a:gd name="T74" fmla="*/ 23813 w 297656"/>
                <a:gd name="T75" fmla="*/ 228600 h 309562"/>
                <a:gd name="T76" fmla="*/ 47625 w 297656"/>
                <a:gd name="T77" fmla="*/ 233362 h 309562"/>
                <a:gd name="T78" fmla="*/ 47625 w 297656"/>
                <a:gd name="T79" fmla="*/ 233362 h 309562"/>
                <a:gd name="T80" fmla="*/ 66675 w 297656"/>
                <a:gd name="T81" fmla="*/ 221456 h 309562"/>
                <a:gd name="T82" fmla="*/ 64294 w 297656"/>
                <a:gd name="T83" fmla="*/ 200025 h 309562"/>
                <a:gd name="T84" fmla="*/ 47625 w 297656"/>
                <a:gd name="T85" fmla="*/ 178594 h 309562"/>
                <a:gd name="T86" fmla="*/ 33338 w 297656"/>
                <a:gd name="T87" fmla="*/ 157162 h 309562"/>
                <a:gd name="T88" fmla="*/ 38100 w 297656"/>
                <a:gd name="T89" fmla="*/ 142875 h 309562"/>
                <a:gd name="T90" fmla="*/ 59531 w 297656"/>
                <a:gd name="T91" fmla="*/ 142875 h 309562"/>
                <a:gd name="T92" fmla="*/ 138113 w 297656"/>
                <a:gd name="T93" fmla="*/ 130969 h 3095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97656" h="309562">
                  <a:moveTo>
                    <a:pt x="138113" y="130969"/>
                  </a:moveTo>
                  <a:lnTo>
                    <a:pt x="154781" y="119062"/>
                  </a:lnTo>
                  <a:lnTo>
                    <a:pt x="166688" y="80962"/>
                  </a:lnTo>
                  <a:lnTo>
                    <a:pt x="166688" y="45244"/>
                  </a:lnTo>
                  <a:lnTo>
                    <a:pt x="157163" y="21431"/>
                  </a:lnTo>
                  <a:lnTo>
                    <a:pt x="166688" y="0"/>
                  </a:lnTo>
                  <a:lnTo>
                    <a:pt x="176213" y="16669"/>
                  </a:lnTo>
                  <a:lnTo>
                    <a:pt x="178594" y="38100"/>
                  </a:lnTo>
                  <a:lnTo>
                    <a:pt x="207169" y="47625"/>
                  </a:lnTo>
                  <a:lnTo>
                    <a:pt x="221456" y="52387"/>
                  </a:lnTo>
                  <a:lnTo>
                    <a:pt x="235744" y="71437"/>
                  </a:lnTo>
                  <a:lnTo>
                    <a:pt x="238125" y="92869"/>
                  </a:lnTo>
                  <a:lnTo>
                    <a:pt x="252413" y="107156"/>
                  </a:lnTo>
                  <a:lnTo>
                    <a:pt x="242888" y="126206"/>
                  </a:lnTo>
                  <a:lnTo>
                    <a:pt x="238125" y="157162"/>
                  </a:lnTo>
                  <a:lnTo>
                    <a:pt x="245269" y="180975"/>
                  </a:lnTo>
                  <a:lnTo>
                    <a:pt x="259556" y="211931"/>
                  </a:lnTo>
                  <a:lnTo>
                    <a:pt x="273844" y="219075"/>
                  </a:lnTo>
                  <a:lnTo>
                    <a:pt x="297656" y="219075"/>
                  </a:lnTo>
                  <a:lnTo>
                    <a:pt x="264319" y="276225"/>
                  </a:lnTo>
                  <a:lnTo>
                    <a:pt x="257175" y="295275"/>
                  </a:lnTo>
                  <a:lnTo>
                    <a:pt x="230981" y="309562"/>
                  </a:lnTo>
                  <a:lnTo>
                    <a:pt x="188119" y="302419"/>
                  </a:lnTo>
                  <a:lnTo>
                    <a:pt x="161925" y="302419"/>
                  </a:lnTo>
                  <a:lnTo>
                    <a:pt x="157163" y="300037"/>
                  </a:lnTo>
                  <a:lnTo>
                    <a:pt x="138113" y="304800"/>
                  </a:lnTo>
                  <a:lnTo>
                    <a:pt x="119063" y="297656"/>
                  </a:lnTo>
                  <a:lnTo>
                    <a:pt x="92869" y="276225"/>
                  </a:lnTo>
                  <a:lnTo>
                    <a:pt x="69056" y="266700"/>
                  </a:lnTo>
                  <a:lnTo>
                    <a:pt x="52388" y="273844"/>
                  </a:lnTo>
                  <a:lnTo>
                    <a:pt x="40481" y="280987"/>
                  </a:lnTo>
                  <a:lnTo>
                    <a:pt x="14288" y="273844"/>
                  </a:lnTo>
                  <a:lnTo>
                    <a:pt x="0" y="252412"/>
                  </a:lnTo>
                  <a:lnTo>
                    <a:pt x="4763" y="230981"/>
                  </a:lnTo>
                  <a:lnTo>
                    <a:pt x="23813" y="228600"/>
                  </a:lnTo>
                  <a:lnTo>
                    <a:pt x="47625" y="233362"/>
                  </a:lnTo>
                  <a:lnTo>
                    <a:pt x="66675" y="221456"/>
                  </a:lnTo>
                  <a:lnTo>
                    <a:pt x="64294" y="200025"/>
                  </a:lnTo>
                  <a:lnTo>
                    <a:pt x="47625" y="178594"/>
                  </a:lnTo>
                  <a:lnTo>
                    <a:pt x="33338" y="157162"/>
                  </a:lnTo>
                  <a:lnTo>
                    <a:pt x="38100" y="142875"/>
                  </a:lnTo>
                  <a:lnTo>
                    <a:pt x="59531" y="142875"/>
                  </a:lnTo>
                  <a:lnTo>
                    <a:pt x="138113" y="130969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>
              <a:off x="4002088" y="1843088"/>
              <a:ext cx="171450" cy="180975"/>
            </a:xfrm>
            <a:custGeom>
              <a:avLst/>
              <a:gdLst>
                <a:gd name="T0" fmla="*/ 40482 w 171450"/>
                <a:gd name="T1" fmla="*/ 0 h 180975"/>
                <a:gd name="T2" fmla="*/ 66675 w 171450"/>
                <a:gd name="T3" fmla="*/ 21431 h 180975"/>
                <a:gd name="T4" fmla="*/ 95250 w 171450"/>
                <a:gd name="T5" fmla="*/ 42862 h 180975"/>
                <a:gd name="T6" fmla="*/ 123825 w 171450"/>
                <a:gd name="T7" fmla="*/ 69056 h 180975"/>
                <a:gd name="T8" fmla="*/ 147638 w 171450"/>
                <a:gd name="T9" fmla="*/ 97631 h 180975"/>
                <a:gd name="T10" fmla="*/ 169069 w 171450"/>
                <a:gd name="T11" fmla="*/ 123825 h 180975"/>
                <a:gd name="T12" fmla="*/ 171450 w 171450"/>
                <a:gd name="T13" fmla="*/ 142875 h 180975"/>
                <a:gd name="T14" fmla="*/ 159544 w 171450"/>
                <a:gd name="T15" fmla="*/ 161925 h 180975"/>
                <a:gd name="T16" fmla="*/ 150019 w 171450"/>
                <a:gd name="T17" fmla="*/ 173831 h 180975"/>
                <a:gd name="T18" fmla="*/ 126207 w 171450"/>
                <a:gd name="T19" fmla="*/ 173831 h 180975"/>
                <a:gd name="T20" fmla="*/ 102394 w 171450"/>
                <a:gd name="T21" fmla="*/ 173831 h 180975"/>
                <a:gd name="T22" fmla="*/ 73819 w 171450"/>
                <a:gd name="T23" fmla="*/ 180975 h 180975"/>
                <a:gd name="T24" fmla="*/ 54769 w 171450"/>
                <a:gd name="T25" fmla="*/ 166687 h 180975"/>
                <a:gd name="T26" fmla="*/ 40482 w 171450"/>
                <a:gd name="T27" fmla="*/ 150018 h 180975"/>
                <a:gd name="T28" fmla="*/ 47625 w 171450"/>
                <a:gd name="T29" fmla="*/ 126206 h 180975"/>
                <a:gd name="T30" fmla="*/ 40482 w 171450"/>
                <a:gd name="T31" fmla="*/ 107156 h 180975"/>
                <a:gd name="T32" fmla="*/ 28575 w 171450"/>
                <a:gd name="T33" fmla="*/ 83343 h 180975"/>
                <a:gd name="T34" fmla="*/ 19050 w 171450"/>
                <a:gd name="T35" fmla="*/ 64293 h 180975"/>
                <a:gd name="T36" fmla="*/ 0 w 171450"/>
                <a:gd name="T37" fmla="*/ 16668 h 180975"/>
                <a:gd name="T38" fmla="*/ 40482 w 171450"/>
                <a:gd name="T39" fmla="*/ 0 h 1809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71450" h="180975">
                  <a:moveTo>
                    <a:pt x="40482" y="0"/>
                  </a:moveTo>
                  <a:lnTo>
                    <a:pt x="66675" y="21431"/>
                  </a:lnTo>
                  <a:lnTo>
                    <a:pt x="95250" y="42862"/>
                  </a:lnTo>
                  <a:lnTo>
                    <a:pt x="123825" y="69056"/>
                  </a:lnTo>
                  <a:lnTo>
                    <a:pt x="147638" y="97631"/>
                  </a:lnTo>
                  <a:lnTo>
                    <a:pt x="169069" y="123825"/>
                  </a:lnTo>
                  <a:lnTo>
                    <a:pt x="171450" y="142875"/>
                  </a:lnTo>
                  <a:lnTo>
                    <a:pt x="159544" y="161925"/>
                  </a:lnTo>
                  <a:lnTo>
                    <a:pt x="150019" y="173831"/>
                  </a:lnTo>
                  <a:lnTo>
                    <a:pt x="126207" y="173831"/>
                  </a:lnTo>
                  <a:lnTo>
                    <a:pt x="102394" y="173831"/>
                  </a:lnTo>
                  <a:lnTo>
                    <a:pt x="73819" y="180975"/>
                  </a:lnTo>
                  <a:lnTo>
                    <a:pt x="54769" y="166687"/>
                  </a:lnTo>
                  <a:lnTo>
                    <a:pt x="40482" y="150018"/>
                  </a:lnTo>
                  <a:lnTo>
                    <a:pt x="47625" y="126206"/>
                  </a:lnTo>
                  <a:lnTo>
                    <a:pt x="40482" y="107156"/>
                  </a:lnTo>
                  <a:lnTo>
                    <a:pt x="28575" y="83343"/>
                  </a:lnTo>
                  <a:lnTo>
                    <a:pt x="19050" y="64293"/>
                  </a:lnTo>
                  <a:lnTo>
                    <a:pt x="0" y="16668"/>
                  </a:lnTo>
                  <a:lnTo>
                    <a:pt x="40482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 7"/>
            <p:cNvSpPr>
              <a:spLocks/>
            </p:cNvSpPr>
            <p:nvPr/>
          </p:nvSpPr>
          <p:spPr bwMode="auto">
            <a:xfrm>
              <a:off x="3871913" y="2147888"/>
              <a:ext cx="176212" cy="300037"/>
            </a:xfrm>
            <a:custGeom>
              <a:avLst/>
              <a:gdLst>
                <a:gd name="T0" fmla="*/ 40481 w 176212"/>
                <a:gd name="T1" fmla="*/ 0 h 300037"/>
                <a:gd name="T2" fmla="*/ 107156 w 176212"/>
                <a:gd name="T3" fmla="*/ 19050 h 300037"/>
                <a:gd name="T4" fmla="*/ 140493 w 176212"/>
                <a:gd name="T5" fmla="*/ 57150 h 300037"/>
                <a:gd name="T6" fmla="*/ 161925 w 176212"/>
                <a:gd name="T7" fmla="*/ 95250 h 300037"/>
                <a:gd name="T8" fmla="*/ 157162 w 176212"/>
                <a:gd name="T9" fmla="*/ 133350 h 300037"/>
                <a:gd name="T10" fmla="*/ 164306 w 176212"/>
                <a:gd name="T11" fmla="*/ 152400 h 300037"/>
                <a:gd name="T12" fmla="*/ 176212 w 176212"/>
                <a:gd name="T13" fmla="*/ 171450 h 300037"/>
                <a:gd name="T14" fmla="*/ 159543 w 176212"/>
                <a:gd name="T15" fmla="*/ 207168 h 300037"/>
                <a:gd name="T16" fmla="*/ 176212 w 176212"/>
                <a:gd name="T17" fmla="*/ 250031 h 300037"/>
                <a:gd name="T18" fmla="*/ 152400 w 176212"/>
                <a:gd name="T19" fmla="*/ 278606 h 300037"/>
                <a:gd name="T20" fmla="*/ 133350 w 176212"/>
                <a:gd name="T21" fmla="*/ 300037 h 300037"/>
                <a:gd name="T22" fmla="*/ 119062 w 176212"/>
                <a:gd name="T23" fmla="*/ 288131 h 300037"/>
                <a:gd name="T24" fmla="*/ 90487 w 176212"/>
                <a:gd name="T25" fmla="*/ 226218 h 300037"/>
                <a:gd name="T26" fmla="*/ 71437 w 176212"/>
                <a:gd name="T27" fmla="*/ 173831 h 300037"/>
                <a:gd name="T28" fmla="*/ 52387 w 176212"/>
                <a:gd name="T29" fmla="*/ 133350 h 300037"/>
                <a:gd name="T30" fmla="*/ 28575 w 176212"/>
                <a:gd name="T31" fmla="*/ 107156 h 300037"/>
                <a:gd name="T32" fmla="*/ 9525 w 176212"/>
                <a:gd name="T33" fmla="*/ 78581 h 300037"/>
                <a:gd name="T34" fmla="*/ 0 w 176212"/>
                <a:gd name="T35" fmla="*/ 47625 h 300037"/>
                <a:gd name="T36" fmla="*/ 40481 w 176212"/>
                <a:gd name="T37" fmla="*/ 0 h 3000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6212" h="300037">
                  <a:moveTo>
                    <a:pt x="40481" y="0"/>
                  </a:moveTo>
                  <a:lnTo>
                    <a:pt x="107156" y="19050"/>
                  </a:lnTo>
                  <a:lnTo>
                    <a:pt x="140493" y="57150"/>
                  </a:lnTo>
                  <a:lnTo>
                    <a:pt x="161925" y="95250"/>
                  </a:lnTo>
                  <a:lnTo>
                    <a:pt x="157162" y="133350"/>
                  </a:lnTo>
                  <a:lnTo>
                    <a:pt x="164306" y="152400"/>
                  </a:lnTo>
                  <a:lnTo>
                    <a:pt x="176212" y="171450"/>
                  </a:lnTo>
                  <a:lnTo>
                    <a:pt x="159543" y="207168"/>
                  </a:lnTo>
                  <a:lnTo>
                    <a:pt x="176212" y="250031"/>
                  </a:lnTo>
                  <a:lnTo>
                    <a:pt x="152400" y="278606"/>
                  </a:lnTo>
                  <a:lnTo>
                    <a:pt x="133350" y="300037"/>
                  </a:lnTo>
                  <a:lnTo>
                    <a:pt x="119062" y="288131"/>
                  </a:lnTo>
                  <a:lnTo>
                    <a:pt x="90487" y="226218"/>
                  </a:lnTo>
                  <a:lnTo>
                    <a:pt x="71437" y="173831"/>
                  </a:lnTo>
                  <a:lnTo>
                    <a:pt x="52387" y="133350"/>
                  </a:lnTo>
                  <a:lnTo>
                    <a:pt x="28575" y="107156"/>
                  </a:lnTo>
                  <a:lnTo>
                    <a:pt x="9525" y="78581"/>
                  </a:lnTo>
                  <a:lnTo>
                    <a:pt x="0" y="47625"/>
                  </a:lnTo>
                  <a:lnTo>
                    <a:pt x="40481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 8"/>
            <p:cNvSpPr>
              <a:spLocks/>
            </p:cNvSpPr>
            <p:nvPr/>
          </p:nvSpPr>
          <p:spPr bwMode="auto">
            <a:xfrm>
              <a:off x="3467100" y="1589088"/>
              <a:ext cx="512763" cy="896937"/>
            </a:xfrm>
            <a:custGeom>
              <a:avLst/>
              <a:gdLst/>
              <a:ahLst/>
              <a:cxnLst/>
              <a:rect l="0" t="0" r="r" b="b"/>
              <a:pathLst>
                <a:path w="511969" h="897731">
                  <a:moveTo>
                    <a:pt x="0" y="0"/>
                  </a:moveTo>
                  <a:lnTo>
                    <a:pt x="23813" y="4762"/>
                  </a:lnTo>
                  <a:lnTo>
                    <a:pt x="50006" y="38100"/>
                  </a:lnTo>
                  <a:lnTo>
                    <a:pt x="88106" y="83344"/>
                  </a:lnTo>
                  <a:lnTo>
                    <a:pt x="135731" y="135731"/>
                  </a:lnTo>
                  <a:lnTo>
                    <a:pt x="157163" y="161925"/>
                  </a:lnTo>
                  <a:lnTo>
                    <a:pt x="152400" y="197644"/>
                  </a:lnTo>
                  <a:lnTo>
                    <a:pt x="173831" y="223837"/>
                  </a:lnTo>
                  <a:lnTo>
                    <a:pt x="173831" y="245269"/>
                  </a:lnTo>
                  <a:lnTo>
                    <a:pt x="202406" y="252412"/>
                  </a:lnTo>
                  <a:lnTo>
                    <a:pt x="230981" y="266700"/>
                  </a:lnTo>
                  <a:lnTo>
                    <a:pt x="257175" y="278606"/>
                  </a:lnTo>
                  <a:lnTo>
                    <a:pt x="264319" y="261937"/>
                  </a:lnTo>
                  <a:lnTo>
                    <a:pt x="250031" y="238125"/>
                  </a:lnTo>
                  <a:lnTo>
                    <a:pt x="261938" y="233362"/>
                  </a:lnTo>
                  <a:lnTo>
                    <a:pt x="283369" y="259556"/>
                  </a:lnTo>
                  <a:lnTo>
                    <a:pt x="297656" y="295275"/>
                  </a:lnTo>
                  <a:lnTo>
                    <a:pt x="297656" y="319087"/>
                  </a:lnTo>
                  <a:lnTo>
                    <a:pt x="316706" y="326231"/>
                  </a:lnTo>
                  <a:lnTo>
                    <a:pt x="335756" y="354806"/>
                  </a:lnTo>
                  <a:lnTo>
                    <a:pt x="345281" y="376237"/>
                  </a:lnTo>
                  <a:lnTo>
                    <a:pt x="345281" y="392906"/>
                  </a:lnTo>
                  <a:lnTo>
                    <a:pt x="338138" y="411956"/>
                  </a:lnTo>
                  <a:lnTo>
                    <a:pt x="342900" y="435769"/>
                  </a:lnTo>
                  <a:lnTo>
                    <a:pt x="347663" y="464344"/>
                  </a:lnTo>
                  <a:lnTo>
                    <a:pt x="342900" y="509587"/>
                  </a:lnTo>
                  <a:lnTo>
                    <a:pt x="338138" y="542925"/>
                  </a:lnTo>
                  <a:lnTo>
                    <a:pt x="333375" y="566737"/>
                  </a:lnTo>
                  <a:lnTo>
                    <a:pt x="345281" y="607219"/>
                  </a:lnTo>
                  <a:lnTo>
                    <a:pt x="357188" y="633412"/>
                  </a:lnTo>
                  <a:lnTo>
                    <a:pt x="378619" y="657225"/>
                  </a:lnTo>
                  <a:lnTo>
                    <a:pt x="414338" y="676275"/>
                  </a:lnTo>
                  <a:lnTo>
                    <a:pt x="445294" y="711994"/>
                  </a:lnTo>
                  <a:lnTo>
                    <a:pt x="459581" y="742950"/>
                  </a:lnTo>
                  <a:lnTo>
                    <a:pt x="488156" y="776287"/>
                  </a:lnTo>
                  <a:lnTo>
                    <a:pt x="502444" y="828675"/>
                  </a:lnTo>
                  <a:lnTo>
                    <a:pt x="511969" y="871537"/>
                  </a:lnTo>
                  <a:lnTo>
                    <a:pt x="497681" y="897731"/>
                  </a:lnTo>
                  <a:lnTo>
                    <a:pt x="481013" y="873919"/>
                  </a:lnTo>
                  <a:lnTo>
                    <a:pt x="485775" y="835819"/>
                  </a:lnTo>
                  <a:lnTo>
                    <a:pt x="476250" y="802481"/>
                  </a:lnTo>
                  <a:lnTo>
                    <a:pt x="452438" y="752475"/>
                  </a:lnTo>
                  <a:lnTo>
                    <a:pt x="421481" y="714375"/>
                  </a:lnTo>
                  <a:lnTo>
                    <a:pt x="395288" y="695325"/>
                  </a:lnTo>
                  <a:lnTo>
                    <a:pt x="328613" y="669131"/>
                  </a:lnTo>
                  <a:lnTo>
                    <a:pt x="292894" y="638175"/>
                  </a:lnTo>
                  <a:lnTo>
                    <a:pt x="266700" y="611981"/>
                  </a:lnTo>
                  <a:lnTo>
                    <a:pt x="230981" y="573881"/>
                  </a:lnTo>
                  <a:lnTo>
                    <a:pt x="209550" y="552450"/>
                  </a:lnTo>
                  <a:lnTo>
                    <a:pt x="200025" y="526256"/>
                  </a:lnTo>
                  <a:lnTo>
                    <a:pt x="180975" y="497681"/>
                  </a:lnTo>
                  <a:lnTo>
                    <a:pt x="164306" y="481012"/>
                  </a:lnTo>
                  <a:lnTo>
                    <a:pt x="138113" y="464344"/>
                  </a:lnTo>
                  <a:lnTo>
                    <a:pt x="128588" y="433387"/>
                  </a:lnTo>
                  <a:lnTo>
                    <a:pt x="111919" y="388144"/>
                  </a:lnTo>
                  <a:lnTo>
                    <a:pt x="104775" y="342900"/>
                  </a:lnTo>
                  <a:lnTo>
                    <a:pt x="102394" y="311944"/>
                  </a:lnTo>
                  <a:lnTo>
                    <a:pt x="102394" y="290512"/>
                  </a:lnTo>
                  <a:lnTo>
                    <a:pt x="85725" y="280987"/>
                  </a:lnTo>
                  <a:lnTo>
                    <a:pt x="59531" y="271462"/>
                  </a:lnTo>
                  <a:lnTo>
                    <a:pt x="30956" y="250031"/>
                  </a:lnTo>
                  <a:lnTo>
                    <a:pt x="28575" y="221456"/>
                  </a:lnTo>
                  <a:lnTo>
                    <a:pt x="28575" y="200025"/>
                  </a:lnTo>
                  <a:lnTo>
                    <a:pt x="26194" y="157162"/>
                  </a:lnTo>
                  <a:lnTo>
                    <a:pt x="19050" y="123825"/>
                  </a:lnTo>
                  <a:lnTo>
                    <a:pt x="16669" y="100012"/>
                  </a:lnTo>
                  <a:lnTo>
                    <a:pt x="26194" y="71437"/>
                  </a:lnTo>
                  <a:lnTo>
                    <a:pt x="14288" y="5476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 9"/>
            <p:cNvSpPr>
              <a:spLocks/>
            </p:cNvSpPr>
            <p:nvPr/>
          </p:nvSpPr>
          <p:spPr bwMode="auto">
            <a:xfrm>
              <a:off x="3686175" y="2335213"/>
              <a:ext cx="198438" cy="141287"/>
            </a:xfrm>
            <a:custGeom>
              <a:avLst/>
              <a:gdLst>
                <a:gd name="T0" fmla="*/ 114300 w 197644"/>
                <a:gd name="T1" fmla="*/ 9525 h 140494"/>
                <a:gd name="T2" fmla="*/ 150019 w 197644"/>
                <a:gd name="T3" fmla="*/ 4763 h 140494"/>
                <a:gd name="T4" fmla="*/ 171450 w 197644"/>
                <a:gd name="T5" fmla="*/ 14288 h 140494"/>
                <a:gd name="T6" fmla="*/ 173831 w 197644"/>
                <a:gd name="T7" fmla="*/ 47625 h 140494"/>
                <a:gd name="T8" fmla="*/ 188119 w 197644"/>
                <a:gd name="T9" fmla="*/ 85725 h 140494"/>
                <a:gd name="T10" fmla="*/ 197644 w 197644"/>
                <a:gd name="T11" fmla="*/ 116682 h 140494"/>
                <a:gd name="T12" fmla="*/ 180975 w 197644"/>
                <a:gd name="T13" fmla="*/ 138113 h 140494"/>
                <a:gd name="T14" fmla="*/ 157163 w 197644"/>
                <a:gd name="T15" fmla="*/ 140494 h 140494"/>
                <a:gd name="T16" fmla="*/ 128588 w 197644"/>
                <a:gd name="T17" fmla="*/ 128588 h 140494"/>
                <a:gd name="T18" fmla="*/ 107156 w 197644"/>
                <a:gd name="T19" fmla="*/ 111919 h 140494"/>
                <a:gd name="T20" fmla="*/ 85725 w 197644"/>
                <a:gd name="T21" fmla="*/ 102394 h 140494"/>
                <a:gd name="T22" fmla="*/ 85725 w 197644"/>
                <a:gd name="T23" fmla="*/ 102394 h 140494"/>
                <a:gd name="T24" fmla="*/ 59531 w 197644"/>
                <a:gd name="T25" fmla="*/ 114300 h 140494"/>
                <a:gd name="T26" fmla="*/ 59531 w 197644"/>
                <a:gd name="T27" fmla="*/ 114300 h 140494"/>
                <a:gd name="T28" fmla="*/ 30956 w 197644"/>
                <a:gd name="T29" fmla="*/ 119063 h 140494"/>
                <a:gd name="T30" fmla="*/ 26194 w 197644"/>
                <a:gd name="T31" fmla="*/ 92869 h 140494"/>
                <a:gd name="T32" fmla="*/ 19050 w 197644"/>
                <a:gd name="T33" fmla="*/ 71438 h 140494"/>
                <a:gd name="T34" fmla="*/ 9525 w 197644"/>
                <a:gd name="T35" fmla="*/ 54769 h 140494"/>
                <a:gd name="T36" fmla="*/ 9525 w 197644"/>
                <a:gd name="T37" fmla="*/ 54769 h 140494"/>
                <a:gd name="T38" fmla="*/ 9525 w 197644"/>
                <a:gd name="T39" fmla="*/ 28575 h 140494"/>
                <a:gd name="T40" fmla="*/ 0 w 197644"/>
                <a:gd name="T41" fmla="*/ 11907 h 140494"/>
                <a:gd name="T42" fmla="*/ 0 w 197644"/>
                <a:gd name="T43" fmla="*/ 11907 h 140494"/>
                <a:gd name="T44" fmla="*/ 19050 w 197644"/>
                <a:gd name="T45" fmla="*/ 0 h 140494"/>
                <a:gd name="T46" fmla="*/ 38100 w 197644"/>
                <a:gd name="T47" fmla="*/ 21432 h 140494"/>
                <a:gd name="T48" fmla="*/ 57150 w 197644"/>
                <a:gd name="T49" fmla="*/ 42863 h 140494"/>
                <a:gd name="T50" fmla="*/ 54769 w 197644"/>
                <a:gd name="T51" fmla="*/ 66675 h 140494"/>
                <a:gd name="T52" fmla="*/ 54769 w 197644"/>
                <a:gd name="T53" fmla="*/ 92869 h 140494"/>
                <a:gd name="T54" fmla="*/ 71438 w 197644"/>
                <a:gd name="T55" fmla="*/ 76200 h 140494"/>
                <a:gd name="T56" fmla="*/ 90488 w 197644"/>
                <a:gd name="T57" fmla="*/ 78582 h 140494"/>
                <a:gd name="T58" fmla="*/ 88106 w 197644"/>
                <a:gd name="T59" fmla="*/ 54769 h 140494"/>
                <a:gd name="T60" fmla="*/ 114300 w 197644"/>
                <a:gd name="T61" fmla="*/ 9525 h 140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97644" h="140494">
                  <a:moveTo>
                    <a:pt x="114300" y="9525"/>
                  </a:moveTo>
                  <a:lnTo>
                    <a:pt x="150019" y="4763"/>
                  </a:lnTo>
                  <a:lnTo>
                    <a:pt x="171450" y="14288"/>
                  </a:lnTo>
                  <a:lnTo>
                    <a:pt x="173831" y="47625"/>
                  </a:lnTo>
                  <a:lnTo>
                    <a:pt x="188119" y="85725"/>
                  </a:lnTo>
                  <a:lnTo>
                    <a:pt x="197644" y="116682"/>
                  </a:lnTo>
                  <a:lnTo>
                    <a:pt x="180975" y="138113"/>
                  </a:lnTo>
                  <a:lnTo>
                    <a:pt x="157163" y="140494"/>
                  </a:lnTo>
                  <a:lnTo>
                    <a:pt x="128588" y="128588"/>
                  </a:lnTo>
                  <a:lnTo>
                    <a:pt x="107156" y="111919"/>
                  </a:lnTo>
                  <a:lnTo>
                    <a:pt x="85725" y="102394"/>
                  </a:lnTo>
                  <a:lnTo>
                    <a:pt x="59531" y="114300"/>
                  </a:lnTo>
                  <a:lnTo>
                    <a:pt x="30956" y="119063"/>
                  </a:lnTo>
                  <a:lnTo>
                    <a:pt x="26194" y="92869"/>
                  </a:lnTo>
                  <a:lnTo>
                    <a:pt x="19050" y="71438"/>
                  </a:lnTo>
                  <a:lnTo>
                    <a:pt x="9525" y="54769"/>
                  </a:lnTo>
                  <a:lnTo>
                    <a:pt x="9525" y="28575"/>
                  </a:lnTo>
                  <a:lnTo>
                    <a:pt x="0" y="11907"/>
                  </a:lnTo>
                  <a:lnTo>
                    <a:pt x="19050" y="0"/>
                  </a:lnTo>
                  <a:lnTo>
                    <a:pt x="38100" y="21432"/>
                  </a:lnTo>
                  <a:lnTo>
                    <a:pt x="57150" y="42863"/>
                  </a:lnTo>
                  <a:lnTo>
                    <a:pt x="54769" y="66675"/>
                  </a:lnTo>
                  <a:lnTo>
                    <a:pt x="54769" y="92869"/>
                  </a:lnTo>
                  <a:lnTo>
                    <a:pt x="71438" y="76200"/>
                  </a:lnTo>
                  <a:lnTo>
                    <a:pt x="90488" y="78582"/>
                  </a:lnTo>
                  <a:lnTo>
                    <a:pt x="88106" y="54769"/>
                  </a:lnTo>
                  <a:lnTo>
                    <a:pt x="114300" y="9525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Полилиния 10"/>
            <p:cNvSpPr>
              <a:spLocks/>
            </p:cNvSpPr>
            <p:nvPr/>
          </p:nvSpPr>
          <p:spPr bwMode="auto">
            <a:xfrm>
              <a:off x="3287713" y="2373313"/>
              <a:ext cx="127000" cy="217487"/>
            </a:xfrm>
            <a:custGeom>
              <a:avLst/>
              <a:gdLst>
                <a:gd name="T0" fmla="*/ 4763 w 126207"/>
                <a:gd name="T1" fmla="*/ 0 h 216694"/>
                <a:gd name="T2" fmla="*/ 42863 w 126207"/>
                <a:gd name="T3" fmla="*/ 4763 h 216694"/>
                <a:gd name="T4" fmla="*/ 64294 w 126207"/>
                <a:gd name="T5" fmla="*/ 26194 h 216694"/>
                <a:gd name="T6" fmla="*/ 73819 w 126207"/>
                <a:gd name="T7" fmla="*/ 50007 h 216694"/>
                <a:gd name="T8" fmla="*/ 69057 w 126207"/>
                <a:gd name="T9" fmla="*/ 73819 h 216694"/>
                <a:gd name="T10" fmla="*/ 73819 w 126207"/>
                <a:gd name="T11" fmla="*/ 92869 h 216694"/>
                <a:gd name="T12" fmla="*/ 80963 w 126207"/>
                <a:gd name="T13" fmla="*/ 100013 h 216694"/>
                <a:gd name="T14" fmla="*/ 90488 w 126207"/>
                <a:gd name="T15" fmla="*/ 80963 h 216694"/>
                <a:gd name="T16" fmla="*/ 107157 w 126207"/>
                <a:gd name="T17" fmla="*/ 95250 h 216694"/>
                <a:gd name="T18" fmla="*/ 109538 w 126207"/>
                <a:gd name="T19" fmla="*/ 126207 h 216694"/>
                <a:gd name="T20" fmla="*/ 109538 w 126207"/>
                <a:gd name="T21" fmla="*/ 159544 h 216694"/>
                <a:gd name="T22" fmla="*/ 119063 w 126207"/>
                <a:gd name="T23" fmla="*/ 176213 h 216694"/>
                <a:gd name="T24" fmla="*/ 126207 w 126207"/>
                <a:gd name="T25" fmla="*/ 192882 h 216694"/>
                <a:gd name="T26" fmla="*/ 111919 w 126207"/>
                <a:gd name="T27" fmla="*/ 202407 h 216694"/>
                <a:gd name="T28" fmla="*/ 95250 w 126207"/>
                <a:gd name="T29" fmla="*/ 216694 h 216694"/>
                <a:gd name="T30" fmla="*/ 83344 w 126207"/>
                <a:gd name="T31" fmla="*/ 192882 h 216694"/>
                <a:gd name="T32" fmla="*/ 80963 w 126207"/>
                <a:gd name="T33" fmla="*/ 176213 h 216694"/>
                <a:gd name="T34" fmla="*/ 61913 w 126207"/>
                <a:gd name="T35" fmla="*/ 159544 h 216694"/>
                <a:gd name="T36" fmla="*/ 40482 w 126207"/>
                <a:gd name="T37" fmla="*/ 157163 h 216694"/>
                <a:gd name="T38" fmla="*/ 33338 w 126207"/>
                <a:gd name="T39" fmla="*/ 145257 h 216694"/>
                <a:gd name="T40" fmla="*/ 16669 w 126207"/>
                <a:gd name="T41" fmla="*/ 126207 h 216694"/>
                <a:gd name="T42" fmla="*/ 11907 w 126207"/>
                <a:gd name="T43" fmla="*/ 114300 h 216694"/>
                <a:gd name="T44" fmla="*/ 7144 w 126207"/>
                <a:gd name="T45" fmla="*/ 92869 h 216694"/>
                <a:gd name="T46" fmla="*/ 4763 w 126207"/>
                <a:gd name="T47" fmla="*/ 90488 h 216694"/>
                <a:gd name="T48" fmla="*/ 0 w 126207"/>
                <a:gd name="T49" fmla="*/ 54769 h 216694"/>
                <a:gd name="T50" fmla="*/ 4763 w 126207"/>
                <a:gd name="T51" fmla="*/ 0 h 21669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6207" h="216694">
                  <a:moveTo>
                    <a:pt x="4763" y="0"/>
                  </a:moveTo>
                  <a:lnTo>
                    <a:pt x="42863" y="4763"/>
                  </a:lnTo>
                  <a:lnTo>
                    <a:pt x="64294" y="26194"/>
                  </a:lnTo>
                  <a:lnTo>
                    <a:pt x="73819" y="50007"/>
                  </a:lnTo>
                  <a:lnTo>
                    <a:pt x="69057" y="73819"/>
                  </a:lnTo>
                  <a:lnTo>
                    <a:pt x="73819" y="92869"/>
                  </a:lnTo>
                  <a:lnTo>
                    <a:pt x="80963" y="100013"/>
                  </a:lnTo>
                  <a:lnTo>
                    <a:pt x="90488" y="80963"/>
                  </a:lnTo>
                  <a:lnTo>
                    <a:pt x="107157" y="95250"/>
                  </a:lnTo>
                  <a:lnTo>
                    <a:pt x="109538" y="126207"/>
                  </a:lnTo>
                  <a:lnTo>
                    <a:pt x="109538" y="159544"/>
                  </a:lnTo>
                  <a:lnTo>
                    <a:pt x="119063" y="176213"/>
                  </a:lnTo>
                  <a:lnTo>
                    <a:pt x="126207" y="192882"/>
                  </a:lnTo>
                  <a:lnTo>
                    <a:pt x="111919" y="202407"/>
                  </a:lnTo>
                  <a:lnTo>
                    <a:pt x="95250" y="216694"/>
                  </a:lnTo>
                  <a:lnTo>
                    <a:pt x="83344" y="192882"/>
                  </a:lnTo>
                  <a:lnTo>
                    <a:pt x="80963" y="176213"/>
                  </a:lnTo>
                  <a:lnTo>
                    <a:pt x="61913" y="159544"/>
                  </a:lnTo>
                  <a:lnTo>
                    <a:pt x="40482" y="157163"/>
                  </a:lnTo>
                  <a:lnTo>
                    <a:pt x="33338" y="145257"/>
                  </a:lnTo>
                  <a:cubicBezTo>
                    <a:pt x="18320" y="127736"/>
                    <a:pt x="24225" y="133763"/>
                    <a:pt x="16669" y="126207"/>
                  </a:cubicBezTo>
                  <a:lnTo>
                    <a:pt x="11907" y="114300"/>
                  </a:lnTo>
                  <a:lnTo>
                    <a:pt x="7144" y="92869"/>
                  </a:lnTo>
                  <a:lnTo>
                    <a:pt x="4763" y="90488"/>
                  </a:lnTo>
                  <a:lnTo>
                    <a:pt x="0" y="54769"/>
                  </a:lnTo>
                  <a:lnTo>
                    <a:pt x="4763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Полилиния 12"/>
            <p:cNvSpPr>
              <a:spLocks/>
            </p:cNvSpPr>
            <p:nvPr/>
          </p:nvSpPr>
          <p:spPr bwMode="auto">
            <a:xfrm>
              <a:off x="2944813" y="1285875"/>
              <a:ext cx="493712" cy="846138"/>
            </a:xfrm>
            <a:custGeom>
              <a:avLst/>
              <a:gdLst/>
              <a:ahLst/>
              <a:cxnLst/>
              <a:rect l="0" t="0" r="r" b="b"/>
              <a:pathLst>
                <a:path w="492919" h="845344">
                  <a:moveTo>
                    <a:pt x="145257" y="0"/>
                  </a:moveTo>
                  <a:lnTo>
                    <a:pt x="157163" y="16669"/>
                  </a:lnTo>
                  <a:lnTo>
                    <a:pt x="178594" y="30956"/>
                  </a:lnTo>
                  <a:lnTo>
                    <a:pt x="190500" y="35719"/>
                  </a:lnTo>
                  <a:lnTo>
                    <a:pt x="211932" y="38100"/>
                  </a:lnTo>
                  <a:lnTo>
                    <a:pt x="211932" y="52388"/>
                  </a:lnTo>
                  <a:lnTo>
                    <a:pt x="211932" y="66675"/>
                  </a:lnTo>
                  <a:lnTo>
                    <a:pt x="211932" y="83344"/>
                  </a:lnTo>
                  <a:lnTo>
                    <a:pt x="219075" y="92869"/>
                  </a:lnTo>
                  <a:lnTo>
                    <a:pt x="242888" y="92869"/>
                  </a:lnTo>
                  <a:lnTo>
                    <a:pt x="250032" y="107156"/>
                  </a:lnTo>
                  <a:lnTo>
                    <a:pt x="254794" y="135731"/>
                  </a:lnTo>
                  <a:lnTo>
                    <a:pt x="261938" y="157163"/>
                  </a:lnTo>
                  <a:lnTo>
                    <a:pt x="283369" y="173831"/>
                  </a:lnTo>
                  <a:lnTo>
                    <a:pt x="292894" y="192881"/>
                  </a:lnTo>
                  <a:lnTo>
                    <a:pt x="300038" y="221456"/>
                  </a:lnTo>
                  <a:lnTo>
                    <a:pt x="316707" y="238125"/>
                  </a:lnTo>
                  <a:lnTo>
                    <a:pt x="311944" y="273844"/>
                  </a:lnTo>
                  <a:lnTo>
                    <a:pt x="330994" y="300038"/>
                  </a:lnTo>
                  <a:lnTo>
                    <a:pt x="333375" y="316706"/>
                  </a:lnTo>
                  <a:lnTo>
                    <a:pt x="345282" y="333375"/>
                  </a:lnTo>
                  <a:lnTo>
                    <a:pt x="340519" y="347663"/>
                  </a:lnTo>
                  <a:lnTo>
                    <a:pt x="328613" y="385763"/>
                  </a:lnTo>
                  <a:lnTo>
                    <a:pt x="323850" y="411956"/>
                  </a:lnTo>
                  <a:lnTo>
                    <a:pt x="321469" y="447675"/>
                  </a:lnTo>
                  <a:lnTo>
                    <a:pt x="323850" y="485775"/>
                  </a:lnTo>
                  <a:lnTo>
                    <a:pt x="340519" y="526256"/>
                  </a:lnTo>
                  <a:lnTo>
                    <a:pt x="361950" y="571500"/>
                  </a:lnTo>
                  <a:lnTo>
                    <a:pt x="376238" y="621506"/>
                  </a:lnTo>
                  <a:lnTo>
                    <a:pt x="400050" y="654844"/>
                  </a:lnTo>
                  <a:lnTo>
                    <a:pt x="411957" y="673894"/>
                  </a:lnTo>
                  <a:lnTo>
                    <a:pt x="426244" y="709613"/>
                  </a:lnTo>
                  <a:lnTo>
                    <a:pt x="447675" y="733425"/>
                  </a:lnTo>
                  <a:lnTo>
                    <a:pt x="466725" y="754856"/>
                  </a:lnTo>
                  <a:lnTo>
                    <a:pt x="488157" y="778669"/>
                  </a:lnTo>
                  <a:lnTo>
                    <a:pt x="488157" y="800100"/>
                  </a:lnTo>
                  <a:lnTo>
                    <a:pt x="492919" y="823913"/>
                  </a:lnTo>
                  <a:lnTo>
                    <a:pt x="485775" y="833438"/>
                  </a:lnTo>
                  <a:lnTo>
                    <a:pt x="457200" y="845344"/>
                  </a:lnTo>
                  <a:lnTo>
                    <a:pt x="442913" y="833438"/>
                  </a:lnTo>
                  <a:lnTo>
                    <a:pt x="431007" y="819150"/>
                  </a:lnTo>
                  <a:lnTo>
                    <a:pt x="409575" y="800100"/>
                  </a:lnTo>
                  <a:lnTo>
                    <a:pt x="395288" y="769144"/>
                  </a:lnTo>
                  <a:lnTo>
                    <a:pt x="388144" y="742950"/>
                  </a:lnTo>
                  <a:lnTo>
                    <a:pt x="385763" y="716756"/>
                  </a:lnTo>
                  <a:lnTo>
                    <a:pt x="373857" y="700088"/>
                  </a:lnTo>
                  <a:lnTo>
                    <a:pt x="369094" y="685800"/>
                  </a:lnTo>
                  <a:lnTo>
                    <a:pt x="361950" y="671513"/>
                  </a:lnTo>
                  <a:lnTo>
                    <a:pt x="361950" y="654844"/>
                  </a:lnTo>
                  <a:lnTo>
                    <a:pt x="352425" y="628650"/>
                  </a:lnTo>
                  <a:lnTo>
                    <a:pt x="347663" y="604838"/>
                  </a:lnTo>
                  <a:lnTo>
                    <a:pt x="340519" y="583406"/>
                  </a:lnTo>
                  <a:cubicBezTo>
                    <a:pt x="333096" y="563613"/>
                    <a:pt x="333375" y="571138"/>
                    <a:pt x="333375" y="561975"/>
                  </a:cubicBezTo>
                  <a:lnTo>
                    <a:pt x="326232" y="554831"/>
                  </a:lnTo>
                  <a:lnTo>
                    <a:pt x="302419" y="533400"/>
                  </a:lnTo>
                  <a:lnTo>
                    <a:pt x="271463" y="509588"/>
                  </a:lnTo>
                  <a:lnTo>
                    <a:pt x="247650" y="490538"/>
                  </a:lnTo>
                  <a:lnTo>
                    <a:pt x="228600" y="469106"/>
                  </a:lnTo>
                  <a:lnTo>
                    <a:pt x="202407" y="442913"/>
                  </a:lnTo>
                  <a:lnTo>
                    <a:pt x="169069" y="407194"/>
                  </a:lnTo>
                  <a:lnTo>
                    <a:pt x="150019" y="383381"/>
                  </a:lnTo>
                  <a:lnTo>
                    <a:pt x="145257" y="361950"/>
                  </a:lnTo>
                  <a:lnTo>
                    <a:pt x="133350" y="347663"/>
                  </a:lnTo>
                  <a:lnTo>
                    <a:pt x="126207" y="319088"/>
                  </a:lnTo>
                  <a:lnTo>
                    <a:pt x="109538" y="297656"/>
                  </a:lnTo>
                  <a:lnTo>
                    <a:pt x="102394" y="264319"/>
                  </a:lnTo>
                  <a:lnTo>
                    <a:pt x="90488" y="250031"/>
                  </a:lnTo>
                  <a:lnTo>
                    <a:pt x="64294" y="228600"/>
                  </a:lnTo>
                  <a:lnTo>
                    <a:pt x="45244" y="219075"/>
                  </a:lnTo>
                  <a:lnTo>
                    <a:pt x="30957" y="204788"/>
                  </a:lnTo>
                  <a:lnTo>
                    <a:pt x="19050" y="185738"/>
                  </a:lnTo>
                  <a:lnTo>
                    <a:pt x="11907" y="171450"/>
                  </a:lnTo>
                  <a:lnTo>
                    <a:pt x="0" y="142875"/>
                  </a:lnTo>
                  <a:lnTo>
                    <a:pt x="7144" y="133350"/>
                  </a:lnTo>
                  <a:lnTo>
                    <a:pt x="28575" y="135731"/>
                  </a:lnTo>
                  <a:lnTo>
                    <a:pt x="61913" y="133350"/>
                  </a:lnTo>
                  <a:lnTo>
                    <a:pt x="30957" y="104775"/>
                  </a:lnTo>
                  <a:lnTo>
                    <a:pt x="26194" y="88106"/>
                  </a:lnTo>
                  <a:lnTo>
                    <a:pt x="26194" y="61913"/>
                  </a:lnTo>
                  <a:lnTo>
                    <a:pt x="38100" y="45244"/>
                  </a:lnTo>
                  <a:cubicBezTo>
                    <a:pt x="60321" y="42775"/>
                    <a:pt x="52344" y="42863"/>
                    <a:pt x="61913" y="42863"/>
                  </a:cubicBezTo>
                  <a:lnTo>
                    <a:pt x="69057" y="40481"/>
                  </a:lnTo>
                  <a:lnTo>
                    <a:pt x="97632" y="35719"/>
                  </a:lnTo>
                  <a:lnTo>
                    <a:pt x="145257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Полилиния 19"/>
            <p:cNvSpPr>
              <a:spLocks/>
            </p:cNvSpPr>
            <p:nvPr/>
          </p:nvSpPr>
          <p:spPr bwMode="auto">
            <a:xfrm>
              <a:off x="2557463" y="773113"/>
              <a:ext cx="366712" cy="474662"/>
            </a:xfrm>
            <a:custGeom>
              <a:avLst/>
              <a:gdLst/>
              <a:ahLst/>
              <a:cxnLst/>
              <a:rect l="0" t="0" r="r" b="b"/>
              <a:pathLst>
                <a:path w="366712" h="473869">
                  <a:moveTo>
                    <a:pt x="33337" y="0"/>
                  </a:moveTo>
                  <a:lnTo>
                    <a:pt x="33337" y="0"/>
                  </a:lnTo>
                  <a:lnTo>
                    <a:pt x="80962" y="30957"/>
                  </a:lnTo>
                  <a:lnTo>
                    <a:pt x="95250" y="54769"/>
                  </a:lnTo>
                  <a:lnTo>
                    <a:pt x="114300" y="78582"/>
                  </a:lnTo>
                  <a:lnTo>
                    <a:pt x="128587" y="88107"/>
                  </a:lnTo>
                  <a:lnTo>
                    <a:pt x="145256" y="88107"/>
                  </a:lnTo>
                  <a:lnTo>
                    <a:pt x="171450" y="92869"/>
                  </a:lnTo>
                  <a:lnTo>
                    <a:pt x="204787" y="90488"/>
                  </a:lnTo>
                  <a:cubicBezTo>
                    <a:pt x="229717" y="92981"/>
                    <a:pt x="222959" y="87228"/>
                    <a:pt x="230981" y="95250"/>
                  </a:cubicBezTo>
                  <a:lnTo>
                    <a:pt x="245268" y="97632"/>
                  </a:lnTo>
                  <a:lnTo>
                    <a:pt x="278606" y="111919"/>
                  </a:lnTo>
                  <a:lnTo>
                    <a:pt x="307181" y="123825"/>
                  </a:lnTo>
                  <a:lnTo>
                    <a:pt x="316706" y="138113"/>
                  </a:lnTo>
                  <a:lnTo>
                    <a:pt x="319087" y="185738"/>
                  </a:lnTo>
                  <a:lnTo>
                    <a:pt x="326231" y="230982"/>
                  </a:lnTo>
                  <a:lnTo>
                    <a:pt x="333375" y="254794"/>
                  </a:lnTo>
                  <a:lnTo>
                    <a:pt x="342900" y="278607"/>
                  </a:lnTo>
                  <a:lnTo>
                    <a:pt x="361950" y="288132"/>
                  </a:lnTo>
                  <a:lnTo>
                    <a:pt x="366712" y="321469"/>
                  </a:lnTo>
                  <a:lnTo>
                    <a:pt x="366712" y="342900"/>
                  </a:lnTo>
                  <a:lnTo>
                    <a:pt x="364331" y="359569"/>
                  </a:lnTo>
                  <a:lnTo>
                    <a:pt x="350043" y="392907"/>
                  </a:lnTo>
                  <a:lnTo>
                    <a:pt x="342900" y="423863"/>
                  </a:lnTo>
                  <a:lnTo>
                    <a:pt x="319087" y="433388"/>
                  </a:lnTo>
                  <a:lnTo>
                    <a:pt x="283368" y="414338"/>
                  </a:lnTo>
                  <a:lnTo>
                    <a:pt x="254793" y="402432"/>
                  </a:lnTo>
                  <a:lnTo>
                    <a:pt x="228600" y="402432"/>
                  </a:lnTo>
                  <a:lnTo>
                    <a:pt x="216693" y="426244"/>
                  </a:lnTo>
                  <a:lnTo>
                    <a:pt x="209550" y="442913"/>
                  </a:lnTo>
                  <a:lnTo>
                    <a:pt x="195262" y="450057"/>
                  </a:lnTo>
                  <a:lnTo>
                    <a:pt x="154781" y="473869"/>
                  </a:lnTo>
                  <a:lnTo>
                    <a:pt x="140493" y="452438"/>
                  </a:lnTo>
                  <a:lnTo>
                    <a:pt x="171450" y="452438"/>
                  </a:lnTo>
                  <a:lnTo>
                    <a:pt x="154781" y="435769"/>
                  </a:lnTo>
                  <a:lnTo>
                    <a:pt x="123825" y="416719"/>
                  </a:lnTo>
                  <a:lnTo>
                    <a:pt x="104775" y="392907"/>
                  </a:lnTo>
                  <a:lnTo>
                    <a:pt x="76200" y="369094"/>
                  </a:lnTo>
                  <a:lnTo>
                    <a:pt x="66675" y="335757"/>
                  </a:lnTo>
                  <a:lnTo>
                    <a:pt x="64293" y="319088"/>
                  </a:lnTo>
                  <a:lnTo>
                    <a:pt x="71437" y="276225"/>
                  </a:lnTo>
                  <a:lnTo>
                    <a:pt x="73818" y="240507"/>
                  </a:lnTo>
                  <a:lnTo>
                    <a:pt x="76200" y="214313"/>
                  </a:lnTo>
                  <a:lnTo>
                    <a:pt x="88106" y="192882"/>
                  </a:lnTo>
                  <a:lnTo>
                    <a:pt x="73818" y="176213"/>
                  </a:lnTo>
                  <a:lnTo>
                    <a:pt x="66675" y="176213"/>
                  </a:lnTo>
                  <a:lnTo>
                    <a:pt x="50006" y="178594"/>
                  </a:lnTo>
                  <a:lnTo>
                    <a:pt x="23812" y="188119"/>
                  </a:lnTo>
                  <a:lnTo>
                    <a:pt x="16668" y="176213"/>
                  </a:lnTo>
                  <a:lnTo>
                    <a:pt x="35718" y="159544"/>
                  </a:lnTo>
                  <a:lnTo>
                    <a:pt x="40481" y="145257"/>
                  </a:lnTo>
                  <a:lnTo>
                    <a:pt x="30956" y="130969"/>
                  </a:lnTo>
                  <a:lnTo>
                    <a:pt x="38100" y="102394"/>
                  </a:lnTo>
                  <a:lnTo>
                    <a:pt x="54768" y="92869"/>
                  </a:lnTo>
                  <a:lnTo>
                    <a:pt x="40481" y="83344"/>
                  </a:lnTo>
                  <a:lnTo>
                    <a:pt x="40481" y="52388"/>
                  </a:lnTo>
                  <a:lnTo>
                    <a:pt x="26193" y="50007"/>
                  </a:lnTo>
                  <a:lnTo>
                    <a:pt x="16668" y="66675"/>
                  </a:lnTo>
                  <a:lnTo>
                    <a:pt x="7143" y="66675"/>
                  </a:lnTo>
                  <a:lnTo>
                    <a:pt x="0" y="52388"/>
                  </a:lnTo>
                  <a:lnTo>
                    <a:pt x="33337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Полилиния 65"/>
            <p:cNvSpPr>
              <a:spLocks/>
            </p:cNvSpPr>
            <p:nvPr/>
          </p:nvSpPr>
          <p:spPr bwMode="auto">
            <a:xfrm>
              <a:off x="2465388" y="1085850"/>
              <a:ext cx="163512" cy="268288"/>
            </a:xfrm>
            <a:custGeom>
              <a:avLst/>
              <a:gdLst>
                <a:gd name="T0" fmla="*/ 11906 w 164306"/>
                <a:gd name="T1" fmla="*/ 0 h 269081"/>
                <a:gd name="T2" fmla="*/ 66675 w 164306"/>
                <a:gd name="T3" fmla="*/ 88106 h 269081"/>
                <a:gd name="T4" fmla="*/ 100012 w 164306"/>
                <a:gd name="T5" fmla="*/ 145256 h 269081"/>
                <a:gd name="T6" fmla="*/ 133350 w 164306"/>
                <a:gd name="T7" fmla="*/ 192881 h 269081"/>
                <a:gd name="T8" fmla="*/ 164306 w 164306"/>
                <a:gd name="T9" fmla="*/ 242888 h 269081"/>
                <a:gd name="T10" fmla="*/ 161925 w 164306"/>
                <a:gd name="T11" fmla="*/ 269081 h 269081"/>
                <a:gd name="T12" fmla="*/ 161925 w 164306"/>
                <a:gd name="T13" fmla="*/ 269081 h 269081"/>
                <a:gd name="T14" fmla="*/ 130969 w 164306"/>
                <a:gd name="T15" fmla="*/ 261938 h 269081"/>
                <a:gd name="T16" fmla="*/ 126206 w 164306"/>
                <a:gd name="T17" fmla="*/ 252413 h 269081"/>
                <a:gd name="T18" fmla="*/ 111919 w 164306"/>
                <a:gd name="T19" fmla="*/ 242888 h 269081"/>
                <a:gd name="T20" fmla="*/ 97631 w 164306"/>
                <a:gd name="T21" fmla="*/ 238125 h 269081"/>
                <a:gd name="T22" fmla="*/ 80962 w 164306"/>
                <a:gd name="T23" fmla="*/ 228600 h 269081"/>
                <a:gd name="T24" fmla="*/ 64294 w 164306"/>
                <a:gd name="T25" fmla="*/ 216694 h 269081"/>
                <a:gd name="T26" fmla="*/ 64294 w 164306"/>
                <a:gd name="T27" fmla="*/ 216694 h 269081"/>
                <a:gd name="T28" fmla="*/ 50006 w 164306"/>
                <a:gd name="T29" fmla="*/ 190500 h 269081"/>
                <a:gd name="T30" fmla="*/ 50006 w 164306"/>
                <a:gd name="T31" fmla="*/ 178594 h 269081"/>
                <a:gd name="T32" fmla="*/ 45244 w 164306"/>
                <a:gd name="T33" fmla="*/ 161925 h 269081"/>
                <a:gd name="T34" fmla="*/ 35719 w 164306"/>
                <a:gd name="T35" fmla="*/ 145256 h 269081"/>
                <a:gd name="T36" fmla="*/ 30956 w 164306"/>
                <a:gd name="T37" fmla="*/ 119063 h 269081"/>
                <a:gd name="T38" fmla="*/ 30956 w 164306"/>
                <a:gd name="T39" fmla="*/ 119063 h 269081"/>
                <a:gd name="T40" fmla="*/ 4762 w 164306"/>
                <a:gd name="T41" fmla="*/ 111919 h 269081"/>
                <a:gd name="T42" fmla="*/ 11906 w 164306"/>
                <a:gd name="T43" fmla="*/ 95250 h 269081"/>
                <a:gd name="T44" fmla="*/ 4762 w 164306"/>
                <a:gd name="T45" fmla="*/ 76200 h 269081"/>
                <a:gd name="T46" fmla="*/ 0 w 164306"/>
                <a:gd name="T47" fmla="*/ 57150 h 269081"/>
                <a:gd name="T48" fmla="*/ 11906 w 164306"/>
                <a:gd name="T49" fmla="*/ 0 h 2690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64306" h="269081">
                  <a:moveTo>
                    <a:pt x="11906" y="0"/>
                  </a:moveTo>
                  <a:lnTo>
                    <a:pt x="66675" y="88106"/>
                  </a:lnTo>
                  <a:lnTo>
                    <a:pt x="100012" y="145256"/>
                  </a:lnTo>
                  <a:lnTo>
                    <a:pt x="133350" y="192881"/>
                  </a:lnTo>
                  <a:lnTo>
                    <a:pt x="164306" y="242888"/>
                  </a:lnTo>
                  <a:lnTo>
                    <a:pt x="161925" y="269081"/>
                  </a:lnTo>
                  <a:lnTo>
                    <a:pt x="130969" y="261938"/>
                  </a:lnTo>
                  <a:lnTo>
                    <a:pt x="126206" y="252413"/>
                  </a:lnTo>
                  <a:lnTo>
                    <a:pt x="111919" y="242888"/>
                  </a:lnTo>
                  <a:lnTo>
                    <a:pt x="97631" y="238125"/>
                  </a:lnTo>
                  <a:lnTo>
                    <a:pt x="80962" y="228600"/>
                  </a:lnTo>
                  <a:lnTo>
                    <a:pt x="64294" y="216694"/>
                  </a:lnTo>
                  <a:lnTo>
                    <a:pt x="50006" y="190500"/>
                  </a:lnTo>
                  <a:lnTo>
                    <a:pt x="50006" y="178594"/>
                  </a:lnTo>
                  <a:lnTo>
                    <a:pt x="45244" y="161925"/>
                  </a:lnTo>
                  <a:lnTo>
                    <a:pt x="35719" y="145256"/>
                  </a:lnTo>
                  <a:lnTo>
                    <a:pt x="30956" y="119063"/>
                  </a:lnTo>
                  <a:lnTo>
                    <a:pt x="4762" y="111919"/>
                  </a:lnTo>
                  <a:lnTo>
                    <a:pt x="11906" y="95250"/>
                  </a:lnTo>
                  <a:lnTo>
                    <a:pt x="4762" y="76200"/>
                  </a:lnTo>
                  <a:lnTo>
                    <a:pt x="0" y="57150"/>
                  </a:lnTo>
                  <a:lnTo>
                    <a:pt x="11906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Полилиния 102"/>
            <p:cNvSpPr>
              <a:spLocks/>
            </p:cNvSpPr>
            <p:nvPr/>
          </p:nvSpPr>
          <p:spPr bwMode="auto">
            <a:xfrm>
              <a:off x="703263" y="681038"/>
              <a:ext cx="196850" cy="390525"/>
            </a:xfrm>
            <a:custGeom>
              <a:avLst/>
              <a:gdLst>
                <a:gd name="T0" fmla="*/ 104775 w 197644"/>
                <a:gd name="T1" fmla="*/ 390525 h 390525"/>
                <a:gd name="T2" fmla="*/ 126206 w 197644"/>
                <a:gd name="T3" fmla="*/ 361950 h 390525"/>
                <a:gd name="T4" fmla="*/ 121444 w 197644"/>
                <a:gd name="T5" fmla="*/ 335756 h 390525"/>
                <a:gd name="T6" fmla="*/ 114300 w 197644"/>
                <a:gd name="T7" fmla="*/ 307181 h 390525"/>
                <a:gd name="T8" fmla="*/ 135731 w 197644"/>
                <a:gd name="T9" fmla="*/ 297656 h 390525"/>
                <a:gd name="T10" fmla="*/ 161925 w 197644"/>
                <a:gd name="T11" fmla="*/ 280987 h 390525"/>
                <a:gd name="T12" fmla="*/ 183356 w 197644"/>
                <a:gd name="T13" fmla="*/ 261937 h 390525"/>
                <a:gd name="T14" fmla="*/ 197644 w 197644"/>
                <a:gd name="T15" fmla="*/ 242887 h 390525"/>
                <a:gd name="T16" fmla="*/ 197644 w 197644"/>
                <a:gd name="T17" fmla="*/ 207168 h 390525"/>
                <a:gd name="T18" fmla="*/ 197644 w 197644"/>
                <a:gd name="T19" fmla="*/ 207168 h 390525"/>
                <a:gd name="T20" fmla="*/ 195262 w 197644"/>
                <a:gd name="T21" fmla="*/ 176212 h 390525"/>
                <a:gd name="T22" fmla="*/ 185737 w 197644"/>
                <a:gd name="T23" fmla="*/ 152400 h 390525"/>
                <a:gd name="T24" fmla="*/ 195262 w 197644"/>
                <a:gd name="T25" fmla="*/ 130968 h 390525"/>
                <a:gd name="T26" fmla="*/ 190500 w 197644"/>
                <a:gd name="T27" fmla="*/ 107156 h 390525"/>
                <a:gd name="T28" fmla="*/ 180975 w 197644"/>
                <a:gd name="T29" fmla="*/ 85725 h 390525"/>
                <a:gd name="T30" fmla="*/ 183356 w 197644"/>
                <a:gd name="T31" fmla="*/ 57150 h 390525"/>
                <a:gd name="T32" fmla="*/ 164306 w 197644"/>
                <a:gd name="T33" fmla="*/ 45243 h 390525"/>
                <a:gd name="T34" fmla="*/ 176212 w 197644"/>
                <a:gd name="T35" fmla="*/ 23812 h 390525"/>
                <a:gd name="T36" fmla="*/ 176212 w 197644"/>
                <a:gd name="T37" fmla="*/ 23812 h 390525"/>
                <a:gd name="T38" fmla="*/ 176212 w 197644"/>
                <a:gd name="T39" fmla="*/ 0 h 390525"/>
                <a:gd name="T40" fmla="*/ 176212 w 197644"/>
                <a:gd name="T41" fmla="*/ 0 h 390525"/>
                <a:gd name="T42" fmla="*/ 157162 w 197644"/>
                <a:gd name="T43" fmla="*/ 33337 h 390525"/>
                <a:gd name="T44" fmla="*/ 140494 w 197644"/>
                <a:gd name="T45" fmla="*/ 45243 h 390525"/>
                <a:gd name="T46" fmla="*/ 140494 w 197644"/>
                <a:gd name="T47" fmla="*/ 73818 h 390525"/>
                <a:gd name="T48" fmla="*/ 150019 w 197644"/>
                <a:gd name="T49" fmla="*/ 100012 h 390525"/>
                <a:gd name="T50" fmla="*/ 150019 w 197644"/>
                <a:gd name="T51" fmla="*/ 123825 h 390525"/>
                <a:gd name="T52" fmla="*/ 142875 w 197644"/>
                <a:gd name="T53" fmla="*/ 142875 h 390525"/>
                <a:gd name="T54" fmla="*/ 109537 w 197644"/>
                <a:gd name="T55" fmla="*/ 145256 h 390525"/>
                <a:gd name="T56" fmla="*/ 88106 w 197644"/>
                <a:gd name="T57" fmla="*/ 135731 h 390525"/>
                <a:gd name="T58" fmla="*/ 88106 w 197644"/>
                <a:gd name="T59" fmla="*/ 135731 h 390525"/>
                <a:gd name="T60" fmla="*/ 61912 w 197644"/>
                <a:gd name="T61" fmla="*/ 121443 h 390525"/>
                <a:gd name="T62" fmla="*/ 61912 w 197644"/>
                <a:gd name="T63" fmla="*/ 121443 h 390525"/>
                <a:gd name="T64" fmla="*/ 47625 w 197644"/>
                <a:gd name="T65" fmla="*/ 147637 h 390525"/>
                <a:gd name="T66" fmla="*/ 50006 w 197644"/>
                <a:gd name="T67" fmla="*/ 169068 h 390525"/>
                <a:gd name="T68" fmla="*/ 54769 w 197644"/>
                <a:gd name="T69" fmla="*/ 188118 h 390525"/>
                <a:gd name="T70" fmla="*/ 61912 w 197644"/>
                <a:gd name="T71" fmla="*/ 207168 h 390525"/>
                <a:gd name="T72" fmla="*/ 95250 w 197644"/>
                <a:gd name="T73" fmla="*/ 221456 h 390525"/>
                <a:gd name="T74" fmla="*/ 100012 w 197644"/>
                <a:gd name="T75" fmla="*/ 250031 h 390525"/>
                <a:gd name="T76" fmla="*/ 102394 w 197644"/>
                <a:gd name="T77" fmla="*/ 288131 h 390525"/>
                <a:gd name="T78" fmla="*/ 100012 w 197644"/>
                <a:gd name="T79" fmla="*/ 319087 h 390525"/>
                <a:gd name="T80" fmla="*/ 100012 w 197644"/>
                <a:gd name="T81" fmla="*/ 319087 h 390525"/>
                <a:gd name="T82" fmla="*/ 78581 w 197644"/>
                <a:gd name="T83" fmla="*/ 345281 h 390525"/>
                <a:gd name="T84" fmla="*/ 61912 w 197644"/>
                <a:gd name="T85" fmla="*/ 357187 h 390525"/>
                <a:gd name="T86" fmla="*/ 30956 w 197644"/>
                <a:gd name="T87" fmla="*/ 342900 h 390525"/>
                <a:gd name="T88" fmla="*/ 0 w 197644"/>
                <a:gd name="T89" fmla="*/ 333375 h 390525"/>
                <a:gd name="T90" fmla="*/ 0 w 197644"/>
                <a:gd name="T91" fmla="*/ 333375 h 390525"/>
                <a:gd name="T92" fmla="*/ 23812 w 197644"/>
                <a:gd name="T93" fmla="*/ 352425 h 390525"/>
                <a:gd name="T94" fmla="*/ 104775 w 197644"/>
                <a:gd name="T95" fmla="*/ 390525 h 3905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7644" h="390525">
                  <a:moveTo>
                    <a:pt x="104775" y="390525"/>
                  </a:moveTo>
                  <a:lnTo>
                    <a:pt x="126206" y="361950"/>
                  </a:lnTo>
                  <a:lnTo>
                    <a:pt x="121444" y="335756"/>
                  </a:lnTo>
                  <a:lnTo>
                    <a:pt x="114300" y="307181"/>
                  </a:lnTo>
                  <a:lnTo>
                    <a:pt x="135731" y="297656"/>
                  </a:lnTo>
                  <a:lnTo>
                    <a:pt x="161925" y="280987"/>
                  </a:lnTo>
                  <a:lnTo>
                    <a:pt x="183356" y="261937"/>
                  </a:lnTo>
                  <a:lnTo>
                    <a:pt x="197644" y="242887"/>
                  </a:lnTo>
                  <a:lnTo>
                    <a:pt x="197644" y="207168"/>
                  </a:lnTo>
                  <a:lnTo>
                    <a:pt x="195262" y="176212"/>
                  </a:lnTo>
                  <a:lnTo>
                    <a:pt x="185737" y="152400"/>
                  </a:lnTo>
                  <a:lnTo>
                    <a:pt x="195262" y="130968"/>
                  </a:lnTo>
                  <a:lnTo>
                    <a:pt x="190500" y="107156"/>
                  </a:lnTo>
                  <a:lnTo>
                    <a:pt x="180975" y="85725"/>
                  </a:lnTo>
                  <a:lnTo>
                    <a:pt x="183356" y="57150"/>
                  </a:lnTo>
                  <a:lnTo>
                    <a:pt x="164306" y="45243"/>
                  </a:lnTo>
                  <a:lnTo>
                    <a:pt x="176212" y="23812"/>
                  </a:lnTo>
                  <a:lnTo>
                    <a:pt x="176212" y="0"/>
                  </a:lnTo>
                  <a:lnTo>
                    <a:pt x="157162" y="33337"/>
                  </a:lnTo>
                  <a:lnTo>
                    <a:pt x="140494" y="45243"/>
                  </a:lnTo>
                  <a:lnTo>
                    <a:pt x="140494" y="73818"/>
                  </a:lnTo>
                  <a:lnTo>
                    <a:pt x="150019" y="100012"/>
                  </a:lnTo>
                  <a:lnTo>
                    <a:pt x="150019" y="123825"/>
                  </a:lnTo>
                  <a:lnTo>
                    <a:pt x="142875" y="142875"/>
                  </a:lnTo>
                  <a:lnTo>
                    <a:pt x="109537" y="145256"/>
                  </a:lnTo>
                  <a:lnTo>
                    <a:pt x="88106" y="135731"/>
                  </a:lnTo>
                  <a:lnTo>
                    <a:pt x="61912" y="121443"/>
                  </a:lnTo>
                  <a:lnTo>
                    <a:pt x="47625" y="147637"/>
                  </a:lnTo>
                  <a:lnTo>
                    <a:pt x="50006" y="169068"/>
                  </a:lnTo>
                  <a:lnTo>
                    <a:pt x="54769" y="188118"/>
                  </a:lnTo>
                  <a:lnTo>
                    <a:pt x="61912" y="207168"/>
                  </a:lnTo>
                  <a:lnTo>
                    <a:pt x="95250" y="221456"/>
                  </a:lnTo>
                  <a:lnTo>
                    <a:pt x="100012" y="250031"/>
                  </a:lnTo>
                  <a:lnTo>
                    <a:pt x="102394" y="288131"/>
                  </a:lnTo>
                  <a:lnTo>
                    <a:pt x="100012" y="319087"/>
                  </a:lnTo>
                  <a:lnTo>
                    <a:pt x="78581" y="345281"/>
                  </a:lnTo>
                  <a:lnTo>
                    <a:pt x="61912" y="357187"/>
                  </a:lnTo>
                  <a:lnTo>
                    <a:pt x="30956" y="342900"/>
                  </a:lnTo>
                  <a:lnTo>
                    <a:pt x="0" y="333375"/>
                  </a:lnTo>
                  <a:lnTo>
                    <a:pt x="23812" y="352425"/>
                  </a:lnTo>
                  <a:lnTo>
                    <a:pt x="104775" y="390525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Полилиния 103"/>
            <p:cNvSpPr>
              <a:spLocks/>
            </p:cNvSpPr>
            <p:nvPr/>
          </p:nvSpPr>
          <p:spPr bwMode="auto">
            <a:xfrm>
              <a:off x="652463" y="1343025"/>
              <a:ext cx="347662" cy="322263"/>
            </a:xfrm>
            <a:custGeom>
              <a:avLst/>
              <a:gdLst>
                <a:gd name="T0" fmla="*/ 209550 w 347662"/>
                <a:gd name="T1" fmla="*/ 7144 h 321469"/>
                <a:gd name="T2" fmla="*/ 207168 w 347662"/>
                <a:gd name="T3" fmla="*/ 66675 h 321469"/>
                <a:gd name="T4" fmla="*/ 223837 w 347662"/>
                <a:gd name="T5" fmla="*/ 85725 h 321469"/>
                <a:gd name="T6" fmla="*/ 223837 w 347662"/>
                <a:gd name="T7" fmla="*/ 85725 h 321469"/>
                <a:gd name="T8" fmla="*/ 250031 w 347662"/>
                <a:gd name="T9" fmla="*/ 97631 h 321469"/>
                <a:gd name="T10" fmla="*/ 273843 w 347662"/>
                <a:gd name="T11" fmla="*/ 104775 h 321469"/>
                <a:gd name="T12" fmla="*/ 288131 w 347662"/>
                <a:gd name="T13" fmla="*/ 116681 h 321469"/>
                <a:gd name="T14" fmla="*/ 302418 w 347662"/>
                <a:gd name="T15" fmla="*/ 142875 h 321469"/>
                <a:gd name="T16" fmla="*/ 319087 w 347662"/>
                <a:gd name="T17" fmla="*/ 166688 h 321469"/>
                <a:gd name="T18" fmla="*/ 338137 w 347662"/>
                <a:gd name="T19" fmla="*/ 202406 h 321469"/>
                <a:gd name="T20" fmla="*/ 347662 w 347662"/>
                <a:gd name="T21" fmla="*/ 226219 h 321469"/>
                <a:gd name="T22" fmla="*/ 340518 w 347662"/>
                <a:gd name="T23" fmla="*/ 238125 h 321469"/>
                <a:gd name="T24" fmla="*/ 321468 w 347662"/>
                <a:gd name="T25" fmla="*/ 252413 h 321469"/>
                <a:gd name="T26" fmla="*/ 307181 w 347662"/>
                <a:gd name="T27" fmla="*/ 273844 h 321469"/>
                <a:gd name="T28" fmla="*/ 309562 w 347662"/>
                <a:gd name="T29" fmla="*/ 297656 h 321469"/>
                <a:gd name="T30" fmla="*/ 309562 w 347662"/>
                <a:gd name="T31" fmla="*/ 311944 h 321469"/>
                <a:gd name="T32" fmla="*/ 309562 w 347662"/>
                <a:gd name="T33" fmla="*/ 311944 h 321469"/>
                <a:gd name="T34" fmla="*/ 285750 w 347662"/>
                <a:gd name="T35" fmla="*/ 321469 h 321469"/>
                <a:gd name="T36" fmla="*/ 264318 w 347662"/>
                <a:gd name="T37" fmla="*/ 292894 h 321469"/>
                <a:gd name="T38" fmla="*/ 230981 w 347662"/>
                <a:gd name="T39" fmla="*/ 278606 h 321469"/>
                <a:gd name="T40" fmla="*/ 209550 w 347662"/>
                <a:gd name="T41" fmla="*/ 261938 h 321469"/>
                <a:gd name="T42" fmla="*/ 183356 w 347662"/>
                <a:gd name="T43" fmla="*/ 254794 h 321469"/>
                <a:gd name="T44" fmla="*/ 161925 w 347662"/>
                <a:gd name="T45" fmla="*/ 230981 h 321469"/>
                <a:gd name="T46" fmla="*/ 133350 w 347662"/>
                <a:gd name="T47" fmla="*/ 207169 h 321469"/>
                <a:gd name="T48" fmla="*/ 104775 w 347662"/>
                <a:gd name="T49" fmla="*/ 192881 h 321469"/>
                <a:gd name="T50" fmla="*/ 78581 w 347662"/>
                <a:gd name="T51" fmla="*/ 190500 h 321469"/>
                <a:gd name="T52" fmla="*/ 59531 w 347662"/>
                <a:gd name="T53" fmla="*/ 185738 h 321469"/>
                <a:gd name="T54" fmla="*/ 59531 w 347662"/>
                <a:gd name="T55" fmla="*/ 173831 h 321469"/>
                <a:gd name="T56" fmla="*/ 69056 w 347662"/>
                <a:gd name="T57" fmla="*/ 150019 h 321469"/>
                <a:gd name="T58" fmla="*/ 52387 w 347662"/>
                <a:gd name="T59" fmla="*/ 138113 h 321469"/>
                <a:gd name="T60" fmla="*/ 38100 w 347662"/>
                <a:gd name="T61" fmla="*/ 128588 h 321469"/>
                <a:gd name="T62" fmla="*/ 26193 w 347662"/>
                <a:gd name="T63" fmla="*/ 104775 h 321469"/>
                <a:gd name="T64" fmla="*/ 33337 w 347662"/>
                <a:gd name="T65" fmla="*/ 88106 h 321469"/>
                <a:gd name="T66" fmla="*/ 47625 w 347662"/>
                <a:gd name="T67" fmla="*/ 73819 h 321469"/>
                <a:gd name="T68" fmla="*/ 26193 w 347662"/>
                <a:gd name="T69" fmla="*/ 54769 h 321469"/>
                <a:gd name="T70" fmla="*/ 7143 w 347662"/>
                <a:gd name="T71" fmla="*/ 28575 h 321469"/>
                <a:gd name="T72" fmla="*/ 0 w 347662"/>
                <a:gd name="T73" fmla="*/ 0 h 321469"/>
                <a:gd name="T74" fmla="*/ 21431 w 347662"/>
                <a:gd name="T75" fmla="*/ 16669 h 321469"/>
                <a:gd name="T76" fmla="*/ 47625 w 347662"/>
                <a:gd name="T77" fmla="*/ 38100 h 321469"/>
                <a:gd name="T78" fmla="*/ 64293 w 347662"/>
                <a:gd name="T79" fmla="*/ 30956 h 321469"/>
                <a:gd name="T80" fmla="*/ 95250 w 347662"/>
                <a:gd name="T81" fmla="*/ 26194 h 321469"/>
                <a:gd name="T82" fmla="*/ 116681 w 347662"/>
                <a:gd name="T83" fmla="*/ 21431 h 321469"/>
                <a:gd name="T84" fmla="*/ 123825 w 347662"/>
                <a:gd name="T85" fmla="*/ 47625 h 321469"/>
                <a:gd name="T86" fmla="*/ 140493 w 347662"/>
                <a:gd name="T87" fmla="*/ 59531 h 321469"/>
                <a:gd name="T88" fmla="*/ 157162 w 347662"/>
                <a:gd name="T89" fmla="*/ 64294 h 321469"/>
                <a:gd name="T90" fmla="*/ 183355 w 347662"/>
                <a:gd name="T91" fmla="*/ 4763 h 321469"/>
                <a:gd name="T92" fmla="*/ 209550 w 347662"/>
                <a:gd name="T93" fmla="*/ 7144 h 32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47662" h="321469">
                  <a:moveTo>
                    <a:pt x="209550" y="7144"/>
                  </a:moveTo>
                  <a:lnTo>
                    <a:pt x="207168" y="66675"/>
                  </a:lnTo>
                  <a:lnTo>
                    <a:pt x="223837" y="85725"/>
                  </a:lnTo>
                  <a:lnTo>
                    <a:pt x="250031" y="97631"/>
                  </a:lnTo>
                  <a:lnTo>
                    <a:pt x="273843" y="104775"/>
                  </a:lnTo>
                  <a:lnTo>
                    <a:pt x="288131" y="116681"/>
                  </a:lnTo>
                  <a:lnTo>
                    <a:pt x="302418" y="142875"/>
                  </a:lnTo>
                  <a:lnTo>
                    <a:pt x="319087" y="166688"/>
                  </a:lnTo>
                  <a:lnTo>
                    <a:pt x="338137" y="202406"/>
                  </a:lnTo>
                  <a:lnTo>
                    <a:pt x="347662" y="226219"/>
                  </a:lnTo>
                  <a:lnTo>
                    <a:pt x="340518" y="238125"/>
                  </a:lnTo>
                  <a:lnTo>
                    <a:pt x="321468" y="252413"/>
                  </a:lnTo>
                  <a:lnTo>
                    <a:pt x="307181" y="273844"/>
                  </a:lnTo>
                  <a:lnTo>
                    <a:pt x="309562" y="297656"/>
                  </a:lnTo>
                  <a:lnTo>
                    <a:pt x="309562" y="311944"/>
                  </a:lnTo>
                  <a:lnTo>
                    <a:pt x="285750" y="321469"/>
                  </a:lnTo>
                  <a:lnTo>
                    <a:pt x="264318" y="292894"/>
                  </a:lnTo>
                  <a:cubicBezTo>
                    <a:pt x="234105" y="280305"/>
                    <a:pt x="244972" y="285604"/>
                    <a:pt x="230981" y="278606"/>
                  </a:cubicBezTo>
                  <a:lnTo>
                    <a:pt x="209550" y="261938"/>
                  </a:lnTo>
                  <a:lnTo>
                    <a:pt x="183356" y="254794"/>
                  </a:lnTo>
                  <a:lnTo>
                    <a:pt x="161925" y="230981"/>
                  </a:lnTo>
                  <a:lnTo>
                    <a:pt x="133350" y="207169"/>
                  </a:lnTo>
                  <a:lnTo>
                    <a:pt x="104775" y="192881"/>
                  </a:lnTo>
                  <a:lnTo>
                    <a:pt x="78581" y="190500"/>
                  </a:lnTo>
                  <a:lnTo>
                    <a:pt x="59531" y="185738"/>
                  </a:lnTo>
                  <a:lnTo>
                    <a:pt x="59531" y="173831"/>
                  </a:lnTo>
                  <a:lnTo>
                    <a:pt x="69056" y="150019"/>
                  </a:lnTo>
                  <a:lnTo>
                    <a:pt x="52387" y="138113"/>
                  </a:lnTo>
                  <a:lnTo>
                    <a:pt x="38100" y="128588"/>
                  </a:lnTo>
                  <a:lnTo>
                    <a:pt x="26193" y="104775"/>
                  </a:lnTo>
                  <a:lnTo>
                    <a:pt x="33337" y="88106"/>
                  </a:lnTo>
                  <a:lnTo>
                    <a:pt x="47625" y="73819"/>
                  </a:lnTo>
                  <a:lnTo>
                    <a:pt x="26193" y="54769"/>
                  </a:lnTo>
                  <a:lnTo>
                    <a:pt x="7143" y="28575"/>
                  </a:lnTo>
                  <a:lnTo>
                    <a:pt x="0" y="0"/>
                  </a:lnTo>
                  <a:lnTo>
                    <a:pt x="21431" y="16669"/>
                  </a:lnTo>
                  <a:lnTo>
                    <a:pt x="47625" y="38100"/>
                  </a:lnTo>
                  <a:lnTo>
                    <a:pt x="64293" y="30956"/>
                  </a:lnTo>
                  <a:lnTo>
                    <a:pt x="95250" y="26194"/>
                  </a:lnTo>
                  <a:lnTo>
                    <a:pt x="116681" y="21431"/>
                  </a:lnTo>
                  <a:lnTo>
                    <a:pt x="123825" y="47625"/>
                  </a:lnTo>
                  <a:lnTo>
                    <a:pt x="140493" y="59531"/>
                  </a:lnTo>
                  <a:lnTo>
                    <a:pt x="157162" y="64294"/>
                  </a:lnTo>
                  <a:cubicBezTo>
                    <a:pt x="165893" y="44450"/>
                    <a:pt x="186529" y="53182"/>
                    <a:pt x="183355" y="4763"/>
                  </a:cubicBezTo>
                  <a:lnTo>
                    <a:pt x="209550" y="7144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Полилиния 106"/>
            <p:cNvSpPr>
              <a:spLocks/>
            </p:cNvSpPr>
            <p:nvPr/>
          </p:nvSpPr>
          <p:spPr bwMode="auto">
            <a:xfrm>
              <a:off x="601663" y="1103313"/>
              <a:ext cx="85725" cy="153987"/>
            </a:xfrm>
            <a:custGeom>
              <a:avLst/>
              <a:gdLst>
                <a:gd name="T0" fmla="*/ 61913 w 85725"/>
                <a:gd name="T1" fmla="*/ 133350 h 154781"/>
                <a:gd name="T2" fmla="*/ 73819 w 85725"/>
                <a:gd name="T3" fmla="*/ 114300 h 154781"/>
                <a:gd name="T4" fmla="*/ 71438 w 85725"/>
                <a:gd name="T5" fmla="*/ 88106 h 154781"/>
                <a:gd name="T6" fmla="*/ 66675 w 85725"/>
                <a:gd name="T7" fmla="*/ 59531 h 154781"/>
                <a:gd name="T8" fmla="*/ 64294 w 85725"/>
                <a:gd name="T9" fmla="*/ 40481 h 154781"/>
                <a:gd name="T10" fmla="*/ 64294 w 85725"/>
                <a:gd name="T11" fmla="*/ 40481 h 154781"/>
                <a:gd name="T12" fmla="*/ 80963 w 85725"/>
                <a:gd name="T13" fmla="*/ 30956 h 154781"/>
                <a:gd name="T14" fmla="*/ 80963 w 85725"/>
                <a:gd name="T15" fmla="*/ 30956 h 154781"/>
                <a:gd name="T16" fmla="*/ 85725 w 85725"/>
                <a:gd name="T17" fmla="*/ 11906 h 154781"/>
                <a:gd name="T18" fmla="*/ 69057 w 85725"/>
                <a:gd name="T19" fmla="*/ 2381 h 154781"/>
                <a:gd name="T20" fmla="*/ 40482 w 85725"/>
                <a:gd name="T21" fmla="*/ 0 h 154781"/>
                <a:gd name="T22" fmla="*/ 14288 w 85725"/>
                <a:gd name="T23" fmla="*/ 4762 h 154781"/>
                <a:gd name="T24" fmla="*/ 9525 w 85725"/>
                <a:gd name="T25" fmla="*/ 21431 h 154781"/>
                <a:gd name="T26" fmla="*/ 35720 w 85725"/>
                <a:gd name="T27" fmla="*/ 78581 h 154781"/>
                <a:gd name="T28" fmla="*/ 0 w 85725"/>
                <a:gd name="T29" fmla="*/ 154781 h 154781"/>
                <a:gd name="T30" fmla="*/ 11908 w 85725"/>
                <a:gd name="T31" fmla="*/ 121444 h 154781"/>
                <a:gd name="T32" fmla="*/ 61913 w 85725"/>
                <a:gd name="T33" fmla="*/ 133350 h 15478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725" h="154781">
                  <a:moveTo>
                    <a:pt x="61913" y="133350"/>
                  </a:moveTo>
                  <a:lnTo>
                    <a:pt x="73819" y="114300"/>
                  </a:lnTo>
                  <a:lnTo>
                    <a:pt x="71438" y="88106"/>
                  </a:lnTo>
                  <a:lnTo>
                    <a:pt x="66675" y="59531"/>
                  </a:lnTo>
                  <a:lnTo>
                    <a:pt x="64294" y="40481"/>
                  </a:lnTo>
                  <a:lnTo>
                    <a:pt x="80963" y="30956"/>
                  </a:lnTo>
                  <a:lnTo>
                    <a:pt x="85725" y="11906"/>
                  </a:lnTo>
                  <a:lnTo>
                    <a:pt x="69057" y="2381"/>
                  </a:lnTo>
                  <a:lnTo>
                    <a:pt x="40482" y="0"/>
                  </a:lnTo>
                  <a:lnTo>
                    <a:pt x="14288" y="4762"/>
                  </a:lnTo>
                  <a:lnTo>
                    <a:pt x="9525" y="21431"/>
                  </a:lnTo>
                  <a:lnTo>
                    <a:pt x="35720" y="78581"/>
                  </a:lnTo>
                  <a:cubicBezTo>
                    <a:pt x="28576" y="114300"/>
                    <a:pt x="40482" y="133350"/>
                    <a:pt x="0" y="154781"/>
                  </a:cubicBezTo>
                  <a:cubicBezTo>
                    <a:pt x="3969" y="143669"/>
                    <a:pt x="17464" y="144462"/>
                    <a:pt x="11908" y="121444"/>
                  </a:cubicBezTo>
                  <a:cubicBezTo>
                    <a:pt x="35720" y="130175"/>
                    <a:pt x="45245" y="129381"/>
                    <a:pt x="61913" y="133350"/>
                  </a:cubicBez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Полилиния 107"/>
            <p:cNvSpPr>
              <a:spLocks/>
            </p:cNvSpPr>
            <p:nvPr/>
          </p:nvSpPr>
          <p:spPr bwMode="auto">
            <a:xfrm>
              <a:off x="990600" y="2152650"/>
              <a:ext cx="519113" cy="808038"/>
            </a:xfrm>
            <a:custGeom>
              <a:avLst/>
              <a:gdLst/>
              <a:ahLst/>
              <a:cxnLst/>
              <a:rect l="0" t="0" r="r" b="b"/>
              <a:pathLst>
                <a:path w="519113" h="807244">
                  <a:moveTo>
                    <a:pt x="278606" y="0"/>
                  </a:moveTo>
                  <a:lnTo>
                    <a:pt x="300038" y="23813"/>
                  </a:lnTo>
                  <a:lnTo>
                    <a:pt x="314325" y="59531"/>
                  </a:lnTo>
                  <a:lnTo>
                    <a:pt x="328613" y="85725"/>
                  </a:lnTo>
                  <a:lnTo>
                    <a:pt x="328613" y="104775"/>
                  </a:lnTo>
                  <a:lnTo>
                    <a:pt x="340519" y="121444"/>
                  </a:lnTo>
                  <a:lnTo>
                    <a:pt x="352425" y="140494"/>
                  </a:lnTo>
                  <a:lnTo>
                    <a:pt x="354806" y="164306"/>
                  </a:lnTo>
                  <a:lnTo>
                    <a:pt x="366713" y="178594"/>
                  </a:lnTo>
                  <a:lnTo>
                    <a:pt x="385763" y="178594"/>
                  </a:lnTo>
                  <a:lnTo>
                    <a:pt x="392906" y="169069"/>
                  </a:lnTo>
                  <a:lnTo>
                    <a:pt x="416719" y="154781"/>
                  </a:lnTo>
                  <a:lnTo>
                    <a:pt x="438150" y="154781"/>
                  </a:lnTo>
                  <a:lnTo>
                    <a:pt x="466725" y="171450"/>
                  </a:lnTo>
                  <a:lnTo>
                    <a:pt x="485775" y="183356"/>
                  </a:lnTo>
                  <a:lnTo>
                    <a:pt x="504825" y="207169"/>
                  </a:lnTo>
                  <a:lnTo>
                    <a:pt x="516731" y="219075"/>
                  </a:lnTo>
                  <a:lnTo>
                    <a:pt x="519113" y="242888"/>
                  </a:lnTo>
                  <a:lnTo>
                    <a:pt x="507206" y="261938"/>
                  </a:lnTo>
                  <a:lnTo>
                    <a:pt x="490538" y="254794"/>
                  </a:lnTo>
                  <a:lnTo>
                    <a:pt x="481013" y="240506"/>
                  </a:lnTo>
                  <a:lnTo>
                    <a:pt x="459581" y="223838"/>
                  </a:lnTo>
                  <a:lnTo>
                    <a:pt x="435769" y="226219"/>
                  </a:lnTo>
                  <a:lnTo>
                    <a:pt x="409575" y="233363"/>
                  </a:lnTo>
                  <a:lnTo>
                    <a:pt x="392906" y="250031"/>
                  </a:lnTo>
                  <a:lnTo>
                    <a:pt x="385763" y="271463"/>
                  </a:lnTo>
                  <a:lnTo>
                    <a:pt x="388144" y="292894"/>
                  </a:lnTo>
                  <a:lnTo>
                    <a:pt x="414338" y="319088"/>
                  </a:lnTo>
                  <a:lnTo>
                    <a:pt x="419100" y="345281"/>
                  </a:lnTo>
                  <a:lnTo>
                    <a:pt x="376238" y="340519"/>
                  </a:lnTo>
                  <a:lnTo>
                    <a:pt x="347663" y="338138"/>
                  </a:lnTo>
                  <a:lnTo>
                    <a:pt x="340519" y="371475"/>
                  </a:lnTo>
                  <a:lnTo>
                    <a:pt x="342900" y="402431"/>
                  </a:lnTo>
                  <a:lnTo>
                    <a:pt x="326231" y="421481"/>
                  </a:lnTo>
                  <a:lnTo>
                    <a:pt x="319088" y="440531"/>
                  </a:lnTo>
                  <a:lnTo>
                    <a:pt x="326231" y="461963"/>
                  </a:lnTo>
                  <a:lnTo>
                    <a:pt x="338138" y="495300"/>
                  </a:lnTo>
                  <a:lnTo>
                    <a:pt x="364331" y="523875"/>
                  </a:lnTo>
                  <a:lnTo>
                    <a:pt x="376238" y="509588"/>
                  </a:lnTo>
                  <a:lnTo>
                    <a:pt x="383381" y="483394"/>
                  </a:lnTo>
                  <a:lnTo>
                    <a:pt x="419100" y="469106"/>
                  </a:lnTo>
                  <a:lnTo>
                    <a:pt x="435769" y="478631"/>
                  </a:lnTo>
                  <a:lnTo>
                    <a:pt x="419100" y="497681"/>
                  </a:lnTo>
                  <a:lnTo>
                    <a:pt x="404813" y="526256"/>
                  </a:lnTo>
                  <a:lnTo>
                    <a:pt x="428625" y="545306"/>
                  </a:lnTo>
                  <a:lnTo>
                    <a:pt x="440531" y="573881"/>
                  </a:lnTo>
                  <a:lnTo>
                    <a:pt x="442913" y="614363"/>
                  </a:lnTo>
                  <a:lnTo>
                    <a:pt x="466725" y="650081"/>
                  </a:lnTo>
                  <a:lnTo>
                    <a:pt x="469106" y="681038"/>
                  </a:lnTo>
                  <a:lnTo>
                    <a:pt x="447675" y="697706"/>
                  </a:lnTo>
                  <a:lnTo>
                    <a:pt x="416719" y="723900"/>
                  </a:lnTo>
                  <a:lnTo>
                    <a:pt x="388144" y="740569"/>
                  </a:lnTo>
                  <a:lnTo>
                    <a:pt x="350044" y="738188"/>
                  </a:lnTo>
                  <a:lnTo>
                    <a:pt x="330994" y="731044"/>
                  </a:lnTo>
                  <a:lnTo>
                    <a:pt x="309563" y="738188"/>
                  </a:lnTo>
                  <a:lnTo>
                    <a:pt x="297656" y="754856"/>
                  </a:lnTo>
                  <a:lnTo>
                    <a:pt x="280988" y="773906"/>
                  </a:lnTo>
                  <a:lnTo>
                    <a:pt x="254794" y="788194"/>
                  </a:lnTo>
                  <a:lnTo>
                    <a:pt x="230981" y="788194"/>
                  </a:lnTo>
                  <a:lnTo>
                    <a:pt x="216694" y="759619"/>
                  </a:lnTo>
                  <a:lnTo>
                    <a:pt x="235744" y="733425"/>
                  </a:lnTo>
                  <a:lnTo>
                    <a:pt x="259556" y="711994"/>
                  </a:lnTo>
                  <a:lnTo>
                    <a:pt x="266700" y="697706"/>
                  </a:lnTo>
                  <a:lnTo>
                    <a:pt x="266700" y="671513"/>
                  </a:lnTo>
                  <a:lnTo>
                    <a:pt x="261938" y="638175"/>
                  </a:lnTo>
                  <a:lnTo>
                    <a:pt x="252413" y="616744"/>
                  </a:lnTo>
                  <a:lnTo>
                    <a:pt x="250031" y="600075"/>
                  </a:lnTo>
                  <a:lnTo>
                    <a:pt x="238125" y="578644"/>
                  </a:lnTo>
                  <a:lnTo>
                    <a:pt x="185738" y="566738"/>
                  </a:lnTo>
                  <a:lnTo>
                    <a:pt x="164306" y="564356"/>
                  </a:lnTo>
                  <a:lnTo>
                    <a:pt x="152400" y="585788"/>
                  </a:lnTo>
                  <a:lnTo>
                    <a:pt x="145256" y="607219"/>
                  </a:lnTo>
                  <a:lnTo>
                    <a:pt x="126206" y="616744"/>
                  </a:lnTo>
                  <a:lnTo>
                    <a:pt x="121444" y="657225"/>
                  </a:lnTo>
                  <a:lnTo>
                    <a:pt x="123825" y="678656"/>
                  </a:lnTo>
                  <a:lnTo>
                    <a:pt x="133350" y="700088"/>
                  </a:lnTo>
                  <a:lnTo>
                    <a:pt x="145256" y="721519"/>
                  </a:lnTo>
                  <a:lnTo>
                    <a:pt x="128588" y="731044"/>
                  </a:lnTo>
                  <a:lnTo>
                    <a:pt x="121444" y="745331"/>
                  </a:lnTo>
                  <a:lnTo>
                    <a:pt x="102394" y="759619"/>
                  </a:lnTo>
                  <a:lnTo>
                    <a:pt x="102394" y="773906"/>
                  </a:lnTo>
                  <a:lnTo>
                    <a:pt x="109538" y="790575"/>
                  </a:lnTo>
                  <a:lnTo>
                    <a:pt x="92869" y="807244"/>
                  </a:lnTo>
                  <a:lnTo>
                    <a:pt x="61913" y="785813"/>
                  </a:lnTo>
                  <a:lnTo>
                    <a:pt x="38100" y="752475"/>
                  </a:lnTo>
                  <a:lnTo>
                    <a:pt x="30956" y="733425"/>
                  </a:lnTo>
                  <a:lnTo>
                    <a:pt x="30956" y="726281"/>
                  </a:lnTo>
                  <a:lnTo>
                    <a:pt x="16669" y="685800"/>
                  </a:lnTo>
                  <a:lnTo>
                    <a:pt x="14288" y="654844"/>
                  </a:lnTo>
                  <a:cubicBezTo>
                    <a:pt x="19222" y="632638"/>
                    <a:pt x="19050" y="640731"/>
                    <a:pt x="19050" y="631031"/>
                  </a:cubicBezTo>
                  <a:lnTo>
                    <a:pt x="19050" y="616744"/>
                  </a:lnTo>
                  <a:lnTo>
                    <a:pt x="21431" y="597694"/>
                  </a:lnTo>
                  <a:lnTo>
                    <a:pt x="11906" y="578644"/>
                  </a:lnTo>
                  <a:lnTo>
                    <a:pt x="0" y="559594"/>
                  </a:lnTo>
                  <a:lnTo>
                    <a:pt x="9525" y="538163"/>
                  </a:lnTo>
                  <a:lnTo>
                    <a:pt x="23813" y="523875"/>
                  </a:lnTo>
                  <a:lnTo>
                    <a:pt x="42863" y="514350"/>
                  </a:lnTo>
                  <a:lnTo>
                    <a:pt x="35719" y="488156"/>
                  </a:lnTo>
                  <a:lnTo>
                    <a:pt x="4763" y="459581"/>
                  </a:lnTo>
                  <a:lnTo>
                    <a:pt x="19050" y="433388"/>
                  </a:lnTo>
                  <a:lnTo>
                    <a:pt x="42863" y="411956"/>
                  </a:lnTo>
                  <a:lnTo>
                    <a:pt x="76200" y="400050"/>
                  </a:lnTo>
                  <a:lnTo>
                    <a:pt x="97631" y="395288"/>
                  </a:lnTo>
                  <a:lnTo>
                    <a:pt x="133350" y="426244"/>
                  </a:lnTo>
                  <a:lnTo>
                    <a:pt x="147638" y="452438"/>
                  </a:lnTo>
                  <a:lnTo>
                    <a:pt x="159544" y="459581"/>
                  </a:lnTo>
                  <a:lnTo>
                    <a:pt x="161925" y="438150"/>
                  </a:lnTo>
                  <a:lnTo>
                    <a:pt x="161925" y="423863"/>
                  </a:lnTo>
                  <a:cubicBezTo>
                    <a:pt x="181718" y="416440"/>
                    <a:pt x="180975" y="423501"/>
                    <a:pt x="180975" y="414338"/>
                  </a:cubicBezTo>
                  <a:lnTo>
                    <a:pt x="188119" y="407194"/>
                  </a:lnTo>
                  <a:lnTo>
                    <a:pt x="169069" y="388144"/>
                  </a:lnTo>
                  <a:lnTo>
                    <a:pt x="130969" y="385763"/>
                  </a:lnTo>
                  <a:lnTo>
                    <a:pt x="111919" y="376238"/>
                  </a:lnTo>
                  <a:lnTo>
                    <a:pt x="100013" y="359569"/>
                  </a:lnTo>
                  <a:lnTo>
                    <a:pt x="100013" y="340519"/>
                  </a:lnTo>
                  <a:lnTo>
                    <a:pt x="109538" y="319088"/>
                  </a:lnTo>
                  <a:lnTo>
                    <a:pt x="152400" y="307181"/>
                  </a:lnTo>
                  <a:lnTo>
                    <a:pt x="188119" y="295275"/>
                  </a:lnTo>
                  <a:lnTo>
                    <a:pt x="190500" y="273844"/>
                  </a:lnTo>
                  <a:lnTo>
                    <a:pt x="183356" y="254794"/>
                  </a:lnTo>
                  <a:lnTo>
                    <a:pt x="178594" y="250031"/>
                  </a:lnTo>
                  <a:lnTo>
                    <a:pt x="152400" y="226219"/>
                  </a:lnTo>
                  <a:lnTo>
                    <a:pt x="161925" y="204788"/>
                  </a:lnTo>
                  <a:lnTo>
                    <a:pt x="161925" y="180975"/>
                  </a:lnTo>
                  <a:lnTo>
                    <a:pt x="152400" y="159544"/>
                  </a:lnTo>
                  <a:lnTo>
                    <a:pt x="164306" y="147638"/>
                  </a:lnTo>
                  <a:lnTo>
                    <a:pt x="178594" y="130969"/>
                  </a:lnTo>
                  <a:lnTo>
                    <a:pt x="192881" y="116681"/>
                  </a:lnTo>
                  <a:lnTo>
                    <a:pt x="200025" y="92869"/>
                  </a:lnTo>
                  <a:lnTo>
                    <a:pt x="197644" y="66675"/>
                  </a:lnTo>
                  <a:lnTo>
                    <a:pt x="226219" y="42863"/>
                  </a:lnTo>
                  <a:lnTo>
                    <a:pt x="278606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Полилиния 108"/>
            <p:cNvSpPr>
              <a:spLocks/>
            </p:cNvSpPr>
            <p:nvPr/>
          </p:nvSpPr>
          <p:spPr bwMode="auto">
            <a:xfrm>
              <a:off x="1392238" y="2924175"/>
              <a:ext cx="46037" cy="58738"/>
            </a:xfrm>
            <a:custGeom>
              <a:avLst/>
              <a:gdLst>
                <a:gd name="T0" fmla="*/ 0 w 45244"/>
                <a:gd name="T1" fmla="*/ 0 h 59531"/>
                <a:gd name="T2" fmla="*/ 45244 w 45244"/>
                <a:gd name="T3" fmla="*/ 35719 h 59531"/>
                <a:gd name="T4" fmla="*/ 45244 w 45244"/>
                <a:gd name="T5" fmla="*/ 54769 h 59531"/>
                <a:gd name="T6" fmla="*/ 45244 w 45244"/>
                <a:gd name="T7" fmla="*/ 54769 h 59531"/>
                <a:gd name="T8" fmla="*/ 21432 w 45244"/>
                <a:gd name="T9" fmla="*/ 59531 h 59531"/>
                <a:gd name="T10" fmla="*/ 0 w 45244"/>
                <a:gd name="T11" fmla="*/ 0 h 595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244" h="59531">
                  <a:moveTo>
                    <a:pt x="0" y="0"/>
                  </a:moveTo>
                  <a:lnTo>
                    <a:pt x="45244" y="35719"/>
                  </a:lnTo>
                  <a:lnTo>
                    <a:pt x="45244" y="54769"/>
                  </a:lnTo>
                  <a:lnTo>
                    <a:pt x="21432" y="5953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Полилиния 112"/>
            <p:cNvSpPr>
              <a:spLocks/>
            </p:cNvSpPr>
            <p:nvPr/>
          </p:nvSpPr>
          <p:spPr bwMode="auto">
            <a:xfrm>
              <a:off x="2533650" y="2087563"/>
              <a:ext cx="84138" cy="177800"/>
            </a:xfrm>
            <a:custGeom>
              <a:avLst/>
              <a:gdLst>
                <a:gd name="T0" fmla="*/ 33338 w 83344"/>
                <a:gd name="T1" fmla="*/ 0 h 176213"/>
                <a:gd name="T2" fmla="*/ 54769 w 83344"/>
                <a:gd name="T3" fmla="*/ 78582 h 176213"/>
                <a:gd name="T4" fmla="*/ 64294 w 83344"/>
                <a:gd name="T5" fmla="*/ 107157 h 176213"/>
                <a:gd name="T6" fmla="*/ 57150 w 83344"/>
                <a:gd name="T7" fmla="*/ 138113 h 176213"/>
                <a:gd name="T8" fmla="*/ 73819 w 83344"/>
                <a:gd name="T9" fmla="*/ 157163 h 176213"/>
                <a:gd name="T10" fmla="*/ 83344 w 83344"/>
                <a:gd name="T11" fmla="*/ 173832 h 176213"/>
                <a:gd name="T12" fmla="*/ 64294 w 83344"/>
                <a:gd name="T13" fmla="*/ 176213 h 176213"/>
                <a:gd name="T14" fmla="*/ 45244 w 83344"/>
                <a:gd name="T15" fmla="*/ 154782 h 176213"/>
                <a:gd name="T16" fmla="*/ 23813 w 83344"/>
                <a:gd name="T17" fmla="*/ 145257 h 176213"/>
                <a:gd name="T18" fmla="*/ 21431 w 83344"/>
                <a:gd name="T19" fmla="*/ 111919 h 176213"/>
                <a:gd name="T20" fmla="*/ 0 w 83344"/>
                <a:gd name="T21" fmla="*/ 23813 h 176213"/>
                <a:gd name="T22" fmla="*/ 33338 w 83344"/>
                <a:gd name="T23" fmla="*/ 0 h 1762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3344" h="176213">
                  <a:moveTo>
                    <a:pt x="33338" y="0"/>
                  </a:moveTo>
                  <a:lnTo>
                    <a:pt x="54769" y="78582"/>
                  </a:lnTo>
                  <a:lnTo>
                    <a:pt x="64294" y="107157"/>
                  </a:lnTo>
                  <a:lnTo>
                    <a:pt x="57150" y="138113"/>
                  </a:lnTo>
                  <a:lnTo>
                    <a:pt x="73819" y="157163"/>
                  </a:lnTo>
                  <a:lnTo>
                    <a:pt x="83344" y="173832"/>
                  </a:lnTo>
                  <a:lnTo>
                    <a:pt x="64294" y="176213"/>
                  </a:lnTo>
                  <a:lnTo>
                    <a:pt x="45244" y="154782"/>
                  </a:lnTo>
                  <a:lnTo>
                    <a:pt x="23813" y="145257"/>
                  </a:lnTo>
                  <a:lnTo>
                    <a:pt x="21431" y="111919"/>
                  </a:lnTo>
                  <a:lnTo>
                    <a:pt x="0" y="23813"/>
                  </a:lnTo>
                  <a:lnTo>
                    <a:pt x="33338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Полилиния 113"/>
            <p:cNvSpPr>
              <a:spLocks/>
            </p:cNvSpPr>
            <p:nvPr/>
          </p:nvSpPr>
          <p:spPr bwMode="auto">
            <a:xfrm>
              <a:off x="1662113" y="3141663"/>
              <a:ext cx="149225" cy="158750"/>
            </a:xfrm>
            <a:custGeom>
              <a:avLst/>
              <a:gdLst>
                <a:gd name="T0" fmla="*/ 76200 w 150018"/>
                <a:gd name="T1" fmla="*/ 0 h 159544"/>
                <a:gd name="T2" fmla="*/ 76200 w 150018"/>
                <a:gd name="T3" fmla="*/ 0 h 159544"/>
                <a:gd name="T4" fmla="*/ 97631 w 150018"/>
                <a:gd name="T5" fmla="*/ 42862 h 159544"/>
                <a:gd name="T6" fmla="*/ 116681 w 150018"/>
                <a:gd name="T7" fmla="*/ 54769 h 159544"/>
                <a:gd name="T8" fmla="*/ 138112 w 150018"/>
                <a:gd name="T9" fmla="*/ 73819 h 159544"/>
                <a:gd name="T10" fmla="*/ 150018 w 150018"/>
                <a:gd name="T11" fmla="*/ 109537 h 159544"/>
                <a:gd name="T12" fmla="*/ 140493 w 150018"/>
                <a:gd name="T13" fmla="*/ 138112 h 159544"/>
                <a:gd name="T14" fmla="*/ 123825 w 150018"/>
                <a:gd name="T15" fmla="*/ 152400 h 159544"/>
                <a:gd name="T16" fmla="*/ 95250 w 150018"/>
                <a:gd name="T17" fmla="*/ 159544 h 159544"/>
                <a:gd name="T18" fmla="*/ 69056 w 150018"/>
                <a:gd name="T19" fmla="*/ 154781 h 159544"/>
                <a:gd name="T20" fmla="*/ 47625 w 150018"/>
                <a:gd name="T21" fmla="*/ 135731 h 159544"/>
                <a:gd name="T22" fmla="*/ 47625 w 150018"/>
                <a:gd name="T23" fmla="*/ 135731 h 159544"/>
                <a:gd name="T24" fmla="*/ 16668 w 150018"/>
                <a:gd name="T25" fmla="*/ 119062 h 159544"/>
                <a:gd name="T26" fmla="*/ 7143 w 150018"/>
                <a:gd name="T27" fmla="*/ 100012 h 159544"/>
                <a:gd name="T28" fmla="*/ 7143 w 150018"/>
                <a:gd name="T29" fmla="*/ 100012 h 159544"/>
                <a:gd name="T30" fmla="*/ 0 w 150018"/>
                <a:gd name="T31" fmla="*/ 73819 h 159544"/>
                <a:gd name="T32" fmla="*/ 11906 w 150018"/>
                <a:gd name="T33" fmla="*/ 52387 h 159544"/>
                <a:gd name="T34" fmla="*/ 11906 w 150018"/>
                <a:gd name="T35" fmla="*/ 52387 h 159544"/>
                <a:gd name="T36" fmla="*/ 14287 w 150018"/>
                <a:gd name="T37" fmla="*/ 26194 h 159544"/>
                <a:gd name="T38" fmla="*/ 21431 w 150018"/>
                <a:gd name="T39" fmla="*/ 7144 h 159544"/>
                <a:gd name="T40" fmla="*/ 76200 w 150018"/>
                <a:gd name="T41" fmla="*/ 0 h 1595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0018" h="159544">
                  <a:moveTo>
                    <a:pt x="76200" y="0"/>
                  </a:moveTo>
                  <a:lnTo>
                    <a:pt x="76200" y="0"/>
                  </a:lnTo>
                  <a:lnTo>
                    <a:pt x="97631" y="42862"/>
                  </a:lnTo>
                  <a:lnTo>
                    <a:pt x="116681" y="54769"/>
                  </a:lnTo>
                  <a:lnTo>
                    <a:pt x="138112" y="73819"/>
                  </a:lnTo>
                  <a:lnTo>
                    <a:pt x="150018" y="109537"/>
                  </a:lnTo>
                  <a:lnTo>
                    <a:pt x="140493" y="138112"/>
                  </a:lnTo>
                  <a:lnTo>
                    <a:pt x="123825" y="152400"/>
                  </a:lnTo>
                  <a:lnTo>
                    <a:pt x="95250" y="159544"/>
                  </a:lnTo>
                  <a:lnTo>
                    <a:pt x="69056" y="154781"/>
                  </a:lnTo>
                  <a:lnTo>
                    <a:pt x="47625" y="135731"/>
                  </a:lnTo>
                  <a:lnTo>
                    <a:pt x="16668" y="119062"/>
                  </a:lnTo>
                  <a:lnTo>
                    <a:pt x="7143" y="100012"/>
                  </a:lnTo>
                  <a:lnTo>
                    <a:pt x="0" y="73819"/>
                  </a:lnTo>
                  <a:lnTo>
                    <a:pt x="11906" y="52387"/>
                  </a:lnTo>
                  <a:lnTo>
                    <a:pt x="14287" y="26194"/>
                  </a:lnTo>
                  <a:lnTo>
                    <a:pt x="21431" y="7144"/>
                  </a:lnTo>
                  <a:lnTo>
                    <a:pt x="76200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Полилиния 118"/>
            <p:cNvSpPr>
              <a:spLocks/>
            </p:cNvSpPr>
            <p:nvPr/>
          </p:nvSpPr>
          <p:spPr bwMode="auto">
            <a:xfrm>
              <a:off x="3001963" y="2716213"/>
              <a:ext cx="74612" cy="152400"/>
            </a:xfrm>
            <a:custGeom>
              <a:avLst/>
              <a:gdLst>
                <a:gd name="T0" fmla="*/ 9525 w 73819"/>
                <a:gd name="T1" fmla="*/ 0 h 152400"/>
                <a:gd name="T2" fmla="*/ 42863 w 73819"/>
                <a:gd name="T3" fmla="*/ 35719 h 152400"/>
                <a:gd name="T4" fmla="*/ 66675 w 73819"/>
                <a:gd name="T5" fmla="*/ 64294 h 152400"/>
                <a:gd name="T6" fmla="*/ 69057 w 73819"/>
                <a:gd name="T7" fmla="*/ 85725 h 152400"/>
                <a:gd name="T8" fmla="*/ 73819 w 73819"/>
                <a:gd name="T9" fmla="*/ 109538 h 152400"/>
                <a:gd name="T10" fmla="*/ 69057 w 73819"/>
                <a:gd name="T11" fmla="*/ 135732 h 152400"/>
                <a:gd name="T12" fmla="*/ 59532 w 73819"/>
                <a:gd name="T13" fmla="*/ 152400 h 152400"/>
                <a:gd name="T14" fmla="*/ 42863 w 73819"/>
                <a:gd name="T15" fmla="*/ 138113 h 152400"/>
                <a:gd name="T16" fmla="*/ 33338 w 73819"/>
                <a:gd name="T17" fmla="*/ 119063 h 152400"/>
                <a:gd name="T18" fmla="*/ 9525 w 73819"/>
                <a:gd name="T19" fmla="*/ 104775 h 152400"/>
                <a:gd name="T20" fmla="*/ 4763 w 73819"/>
                <a:gd name="T21" fmla="*/ 76200 h 152400"/>
                <a:gd name="T22" fmla="*/ 0 w 73819"/>
                <a:gd name="T23" fmla="*/ 57150 h 152400"/>
                <a:gd name="T24" fmla="*/ 9525 w 73819"/>
                <a:gd name="T25" fmla="*/ 0 h 1524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819" h="152400">
                  <a:moveTo>
                    <a:pt x="9525" y="0"/>
                  </a:moveTo>
                  <a:lnTo>
                    <a:pt x="42863" y="35719"/>
                  </a:lnTo>
                  <a:lnTo>
                    <a:pt x="66675" y="64294"/>
                  </a:lnTo>
                  <a:lnTo>
                    <a:pt x="69057" y="85725"/>
                  </a:lnTo>
                  <a:lnTo>
                    <a:pt x="73819" y="109538"/>
                  </a:lnTo>
                  <a:lnTo>
                    <a:pt x="69057" y="135732"/>
                  </a:lnTo>
                  <a:lnTo>
                    <a:pt x="59532" y="152400"/>
                  </a:lnTo>
                  <a:lnTo>
                    <a:pt x="42863" y="138113"/>
                  </a:lnTo>
                  <a:lnTo>
                    <a:pt x="33338" y="119063"/>
                  </a:lnTo>
                  <a:lnTo>
                    <a:pt x="9525" y="104775"/>
                  </a:lnTo>
                  <a:lnTo>
                    <a:pt x="4763" y="76200"/>
                  </a:lnTo>
                  <a:lnTo>
                    <a:pt x="0" y="57150"/>
                  </a:lnTo>
                  <a:lnTo>
                    <a:pt x="9525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Полилиния 119"/>
            <p:cNvSpPr>
              <a:spLocks/>
            </p:cNvSpPr>
            <p:nvPr/>
          </p:nvSpPr>
          <p:spPr bwMode="auto">
            <a:xfrm>
              <a:off x="2913063" y="2925763"/>
              <a:ext cx="79375" cy="104775"/>
            </a:xfrm>
            <a:custGeom>
              <a:avLst/>
              <a:gdLst>
                <a:gd name="T0" fmla="*/ 30956 w 80962"/>
                <a:gd name="T1" fmla="*/ 0 h 104775"/>
                <a:gd name="T2" fmla="*/ 57150 w 80962"/>
                <a:gd name="T3" fmla="*/ 11907 h 104775"/>
                <a:gd name="T4" fmla="*/ 71437 w 80962"/>
                <a:gd name="T5" fmla="*/ 38100 h 104775"/>
                <a:gd name="T6" fmla="*/ 66675 w 80962"/>
                <a:gd name="T7" fmla="*/ 61913 h 104775"/>
                <a:gd name="T8" fmla="*/ 80962 w 80962"/>
                <a:gd name="T9" fmla="*/ 92869 h 104775"/>
                <a:gd name="T10" fmla="*/ 80962 w 80962"/>
                <a:gd name="T11" fmla="*/ 92869 h 104775"/>
                <a:gd name="T12" fmla="*/ 80962 w 80962"/>
                <a:gd name="T13" fmla="*/ 92869 h 104775"/>
                <a:gd name="T14" fmla="*/ 73819 w 80962"/>
                <a:gd name="T15" fmla="*/ 104775 h 104775"/>
                <a:gd name="T16" fmla="*/ 61912 w 80962"/>
                <a:gd name="T17" fmla="*/ 85725 h 104775"/>
                <a:gd name="T18" fmla="*/ 61912 w 80962"/>
                <a:gd name="T19" fmla="*/ 85725 h 104775"/>
                <a:gd name="T20" fmla="*/ 42862 w 80962"/>
                <a:gd name="T21" fmla="*/ 61913 h 104775"/>
                <a:gd name="T22" fmla="*/ 0 w 80962"/>
                <a:gd name="T23" fmla="*/ 23813 h 104775"/>
                <a:gd name="T24" fmla="*/ 30956 w 80962"/>
                <a:gd name="T25" fmla="*/ 0 h 1047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962" h="104775">
                  <a:moveTo>
                    <a:pt x="30956" y="0"/>
                  </a:moveTo>
                  <a:lnTo>
                    <a:pt x="57150" y="11907"/>
                  </a:lnTo>
                  <a:lnTo>
                    <a:pt x="71437" y="38100"/>
                  </a:lnTo>
                  <a:lnTo>
                    <a:pt x="66675" y="61913"/>
                  </a:lnTo>
                  <a:lnTo>
                    <a:pt x="80962" y="92869"/>
                  </a:lnTo>
                  <a:lnTo>
                    <a:pt x="73819" y="104775"/>
                  </a:lnTo>
                  <a:lnTo>
                    <a:pt x="61912" y="85725"/>
                  </a:lnTo>
                  <a:lnTo>
                    <a:pt x="42862" y="61913"/>
                  </a:lnTo>
                  <a:lnTo>
                    <a:pt x="0" y="23813"/>
                  </a:lnTo>
                  <a:lnTo>
                    <a:pt x="30956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Полилиния 120"/>
            <p:cNvSpPr>
              <a:spLocks/>
            </p:cNvSpPr>
            <p:nvPr/>
          </p:nvSpPr>
          <p:spPr bwMode="auto">
            <a:xfrm>
              <a:off x="3157538" y="2808288"/>
              <a:ext cx="222250" cy="492125"/>
            </a:xfrm>
            <a:custGeom>
              <a:avLst/>
              <a:gdLst/>
              <a:ahLst/>
              <a:cxnLst/>
              <a:rect l="0" t="0" r="r" b="b"/>
              <a:pathLst>
                <a:path w="221456" h="492919">
                  <a:moveTo>
                    <a:pt x="14287" y="0"/>
                  </a:moveTo>
                  <a:lnTo>
                    <a:pt x="57150" y="42862"/>
                  </a:lnTo>
                  <a:lnTo>
                    <a:pt x="61912" y="64294"/>
                  </a:lnTo>
                  <a:lnTo>
                    <a:pt x="76200" y="92869"/>
                  </a:lnTo>
                  <a:lnTo>
                    <a:pt x="85725" y="111919"/>
                  </a:lnTo>
                  <a:lnTo>
                    <a:pt x="119062" y="123825"/>
                  </a:lnTo>
                  <a:lnTo>
                    <a:pt x="140493" y="123825"/>
                  </a:lnTo>
                  <a:lnTo>
                    <a:pt x="164306" y="104775"/>
                  </a:lnTo>
                  <a:lnTo>
                    <a:pt x="195262" y="90487"/>
                  </a:lnTo>
                  <a:lnTo>
                    <a:pt x="221456" y="73819"/>
                  </a:lnTo>
                  <a:lnTo>
                    <a:pt x="169068" y="119062"/>
                  </a:lnTo>
                  <a:lnTo>
                    <a:pt x="135731" y="140494"/>
                  </a:lnTo>
                  <a:lnTo>
                    <a:pt x="123825" y="161925"/>
                  </a:lnTo>
                  <a:lnTo>
                    <a:pt x="121443" y="183356"/>
                  </a:lnTo>
                  <a:lnTo>
                    <a:pt x="154781" y="195262"/>
                  </a:lnTo>
                  <a:lnTo>
                    <a:pt x="183356" y="209550"/>
                  </a:lnTo>
                  <a:lnTo>
                    <a:pt x="197643" y="223837"/>
                  </a:lnTo>
                  <a:lnTo>
                    <a:pt x="190500" y="242887"/>
                  </a:lnTo>
                  <a:lnTo>
                    <a:pt x="197643" y="280987"/>
                  </a:lnTo>
                  <a:lnTo>
                    <a:pt x="207168" y="302419"/>
                  </a:lnTo>
                  <a:lnTo>
                    <a:pt x="221456" y="309562"/>
                  </a:lnTo>
                  <a:lnTo>
                    <a:pt x="214312" y="323850"/>
                  </a:lnTo>
                  <a:lnTo>
                    <a:pt x="185737" y="316706"/>
                  </a:lnTo>
                  <a:lnTo>
                    <a:pt x="178593" y="295275"/>
                  </a:lnTo>
                  <a:lnTo>
                    <a:pt x="169068" y="302419"/>
                  </a:lnTo>
                  <a:lnTo>
                    <a:pt x="173831" y="323850"/>
                  </a:lnTo>
                  <a:lnTo>
                    <a:pt x="178593" y="340519"/>
                  </a:lnTo>
                  <a:lnTo>
                    <a:pt x="173831" y="357187"/>
                  </a:lnTo>
                  <a:lnTo>
                    <a:pt x="173831" y="371475"/>
                  </a:lnTo>
                  <a:lnTo>
                    <a:pt x="183356" y="381000"/>
                  </a:lnTo>
                  <a:lnTo>
                    <a:pt x="204787" y="383381"/>
                  </a:lnTo>
                  <a:lnTo>
                    <a:pt x="188118" y="414337"/>
                  </a:lnTo>
                  <a:lnTo>
                    <a:pt x="173831" y="428625"/>
                  </a:lnTo>
                  <a:lnTo>
                    <a:pt x="157162" y="419100"/>
                  </a:lnTo>
                  <a:lnTo>
                    <a:pt x="138112" y="395287"/>
                  </a:lnTo>
                  <a:lnTo>
                    <a:pt x="135731" y="416719"/>
                  </a:lnTo>
                  <a:lnTo>
                    <a:pt x="150018" y="445294"/>
                  </a:lnTo>
                  <a:lnTo>
                    <a:pt x="142875" y="469106"/>
                  </a:lnTo>
                  <a:lnTo>
                    <a:pt x="123825" y="492919"/>
                  </a:lnTo>
                  <a:lnTo>
                    <a:pt x="92868" y="466725"/>
                  </a:lnTo>
                  <a:lnTo>
                    <a:pt x="85725" y="438150"/>
                  </a:lnTo>
                  <a:lnTo>
                    <a:pt x="80962" y="416719"/>
                  </a:lnTo>
                  <a:lnTo>
                    <a:pt x="78581" y="388144"/>
                  </a:lnTo>
                  <a:lnTo>
                    <a:pt x="71437" y="376237"/>
                  </a:lnTo>
                  <a:lnTo>
                    <a:pt x="64293" y="364331"/>
                  </a:lnTo>
                  <a:lnTo>
                    <a:pt x="59531" y="352425"/>
                  </a:lnTo>
                  <a:lnTo>
                    <a:pt x="50006" y="345281"/>
                  </a:lnTo>
                  <a:lnTo>
                    <a:pt x="35718" y="330994"/>
                  </a:lnTo>
                  <a:lnTo>
                    <a:pt x="28575" y="314325"/>
                  </a:lnTo>
                  <a:lnTo>
                    <a:pt x="23812" y="300037"/>
                  </a:lnTo>
                  <a:lnTo>
                    <a:pt x="30956" y="283369"/>
                  </a:lnTo>
                  <a:lnTo>
                    <a:pt x="28575" y="264319"/>
                  </a:lnTo>
                  <a:lnTo>
                    <a:pt x="16668" y="257175"/>
                  </a:lnTo>
                  <a:lnTo>
                    <a:pt x="16668" y="240506"/>
                  </a:lnTo>
                  <a:lnTo>
                    <a:pt x="23812" y="219075"/>
                  </a:lnTo>
                  <a:lnTo>
                    <a:pt x="28575" y="195262"/>
                  </a:lnTo>
                  <a:lnTo>
                    <a:pt x="23812" y="176212"/>
                  </a:lnTo>
                  <a:lnTo>
                    <a:pt x="14287" y="157162"/>
                  </a:lnTo>
                  <a:lnTo>
                    <a:pt x="11906" y="138112"/>
                  </a:lnTo>
                  <a:lnTo>
                    <a:pt x="35718" y="126206"/>
                  </a:lnTo>
                  <a:lnTo>
                    <a:pt x="35718" y="100012"/>
                  </a:lnTo>
                  <a:lnTo>
                    <a:pt x="33337" y="71437"/>
                  </a:lnTo>
                  <a:lnTo>
                    <a:pt x="0" y="19049"/>
                  </a:lnTo>
                  <a:lnTo>
                    <a:pt x="14287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Полилиния 121"/>
            <p:cNvSpPr>
              <a:spLocks/>
            </p:cNvSpPr>
            <p:nvPr/>
          </p:nvSpPr>
          <p:spPr bwMode="auto">
            <a:xfrm>
              <a:off x="3430588" y="2809875"/>
              <a:ext cx="263525" cy="588963"/>
            </a:xfrm>
            <a:custGeom>
              <a:avLst/>
              <a:gdLst/>
              <a:ahLst/>
              <a:cxnLst/>
              <a:rect l="0" t="0" r="r" b="b"/>
              <a:pathLst>
                <a:path w="261938" h="588169">
                  <a:moveTo>
                    <a:pt x="119063" y="0"/>
                  </a:moveTo>
                  <a:lnTo>
                    <a:pt x="121444" y="26194"/>
                  </a:lnTo>
                  <a:lnTo>
                    <a:pt x="123825" y="50006"/>
                  </a:lnTo>
                  <a:lnTo>
                    <a:pt x="138113" y="71438"/>
                  </a:lnTo>
                  <a:lnTo>
                    <a:pt x="133350" y="90488"/>
                  </a:lnTo>
                  <a:lnTo>
                    <a:pt x="130969" y="114300"/>
                  </a:lnTo>
                  <a:lnTo>
                    <a:pt x="138113" y="121444"/>
                  </a:lnTo>
                  <a:lnTo>
                    <a:pt x="147638" y="145256"/>
                  </a:lnTo>
                  <a:lnTo>
                    <a:pt x="142875" y="176213"/>
                  </a:lnTo>
                  <a:lnTo>
                    <a:pt x="145257" y="195263"/>
                  </a:lnTo>
                  <a:lnTo>
                    <a:pt x="157163" y="209550"/>
                  </a:lnTo>
                  <a:lnTo>
                    <a:pt x="138113" y="219075"/>
                  </a:lnTo>
                  <a:lnTo>
                    <a:pt x="133350" y="238125"/>
                  </a:lnTo>
                  <a:lnTo>
                    <a:pt x="128588" y="254794"/>
                  </a:lnTo>
                  <a:lnTo>
                    <a:pt x="121444" y="278606"/>
                  </a:lnTo>
                  <a:lnTo>
                    <a:pt x="159544" y="288131"/>
                  </a:lnTo>
                  <a:lnTo>
                    <a:pt x="169069" y="304800"/>
                  </a:lnTo>
                  <a:lnTo>
                    <a:pt x="178594" y="335756"/>
                  </a:lnTo>
                  <a:lnTo>
                    <a:pt x="188119" y="354806"/>
                  </a:lnTo>
                  <a:lnTo>
                    <a:pt x="202407" y="359569"/>
                  </a:lnTo>
                  <a:lnTo>
                    <a:pt x="221457" y="357188"/>
                  </a:lnTo>
                  <a:lnTo>
                    <a:pt x="221457" y="395288"/>
                  </a:lnTo>
                  <a:lnTo>
                    <a:pt x="211932" y="407194"/>
                  </a:lnTo>
                  <a:lnTo>
                    <a:pt x="207169" y="426244"/>
                  </a:lnTo>
                  <a:lnTo>
                    <a:pt x="185738" y="426244"/>
                  </a:lnTo>
                  <a:lnTo>
                    <a:pt x="166688" y="419100"/>
                  </a:lnTo>
                  <a:lnTo>
                    <a:pt x="138113" y="416719"/>
                  </a:lnTo>
                  <a:lnTo>
                    <a:pt x="147638" y="438150"/>
                  </a:lnTo>
                  <a:lnTo>
                    <a:pt x="180975" y="454819"/>
                  </a:lnTo>
                  <a:lnTo>
                    <a:pt x="204788" y="478631"/>
                  </a:lnTo>
                  <a:lnTo>
                    <a:pt x="204788" y="492919"/>
                  </a:lnTo>
                  <a:lnTo>
                    <a:pt x="209550" y="504825"/>
                  </a:lnTo>
                  <a:lnTo>
                    <a:pt x="235744" y="509588"/>
                  </a:lnTo>
                  <a:lnTo>
                    <a:pt x="250032" y="526256"/>
                  </a:lnTo>
                  <a:lnTo>
                    <a:pt x="261938" y="547688"/>
                  </a:lnTo>
                  <a:lnTo>
                    <a:pt x="242888" y="566738"/>
                  </a:lnTo>
                  <a:lnTo>
                    <a:pt x="219075" y="571500"/>
                  </a:lnTo>
                  <a:lnTo>
                    <a:pt x="204788" y="585788"/>
                  </a:lnTo>
                  <a:lnTo>
                    <a:pt x="183357" y="578644"/>
                  </a:lnTo>
                  <a:lnTo>
                    <a:pt x="169069" y="588169"/>
                  </a:lnTo>
                  <a:lnTo>
                    <a:pt x="147638" y="581025"/>
                  </a:lnTo>
                  <a:lnTo>
                    <a:pt x="119063" y="573881"/>
                  </a:lnTo>
                  <a:lnTo>
                    <a:pt x="100013" y="552450"/>
                  </a:lnTo>
                  <a:cubicBezTo>
                    <a:pt x="81639" y="536702"/>
                    <a:pt x="88518" y="543338"/>
                    <a:pt x="78582" y="533400"/>
                  </a:cubicBezTo>
                  <a:lnTo>
                    <a:pt x="73819" y="523875"/>
                  </a:lnTo>
                  <a:lnTo>
                    <a:pt x="71438" y="502444"/>
                  </a:lnTo>
                  <a:lnTo>
                    <a:pt x="61913" y="464344"/>
                  </a:lnTo>
                  <a:lnTo>
                    <a:pt x="45244" y="452438"/>
                  </a:lnTo>
                  <a:lnTo>
                    <a:pt x="28575" y="433388"/>
                  </a:lnTo>
                  <a:lnTo>
                    <a:pt x="19050" y="414338"/>
                  </a:lnTo>
                  <a:lnTo>
                    <a:pt x="19050" y="388144"/>
                  </a:lnTo>
                  <a:lnTo>
                    <a:pt x="14288" y="359569"/>
                  </a:lnTo>
                  <a:lnTo>
                    <a:pt x="7144" y="328613"/>
                  </a:lnTo>
                  <a:lnTo>
                    <a:pt x="2382" y="302419"/>
                  </a:lnTo>
                  <a:lnTo>
                    <a:pt x="2382" y="280988"/>
                  </a:lnTo>
                  <a:lnTo>
                    <a:pt x="0" y="250031"/>
                  </a:lnTo>
                  <a:lnTo>
                    <a:pt x="2382" y="233363"/>
                  </a:lnTo>
                  <a:lnTo>
                    <a:pt x="19050" y="221456"/>
                  </a:lnTo>
                  <a:lnTo>
                    <a:pt x="33338" y="204788"/>
                  </a:lnTo>
                  <a:lnTo>
                    <a:pt x="71438" y="202406"/>
                  </a:lnTo>
                  <a:lnTo>
                    <a:pt x="76200" y="180975"/>
                  </a:lnTo>
                  <a:lnTo>
                    <a:pt x="57150" y="169069"/>
                  </a:lnTo>
                  <a:lnTo>
                    <a:pt x="61913" y="152400"/>
                  </a:lnTo>
                  <a:lnTo>
                    <a:pt x="57150" y="150019"/>
                  </a:lnTo>
                  <a:lnTo>
                    <a:pt x="66675" y="135731"/>
                  </a:lnTo>
                  <a:lnTo>
                    <a:pt x="54769" y="116681"/>
                  </a:lnTo>
                  <a:lnTo>
                    <a:pt x="38100" y="107156"/>
                  </a:lnTo>
                  <a:lnTo>
                    <a:pt x="42863" y="97631"/>
                  </a:lnTo>
                  <a:lnTo>
                    <a:pt x="57150" y="85725"/>
                  </a:lnTo>
                  <a:lnTo>
                    <a:pt x="33338" y="61913"/>
                  </a:lnTo>
                  <a:lnTo>
                    <a:pt x="40482" y="40481"/>
                  </a:lnTo>
                  <a:lnTo>
                    <a:pt x="23813" y="38100"/>
                  </a:lnTo>
                  <a:lnTo>
                    <a:pt x="47625" y="23813"/>
                  </a:lnTo>
                  <a:lnTo>
                    <a:pt x="66675" y="26194"/>
                  </a:lnTo>
                  <a:lnTo>
                    <a:pt x="119063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Полилиния 123"/>
            <p:cNvSpPr>
              <a:spLocks/>
            </p:cNvSpPr>
            <p:nvPr/>
          </p:nvSpPr>
          <p:spPr bwMode="auto">
            <a:xfrm>
              <a:off x="3656013" y="2586038"/>
              <a:ext cx="373062" cy="958850"/>
            </a:xfrm>
            <a:custGeom>
              <a:avLst/>
              <a:gdLst/>
              <a:ahLst/>
              <a:cxnLst/>
              <a:rect l="0" t="0" r="r" b="b"/>
              <a:pathLst>
                <a:path w="373856" h="959643">
                  <a:moveTo>
                    <a:pt x="126206" y="0"/>
                  </a:moveTo>
                  <a:lnTo>
                    <a:pt x="100012" y="16668"/>
                  </a:lnTo>
                  <a:lnTo>
                    <a:pt x="73819" y="16668"/>
                  </a:lnTo>
                  <a:lnTo>
                    <a:pt x="47625" y="19050"/>
                  </a:lnTo>
                  <a:lnTo>
                    <a:pt x="38100" y="40481"/>
                  </a:lnTo>
                  <a:lnTo>
                    <a:pt x="23812" y="54768"/>
                  </a:lnTo>
                  <a:lnTo>
                    <a:pt x="2381" y="57150"/>
                  </a:lnTo>
                  <a:lnTo>
                    <a:pt x="0" y="90487"/>
                  </a:lnTo>
                  <a:lnTo>
                    <a:pt x="7144" y="107156"/>
                  </a:lnTo>
                  <a:lnTo>
                    <a:pt x="16669" y="126206"/>
                  </a:lnTo>
                  <a:lnTo>
                    <a:pt x="35719" y="135731"/>
                  </a:lnTo>
                  <a:lnTo>
                    <a:pt x="50006" y="154781"/>
                  </a:lnTo>
                  <a:lnTo>
                    <a:pt x="59531" y="176212"/>
                  </a:lnTo>
                  <a:lnTo>
                    <a:pt x="64294" y="197643"/>
                  </a:lnTo>
                  <a:lnTo>
                    <a:pt x="69056" y="233362"/>
                  </a:lnTo>
                  <a:lnTo>
                    <a:pt x="69056" y="261937"/>
                  </a:lnTo>
                  <a:lnTo>
                    <a:pt x="71437" y="280987"/>
                  </a:lnTo>
                  <a:lnTo>
                    <a:pt x="83344" y="292893"/>
                  </a:lnTo>
                  <a:lnTo>
                    <a:pt x="104775" y="300037"/>
                  </a:lnTo>
                  <a:lnTo>
                    <a:pt x="109537" y="316706"/>
                  </a:lnTo>
                  <a:lnTo>
                    <a:pt x="95250" y="350043"/>
                  </a:lnTo>
                  <a:lnTo>
                    <a:pt x="109537" y="373856"/>
                  </a:lnTo>
                  <a:lnTo>
                    <a:pt x="126206" y="392906"/>
                  </a:lnTo>
                  <a:lnTo>
                    <a:pt x="140494" y="416718"/>
                  </a:lnTo>
                  <a:lnTo>
                    <a:pt x="140494" y="438150"/>
                  </a:lnTo>
                  <a:lnTo>
                    <a:pt x="133350" y="452437"/>
                  </a:lnTo>
                  <a:lnTo>
                    <a:pt x="133350" y="469106"/>
                  </a:lnTo>
                  <a:lnTo>
                    <a:pt x="138112" y="485775"/>
                  </a:lnTo>
                  <a:lnTo>
                    <a:pt x="145256" y="500062"/>
                  </a:lnTo>
                  <a:lnTo>
                    <a:pt x="147637" y="514350"/>
                  </a:lnTo>
                  <a:lnTo>
                    <a:pt x="130969" y="516731"/>
                  </a:lnTo>
                  <a:lnTo>
                    <a:pt x="95250" y="516731"/>
                  </a:lnTo>
                  <a:lnTo>
                    <a:pt x="69056" y="521493"/>
                  </a:lnTo>
                  <a:lnTo>
                    <a:pt x="47625" y="533400"/>
                  </a:lnTo>
                  <a:lnTo>
                    <a:pt x="40481" y="547687"/>
                  </a:lnTo>
                  <a:lnTo>
                    <a:pt x="38100" y="566737"/>
                  </a:lnTo>
                  <a:lnTo>
                    <a:pt x="50006" y="592931"/>
                  </a:lnTo>
                  <a:lnTo>
                    <a:pt x="52387" y="614362"/>
                  </a:lnTo>
                  <a:lnTo>
                    <a:pt x="57150" y="640556"/>
                  </a:lnTo>
                  <a:lnTo>
                    <a:pt x="71437" y="671512"/>
                  </a:lnTo>
                  <a:lnTo>
                    <a:pt x="90487" y="709612"/>
                  </a:lnTo>
                  <a:lnTo>
                    <a:pt x="111919" y="752475"/>
                  </a:lnTo>
                  <a:lnTo>
                    <a:pt x="138112" y="795337"/>
                  </a:lnTo>
                  <a:lnTo>
                    <a:pt x="152400" y="831056"/>
                  </a:lnTo>
                  <a:lnTo>
                    <a:pt x="150019" y="850106"/>
                  </a:lnTo>
                  <a:lnTo>
                    <a:pt x="166687" y="864393"/>
                  </a:lnTo>
                  <a:lnTo>
                    <a:pt x="195262" y="878681"/>
                  </a:lnTo>
                  <a:lnTo>
                    <a:pt x="211931" y="892968"/>
                  </a:lnTo>
                  <a:lnTo>
                    <a:pt x="230981" y="912018"/>
                  </a:lnTo>
                  <a:lnTo>
                    <a:pt x="221456" y="923925"/>
                  </a:lnTo>
                  <a:lnTo>
                    <a:pt x="252412" y="935831"/>
                  </a:lnTo>
                  <a:lnTo>
                    <a:pt x="269081" y="940593"/>
                  </a:lnTo>
                  <a:lnTo>
                    <a:pt x="304800" y="957262"/>
                  </a:lnTo>
                  <a:lnTo>
                    <a:pt x="326231" y="959643"/>
                  </a:lnTo>
                  <a:lnTo>
                    <a:pt x="335756" y="959643"/>
                  </a:lnTo>
                  <a:lnTo>
                    <a:pt x="354806" y="959643"/>
                  </a:lnTo>
                  <a:lnTo>
                    <a:pt x="371475" y="942975"/>
                  </a:lnTo>
                  <a:lnTo>
                    <a:pt x="373856" y="912018"/>
                  </a:lnTo>
                  <a:cubicBezTo>
                    <a:pt x="356335" y="897001"/>
                    <a:pt x="362362" y="902906"/>
                    <a:pt x="354806" y="895350"/>
                  </a:cubicBezTo>
                  <a:lnTo>
                    <a:pt x="352425" y="895350"/>
                  </a:lnTo>
                  <a:cubicBezTo>
                    <a:pt x="347145" y="871594"/>
                    <a:pt x="347662" y="881236"/>
                    <a:pt x="347662" y="866775"/>
                  </a:cubicBezTo>
                  <a:lnTo>
                    <a:pt x="354806" y="852487"/>
                  </a:lnTo>
                  <a:lnTo>
                    <a:pt x="335756" y="823912"/>
                  </a:lnTo>
                  <a:lnTo>
                    <a:pt x="319087" y="792956"/>
                  </a:lnTo>
                  <a:lnTo>
                    <a:pt x="307181" y="762000"/>
                  </a:lnTo>
                  <a:lnTo>
                    <a:pt x="290512" y="728662"/>
                  </a:lnTo>
                  <a:lnTo>
                    <a:pt x="285750" y="714375"/>
                  </a:lnTo>
                  <a:lnTo>
                    <a:pt x="285750" y="692943"/>
                  </a:lnTo>
                  <a:lnTo>
                    <a:pt x="283369" y="685800"/>
                  </a:lnTo>
                  <a:lnTo>
                    <a:pt x="269081" y="650081"/>
                  </a:lnTo>
                  <a:lnTo>
                    <a:pt x="242887" y="619125"/>
                  </a:lnTo>
                  <a:lnTo>
                    <a:pt x="235744" y="597693"/>
                  </a:lnTo>
                  <a:lnTo>
                    <a:pt x="223837" y="571500"/>
                  </a:lnTo>
                  <a:lnTo>
                    <a:pt x="204787" y="540543"/>
                  </a:lnTo>
                  <a:lnTo>
                    <a:pt x="230981" y="538162"/>
                  </a:lnTo>
                  <a:lnTo>
                    <a:pt x="250031" y="538162"/>
                  </a:lnTo>
                  <a:lnTo>
                    <a:pt x="264319" y="523875"/>
                  </a:lnTo>
                  <a:lnTo>
                    <a:pt x="264319" y="485775"/>
                  </a:lnTo>
                  <a:lnTo>
                    <a:pt x="257175" y="464343"/>
                  </a:lnTo>
                  <a:lnTo>
                    <a:pt x="257175" y="438150"/>
                  </a:lnTo>
                  <a:lnTo>
                    <a:pt x="254794" y="414337"/>
                  </a:lnTo>
                  <a:lnTo>
                    <a:pt x="245269" y="388143"/>
                  </a:lnTo>
                  <a:lnTo>
                    <a:pt x="238125" y="366712"/>
                  </a:lnTo>
                  <a:lnTo>
                    <a:pt x="240506" y="352425"/>
                  </a:lnTo>
                  <a:lnTo>
                    <a:pt x="259556" y="340518"/>
                  </a:lnTo>
                  <a:lnTo>
                    <a:pt x="273844" y="323850"/>
                  </a:lnTo>
                  <a:lnTo>
                    <a:pt x="295275" y="292893"/>
                  </a:lnTo>
                  <a:lnTo>
                    <a:pt x="314325" y="254793"/>
                  </a:lnTo>
                  <a:lnTo>
                    <a:pt x="316706" y="223837"/>
                  </a:lnTo>
                  <a:lnTo>
                    <a:pt x="302419" y="204787"/>
                  </a:lnTo>
                  <a:lnTo>
                    <a:pt x="297656" y="183356"/>
                  </a:lnTo>
                  <a:lnTo>
                    <a:pt x="288131" y="152400"/>
                  </a:lnTo>
                  <a:lnTo>
                    <a:pt x="273844" y="111918"/>
                  </a:lnTo>
                  <a:lnTo>
                    <a:pt x="242887" y="83343"/>
                  </a:lnTo>
                  <a:lnTo>
                    <a:pt x="226219" y="66675"/>
                  </a:lnTo>
                  <a:lnTo>
                    <a:pt x="221456" y="47625"/>
                  </a:lnTo>
                  <a:lnTo>
                    <a:pt x="204787" y="33337"/>
                  </a:lnTo>
                  <a:lnTo>
                    <a:pt x="126206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Полилиния 124"/>
            <p:cNvSpPr>
              <a:spLocks/>
            </p:cNvSpPr>
            <p:nvPr/>
          </p:nvSpPr>
          <p:spPr bwMode="auto">
            <a:xfrm>
              <a:off x="3119438" y="3468688"/>
              <a:ext cx="663575" cy="533400"/>
            </a:xfrm>
            <a:custGeom>
              <a:avLst/>
              <a:gdLst/>
              <a:ahLst/>
              <a:cxnLst/>
              <a:rect l="0" t="0" r="r" b="b"/>
              <a:pathLst>
                <a:path w="664368" h="533400">
                  <a:moveTo>
                    <a:pt x="290512" y="0"/>
                  </a:moveTo>
                  <a:lnTo>
                    <a:pt x="307181" y="26194"/>
                  </a:lnTo>
                  <a:lnTo>
                    <a:pt x="311943" y="50007"/>
                  </a:lnTo>
                  <a:lnTo>
                    <a:pt x="297656" y="69057"/>
                  </a:lnTo>
                  <a:lnTo>
                    <a:pt x="276225" y="88107"/>
                  </a:lnTo>
                  <a:lnTo>
                    <a:pt x="269081" y="111919"/>
                  </a:lnTo>
                  <a:lnTo>
                    <a:pt x="273843" y="133350"/>
                  </a:lnTo>
                  <a:lnTo>
                    <a:pt x="283368" y="126207"/>
                  </a:lnTo>
                  <a:lnTo>
                    <a:pt x="297656" y="114300"/>
                  </a:lnTo>
                  <a:lnTo>
                    <a:pt x="309562" y="104775"/>
                  </a:lnTo>
                  <a:lnTo>
                    <a:pt x="330993" y="97632"/>
                  </a:lnTo>
                  <a:lnTo>
                    <a:pt x="350043" y="97632"/>
                  </a:lnTo>
                  <a:lnTo>
                    <a:pt x="371475" y="104775"/>
                  </a:lnTo>
                  <a:lnTo>
                    <a:pt x="381000" y="111919"/>
                  </a:lnTo>
                  <a:lnTo>
                    <a:pt x="411956" y="121444"/>
                  </a:lnTo>
                  <a:lnTo>
                    <a:pt x="435768" y="133350"/>
                  </a:lnTo>
                  <a:lnTo>
                    <a:pt x="452437" y="145257"/>
                  </a:lnTo>
                  <a:lnTo>
                    <a:pt x="478631" y="154782"/>
                  </a:lnTo>
                  <a:lnTo>
                    <a:pt x="497681" y="157163"/>
                  </a:lnTo>
                  <a:lnTo>
                    <a:pt x="521493" y="164307"/>
                  </a:lnTo>
                  <a:lnTo>
                    <a:pt x="545306" y="173832"/>
                  </a:lnTo>
                  <a:lnTo>
                    <a:pt x="561975" y="188119"/>
                  </a:lnTo>
                  <a:lnTo>
                    <a:pt x="576262" y="202407"/>
                  </a:lnTo>
                  <a:lnTo>
                    <a:pt x="597693" y="202407"/>
                  </a:lnTo>
                  <a:lnTo>
                    <a:pt x="604837" y="235744"/>
                  </a:lnTo>
                  <a:lnTo>
                    <a:pt x="628650" y="273844"/>
                  </a:lnTo>
                  <a:lnTo>
                    <a:pt x="633412" y="302419"/>
                  </a:lnTo>
                  <a:lnTo>
                    <a:pt x="633412" y="326232"/>
                  </a:lnTo>
                  <a:lnTo>
                    <a:pt x="626268" y="342900"/>
                  </a:lnTo>
                  <a:lnTo>
                    <a:pt x="626268" y="376238"/>
                  </a:lnTo>
                  <a:lnTo>
                    <a:pt x="633412" y="411957"/>
                  </a:lnTo>
                  <a:lnTo>
                    <a:pt x="638175" y="440532"/>
                  </a:lnTo>
                  <a:lnTo>
                    <a:pt x="650081" y="452438"/>
                  </a:lnTo>
                  <a:lnTo>
                    <a:pt x="664368" y="469107"/>
                  </a:lnTo>
                  <a:lnTo>
                    <a:pt x="654843" y="507207"/>
                  </a:lnTo>
                  <a:lnTo>
                    <a:pt x="638175" y="533400"/>
                  </a:lnTo>
                  <a:lnTo>
                    <a:pt x="619125" y="511969"/>
                  </a:lnTo>
                  <a:lnTo>
                    <a:pt x="600075" y="490538"/>
                  </a:lnTo>
                  <a:lnTo>
                    <a:pt x="585787" y="495300"/>
                  </a:lnTo>
                  <a:lnTo>
                    <a:pt x="564356" y="495300"/>
                  </a:lnTo>
                  <a:lnTo>
                    <a:pt x="561975" y="481013"/>
                  </a:lnTo>
                  <a:lnTo>
                    <a:pt x="557212" y="464344"/>
                  </a:lnTo>
                  <a:lnTo>
                    <a:pt x="557212" y="438150"/>
                  </a:lnTo>
                  <a:lnTo>
                    <a:pt x="540543" y="411957"/>
                  </a:lnTo>
                  <a:lnTo>
                    <a:pt x="523875" y="395288"/>
                  </a:lnTo>
                  <a:lnTo>
                    <a:pt x="500062" y="376238"/>
                  </a:lnTo>
                  <a:lnTo>
                    <a:pt x="481012" y="381000"/>
                  </a:lnTo>
                  <a:lnTo>
                    <a:pt x="473868" y="364332"/>
                  </a:lnTo>
                  <a:lnTo>
                    <a:pt x="464343" y="340519"/>
                  </a:lnTo>
                  <a:lnTo>
                    <a:pt x="450056" y="316707"/>
                  </a:lnTo>
                  <a:lnTo>
                    <a:pt x="428625" y="307182"/>
                  </a:lnTo>
                  <a:lnTo>
                    <a:pt x="411956" y="309563"/>
                  </a:lnTo>
                  <a:lnTo>
                    <a:pt x="395287" y="323850"/>
                  </a:lnTo>
                  <a:lnTo>
                    <a:pt x="369093" y="314325"/>
                  </a:lnTo>
                  <a:lnTo>
                    <a:pt x="345281" y="300038"/>
                  </a:lnTo>
                  <a:lnTo>
                    <a:pt x="330993" y="276225"/>
                  </a:lnTo>
                  <a:lnTo>
                    <a:pt x="311943" y="261938"/>
                  </a:lnTo>
                  <a:lnTo>
                    <a:pt x="295275" y="247650"/>
                  </a:lnTo>
                  <a:lnTo>
                    <a:pt x="288131" y="235744"/>
                  </a:lnTo>
                  <a:lnTo>
                    <a:pt x="269081" y="230982"/>
                  </a:lnTo>
                  <a:lnTo>
                    <a:pt x="259556" y="221457"/>
                  </a:lnTo>
                  <a:lnTo>
                    <a:pt x="242887" y="207169"/>
                  </a:lnTo>
                  <a:lnTo>
                    <a:pt x="226218" y="209550"/>
                  </a:lnTo>
                  <a:lnTo>
                    <a:pt x="195262" y="223838"/>
                  </a:lnTo>
                  <a:lnTo>
                    <a:pt x="185737" y="235744"/>
                  </a:lnTo>
                  <a:lnTo>
                    <a:pt x="176212" y="259557"/>
                  </a:lnTo>
                  <a:lnTo>
                    <a:pt x="154781" y="247650"/>
                  </a:lnTo>
                  <a:lnTo>
                    <a:pt x="135731" y="269082"/>
                  </a:lnTo>
                  <a:lnTo>
                    <a:pt x="102393" y="278607"/>
                  </a:lnTo>
                  <a:lnTo>
                    <a:pt x="80962" y="283369"/>
                  </a:lnTo>
                  <a:lnTo>
                    <a:pt x="28575" y="271463"/>
                  </a:lnTo>
                  <a:lnTo>
                    <a:pt x="4762" y="254794"/>
                  </a:lnTo>
                  <a:lnTo>
                    <a:pt x="0" y="238125"/>
                  </a:lnTo>
                  <a:lnTo>
                    <a:pt x="0" y="209550"/>
                  </a:lnTo>
                  <a:lnTo>
                    <a:pt x="16668" y="190500"/>
                  </a:lnTo>
                  <a:cubicBezTo>
                    <a:pt x="29037" y="173186"/>
                    <a:pt x="28575" y="180660"/>
                    <a:pt x="28575" y="171450"/>
                  </a:cubicBezTo>
                  <a:lnTo>
                    <a:pt x="42862" y="154782"/>
                  </a:lnTo>
                  <a:lnTo>
                    <a:pt x="64293" y="145257"/>
                  </a:lnTo>
                  <a:lnTo>
                    <a:pt x="90487" y="161925"/>
                  </a:lnTo>
                  <a:lnTo>
                    <a:pt x="107156" y="173832"/>
                  </a:lnTo>
                  <a:lnTo>
                    <a:pt x="109537" y="140494"/>
                  </a:lnTo>
                  <a:lnTo>
                    <a:pt x="123825" y="130969"/>
                  </a:lnTo>
                  <a:lnTo>
                    <a:pt x="154781" y="116682"/>
                  </a:lnTo>
                  <a:lnTo>
                    <a:pt x="173831" y="107157"/>
                  </a:lnTo>
                  <a:lnTo>
                    <a:pt x="188118" y="97632"/>
                  </a:lnTo>
                  <a:lnTo>
                    <a:pt x="209550" y="85725"/>
                  </a:lnTo>
                  <a:lnTo>
                    <a:pt x="228600" y="90488"/>
                  </a:lnTo>
                  <a:lnTo>
                    <a:pt x="254793" y="100013"/>
                  </a:lnTo>
                  <a:lnTo>
                    <a:pt x="261937" y="90488"/>
                  </a:lnTo>
                  <a:lnTo>
                    <a:pt x="271462" y="64294"/>
                  </a:lnTo>
                  <a:lnTo>
                    <a:pt x="290512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Полилиния 125"/>
            <p:cNvSpPr>
              <a:spLocks/>
            </p:cNvSpPr>
            <p:nvPr/>
          </p:nvSpPr>
          <p:spPr bwMode="auto">
            <a:xfrm>
              <a:off x="3402013" y="4064000"/>
              <a:ext cx="177800" cy="174625"/>
            </a:xfrm>
            <a:custGeom>
              <a:avLst/>
              <a:gdLst>
                <a:gd name="T0" fmla="*/ 16669 w 176213"/>
                <a:gd name="T1" fmla="*/ 2673 h 174123"/>
                <a:gd name="T2" fmla="*/ 23813 w 176213"/>
                <a:gd name="T3" fmla="*/ 292 h 174123"/>
                <a:gd name="T4" fmla="*/ 69057 w 176213"/>
                <a:gd name="T5" fmla="*/ 9817 h 174123"/>
                <a:gd name="T6" fmla="*/ 97632 w 176213"/>
                <a:gd name="T7" fmla="*/ 21723 h 174123"/>
                <a:gd name="T8" fmla="*/ 104775 w 176213"/>
                <a:gd name="T9" fmla="*/ 43154 h 174123"/>
                <a:gd name="T10" fmla="*/ 123825 w 176213"/>
                <a:gd name="T11" fmla="*/ 47917 h 174123"/>
                <a:gd name="T12" fmla="*/ 150019 w 176213"/>
                <a:gd name="T13" fmla="*/ 64586 h 174123"/>
                <a:gd name="T14" fmla="*/ 171450 w 176213"/>
                <a:gd name="T15" fmla="*/ 86017 h 174123"/>
                <a:gd name="T16" fmla="*/ 176213 w 176213"/>
                <a:gd name="T17" fmla="*/ 128879 h 174123"/>
                <a:gd name="T18" fmla="*/ 157163 w 176213"/>
                <a:gd name="T19" fmla="*/ 155073 h 174123"/>
                <a:gd name="T20" fmla="*/ 121444 w 176213"/>
                <a:gd name="T21" fmla="*/ 169361 h 174123"/>
                <a:gd name="T22" fmla="*/ 83344 w 176213"/>
                <a:gd name="T23" fmla="*/ 174123 h 174123"/>
                <a:gd name="T24" fmla="*/ 57150 w 176213"/>
                <a:gd name="T25" fmla="*/ 162217 h 174123"/>
                <a:gd name="T26" fmla="*/ 38100 w 176213"/>
                <a:gd name="T27" fmla="*/ 145548 h 174123"/>
                <a:gd name="T28" fmla="*/ 23813 w 176213"/>
                <a:gd name="T29" fmla="*/ 126498 h 174123"/>
                <a:gd name="T30" fmla="*/ 21432 w 176213"/>
                <a:gd name="T31" fmla="*/ 100304 h 174123"/>
                <a:gd name="T32" fmla="*/ 19050 w 176213"/>
                <a:gd name="T33" fmla="*/ 81254 h 174123"/>
                <a:gd name="T34" fmla="*/ 0 w 176213"/>
                <a:gd name="T35" fmla="*/ 64586 h 174123"/>
                <a:gd name="T36" fmla="*/ 16669 w 176213"/>
                <a:gd name="T37" fmla="*/ 31249 h 174123"/>
                <a:gd name="T38" fmla="*/ 2381 w 176213"/>
                <a:gd name="T39" fmla="*/ 9817 h 174123"/>
                <a:gd name="T40" fmla="*/ 16669 w 176213"/>
                <a:gd name="T41" fmla="*/ 2673 h 1741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6213" h="174123">
                  <a:moveTo>
                    <a:pt x="16669" y="2673"/>
                  </a:moveTo>
                  <a:cubicBezTo>
                    <a:pt x="19050" y="1879"/>
                    <a:pt x="15082" y="-899"/>
                    <a:pt x="23813" y="292"/>
                  </a:cubicBezTo>
                  <a:cubicBezTo>
                    <a:pt x="32544" y="1483"/>
                    <a:pt x="53976" y="6642"/>
                    <a:pt x="69057" y="9817"/>
                  </a:cubicBezTo>
                  <a:lnTo>
                    <a:pt x="97632" y="21723"/>
                  </a:lnTo>
                  <a:lnTo>
                    <a:pt x="104775" y="43154"/>
                  </a:lnTo>
                  <a:lnTo>
                    <a:pt x="123825" y="47917"/>
                  </a:lnTo>
                  <a:lnTo>
                    <a:pt x="150019" y="64586"/>
                  </a:lnTo>
                  <a:lnTo>
                    <a:pt x="171450" y="86017"/>
                  </a:lnTo>
                  <a:lnTo>
                    <a:pt x="176213" y="128879"/>
                  </a:lnTo>
                  <a:lnTo>
                    <a:pt x="157163" y="155073"/>
                  </a:lnTo>
                  <a:lnTo>
                    <a:pt x="121444" y="169361"/>
                  </a:lnTo>
                  <a:lnTo>
                    <a:pt x="83344" y="174123"/>
                  </a:lnTo>
                  <a:lnTo>
                    <a:pt x="57150" y="162217"/>
                  </a:lnTo>
                  <a:lnTo>
                    <a:pt x="38100" y="145548"/>
                  </a:lnTo>
                  <a:lnTo>
                    <a:pt x="23813" y="126498"/>
                  </a:lnTo>
                  <a:lnTo>
                    <a:pt x="21432" y="100304"/>
                  </a:lnTo>
                  <a:cubicBezTo>
                    <a:pt x="20638" y="93954"/>
                    <a:pt x="22622" y="87207"/>
                    <a:pt x="19050" y="81254"/>
                  </a:cubicBezTo>
                  <a:cubicBezTo>
                    <a:pt x="15478" y="75301"/>
                    <a:pt x="6350" y="70142"/>
                    <a:pt x="0" y="64586"/>
                  </a:cubicBezTo>
                  <a:lnTo>
                    <a:pt x="16669" y="31249"/>
                  </a:lnTo>
                  <a:cubicBezTo>
                    <a:pt x="17462" y="24105"/>
                    <a:pt x="1588" y="16961"/>
                    <a:pt x="2381" y="9817"/>
                  </a:cubicBezTo>
                  <a:lnTo>
                    <a:pt x="16669" y="2673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Полилиния 126"/>
            <p:cNvSpPr>
              <a:spLocks/>
            </p:cNvSpPr>
            <p:nvPr/>
          </p:nvSpPr>
          <p:spPr bwMode="auto">
            <a:xfrm>
              <a:off x="2551113" y="3074988"/>
              <a:ext cx="77787" cy="120650"/>
            </a:xfrm>
            <a:custGeom>
              <a:avLst/>
              <a:gdLst>
                <a:gd name="T0" fmla="*/ 52387 w 78581"/>
                <a:gd name="T1" fmla="*/ 0 h 121444"/>
                <a:gd name="T2" fmla="*/ 71437 w 78581"/>
                <a:gd name="T3" fmla="*/ 19050 h 121444"/>
                <a:gd name="T4" fmla="*/ 78581 w 78581"/>
                <a:gd name="T5" fmla="*/ 50006 h 121444"/>
                <a:gd name="T6" fmla="*/ 76200 w 78581"/>
                <a:gd name="T7" fmla="*/ 88106 h 121444"/>
                <a:gd name="T8" fmla="*/ 57150 w 78581"/>
                <a:gd name="T9" fmla="*/ 121444 h 121444"/>
                <a:gd name="T10" fmla="*/ 30956 w 78581"/>
                <a:gd name="T11" fmla="*/ 119062 h 121444"/>
                <a:gd name="T12" fmla="*/ 16669 w 78581"/>
                <a:gd name="T13" fmla="*/ 102394 h 121444"/>
                <a:gd name="T14" fmla="*/ 16669 w 78581"/>
                <a:gd name="T15" fmla="*/ 102394 h 121444"/>
                <a:gd name="T16" fmla="*/ 7144 w 78581"/>
                <a:gd name="T17" fmla="*/ 73819 h 121444"/>
                <a:gd name="T18" fmla="*/ 0 w 78581"/>
                <a:gd name="T19" fmla="*/ 50006 h 121444"/>
                <a:gd name="T20" fmla="*/ 52387 w 78581"/>
                <a:gd name="T21" fmla="*/ 0 h 1214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581" h="121444">
                  <a:moveTo>
                    <a:pt x="52387" y="0"/>
                  </a:moveTo>
                  <a:lnTo>
                    <a:pt x="71437" y="19050"/>
                  </a:lnTo>
                  <a:lnTo>
                    <a:pt x="78581" y="50006"/>
                  </a:lnTo>
                  <a:lnTo>
                    <a:pt x="76200" y="88106"/>
                  </a:lnTo>
                  <a:lnTo>
                    <a:pt x="57150" y="121444"/>
                  </a:lnTo>
                  <a:lnTo>
                    <a:pt x="30956" y="119062"/>
                  </a:lnTo>
                  <a:lnTo>
                    <a:pt x="16669" y="102394"/>
                  </a:lnTo>
                  <a:lnTo>
                    <a:pt x="7144" y="73819"/>
                  </a:lnTo>
                  <a:lnTo>
                    <a:pt x="0" y="50006"/>
                  </a:lnTo>
                  <a:lnTo>
                    <a:pt x="52387" y="0"/>
                  </a:lnTo>
                  <a:close/>
                </a:path>
              </a:pathLst>
            </a:custGeom>
            <a:grpFill/>
            <a:ln w="2857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6" name="Группа 35"/>
          <p:cNvGrpSpPr>
            <a:grpSpLocks/>
          </p:cNvGrpSpPr>
          <p:nvPr/>
        </p:nvGrpSpPr>
        <p:grpSpPr bwMode="auto">
          <a:xfrm>
            <a:off x="277813" y="606425"/>
            <a:ext cx="4100512" cy="5716588"/>
            <a:chOff x="277813" y="606425"/>
            <a:chExt cx="4100512" cy="5716588"/>
          </a:xfrm>
        </p:grpSpPr>
        <p:sp>
          <p:nvSpPr>
            <p:cNvPr id="37" name="Овал 258"/>
            <p:cNvSpPr>
              <a:spLocks noChangeArrowheads="1"/>
            </p:cNvSpPr>
            <p:nvPr/>
          </p:nvSpPr>
          <p:spPr bwMode="auto">
            <a:xfrm>
              <a:off x="441325" y="81438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38" name="Овал 259"/>
            <p:cNvSpPr>
              <a:spLocks noChangeArrowheads="1"/>
            </p:cNvSpPr>
            <p:nvPr/>
          </p:nvSpPr>
          <p:spPr bwMode="auto">
            <a:xfrm>
              <a:off x="457200" y="8683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39" name="Овал 260"/>
            <p:cNvSpPr>
              <a:spLocks noChangeArrowheads="1"/>
            </p:cNvSpPr>
            <p:nvPr/>
          </p:nvSpPr>
          <p:spPr bwMode="auto">
            <a:xfrm>
              <a:off x="360363" y="10112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0" name="Овал 261"/>
            <p:cNvSpPr>
              <a:spLocks noChangeArrowheads="1"/>
            </p:cNvSpPr>
            <p:nvPr/>
          </p:nvSpPr>
          <p:spPr bwMode="auto">
            <a:xfrm>
              <a:off x="630238" y="11652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1" name="Овал 262"/>
            <p:cNvSpPr>
              <a:spLocks noChangeArrowheads="1"/>
            </p:cNvSpPr>
            <p:nvPr/>
          </p:nvSpPr>
          <p:spPr bwMode="auto">
            <a:xfrm>
              <a:off x="319088" y="1069975"/>
              <a:ext cx="53975" cy="55563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2" name="Овал 263"/>
            <p:cNvSpPr>
              <a:spLocks noChangeArrowheads="1"/>
            </p:cNvSpPr>
            <p:nvPr/>
          </p:nvSpPr>
          <p:spPr bwMode="auto">
            <a:xfrm>
              <a:off x="323850" y="11525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3" name="Овал 264"/>
            <p:cNvSpPr>
              <a:spLocks noChangeArrowheads="1"/>
            </p:cNvSpPr>
            <p:nvPr/>
          </p:nvSpPr>
          <p:spPr bwMode="auto">
            <a:xfrm>
              <a:off x="1782763" y="7651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4" name="Овал 265"/>
            <p:cNvSpPr>
              <a:spLocks noChangeArrowheads="1"/>
            </p:cNvSpPr>
            <p:nvPr/>
          </p:nvSpPr>
          <p:spPr bwMode="auto">
            <a:xfrm>
              <a:off x="1806575" y="71120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5" name="Овал 266"/>
            <p:cNvSpPr>
              <a:spLocks noChangeArrowheads="1"/>
            </p:cNvSpPr>
            <p:nvPr/>
          </p:nvSpPr>
          <p:spPr bwMode="auto">
            <a:xfrm>
              <a:off x="1744663" y="7461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6" name="Овал 267"/>
            <p:cNvSpPr>
              <a:spLocks noChangeArrowheads="1"/>
            </p:cNvSpPr>
            <p:nvPr/>
          </p:nvSpPr>
          <p:spPr bwMode="auto">
            <a:xfrm>
              <a:off x="1727200" y="8493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7" name="Овал 268"/>
            <p:cNvSpPr>
              <a:spLocks noChangeArrowheads="1"/>
            </p:cNvSpPr>
            <p:nvPr/>
          </p:nvSpPr>
          <p:spPr bwMode="auto">
            <a:xfrm>
              <a:off x="2181225" y="711200"/>
              <a:ext cx="53975" cy="88900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8" name="Овал 269"/>
            <p:cNvSpPr>
              <a:spLocks noChangeArrowheads="1"/>
            </p:cNvSpPr>
            <p:nvPr/>
          </p:nvSpPr>
          <p:spPr bwMode="auto">
            <a:xfrm>
              <a:off x="1960563" y="13493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49" name="Овал 270"/>
            <p:cNvSpPr>
              <a:spLocks noChangeArrowheads="1"/>
            </p:cNvSpPr>
            <p:nvPr/>
          </p:nvSpPr>
          <p:spPr bwMode="auto">
            <a:xfrm>
              <a:off x="3078163" y="15398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0" name="Овал 271"/>
            <p:cNvSpPr>
              <a:spLocks noChangeArrowheads="1"/>
            </p:cNvSpPr>
            <p:nvPr/>
          </p:nvSpPr>
          <p:spPr bwMode="auto">
            <a:xfrm>
              <a:off x="2498725" y="119380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1" name="Овал 272"/>
            <p:cNvSpPr>
              <a:spLocks noChangeArrowheads="1"/>
            </p:cNvSpPr>
            <p:nvPr/>
          </p:nvSpPr>
          <p:spPr bwMode="auto">
            <a:xfrm>
              <a:off x="2424113" y="126365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2" name="Овал 273"/>
            <p:cNvSpPr>
              <a:spLocks noChangeArrowheads="1"/>
            </p:cNvSpPr>
            <p:nvPr/>
          </p:nvSpPr>
          <p:spPr bwMode="auto">
            <a:xfrm>
              <a:off x="2463800" y="11255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3" name="Овал 274"/>
            <p:cNvSpPr>
              <a:spLocks noChangeArrowheads="1"/>
            </p:cNvSpPr>
            <p:nvPr/>
          </p:nvSpPr>
          <p:spPr bwMode="auto">
            <a:xfrm>
              <a:off x="2611438" y="101758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4" name="Овал 275"/>
            <p:cNvSpPr>
              <a:spLocks noChangeArrowheads="1"/>
            </p:cNvSpPr>
            <p:nvPr/>
          </p:nvSpPr>
          <p:spPr bwMode="auto">
            <a:xfrm>
              <a:off x="2638425" y="1096963"/>
              <a:ext cx="53975" cy="55562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5" name="Овал 276"/>
            <p:cNvSpPr>
              <a:spLocks noChangeArrowheads="1"/>
            </p:cNvSpPr>
            <p:nvPr/>
          </p:nvSpPr>
          <p:spPr bwMode="auto">
            <a:xfrm>
              <a:off x="2606675" y="8985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6" name="Овал 277"/>
            <p:cNvSpPr>
              <a:spLocks noChangeArrowheads="1"/>
            </p:cNvSpPr>
            <p:nvPr/>
          </p:nvSpPr>
          <p:spPr bwMode="auto">
            <a:xfrm>
              <a:off x="2890838" y="6699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7" name="Овал 278"/>
            <p:cNvSpPr>
              <a:spLocks noChangeArrowheads="1"/>
            </p:cNvSpPr>
            <p:nvPr/>
          </p:nvSpPr>
          <p:spPr bwMode="auto">
            <a:xfrm>
              <a:off x="2794000" y="6191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8" name="Овал 279"/>
            <p:cNvSpPr>
              <a:spLocks noChangeArrowheads="1"/>
            </p:cNvSpPr>
            <p:nvPr/>
          </p:nvSpPr>
          <p:spPr bwMode="auto">
            <a:xfrm>
              <a:off x="2611438" y="6064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59" name="Овал 280"/>
            <p:cNvSpPr>
              <a:spLocks noChangeArrowheads="1"/>
            </p:cNvSpPr>
            <p:nvPr/>
          </p:nvSpPr>
          <p:spPr bwMode="auto">
            <a:xfrm>
              <a:off x="2417763" y="61595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0" name="Овал 281"/>
            <p:cNvSpPr>
              <a:spLocks noChangeArrowheads="1"/>
            </p:cNvSpPr>
            <p:nvPr/>
          </p:nvSpPr>
          <p:spPr bwMode="auto">
            <a:xfrm>
              <a:off x="2382838" y="73660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1" name="Овал 282"/>
            <p:cNvSpPr>
              <a:spLocks noChangeArrowheads="1"/>
            </p:cNvSpPr>
            <p:nvPr/>
          </p:nvSpPr>
          <p:spPr bwMode="auto">
            <a:xfrm>
              <a:off x="1285875" y="22590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2" name="Овал 283"/>
            <p:cNvSpPr>
              <a:spLocks noChangeArrowheads="1"/>
            </p:cNvSpPr>
            <p:nvPr/>
          </p:nvSpPr>
          <p:spPr bwMode="auto">
            <a:xfrm>
              <a:off x="3260725" y="809625"/>
              <a:ext cx="53975" cy="55563"/>
            </a:xfrm>
            <a:prstGeom prst="ellipse">
              <a:avLst/>
            </a:prstGeom>
            <a:solidFill>
              <a:srgbClr val="C0000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3" name="Овал 284"/>
            <p:cNvSpPr>
              <a:spLocks noChangeArrowheads="1"/>
            </p:cNvSpPr>
            <p:nvPr/>
          </p:nvSpPr>
          <p:spPr bwMode="auto">
            <a:xfrm>
              <a:off x="3806825" y="22510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4" name="Овал 285"/>
            <p:cNvSpPr>
              <a:spLocks noChangeArrowheads="1"/>
            </p:cNvSpPr>
            <p:nvPr/>
          </p:nvSpPr>
          <p:spPr bwMode="auto">
            <a:xfrm>
              <a:off x="3382963" y="21002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5" name="Овал 286"/>
            <p:cNvSpPr>
              <a:spLocks noChangeArrowheads="1"/>
            </p:cNvSpPr>
            <p:nvPr/>
          </p:nvSpPr>
          <p:spPr bwMode="auto">
            <a:xfrm>
              <a:off x="3436938" y="20621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6" name="Овал 287"/>
            <p:cNvSpPr>
              <a:spLocks noChangeArrowheads="1"/>
            </p:cNvSpPr>
            <p:nvPr/>
          </p:nvSpPr>
          <p:spPr bwMode="auto">
            <a:xfrm>
              <a:off x="3621088" y="19970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7" name="Овал 288"/>
            <p:cNvSpPr>
              <a:spLocks noChangeArrowheads="1"/>
            </p:cNvSpPr>
            <p:nvPr/>
          </p:nvSpPr>
          <p:spPr bwMode="auto">
            <a:xfrm>
              <a:off x="3752850" y="220345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8" name="Овал 289"/>
            <p:cNvSpPr>
              <a:spLocks noChangeArrowheads="1"/>
            </p:cNvSpPr>
            <p:nvPr/>
          </p:nvSpPr>
          <p:spPr bwMode="auto">
            <a:xfrm>
              <a:off x="3687763" y="21494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69" name="Овал 290"/>
            <p:cNvSpPr>
              <a:spLocks noChangeArrowheads="1"/>
            </p:cNvSpPr>
            <p:nvPr/>
          </p:nvSpPr>
          <p:spPr bwMode="auto">
            <a:xfrm>
              <a:off x="3963988" y="22717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0" name="Овал 291"/>
            <p:cNvSpPr>
              <a:spLocks noChangeArrowheads="1"/>
            </p:cNvSpPr>
            <p:nvPr/>
          </p:nvSpPr>
          <p:spPr bwMode="auto">
            <a:xfrm>
              <a:off x="3910013" y="23415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1" name="Овал 292"/>
            <p:cNvSpPr>
              <a:spLocks noChangeArrowheads="1"/>
            </p:cNvSpPr>
            <p:nvPr/>
          </p:nvSpPr>
          <p:spPr bwMode="auto">
            <a:xfrm>
              <a:off x="3963988" y="23352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2" name="Овал 293"/>
            <p:cNvSpPr>
              <a:spLocks noChangeArrowheads="1"/>
            </p:cNvSpPr>
            <p:nvPr/>
          </p:nvSpPr>
          <p:spPr bwMode="auto">
            <a:xfrm>
              <a:off x="3330575" y="24749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3" name="Овал 294"/>
            <p:cNvSpPr>
              <a:spLocks noChangeArrowheads="1"/>
            </p:cNvSpPr>
            <p:nvPr/>
          </p:nvSpPr>
          <p:spPr bwMode="auto">
            <a:xfrm>
              <a:off x="3513138" y="26066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4" name="Овал 295"/>
            <p:cNvSpPr>
              <a:spLocks noChangeArrowheads="1"/>
            </p:cNvSpPr>
            <p:nvPr/>
          </p:nvSpPr>
          <p:spPr bwMode="auto">
            <a:xfrm>
              <a:off x="3833813" y="29702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5" name="Овал 296"/>
            <p:cNvSpPr>
              <a:spLocks noChangeArrowheads="1"/>
            </p:cNvSpPr>
            <p:nvPr/>
          </p:nvSpPr>
          <p:spPr bwMode="auto">
            <a:xfrm>
              <a:off x="2859088" y="21161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6" name="Овал 297"/>
            <p:cNvSpPr>
              <a:spLocks noChangeArrowheads="1"/>
            </p:cNvSpPr>
            <p:nvPr/>
          </p:nvSpPr>
          <p:spPr bwMode="auto">
            <a:xfrm>
              <a:off x="2884488" y="21812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7" name="Овал 298"/>
            <p:cNvSpPr>
              <a:spLocks noChangeArrowheads="1"/>
            </p:cNvSpPr>
            <p:nvPr/>
          </p:nvSpPr>
          <p:spPr bwMode="auto">
            <a:xfrm>
              <a:off x="3519488" y="32464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8" name="Овал 299"/>
            <p:cNvSpPr>
              <a:spLocks noChangeArrowheads="1"/>
            </p:cNvSpPr>
            <p:nvPr/>
          </p:nvSpPr>
          <p:spPr bwMode="auto">
            <a:xfrm>
              <a:off x="2393950" y="29432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79" name="Овал 300"/>
            <p:cNvSpPr>
              <a:spLocks noChangeArrowheads="1"/>
            </p:cNvSpPr>
            <p:nvPr/>
          </p:nvSpPr>
          <p:spPr bwMode="auto">
            <a:xfrm>
              <a:off x="2347913" y="29702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0" name="Овал 301"/>
            <p:cNvSpPr>
              <a:spLocks noChangeArrowheads="1"/>
            </p:cNvSpPr>
            <p:nvPr/>
          </p:nvSpPr>
          <p:spPr bwMode="auto">
            <a:xfrm>
              <a:off x="2557463" y="309562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1" name="Овал 302"/>
            <p:cNvSpPr>
              <a:spLocks noChangeArrowheads="1"/>
            </p:cNvSpPr>
            <p:nvPr/>
          </p:nvSpPr>
          <p:spPr bwMode="auto">
            <a:xfrm>
              <a:off x="3697288" y="269081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2" name="Овал 303"/>
            <p:cNvSpPr>
              <a:spLocks noChangeArrowheads="1"/>
            </p:cNvSpPr>
            <p:nvPr/>
          </p:nvSpPr>
          <p:spPr bwMode="auto">
            <a:xfrm>
              <a:off x="3752850" y="2663825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3" name="Овал 304"/>
            <p:cNvSpPr>
              <a:spLocks noChangeArrowheads="1"/>
            </p:cNvSpPr>
            <p:nvPr/>
          </p:nvSpPr>
          <p:spPr bwMode="auto">
            <a:xfrm>
              <a:off x="3817938" y="261778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4" name="Овал 305"/>
            <p:cNvSpPr>
              <a:spLocks noChangeArrowheads="1"/>
            </p:cNvSpPr>
            <p:nvPr/>
          </p:nvSpPr>
          <p:spPr bwMode="auto">
            <a:xfrm>
              <a:off x="3860800" y="2879725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5" name="Овал 306"/>
            <p:cNvSpPr>
              <a:spLocks noChangeArrowheads="1"/>
            </p:cNvSpPr>
            <p:nvPr/>
          </p:nvSpPr>
          <p:spPr bwMode="auto">
            <a:xfrm>
              <a:off x="4284663" y="3251200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6" name="Овал 307"/>
            <p:cNvSpPr>
              <a:spLocks noChangeArrowheads="1"/>
            </p:cNvSpPr>
            <p:nvPr/>
          </p:nvSpPr>
          <p:spPr bwMode="auto">
            <a:xfrm>
              <a:off x="2782888" y="365601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7" name="Овал 308"/>
            <p:cNvSpPr>
              <a:spLocks noChangeArrowheads="1"/>
            </p:cNvSpPr>
            <p:nvPr/>
          </p:nvSpPr>
          <p:spPr bwMode="auto">
            <a:xfrm>
              <a:off x="1357313" y="26844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8" name="Овал 309"/>
            <p:cNvSpPr>
              <a:spLocks noChangeArrowheads="1"/>
            </p:cNvSpPr>
            <p:nvPr/>
          </p:nvSpPr>
          <p:spPr bwMode="auto">
            <a:xfrm>
              <a:off x="1933575" y="344646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89" name="Овал 310"/>
            <p:cNvSpPr>
              <a:spLocks noChangeArrowheads="1"/>
            </p:cNvSpPr>
            <p:nvPr/>
          </p:nvSpPr>
          <p:spPr bwMode="auto">
            <a:xfrm>
              <a:off x="2006600" y="370998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0" name="Овал 311"/>
            <p:cNvSpPr>
              <a:spLocks noChangeArrowheads="1"/>
            </p:cNvSpPr>
            <p:nvPr/>
          </p:nvSpPr>
          <p:spPr bwMode="auto">
            <a:xfrm>
              <a:off x="2730500" y="4006850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1" name="Овал 312"/>
            <p:cNvSpPr>
              <a:spLocks noChangeArrowheads="1"/>
            </p:cNvSpPr>
            <p:nvPr/>
          </p:nvSpPr>
          <p:spPr bwMode="auto">
            <a:xfrm>
              <a:off x="2913063" y="403701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2" name="Овал 313"/>
            <p:cNvSpPr>
              <a:spLocks noChangeArrowheads="1"/>
            </p:cNvSpPr>
            <p:nvPr/>
          </p:nvSpPr>
          <p:spPr bwMode="auto">
            <a:xfrm>
              <a:off x="3082925" y="431958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3" name="Овал 314"/>
            <p:cNvSpPr>
              <a:spLocks noChangeArrowheads="1"/>
            </p:cNvSpPr>
            <p:nvPr/>
          </p:nvSpPr>
          <p:spPr bwMode="auto">
            <a:xfrm>
              <a:off x="3243263" y="430053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4" name="Овал 315"/>
            <p:cNvSpPr>
              <a:spLocks noChangeArrowheads="1"/>
            </p:cNvSpPr>
            <p:nvPr/>
          </p:nvSpPr>
          <p:spPr bwMode="auto">
            <a:xfrm>
              <a:off x="3302000" y="4400550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5" name="Овал 316"/>
            <p:cNvSpPr>
              <a:spLocks noChangeArrowheads="1"/>
            </p:cNvSpPr>
            <p:nvPr/>
          </p:nvSpPr>
          <p:spPr bwMode="auto">
            <a:xfrm>
              <a:off x="3363913" y="448468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6" name="Овал 317"/>
            <p:cNvSpPr>
              <a:spLocks noChangeArrowheads="1"/>
            </p:cNvSpPr>
            <p:nvPr/>
          </p:nvSpPr>
          <p:spPr bwMode="auto">
            <a:xfrm>
              <a:off x="3795713" y="444023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7" name="Овал 318"/>
            <p:cNvSpPr>
              <a:spLocks noChangeArrowheads="1"/>
            </p:cNvSpPr>
            <p:nvPr/>
          </p:nvSpPr>
          <p:spPr bwMode="auto">
            <a:xfrm>
              <a:off x="3990975" y="4486275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8" name="Овал 319"/>
            <p:cNvSpPr>
              <a:spLocks noChangeArrowheads="1"/>
            </p:cNvSpPr>
            <p:nvPr/>
          </p:nvSpPr>
          <p:spPr bwMode="auto">
            <a:xfrm>
              <a:off x="4203700" y="464661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99" name="Овал 320"/>
            <p:cNvSpPr>
              <a:spLocks noChangeArrowheads="1"/>
            </p:cNvSpPr>
            <p:nvPr/>
          </p:nvSpPr>
          <p:spPr bwMode="auto">
            <a:xfrm>
              <a:off x="4130675" y="4892675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0" name="Овал 321"/>
            <p:cNvSpPr>
              <a:spLocks noChangeArrowheads="1"/>
            </p:cNvSpPr>
            <p:nvPr/>
          </p:nvSpPr>
          <p:spPr bwMode="auto">
            <a:xfrm>
              <a:off x="2847975" y="39671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1" name="Овал 322"/>
            <p:cNvSpPr>
              <a:spLocks noChangeArrowheads="1"/>
            </p:cNvSpPr>
            <p:nvPr/>
          </p:nvSpPr>
          <p:spPr bwMode="auto">
            <a:xfrm>
              <a:off x="3702050" y="387350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2" name="Овал 323"/>
            <p:cNvSpPr>
              <a:spLocks noChangeArrowheads="1"/>
            </p:cNvSpPr>
            <p:nvPr/>
          </p:nvSpPr>
          <p:spPr bwMode="auto">
            <a:xfrm>
              <a:off x="4070350" y="38655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3" name="Овал 324"/>
            <p:cNvSpPr>
              <a:spLocks noChangeArrowheads="1"/>
            </p:cNvSpPr>
            <p:nvPr/>
          </p:nvSpPr>
          <p:spPr bwMode="auto">
            <a:xfrm>
              <a:off x="4311650" y="40290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4" name="Овал 325"/>
            <p:cNvSpPr>
              <a:spLocks noChangeArrowheads="1"/>
            </p:cNvSpPr>
            <p:nvPr/>
          </p:nvSpPr>
          <p:spPr bwMode="auto">
            <a:xfrm>
              <a:off x="4157663" y="41386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5" name="Овал 326"/>
            <p:cNvSpPr>
              <a:spLocks noChangeArrowheads="1"/>
            </p:cNvSpPr>
            <p:nvPr/>
          </p:nvSpPr>
          <p:spPr bwMode="auto">
            <a:xfrm>
              <a:off x="4043363" y="41608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6" name="Овал 327"/>
            <p:cNvSpPr>
              <a:spLocks noChangeArrowheads="1"/>
            </p:cNvSpPr>
            <p:nvPr/>
          </p:nvSpPr>
          <p:spPr bwMode="auto">
            <a:xfrm>
              <a:off x="3632200" y="4165600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7" name="Овал 328"/>
            <p:cNvSpPr>
              <a:spLocks noChangeArrowheads="1"/>
            </p:cNvSpPr>
            <p:nvPr/>
          </p:nvSpPr>
          <p:spPr bwMode="auto">
            <a:xfrm>
              <a:off x="3576638" y="496411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8" name="Овал 329"/>
            <p:cNvSpPr>
              <a:spLocks noChangeArrowheads="1"/>
            </p:cNvSpPr>
            <p:nvPr/>
          </p:nvSpPr>
          <p:spPr bwMode="auto">
            <a:xfrm>
              <a:off x="322263" y="5583238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09" name="Овал 330"/>
            <p:cNvSpPr>
              <a:spLocks noChangeArrowheads="1"/>
            </p:cNvSpPr>
            <p:nvPr/>
          </p:nvSpPr>
          <p:spPr bwMode="auto">
            <a:xfrm>
              <a:off x="3763963" y="6269038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0" name="Овал 331"/>
            <p:cNvSpPr>
              <a:spLocks noChangeArrowheads="1"/>
            </p:cNvSpPr>
            <p:nvPr/>
          </p:nvSpPr>
          <p:spPr bwMode="auto">
            <a:xfrm>
              <a:off x="4324350" y="5637213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1" name="Овал 332"/>
            <p:cNvSpPr>
              <a:spLocks noChangeArrowheads="1"/>
            </p:cNvSpPr>
            <p:nvPr/>
          </p:nvSpPr>
          <p:spPr bwMode="auto">
            <a:xfrm>
              <a:off x="4176713" y="5445125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2" name="Овал 333"/>
            <p:cNvSpPr>
              <a:spLocks noChangeArrowheads="1"/>
            </p:cNvSpPr>
            <p:nvPr/>
          </p:nvSpPr>
          <p:spPr bwMode="auto">
            <a:xfrm>
              <a:off x="4152900" y="5391150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3" name="Овал 334"/>
            <p:cNvSpPr>
              <a:spLocks noChangeArrowheads="1"/>
            </p:cNvSpPr>
            <p:nvPr/>
          </p:nvSpPr>
          <p:spPr bwMode="auto">
            <a:xfrm>
              <a:off x="4157663" y="5294313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4" name="Овал 335"/>
            <p:cNvSpPr>
              <a:spLocks noChangeArrowheads="1"/>
            </p:cNvSpPr>
            <p:nvPr/>
          </p:nvSpPr>
          <p:spPr bwMode="auto">
            <a:xfrm>
              <a:off x="4310063" y="5026025"/>
              <a:ext cx="55562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5" name="Овал 336"/>
            <p:cNvSpPr>
              <a:spLocks noChangeArrowheads="1"/>
            </p:cNvSpPr>
            <p:nvPr/>
          </p:nvSpPr>
          <p:spPr bwMode="auto">
            <a:xfrm>
              <a:off x="4219575" y="5395913"/>
              <a:ext cx="53975" cy="53975"/>
            </a:xfrm>
            <a:prstGeom prst="ellipse">
              <a:avLst/>
            </a:prstGeom>
            <a:solidFill>
              <a:srgbClr val="92D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6" name="Овал 337"/>
            <p:cNvSpPr>
              <a:spLocks noChangeArrowheads="1"/>
            </p:cNvSpPr>
            <p:nvPr/>
          </p:nvSpPr>
          <p:spPr bwMode="auto">
            <a:xfrm>
              <a:off x="331788" y="6005513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7" name="Овал 338"/>
            <p:cNvSpPr>
              <a:spLocks noChangeArrowheads="1"/>
            </p:cNvSpPr>
            <p:nvPr/>
          </p:nvSpPr>
          <p:spPr bwMode="auto">
            <a:xfrm>
              <a:off x="595313" y="5980113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8" name="Овал 339"/>
            <p:cNvSpPr>
              <a:spLocks noChangeArrowheads="1"/>
            </p:cNvSpPr>
            <p:nvPr/>
          </p:nvSpPr>
          <p:spPr bwMode="auto">
            <a:xfrm>
              <a:off x="755650" y="6226175"/>
              <a:ext cx="53975" cy="53975"/>
            </a:xfrm>
            <a:prstGeom prst="ellipse">
              <a:avLst/>
            </a:prstGeom>
            <a:solidFill>
              <a:srgbClr val="00B05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19" name="Овал 340"/>
            <p:cNvSpPr>
              <a:spLocks noChangeArrowheads="1"/>
            </p:cNvSpPr>
            <p:nvPr/>
          </p:nvSpPr>
          <p:spPr bwMode="auto">
            <a:xfrm>
              <a:off x="290513" y="1109663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20" name="Овал 341"/>
            <p:cNvSpPr>
              <a:spLocks noChangeArrowheads="1"/>
            </p:cNvSpPr>
            <p:nvPr/>
          </p:nvSpPr>
          <p:spPr bwMode="auto">
            <a:xfrm>
              <a:off x="277813" y="1209675"/>
              <a:ext cx="53975" cy="53975"/>
            </a:xfrm>
            <a:prstGeom prst="ellipse">
              <a:avLst/>
            </a:prstGeom>
            <a:solidFill>
              <a:srgbClr val="00B0F0"/>
            </a:solidFill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/>
            </a:p>
          </p:txBody>
        </p:sp>
        <p:sp>
          <p:nvSpPr>
            <p:cNvPr id="121" name="Полилиния 111"/>
            <p:cNvSpPr>
              <a:spLocks/>
            </p:cNvSpPr>
            <p:nvPr/>
          </p:nvSpPr>
          <p:spPr bwMode="auto">
            <a:xfrm>
              <a:off x="2566988" y="2100263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122" name="Полилиния 121"/>
          <p:cNvSpPr/>
          <p:nvPr/>
        </p:nvSpPr>
        <p:spPr bwMode="auto">
          <a:xfrm>
            <a:off x="363984" y="1713391"/>
            <a:ext cx="3959441" cy="1228078"/>
          </a:xfrm>
          <a:custGeom>
            <a:avLst/>
            <a:gdLst>
              <a:gd name="connsiteX0" fmla="*/ 0 w 3533329"/>
              <a:gd name="connsiteY0" fmla="*/ 0 h 881021"/>
              <a:gd name="connsiteX1" fmla="*/ 189391 w 3533329"/>
              <a:gd name="connsiteY1" fmla="*/ 88777 h 881021"/>
              <a:gd name="connsiteX2" fmla="*/ 393577 w 3533329"/>
              <a:gd name="connsiteY2" fmla="*/ 142043 h 881021"/>
              <a:gd name="connsiteX3" fmla="*/ 588886 w 3533329"/>
              <a:gd name="connsiteY3" fmla="*/ 180513 h 881021"/>
              <a:gd name="connsiteX4" fmla="*/ 748684 w 3533329"/>
              <a:gd name="connsiteY4" fmla="*/ 201227 h 881021"/>
              <a:gd name="connsiteX5" fmla="*/ 905523 w 3533329"/>
              <a:gd name="connsiteY5" fmla="*/ 227860 h 881021"/>
              <a:gd name="connsiteX6" fmla="*/ 997259 w 3533329"/>
              <a:gd name="connsiteY6" fmla="*/ 227860 h 881021"/>
              <a:gd name="connsiteX7" fmla="*/ 1065321 w 3533329"/>
              <a:gd name="connsiteY7" fmla="*/ 201227 h 881021"/>
              <a:gd name="connsiteX8" fmla="*/ 1121546 w 3533329"/>
              <a:gd name="connsiteY8" fmla="*/ 153880 h 881021"/>
              <a:gd name="connsiteX9" fmla="*/ 1151138 w 3533329"/>
              <a:gd name="connsiteY9" fmla="*/ 145002 h 881021"/>
              <a:gd name="connsiteX10" fmla="*/ 1201445 w 3533329"/>
              <a:gd name="connsiteY10" fmla="*/ 171635 h 881021"/>
              <a:gd name="connsiteX11" fmla="*/ 1251752 w 3533329"/>
              <a:gd name="connsiteY11" fmla="*/ 260412 h 881021"/>
              <a:gd name="connsiteX12" fmla="*/ 1299099 w 3533329"/>
              <a:gd name="connsiteY12" fmla="*/ 337352 h 881021"/>
              <a:gd name="connsiteX13" fmla="*/ 1346447 w 3533329"/>
              <a:gd name="connsiteY13" fmla="*/ 384699 h 881021"/>
              <a:gd name="connsiteX14" fmla="*/ 1396754 w 3533329"/>
              <a:gd name="connsiteY14" fmla="*/ 396536 h 881021"/>
              <a:gd name="connsiteX15" fmla="*/ 1467775 w 3533329"/>
              <a:gd name="connsiteY15" fmla="*/ 378781 h 881021"/>
              <a:gd name="connsiteX16" fmla="*/ 1538797 w 3533329"/>
              <a:gd name="connsiteY16" fmla="*/ 393577 h 881021"/>
              <a:gd name="connsiteX17" fmla="*/ 1595022 w 3533329"/>
              <a:gd name="connsiteY17" fmla="*/ 452761 h 881021"/>
              <a:gd name="connsiteX18" fmla="*/ 1657166 w 3533329"/>
              <a:gd name="connsiteY18" fmla="*/ 529701 h 881021"/>
              <a:gd name="connsiteX19" fmla="*/ 1692676 w 3533329"/>
              <a:gd name="connsiteY19" fmla="*/ 568171 h 881021"/>
              <a:gd name="connsiteX20" fmla="*/ 1719309 w 3533329"/>
              <a:gd name="connsiteY20" fmla="*/ 559293 h 881021"/>
              <a:gd name="connsiteX21" fmla="*/ 1772575 w 3533329"/>
              <a:gd name="connsiteY21" fmla="*/ 435006 h 881021"/>
              <a:gd name="connsiteX22" fmla="*/ 1816964 w 3533329"/>
              <a:gd name="connsiteY22" fmla="*/ 355107 h 881021"/>
              <a:gd name="connsiteX23" fmla="*/ 1882066 w 3533329"/>
              <a:gd name="connsiteY23" fmla="*/ 287045 h 881021"/>
              <a:gd name="connsiteX24" fmla="*/ 1967884 w 3533329"/>
              <a:gd name="connsiteY24" fmla="*/ 269290 h 881021"/>
              <a:gd name="connsiteX25" fmla="*/ 2027068 w 3533329"/>
              <a:gd name="connsiteY25" fmla="*/ 325515 h 881021"/>
              <a:gd name="connsiteX26" fmla="*/ 2106967 w 3533329"/>
              <a:gd name="connsiteY26" fmla="*/ 452761 h 881021"/>
              <a:gd name="connsiteX27" fmla="*/ 2180948 w 3533329"/>
              <a:gd name="connsiteY27" fmla="*/ 568171 h 881021"/>
              <a:gd name="connsiteX28" fmla="*/ 2249010 w 3533329"/>
              <a:gd name="connsiteY28" fmla="*/ 668785 h 881021"/>
              <a:gd name="connsiteX29" fmla="*/ 2331868 w 3533329"/>
              <a:gd name="connsiteY29" fmla="*/ 739806 h 881021"/>
              <a:gd name="connsiteX30" fmla="*/ 2402890 w 3533329"/>
              <a:gd name="connsiteY30" fmla="*/ 754602 h 881021"/>
              <a:gd name="connsiteX31" fmla="*/ 2488707 w 3533329"/>
              <a:gd name="connsiteY31" fmla="*/ 727969 h 881021"/>
              <a:gd name="connsiteX32" fmla="*/ 2583402 w 3533329"/>
              <a:gd name="connsiteY32" fmla="*/ 680622 h 881021"/>
              <a:gd name="connsiteX33" fmla="*/ 2672179 w 3533329"/>
              <a:gd name="connsiteY33" fmla="*/ 618478 h 881021"/>
              <a:gd name="connsiteX34" fmla="*/ 2728404 w 3533329"/>
              <a:gd name="connsiteY34" fmla="*/ 565212 h 881021"/>
              <a:gd name="connsiteX35" fmla="*/ 2826059 w 3533329"/>
              <a:gd name="connsiteY35" fmla="*/ 520824 h 881021"/>
              <a:gd name="connsiteX36" fmla="*/ 2885243 w 3533329"/>
              <a:gd name="connsiteY36" fmla="*/ 500109 h 881021"/>
              <a:gd name="connsiteX37" fmla="*/ 2979938 w 3533329"/>
              <a:gd name="connsiteY37" fmla="*/ 523783 h 881021"/>
              <a:gd name="connsiteX38" fmla="*/ 3056878 w 3533329"/>
              <a:gd name="connsiteY38" fmla="*/ 568171 h 881021"/>
              <a:gd name="connsiteX39" fmla="*/ 3151573 w 3533329"/>
              <a:gd name="connsiteY39" fmla="*/ 624396 h 881021"/>
              <a:gd name="connsiteX40" fmla="*/ 3231472 w 3533329"/>
              <a:gd name="connsiteY40" fmla="*/ 716132 h 881021"/>
              <a:gd name="connsiteX41" fmla="*/ 3308412 w 3533329"/>
              <a:gd name="connsiteY41" fmla="*/ 769398 h 881021"/>
              <a:gd name="connsiteX42" fmla="*/ 3388311 w 3533329"/>
              <a:gd name="connsiteY42" fmla="*/ 807868 h 881021"/>
              <a:gd name="connsiteX43" fmla="*/ 3456373 w 3533329"/>
              <a:gd name="connsiteY43" fmla="*/ 834501 h 881021"/>
              <a:gd name="connsiteX44" fmla="*/ 3527395 w 3533329"/>
              <a:gd name="connsiteY44" fmla="*/ 875930 h 881021"/>
              <a:gd name="connsiteX45" fmla="*/ 3524435 w 3533329"/>
              <a:gd name="connsiteY45" fmla="*/ 878890 h 881021"/>
              <a:gd name="connsiteX0" fmla="*/ 0 w 3959547"/>
              <a:gd name="connsiteY0" fmla="*/ 0 h 1228090"/>
              <a:gd name="connsiteX1" fmla="*/ 189391 w 3959547"/>
              <a:gd name="connsiteY1" fmla="*/ 88777 h 1228090"/>
              <a:gd name="connsiteX2" fmla="*/ 393577 w 3959547"/>
              <a:gd name="connsiteY2" fmla="*/ 142043 h 1228090"/>
              <a:gd name="connsiteX3" fmla="*/ 588886 w 3959547"/>
              <a:gd name="connsiteY3" fmla="*/ 180513 h 1228090"/>
              <a:gd name="connsiteX4" fmla="*/ 748684 w 3959547"/>
              <a:gd name="connsiteY4" fmla="*/ 201227 h 1228090"/>
              <a:gd name="connsiteX5" fmla="*/ 905523 w 3959547"/>
              <a:gd name="connsiteY5" fmla="*/ 227860 h 1228090"/>
              <a:gd name="connsiteX6" fmla="*/ 997259 w 3959547"/>
              <a:gd name="connsiteY6" fmla="*/ 227860 h 1228090"/>
              <a:gd name="connsiteX7" fmla="*/ 1065321 w 3959547"/>
              <a:gd name="connsiteY7" fmla="*/ 201227 h 1228090"/>
              <a:gd name="connsiteX8" fmla="*/ 1121546 w 3959547"/>
              <a:gd name="connsiteY8" fmla="*/ 153880 h 1228090"/>
              <a:gd name="connsiteX9" fmla="*/ 1151138 w 3959547"/>
              <a:gd name="connsiteY9" fmla="*/ 145002 h 1228090"/>
              <a:gd name="connsiteX10" fmla="*/ 1201445 w 3959547"/>
              <a:gd name="connsiteY10" fmla="*/ 171635 h 1228090"/>
              <a:gd name="connsiteX11" fmla="*/ 1251752 w 3959547"/>
              <a:gd name="connsiteY11" fmla="*/ 260412 h 1228090"/>
              <a:gd name="connsiteX12" fmla="*/ 1299099 w 3959547"/>
              <a:gd name="connsiteY12" fmla="*/ 337352 h 1228090"/>
              <a:gd name="connsiteX13" fmla="*/ 1346447 w 3959547"/>
              <a:gd name="connsiteY13" fmla="*/ 384699 h 1228090"/>
              <a:gd name="connsiteX14" fmla="*/ 1396754 w 3959547"/>
              <a:gd name="connsiteY14" fmla="*/ 396536 h 1228090"/>
              <a:gd name="connsiteX15" fmla="*/ 1467775 w 3959547"/>
              <a:gd name="connsiteY15" fmla="*/ 378781 h 1228090"/>
              <a:gd name="connsiteX16" fmla="*/ 1538797 w 3959547"/>
              <a:gd name="connsiteY16" fmla="*/ 393577 h 1228090"/>
              <a:gd name="connsiteX17" fmla="*/ 1595022 w 3959547"/>
              <a:gd name="connsiteY17" fmla="*/ 452761 h 1228090"/>
              <a:gd name="connsiteX18" fmla="*/ 1657166 w 3959547"/>
              <a:gd name="connsiteY18" fmla="*/ 529701 h 1228090"/>
              <a:gd name="connsiteX19" fmla="*/ 1692676 w 3959547"/>
              <a:gd name="connsiteY19" fmla="*/ 568171 h 1228090"/>
              <a:gd name="connsiteX20" fmla="*/ 1719309 w 3959547"/>
              <a:gd name="connsiteY20" fmla="*/ 559293 h 1228090"/>
              <a:gd name="connsiteX21" fmla="*/ 1772575 w 3959547"/>
              <a:gd name="connsiteY21" fmla="*/ 435006 h 1228090"/>
              <a:gd name="connsiteX22" fmla="*/ 1816964 w 3959547"/>
              <a:gd name="connsiteY22" fmla="*/ 355107 h 1228090"/>
              <a:gd name="connsiteX23" fmla="*/ 1882066 w 3959547"/>
              <a:gd name="connsiteY23" fmla="*/ 287045 h 1228090"/>
              <a:gd name="connsiteX24" fmla="*/ 1967884 w 3959547"/>
              <a:gd name="connsiteY24" fmla="*/ 269290 h 1228090"/>
              <a:gd name="connsiteX25" fmla="*/ 2027068 w 3959547"/>
              <a:gd name="connsiteY25" fmla="*/ 325515 h 1228090"/>
              <a:gd name="connsiteX26" fmla="*/ 2106967 w 3959547"/>
              <a:gd name="connsiteY26" fmla="*/ 452761 h 1228090"/>
              <a:gd name="connsiteX27" fmla="*/ 2180948 w 3959547"/>
              <a:gd name="connsiteY27" fmla="*/ 568171 h 1228090"/>
              <a:gd name="connsiteX28" fmla="*/ 2249010 w 3959547"/>
              <a:gd name="connsiteY28" fmla="*/ 668785 h 1228090"/>
              <a:gd name="connsiteX29" fmla="*/ 2331868 w 3959547"/>
              <a:gd name="connsiteY29" fmla="*/ 739806 h 1228090"/>
              <a:gd name="connsiteX30" fmla="*/ 2402890 w 3959547"/>
              <a:gd name="connsiteY30" fmla="*/ 754602 h 1228090"/>
              <a:gd name="connsiteX31" fmla="*/ 2488707 w 3959547"/>
              <a:gd name="connsiteY31" fmla="*/ 727969 h 1228090"/>
              <a:gd name="connsiteX32" fmla="*/ 2583402 w 3959547"/>
              <a:gd name="connsiteY32" fmla="*/ 680622 h 1228090"/>
              <a:gd name="connsiteX33" fmla="*/ 2672179 w 3959547"/>
              <a:gd name="connsiteY33" fmla="*/ 618478 h 1228090"/>
              <a:gd name="connsiteX34" fmla="*/ 2728404 w 3959547"/>
              <a:gd name="connsiteY34" fmla="*/ 565212 h 1228090"/>
              <a:gd name="connsiteX35" fmla="*/ 2826059 w 3959547"/>
              <a:gd name="connsiteY35" fmla="*/ 520824 h 1228090"/>
              <a:gd name="connsiteX36" fmla="*/ 2885243 w 3959547"/>
              <a:gd name="connsiteY36" fmla="*/ 500109 h 1228090"/>
              <a:gd name="connsiteX37" fmla="*/ 2979938 w 3959547"/>
              <a:gd name="connsiteY37" fmla="*/ 523783 h 1228090"/>
              <a:gd name="connsiteX38" fmla="*/ 3056878 w 3959547"/>
              <a:gd name="connsiteY38" fmla="*/ 568171 h 1228090"/>
              <a:gd name="connsiteX39" fmla="*/ 3151573 w 3959547"/>
              <a:gd name="connsiteY39" fmla="*/ 624396 h 1228090"/>
              <a:gd name="connsiteX40" fmla="*/ 3231472 w 3959547"/>
              <a:gd name="connsiteY40" fmla="*/ 716132 h 1228090"/>
              <a:gd name="connsiteX41" fmla="*/ 3308412 w 3959547"/>
              <a:gd name="connsiteY41" fmla="*/ 769398 h 1228090"/>
              <a:gd name="connsiteX42" fmla="*/ 3388311 w 3959547"/>
              <a:gd name="connsiteY42" fmla="*/ 807868 h 1228090"/>
              <a:gd name="connsiteX43" fmla="*/ 3456373 w 3959547"/>
              <a:gd name="connsiteY43" fmla="*/ 834501 h 1228090"/>
              <a:gd name="connsiteX44" fmla="*/ 3527395 w 3959547"/>
              <a:gd name="connsiteY44" fmla="*/ 875930 h 1228090"/>
              <a:gd name="connsiteX45" fmla="*/ 3959441 w 3959547"/>
              <a:gd name="connsiteY45" fmla="*/ 1228078 h 1228090"/>
              <a:gd name="connsiteX0" fmla="*/ 0 w 3959441"/>
              <a:gd name="connsiteY0" fmla="*/ 0 h 1228078"/>
              <a:gd name="connsiteX1" fmla="*/ 189391 w 3959441"/>
              <a:gd name="connsiteY1" fmla="*/ 88777 h 1228078"/>
              <a:gd name="connsiteX2" fmla="*/ 393577 w 3959441"/>
              <a:gd name="connsiteY2" fmla="*/ 142043 h 1228078"/>
              <a:gd name="connsiteX3" fmla="*/ 588886 w 3959441"/>
              <a:gd name="connsiteY3" fmla="*/ 180513 h 1228078"/>
              <a:gd name="connsiteX4" fmla="*/ 748684 w 3959441"/>
              <a:gd name="connsiteY4" fmla="*/ 201227 h 1228078"/>
              <a:gd name="connsiteX5" fmla="*/ 905523 w 3959441"/>
              <a:gd name="connsiteY5" fmla="*/ 227860 h 1228078"/>
              <a:gd name="connsiteX6" fmla="*/ 997259 w 3959441"/>
              <a:gd name="connsiteY6" fmla="*/ 227860 h 1228078"/>
              <a:gd name="connsiteX7" fmla="*/ 1065321 w 3959441"/>
              <a:gd name="connsiteY7" fmla="*/ 201227 h 1228078"/>
              <a:gd name="connsiteX8" fmla="*/ 1121546 w 3959441"/>
              <a:gd name="connsiteY8" fmla="*/ 153880 h 1228078"/>
              <a:gd name="connsiteX9" fmla="*/ 1151138 w 3959441"/>
              <a:gd name="connsiteY9" fmla="*/ 145002 h 1228078"/>
              <a:gd name="connsiteX10" fmla="*/ 1201445 w 3959441"/>
              <a:gd name="connsiteY10" fmla="*/ 171635 h 1228078"/>
              <a:gd name="connsiteX11" fmla="*/ 1251752 w 3959441"/>
              <a:gd name="connsiteY11" fmla="*/ 260412 h 1228078"/>
              <a:gd name="connsiteX12" fmla="*/ 1299099 w 3959441"/>
              <a:gd name="connsiteY12" fmla="*/ 337352 h 1228078"/>
              <a:gd name="connsiteX13" fmla="*/ 1346447 w 3959441"/>
              <a:gd name="connsiteY13" fmla="*/ 384699 h 1228078"/>
              <a:gd name="connsiteX14" fmla="*/ 1396754 w 3959441"/>
              <a:gd name="connsiteY14" fmla="*/ 396536 h 1228078"/>
              <a:gd name="connsiteX15" fmla="*/ 1467775 w 3959441"/>
              <a:gd name="connsiteY15" fmla="*/ 378781 h 1228078"/>
              <a:gd name="connsiteX16" fmla="*/ 1538797 w 3959441"/>
              <a:gd name="connsiteY16" fmla="*/ 393577 h 1228078"/>
              <a:gd name="connsiteX17" fmla="*/ 1595022 w 3959441"/>
              <a:gd name="connsiteY17" fmla="*/ 452761 h 1228078"/>
              <a:gd name="connsiteX18" fmla="*/ 1657166 w 3959441"/>
              <a:gd name="connsiteY18" fmla="*/ 529701 h 1228078"/>
              <a:gd name="connsiteX19" fmla="*/ 1692676 w 3959441"/>
              <a:gd name="connsiteY19" fmla="*/ 568171 h 1228078"/>
              <a:gd name="connsiteX20" fmla="*/ 1719309 w 3959441"/>
              <a:gd name="connsiteY20" fmla="*/ 559293 h 1228078"/>
              <a:gd name="connsiteX21" fmla="*/ 1772575 w 3959441"/>
              <a:gd name="connsiteY21" fmla="*/ 435006 h 1228078"/>
              <a:gd name="connsiteX22" fmla="*/ 1816964 w 3959441"/>
              <a:gd name="connsiteY22" fmla="*/ 355107 h 1228078"/>
              <a:gd name="connsiteX23" fmla="*/ 1882066 w 3959441"/>
              <a:gd name="connsiteY23" fmla="*/ 287045 h 1228078"/>
              <a:gd name="connsiteX24" fmla="*/ 1967884 w 3959441"/>
              <a:gd name="connsiteY24" fmla="*/ 269290 h 1228078"/>
              <a:gd name="connsiteX25" fmla="*/ 2027068 w 3959441"/>
              <a:gd name="connsiteY25" fmla="*/ 325515 h 1228078"/>
              <a:gd name="connsiteX26" fmla="*/ 2106967 w 3959441"/>
              <a:gd name="connsiteY26" fmla="*/ 452761 h 1228078"/>
              <a:gd name="connsiteX27" fmla="*/ 2180948 w 3959441"/>
              <a:gd name="connsiteY27" fmla="*/ 568171 h 1228078"/>
              <a:gd name="connsiteX28" fmla="*/ 2249010 w 3959441"/>
              <a:gd name="connsiteY28" fmla="*/ 668785 h 1228078"/>
              <a:gd name="connsiteX29" fmla="*/ 2331868 w 3959441"/>
              <a:gd name="connsiteY29" fmla="*/ 739806 h 1228078"/>
              <a:gd name="connsiteX30" fmla="*/ 2402890 w 3959441"/>
              <a:gd name="connsiteY30" fmla="*/ 754602 h 1228078"/>
              <a:gd name="connsiteX31" fmla="*/ 2488707 w 3959441"/>
              <a:gd name="connsiteY31" fmla="*/ 727969 h 1228078"/>
              <a:gd name="connsiteX32" fmla="*/ 2583402 w 3959441"/>
              <a:gd name="connsiteY32" fmla="*/ 680622 h 1228078"/>
              <a:gd name="connsiteX33" fmla="*/ 2672179 w 3959441"/>
              <a:gd name="connsiteY33" fmla="*/ 618478 h 1228078"/>
              <a:gd name="connsiteX34" fmla="*/ 2728404 w 3959441"/>
              <a:gd name="connsiteY34" fmla="*/ 565212 h 1228078"/>
              <a:gd name="connsiteX35" fmla="*/ 2826059 w 3959441"/>
              <a:gd name="connsiteY35" fmla="*/ 520824 h 1228078"/>
              <a:gd name="connsiteX36" fmla="*/ 2885243 w 3959441"/>
              <a:gd name="connsiteY36" fmla="*/ 500109 h 1228078"/>
              <a:gd name="connsiteX37" fmla="*/ 2979938 w 3959441"/>
              <a:gd name="connsiteY37" fmla="*/ 523783 h 1228078"/>
              <a:gd name="connsiteX38" fmla="*/ 3056878 w 3959441"/>
              <a:gd name="connsiteY38" fmla="*/ 568171 h 1228078"/>
              <a:gd name="connsiteX39" fmla="*/ 3151573 w 3959441"/>
              <a:gd name="connsiteY39" fmla="*/ 624396 h 1228078"/>
              <a:gd name="connsiteX40" fmla="*/ 3231472 w 3959441"/>
              <a:gd name="connsiteY40" fmla="*/ 716132 h 1228078"/>
              <a:gd name="connsiteX41" fmla="*/ 3308412 w 3959441"/>
              <a:gd name="connsiteY41" fmla="*/ 769398 h 1228078"/>
              <a:gd name="connsiteX42" fmla="*/ 3388311 w 3959441"/>
              <a:gd name="connsiteY42" fmla="*/ 807868 h 1228078"/>
              <a:gd name="connsiteX43" fmla="*/ 3456373 w 3959441"/>
              <a:gd name="connsiteY43" fmla="*/ 834501 h 1228078"/>
              <a:gd name="connsiteX44" fmla="*/ 3527395 w 3959441"/>
              <a:gd name="connsiteY44" fmla="*/ 875930 h 1228078"/>
              <a:gd name="connsiteX45" fmla="*/ 3841072 w 3959441"/>
              <a:gd name="connsiteY45" fmla="*/ 1127463 h 1228078"/>
              <a:gd name="connsiteX46" fmla="*/ 3959441 w 3959441"/>
              <a:gd name="connsiteY46" fmla="*/ 1228078 h 1228078"/>
              <a:gd name="connsiteX0" fmla="*/ 0 w 3959441"/>
              <a:gd name="connsiteY0" fmla="*/ 0 h 1228078"/>
              <a:gd name="connsiteX1" fmla="*/ 189391 w 3959441"/>
              <a:gd name="connsiteY1" fmla="*/ 88777 h 1228078"/>
              <a:gd name="connsiteX2" fmla="*/ 393577 w 3959441"/>
              <a:gd name="connsiteY2" fmla="*/ 142043 h 1228078"/>
              <a:gd name="connsiteX3" fmla="*/ 588886 w 3959441"/>
              <a:gd name="connsiteY3" fmla="*/ 180513 h 1228078"/>
              <a:gd name="connsiteX4" fmla="*/ 748684 w 3959441"/>
              <a:gd name="connsiteY4" fmla="*/ 201227 h 1228078"/>
              <a:gd name="connsiteX5" fmla="*/ 905523 w 3959441"/>
              <a:gd name="connsiteY5" fmla="*/ 227860 h 1228078"/>
              <a:gd name="connsiteX6" fmla="*/ 997259 w 3959441"/>
              <a:gd name="connsiteY6" fmla="*/ 227860 h 1228078"/>
              <a:gd name="connsiteX7" fmla="*/ 1065321 w 3959441"/>
              <a:gd name="connsiteY7" fmla="*/ 201227 h 1228078"/>
              <a:gd name="connsiteX8" fmla="*/ 1121546 w 3959441"/>
              <a:gd name="connsiteY8" fmla="*/ 153880 h 1228078"/>
              <a:gd name="connsiteX9" fmla="*/ 1151138 w 3959441"/>
              <a:gd name="connsiteY9" fmla="*/ 145002 h 1228078"/>
              <a:gd name="connsiteX10" fmla="*/ 1201445 w 3959441"/>
              <a:gd name="connsiteY10" fmla="*/ 171635 h 1228078"/>
              <a:gd name="connsiteX11" fmla="*/ 1251752 w 3959441"/>
              <a:gd name="connsiteY11" fmla="*/ 260412 h 1228078"/>
              <a:gd name="connsiteX12" fmla="*/ 1299099 w 3959441"/>
              <a:gd name="connsiteY12" fmla="*/ 337352 h 1228078"/>
              <a:gd name="connsiteX13" fmla="*/ 1346447 w 3959441"/>
              <a:gd name="connsiteY13" fmla="*/ 384699 h 1228078"/>
              <a:gd name="connsiteX14" fmla="*/ 1396754 w 3959441"/>
              <a:gd name="connsiteY14" fmla="*/ 396536 h 1228078"/>
              <a:gd name="connsiteX15" fmla="*/ 1467775 w 3959441"/>
              <a:gd name="connsiteY15" fmla="*/ 378781 h 1228078"/>
              <a:gd name="connsiteX16" fmla="*/ 1538797 w 3959441"/>
              <a:gd name="connsiteY16" fmla="*/ 393577 h 1228078"/>
              <a:gd name="connsiteX17" fmla="*/ 1595022 w 3959441"/>
              <a:gd name="connsiteY17" fmla="*/ 452761 h 1228078"/>
              <a:gd name="connsiteX18" fmla="*/ 1657166 w 3959441"/>
              <a:gd name="connsiteY18" fmla="*/ 529701 h 1228078"/>
              <a:gd name="connsiteX19" fmla="*/ 1692676 w 3959441"/>
              <a:gd name="connsiteY19" fmla="*/ 568171 h 1228078"/>
              <a:gd name="connsiteX20" fmla="*/ 1719309 w 3959441"/>
              <a:gd name="connsiteY20" fmla="*/ 559293 h 1228078"/>
              <a:gd name="connsiteX21" fmla="*/ 1772575 w 3959441"/>
              <a:gd name="connsiteY21" fmla="*/ 435006 h 1228078"/>
              <a:gd name="connsiteX22" fmla="*/ 1816964 w 3959441"/>
              <a:gd name="connsiteY22" fmla="*/ 355107 h 1228078"/>
              <a:gd name="connsiteX23" fmla="*/ 1882066 w 3959441"/>
              <a:gd name="connsiteY23" fmla="*/ 287045 h 1228078"/>
              <a:gd name="connsiteX24" fmla="*/ 1967884 w 3959441"/>
              <a:gd name="connsiteY24" fmla="*/ 269290 h 1228078"/>
              <a:gd name="connsiteX25" fmla="*/ 2027068 w 3959441"/>
              <a:gd name="connsiteY25" fmla="*/ 325515 h 1228078"/>
              <a:gd name="connsiteX26" fmla="*/ 2106967 w 3959441"/>
              <a:gd name="connsiteY26" fmla="*/ 452761 h 1228078"/>
              <a:gd name="connsiteX27" fmla="*/ 2180948 w 3959441"/>
              <a:gd name="connsiteY27" fmla="*/ 568171 h 1228078"/>
              <a:gd name="connsiteX28" fmla="*/ 2249010 w 3959441"/>
              <a:gd name="connsiteY28" fmla="*/ 668785 h 1228078"/>
              <a:gd name="connsiteX29" fmla="*/ 2331868 w 3959441"/>
              <a:gd name="connsiteY29" fmla="*/ 739806 h 1228078"/>
              <a:gd name="connsiteX30" fmla="*/ 2402890 w 3959441"/>
              <a:gd name="connsiteY30" fmla="*/ 754602 h 1228078"/>
              <a:gd name="connsiteX31" fmla="*/ 2488707 w 3959441"/>
              <a:gd name="connsiteY31" fmla="*/ 727969 h 1228078"/>
              <a:gd name="connsiteX32" fmla="*/ 2583402 w 3959441"/>
              <a:gd name="connsiteY32" fmla="*/ 680622 h 1228078"/>
              <a:gd name="connsiteX33" fmla="*/ 2672179 w 3959441"/>
              <a:gd name="connsiteY33" fmla="*/ 618478 h 1228078"/>
              <a:gd name="connsiteX34" fmla="*/ 2728404 w 3959441"/>
              <a:gd name="connsiteY34" fmla="*/ 565212 h 1228078"/>
              <a:gd name="connsiteX35" fmla="*/ 2826059 w 3959441"/>
              <a:gd name="connsiteY35" fmla="*/ 520824 h 1228078"/>
              <a:gd name="connsiteX36" fmla="*/ 2885243 w 3959441"/>
              <a:gd name="connsiteY36" fmla="*/ 500109 h 1228078"/>
              <a:gd name="connsiteX37" fmla="*/ 2979938 w 3959441"/>
              <a:gd name="connsiteY37" fmla="*/ 523783 h 1228078"/>
              <a:gd name="connsiteX38" fmla="*/ 3056878 w 3959441"/>
              <a:gd name="connsiteY38" fmla="*/ 568171 h 1228078"/>
              <a:gd name="connsiteX39" fmla="*/ 3151573 w 3959441"/>
              <a:gd name="connsiteY39" fmla="*/ 624396 h 1228078"/>
              <a:gd name="connsiteX40" fmla="*/ 3231472 w 3959441"/>
              <a:gd name="connsiteY40" fmla="*/ 716132 h 1228078"/>
              <a:gd name="connsiteX41" fmla="*/ 3308412 w 3959441"/>
              <a:gd name="connsiteY41" fmla="*/ 769398 h 1228078"/>
              <a:gd name="connsiteX42" fmla="*/ 3388311 w 3959441"/>
              <a:gd name="connsiteY42" fmla="*/ 807868 h 1228078"/>
              <a:gd name="connsiteX43" fmla="*/ 3456373 w 3959441"/>
              <a:gd name="connsiteY43" fmla="*/ 834501 h 1228078"/>
              <a:gd name="connsiteX44" fmla="*/ 3527395 w 3959441"/>
              <a:gd name="connsiteY44" fmla="*/ 875930 h 1228078"/>
              <a:gd name="connsiteX45" fmla="*/ 3687193 w 3959441"/>
              <a:gd name="connsiteY45" fmla="*/ 1012054 h 1228078"/>
              <a:gd name="connsiteX46" fmla="*/ 3841072 w 3959441"/>
              <a:gd name="connsiteY46" fmla="*/ 1127463 h 1228078"/>
              <a:gd name="connsiteX47" fmla="*/ 3959441 w 3959441"/>
              <a:gd name="connsiteY47" fmla="*/ 1228078 h 1228078"/>
              <a:gd name="connsiteX0" fmla="*/ 0 w 3959441"/>
              <a:gd name="connsiteY0" fmla="*/ 0 h 1228078"/>
              <a:gd name="connsiteX1" fmla="*/ 189391 w 3959441"/>
              <a:gd name="connsiteY1" fmla="*/ 88777 h 1228078"/>
              <a:gd name="connsiteX2" fmla="*/ 393577 w 3959441"/>
              <a:gd name="connsiteY2" fmla="*/ 142043 h 1228078"/>
              <a:gd name="connsiteX3" fmla="*/ 588886 w 3959441"/>
              <a:gd name="connsiteY3" fmla="*/ 180513 h 1228078"/>
              <a:gd name="connsiteX4" fmla="*/ 748684 w 3959441"/>
              <a:gd name="connsiteY4" fmla="*/ 201227 h 1228078"/>
              <a:gd name="connsiteX5" fmla="*/ 905523 w 3959441"/>
              <a:gd name="connsiteY5" fmla="*/ 227860 h 1228078"/>
              <a:gd name="connsiteX6" fmla="*/ 997259 w 3959441"/>
              <a:gd name="connsiteY6" fmla="*/ 227860 h 1228078"/>
              <a:gd name="connsiteX7" fmla="*/ 1065321 w 3959441"/>
              <a:gd name="connsiteY7" fmla="*/ 201227 h 1228078"/>
              <a:gd name="connsiteX8" fmla="*/ 1121546 w 3959441"/>
              <a:gd name="connsiteY8" fmla="*/ 153880 h 1228078"/>
              <a:gd name="connsiteX9" fmla="*/ 1151138 w 3959441"/>
              <a:gd name="connsiteY9" fmla="*/ 145002 h 1228078"/>
              <a:gd name="connsiteX10" fmla="*/ 1201445 w 3959441"/>
              <a:gd name="connsiteY10" fmla="*/ 171635 h 1228078"/>
              <a:gd name="connsiteX11" fmla="*/ 1251752 w 3959441"/>
              <a:gd name="connsiteY11" fmla="*/ 260412 h 1228078"/>
              <a:gd name="connsiteX12" fmla="*/ 1299099 w 3959441"/>
              <a:gd name="connsiteY12" fmla="*/ 337352 h 1228078"/>
              <a:gd name="connsiteX13" fmla="*/ 1346447 w 3959441"/>
              <a:gd name="connsiteY13" fmla="*/ 384699 h 1228078"/>
              <a:gd name="connsiteX14" fmla="*/ 1396754 w 3959441"/>
              <a:gd name="connsiteY14" fmla="*/ 396536 h 1228078"/>
              <a:gd name="connsiteX15" fmla="*/ 1467775 w 3959441"/>
              <a:gd name="connsiteY15" fmla="*/ 378781 h 1228078"/>
              <a:gd name="connsiteX16" fmla="*/ 1538797 w 3959441"/>
              <a:gd name="connsiteY16" fmla="*/ 393577 h 1228078"/>
              <a:gd name="connsiteX17" fmla="*/ 1595022 w 3959441"/>
              <a:gd name="connsiteY17" fmla="*/ 452761 h 1228078"/>
              <a:gd name="connsiteX18" fmla="*/ 1657166 w 3959441"/>
              <a:gd name="connsiteY18" fmla="*/ 529701 h 1228078"/>
              <a:gd name="connsiteX19" fmla="*/ 1692676 w 3959441"/>
              <a:gd name="connsiteY19" fmla="*/ 568171 h 1228078"/>
              <a:gd name="connsiteX20" fmla="*/ 1719309 w 3959441"/>
              <a:gd name="connsiteY20" fmla="*/ 559293 h 1228078"/>
              <a:gd name="connsiteX21" fmla="*/ 1772575 w 3959441"/>
              <a:gd name="connsiteY21" fmla="*/ 435006 h 1228078"/>
              <a:gd name="connsiteX22" fmla="*/ 1816964 w 3959441"/>
              <a:gd name="connsiteY22" fmla="*/ 355107 h 1228078"/>
              <a:gd name="connsiteX23" fmla="*/ 1882066 w 3959441"/>
              <a:gd name="connsiteY23" fmla="*/ 287045 h 1228078"/>
              <a:gd name="connsiteX24" fmla="*/ 1967884 w 3959441"/>
              <a:gd name="connsiteY24" fmla="*/ 269290 h 1228078"/>
              <a:gd name="connsiteX25" fmla="*/ 2027068 w 3959441"/>
              <a:gd name="connsiteY25" fmla="*/ 325515 h 1228078"/>
              <a:gd name="connsiteX26" fmla="*/ 2106967 w 3959441"/>
              <a:gd name="connsiteY26" fmla="*/ 452761 h 1228078"/>
              <a:gd name="connsiteX27" fmla="*/ 2180948 w 3959441"/>
              <a:gd name="connsiteY27" fmla="*/ 568171 h 1228078"/>
              <a:gd name="connsiteX28" fmla="*/ 2249010 w 3959441"/>
              <a:gd name="connsiteY28" fmla="*/ 668785 h 1228078"/>
              <a:gd name="connsiteX29" fmla="*/ 2331868 w 3959441"/>
              <a:gd name="connsiteY29" fmla="*/ 739806 h 1228078"/>
              <a:gd name="connsiteX30" fmla="*/ 2402890 w 3959441"/>
              <a:gd name="connsiteY30" fmla="*/ 754602 h 1228078"/>
              <a:gd name="connsiteX31" fmla="*/ 2488707 w 3959441"/>
              <a:gd name="connsiteY31" fmla="*/ 727969 h 1228078"/>
              <a:gd name="connsiteX32" fmla="*/ 2583402 w 3959441"/>
              <a:gd name="connsiteY32" fmla="*/ 680622 h 1228078"/>
              <a:gd name="connsiteX33" fmla="*/ 2672179 w 3959441"/>
              <a:gd name="connsiteY33" fmla="*/ 618478 h 1228078"/>
              <a:gd name="connsiteX34" fmla="*/ 2728404 w 3959441"/>
              <a:gd name="connsiteY34" fmla="*/ 565212 h 1228078"/>
              <a:gd name="connsiteX35" fmla="*/ 2826059 w 3959441"/>
              <a:gd name="connsiteY35" fmla="*/ 520824 h 1228078"/>
              <a:gd name="connsiteX36" fmla="*/ 2885243 w 3959441"/>
              <a:gd name="connsiteY36" fmla="*/ 500109 h 1228078"/>
              <a:gd name="connsiteX37" fmla="*/ 2979938 w 3959441"/>
              <a:gd name="connsiteY37" fmla="*/ 523783 h 1228078"/>
              <a:gd name="connsiteX38" fmla="*/ 3056878 w 3959441"/>
              <a:gd name="connsiteY38" fmla="*/ 568171 h 1228078"/>
              <a:gd name="connsiteX39" fmla="*/ 3151573 w 3959441"/>
              <a:gd name="connsiteY39" fmla="*/ 624396 h 1228078"/>
              <a:gd name="connsiteX40" fmla="*/ 3231472 w 3959441"/>
              <a:gd name="connsiteY40" fmla="*/ 716132 h 1228078"/>
              <a:gd name="connsiteX41" fmla="*/ 3308412 w 3959441"/>
              <a:gd name="connsiteY41" fmla="*/ 769398 h 1228078"/>
              <a:gd name="connsiteX42" fmla="*/ 3388311 w 3959441"/>
              <a:gd name="connsiteY42" fmla="*/ 807868 h 1228078"/>
              <a:gd name="connsiteX43" fmla="*/ 3456373 w 3959441"/>
              <a:gd name="connsiteY43" fmla="*/ 834501 h 1228078"/>
              <a:gd name="connsiteX44" fmla="*/ 3527395 w 3959441"/>
              <a:gd name="connsiteY44" fmla="*/ 875930 h 1228078"/>
              <a:gd name="connsiteX45" fmla="*/ 3693111 w 3959441"/>
              <a:gd name="connsiteY45" fmla="*/ 952869 h 1228078"/>
              <a:gd name="connsiteX46" fmla="*/ 3841072 w 3959441"/>
              <a:gd name="connsiteY46" fmla="*/ 1127463 h 1228078"/>
              <a:gd name="connsiteX47" fmla="*/ 3959441 w 3959441"/>
              <a:gd name="connsiteY47" fmla="*/ 1228078 h 1228078"/>
              <a:gd name="connsiteX0" fmla="*/ 0 w 3959441"/>
              <a:gd name="connsiteY0" fmla="*/ 0 h 1228078"/>
              <a:gd name="connsiteX1" fmla="*/ 189391 w 3959441"/>
              <a:gd name="connsiteY1" fmla="*/ 88777 h 1228078"/>
              <a:gd name="connsiteX2" fmla="*/ 393577 w 3959441"/>
              <a:gd name="connsiteY2" fmla="*/ 142043 h 1228078"/>
              <a:gd name="connsiteX3" fmla="*/ 588886 w 3959441"/>
              <a:gd name="connsiteY3" fmla="*/ 180513 h 1228078"/>
              <a:gd name="connsiteX4" fmla="*/ 748684 w 3959441"/>
              <a:gd name="connsiteY4" fmla="*/ 201227 h 1228078"/>
              <a:gd name="connsiteX5" fmla="*/ 905523 w 3959441"/>
              <a:gd name="connsiteY5" fmla="*/ 227860 h 1228078"/>
              <a:gd name="connsiteX6" fmla="*/ 997259 w 3959441"/>
              <a:gd name="connsiteY6" fmla="*/ 227860 h 1228078"/>
              <a:gd name="connsiteX7" fmla="*/ 1065321 w 3959441"/>
              <a:gd name="connsiteY7" fmla="*/ 201227 h 1228078"/>
              <a:gd name="connsiteX8" fmla="*/ 1121546 w 3959441"/>
              <a:gd name="connsiteY8" fmla="*/ 153880 h 1228078"/>
              <a:gd name="connsiteX9" fmla="*/ 1151138 w 3959441"/>
              <a:gd name="connsiteY9" fmla="*/ 145002 h 1228078"/>
              <a:gd name="connsiteX10" fmla="*/ 1201445 w 3959441"/>
              <a:gd name="connsiteY10" fmla="*/ 171635 h 1228078"/>
              <a:gd name="connsiteX11" fmla="*/ 1251752 w 3959441"/>
              <a:gd name="connsiteY11" fmla="*/ 260412 h 1228078"/>
              <a:gd name="connsiteX12" fmla="*/ 1299099 w 3959441"/>
              <a:gd name="connsiteY12" fmla="*/ 337352 h 1228078"/>
              <a:gd name="connsiteX13" fmla="*/ 1346447 w 3959441"/>
              <a:gd name="connsiteY13" fmla="*/ 384699 h 1228078"/>
              <a:gd name="connsiteX14" fmla="*/ 1396754 w 3959441"/>
              <a:gd name="connsiteY14" fmla="*/ 396536 h 1228078"/>
              <a:gd name="connsiteX15" fmla="*/ 1467775 w 3959441"/>
              <a:gd name="connsiteY15" fmla="*/ 378781 h 1228078"/>
              <a:gd name="connsiteX16" fmla="*/ 1538797 w 3959441"/>
              <a:gd name="connsiteY16" fmla="*/ 393577 h 1228078"/>
              <a:gd name="connsiteX17" fmla="*/ 1595022 w 3959441"/>
              <a:gd name="connsiteY17" fmla="*/ 452761 h 1228078"/>
              <a:gd name="connsiteX18" fmla="*/ 1657166 w 3959441"/>
              <a:gd name="connsiteY18" fmla="*/ 529701 h 1228078"/>
              <a:gd name="connsiteX19" fmla="*/ 1692676 w 3959441"/>
              <a:gd name="connsiteY19" fmla="*/ 568171 h 1228078"/>
              <a:gd name="connsiteX20" fmla="*/ 1719309 w 3959441"/>
              <a:gd name="connsiteY20" fmla="*/ 559293 h 1228078"/>
              <a:gd name="connsiteX21" fmla="*/ 1772575 w 3959441"/>
              <a:gd name="connsiteY21" fmla="*/ 435006 h 1228078"/>
              <a:gd name="connsiteX22" fmla="*/ 1816964 w 3959441"/>
              <a:gd name="connsiteY22" fmla="*/ 355107 h 1228078"/>
              <a:gd name="connsiteX23" fmla="*/ 1882066 w 3959441"/>
              <a:gd name="connsiteY23" fmla="*/ 287045 h 1228078"/>
              <a:gd name="connsiteX24" fmla="*/ 1967884 w 3959441"/>
              <a:gd name="connsiteY24" fmla="*/ 269290 h 1228078"/>
              <a:gd name="connsiteX25" fmla="*/ 2027068 w 3959441"/>
              <a:gd name="connsiteY25" fmla="*/ 325515 h 1228078"/>
              <a:gd name="connsiteX26" fmla="*/ 2106967 w 3959441"/>
              <a:gd name="connsiteY26" fmla="*/ 452761 h 1228078"/>
              <a:gd name="connsiteX27" fmla="*/ 2180948 w 3959441"/>
              <a:gd name="connsiteY27" fmla="*/ 568171 h 1228078"/>
              <a:gd name="connsiteX28" fmla="*/ 2249010 w 3959441"/>
              <a:gd name="connsiteY28" fmla="*/ 668785 h 1228078"/>
              <a:gd name="connsiteX29" fmla="*/ 2331868 w 3959441"/>
              <a:gd name="connsiteY29" fmla="*/ 739806 h 1228078"/>
              <a:gd name="connsiteX30" fmla="*/ 2402890 w 3959441"/>
              <a:gd name="connsiteY30" fmla="*/ 754602 h 1228078"/>
              <a:gd name="connsiteX31" fmla="*/ 2488707 w 3959441"/>
              <a:gd name="connsiteY31" fmla="*/ 727969 h 1228078"/>
              <a:gd name="connsiteX32" fmla="*/ 2583402 w 3959441"/>
              <a:gd name="connsiteY32" fmla="*/ 680622 h 1228078"/>
              <a:gd name="connsiteX33" fmla="*/ 2672179 w 3959441"/>
              <a:gd name="connsiteY33" fmla="*/ 618478 h 1228078"/>
              <a:gd name="connsiteX34" fmla="*/ 2728404 w 3959441"/>
              <a:gd name="connsiteY34" fmla="*/ 565212 h 1228078"/>
              <a:gd name="connsiteX35" fmla="*/ 2826059 w 3959441"/>
              <a:gd name="connsiteY35" fmla="*/ 520824 h 1228078"/>
              <a:gd name="connsiteX36" fmla="*/ 2885243 w 3959441"/>
              <a:gd name="connsiteY36" fmla="*/ 500109 h 1228078"/>
              <a:gd name="connsiteX37" fmla="*/ 2979938 w 3959441"/>
              <a:gd name="connsiteY37" fmla="*/ 523783 h 1228078"/>
              <a:gd name="connsiteX38" fmla="*/ 3056878 w 3959441"/>
              <a:gd name="connsiteY38" fmla="*/ 568171 h 1228078"/>
              <a:gd name="connsiteX39" fmla="*/ 3151573 w 3959441"/>
              <a:gd name="connsiteY39" fmla="*/ 624396 h 1228078"/>
              <a:gd name="connsiteX40" fmla="*/ 3231472 w 3959441"/>
              <a:gd name="connsiteY40" fmla="*/ 716132 h 1228078"/>
              <a:gd name="connsiteX41" fmla="*/ 3308412 w 3959441"/>
              <a:gd name="connsiteY41" fmla="*/ 769398 h 1228078"/>
              <a:gd name="connsiteX42" fmla="*/ 3388311 w 3959441"/>
              <a:gd name="connsiteY42" fmla="*/ 807868 h 1228078"/>
              <a:gd name="connsiteX43" fmla="*/ 3456373 w 3959441"/>
              <a:gd name="connsiteY43" fmla="*/ 834501 h 1228078"/>
              <a:gd name="connsiteX44" fmla="*/ 3527395 w 3959441"/>
              <a:gd name="connsiteY44" fmla="*/ 875930 h 1228078"/>
              <a:gd name="connsiteX45" fmla="*/ 3693111 w 3959441"/>
              <a:gd name="connsiteY45" fmla="*/ 952869 h 1228078"/>
              <a:gd name="connsiteX46" fmla="*/ 3793724 w 3959441"/>
              <a:gd name="connsiteY46" fmla="*/ 1097871 h 1228078"/>
              <a:gd name="connsiteX47" fmla="*/ 3959441 w 3959441"/>
              <a:gd name="connsiteY47" fmla="*/ 1228078 h 122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959441" h="1228078">
                <a:moveTo>
                  <a:pt x="0" y="0"/>
                </a:moveTo>
                <a:cubicBezTo>
                  <a:pt x="61897" y="32551"/>
                  <a:pt x="123795" y="65103"/>
                  <a:pt x="189391" y="88777"/>
                </a:cubicBezTo>
                <a:cubicBezTo>
                  <a:pt x="254987" y="112451"/>
                  <a:pt x="326995" y="126754"/>
                  <a:pt x="393577" y="142043"/>
                </a:cubicBezTo>
                <a:cubicBezTo>
                  <a:pt x="460160" y="157332"/>
                  <a:pt x="529702" y="170649"/>
                  <a:pt x="588886" y="180513"/>
                </a:cubicBezTo>
                <a:cubicBezTo>
                  <a:pt x="648071" y="190377"/>
                  <a:pt x="695911" y="193336"/>
                  <a:pt x="748684" y="201227"/>
                </a:cubicBezTo>
                <a:cubicBezTo>
                  <a:pt x="801457" y="209118"/>
                  <a:pt x="864094" y="223421"/>
                  <a:pt x="905523" y="227860"/>
                </a:cubicBezTo>
                <a:cubicBezTo>
                  <a:pt x="946952" y="232299"/>
                  <a:pt x="970626" y="232299"/>
                  <a:pt x="997259" y="227860"/>
                </a:cubicBezTo>
                <a:cubicBezTo>
                  <a:pt x="1023892" y="223421"/>
                  <a:pt x="1044607" y="213557"/>
                  <a:pt x="1065321" y="201227"/>
                </a:cubicBezTo>
                <a:cubicBezTo>
                  <a:pt x="1086035" y="188897"/>
                  <a:pt x="1107243" y="163251"/>
                  <a:pt x="1121546" y="153880"/>
                </a:cubicBezTo>
                <a:cubicBezTo>
                  <a:pt x="1135849" y="144509"/>
                  <a:pt x="1137822" y="142043"/>
                  <a:pt x="1151138" y="145002"/>
                </a:cubicBezTo>
                <a:cubicBezTo>
                  <a:pt x="1164454" y="147961"/>
                  <a:pt x="1184676" y="152400"/>
                  <a:pt x="1201445" y="171635"/>
                </a:cubicBezTo>
                <a:cubicBezTo>
                  <a:pt x="1218214" y="190870"/>
                  <a:pt x="1235476" y="232793"/>
                  <a:pt x="1251752" y="260412"/>
                </a:cubicBezTo>
                <a:cubicBezTo>
                  <a:pt x="1268028" y="288031"/>
                  <a:pt x="1283317" y="316638"/>
                  <a:pt x="1299099" y="337352"/>
                </a:cubicBezTo>
                <a:cubicBezTo>
                  <a:pt x="1314881" y="358066"/>
                  <a:pt x="1330171" y="374835"/>
                  <a:pt x="1346447" y="384699"/>
                </a:cubicBezTo>
                <a:cubicBezTo>
                  <a:pt x="1362723" y="394563"/>
                  <a:pt x="1376533" y="397522"/>
                  <a:pt x="1396754" y="396536"/>
                </a:cubicBezTo>
                <a:cubicBezTo>
                  <a:pt x="1416975" y="395550"/>
                  <a:pt x="1444101" y="379274"/>
                  <a:pt x="1467775" y="378781"/>
                </a:cubicBezTo>
                <a:cubicBezTo>
                  <a:pt x="1491449" y="378288"/>
                  <a:pt x="1517589" y="381247"/>
                  <a:pt x="1538797" y="393577"/>
                </a:cubicBezTo>
                <a:cubicBezTo>
                  <a:pt x="1560005" y="405907"/>
                  <a:pt x="1575294" y="430074"/>
                  <a:pt x="1595022" y="452761"/>
                </a:cubicBezTo>
                <a:cubicBezTo>
                  <a:pt x="1614750" y="475448"/>
                  <a:pt x="1640890" y="510466"/>
                  <a:pt x="1657166" y="529701"/>
                </a:cubicBezTo>
                <a:cubicBezTo>
                  <a:pt x="1673442" y="548936"/>
                  <a:pt x="1682319" y="563239"/>
                  <a:pt x="1692676" y="568171"/>
                </a:cubicBezTo>
                <a:cubicBezTo>
                  <a:pt x="1703033" y="573103"/>
                  <a:pt x="1705993" y="581487"/>
                  <a:pt x="1719309" y="559293"/>
                </a:cubicBezTo>
                <a:cubicBezTo>
                  <a:pt x="1732625" y="537099"/>
                  <a:pt x="1756299" y="469037"/>
                  <a:pt x="1772575" y="435006"/>
                </a:cubicBezTo>
                <a:cubicBezTo>
                  <a:pt x="1788851" y="400975"/>
                  <a:pt x="1798716" y="379767"/>
                  <a:pt x="1816964" y="355107"/>
                </a:cubicBezTo>
                <a:cubicBezTo>
                  <a:pt x="1835213" y="330447"/>
                  <a:pt x="1856913" y="301348"/>
                  <a:pt x="1882066" y="287045"/>
                </a:cubicBezTo>
                <a:cubicBezTo>
                  <a:pt x="1907219" y="272742"/>
                  <a:pt x="1943717" y="262878"/>
                  <a:pt x="1967884" y="269290"/>
                </a:cubicBezTo>
                <a:cubicBezTo>
                  <a:pt x="1992051" y="275702"/>
                  <a:pt x="2003888" y="294937"/>
                  <a:pt x="2027068" y="325515"/>
                </a:cubicBezTo>
                <a:cubicBezTo>
                  <a:pt x="2050248" y="356093"/>
                  <a:pt x="2081320" y="412318"/>
                  <a:pt x="2106967" y="452761"/>
                </a:cubicBezTo>
                <a:cubicBezTo>
                  <a:pt x="2132614" y="493204"/>
                  <a:pt x="2157274" y="532167"/>
                  <a:pt x="2180948" y="568171"/>
                </a:cubicBezTo>
                <a:cubicBezTo>
                  <a:pt x="2204622" y="604175"/>
                  <a:pt x="2223857" y="640179"/>
                  <a:pt x="2249010" y="668785"/>
                </a:cubicBezTo>
                <a:cubicBezTo>
                  <a:pt x="2274163" y="697391"/>
                  <a:pt x="2306221" y="725503"/>
                  <a:pt x="2331868" y="739806"/>
                </a:cubicBezTo>
                <a:cubicBezTo>
                  <a:pt x="2357515" y="754109"/>
                  <a:pt x="2376750" y="756575"/>
                  <a:pt x="2402890" y="754602"/>
                </a:cubicBezTo>
                <a:cubicBezTo>
                  <a:pt x="2429030" y="752629"/>
                  <a:pt x="2458622" y="740299"/>
                  <a:pt x="2488707" y="727969"/>
                </a:cubicBezTo>
                <a:cubicBezTo>
                  <a:pt x="2518792" y="715639"/>
                  <a:pt x="2552823" y="698871"/>
                  <a:pt x="2583402" y="680622"/>
                </a:cubicBezTo>
                <a:cubicBezTo>
                  <a:pt x="2613981" y="662373"/>
                  <a:pt x="2648012" y="637713"/>
                  <a:pt x="2672179" y="618478"/>
                </a:cubicBezTo>
                <a:cubicBezTo>
                  <a:pt x="2696346" y="599243"/>
                  <a:pt x="2702757" y="581488"/>
                  <a:pt x="2728404" y="565212"/>
                </a:cubicBezTo>
                <a:cubicBezTo>
                  <a:pt x="2754051" y="548936"/>
                  <a:pt x="2799919" y="531675"/>
                  <a:pt x="2826059" y="520824"/>
                </a:cubicBezTo>
                <a:cubicBezTo>
                  <a:pt x="2852199" y="509974"/>
                  <a:pt x="2859597" y="499616"/>
                  <a:pt x="2885243" y="500109"/>
                </a:cubicBezTo>
                <a:cubicBezTo>
                  <a:pt x="2910889" y="500602"/>
                  <a:pt x="2951332" y="512439"/>
                  <a:pt x="2979938" y="523783"/>
                </a:cubicBezTo>
                <a:cubicBezTo>
                  <a:pt x="3008544" y="535127"/>
                  <a:pt x="3056878" y="568171"/>
                  <a:pt x="3056878" y="568171"/>
                </a:cubicBezTo>
                <a:cubicBezTo>
                  <a:pt x="3085484" y="584940"/>
                  <a:pt x="3122474" y="599736"/>
                  <a:pt x="3151573" y="624396"/>
                </a:cubicBezTo>
                <a:cubicBezTo>
                  <a:pt x="3180672" y="649056"/>
                  <a:pt x="3205332" y="691965"/>
                  <a:pt x="3231472" y="716132"/>
                </a:cubicBezTo>
                <a:cubicBezTo>
                  <a:pt x="3257612" y="740299"/>
                  <a:pt x="3282272" y="754109"/>
                  <a:pt x="3308412" y="769398"/>
                </a:cubicBezTo>
                <a:cubicBezTo>
                  <a:pt x="3334552" y="784687"/>
                  <a:pt x="3363651" y="797017"/>
                  <a:pt x="3388311" y="807868"/>
                </a:cubicBezTo>
                <a:cubicBezTo>
                  <a:pt x="3412971" y="818719"/>
                  <a:pt x="3433192" y="823157"/>
                  <a:pt x="3456373" y="834501"/>
                </a:cubicBezTo>
                <a:cubicBezTo>
                  <a:pt x="3479554" y="845845"/>
                  <a:pt x="3487939" y="856202"/>
                  <a:pt x="3527395" y="875930"/>
                </a:cubicBezTo>
                <a:cubicBezTo>
                  <a:pt x="3566851" y="895658"/>
                  <a:pt x="3640832" y="910947"/>
                  <a:pt x="3693111" y="952869"/>
                </a:cubicBezTo>
                <a:cubicBezTo>
                  <a:pt x="3745390" y="994791"/>
                  <a:pt x="3748349" y="1061867"/>
                  <a:pt x="3793724" y="1097871"/>
                </a:cubicBezTo>
                <a:cubicBezTo>
                  <a:pt x="3865732" y="1156562"/>
                  <a:pt x="3939713" y="1211309"/>
                  <a:pt x="3959441" y="1228078"/>
                </a:cubicBez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23" name="Полилиния 122"/>
          <p:cNvSpPr/>
          <p:nvPr/>
        </p:nvSpPr>
        <p:spPr bwMode="auto">
          <a:xfrm>
            <a:off x="4445056" y="4510266"/>
            <a:ext cx="1882170" cy="459918"/>
          </a:xfrm>
          <a:custGeom>
            <a:avLst/>
            <a:gdLst>
              <a:gd name="connsiteX0" fmla="*/ 0 w 1882170"/>
              <a:gd name="connsiteY0" fmla="*/ 25845 h 459918"/>
              <a:gd name="connsiteX1" fmla="*/ 92507 w 1882170"/>
              <a:gd name="connsiteY1" fmla="*/ 4497 h 459918"/>
              <a:gd name="connsiteX2" fmla="*/ 149435 w 1882170"/>
              <a:gd name="connsiteY2" fmla="*/ 939 h 459918"/>
              <a:gd name="connsiteX3" fmla="*/ 206363 w 1882170"/>
              <a:gd name="connsiteY3" fmla="*/ 939 h 459918"/>
              <a:gd name="connsiteX4" fmla="*/ 288196 w 1882170"/>
              <a:gd name="connsiteY4" fmla="*/ 11613 h 459918"/>
              <a:gd name="connsiteX5" fmla="*/ 412725 w 1882170"/>
              <a:gd name="connsiteY5" fmla="*/ 15171 h 459918"/>
              <a:gd name="connsiteX6" fmla="*/ 480327 w 1882170"/>
              <a:gd name="connsiteY6" fmla="*/ 18729 h 459918"/>
              <a:gd name="connsiteX7" fmla="*/ 547928 w 1882170"/>
              <a:gd name="connsiteY7" fmla="*/ 22287 h 459918"/>
              <a:gd name="connsiteX8" fmla="*/ 590624 w 1882170"/>
              <a:gd name="connsiteY8" fmla="*/ 22287 h 459918"/>
              <a:gd name="connsiteX9" fmla="*/ 611972 w 1882170"/>
              <a:gd name="connsiteY9" fmla="*/ 8055 h 459918"/>
              <a:gd name="connsiteX10" fmla="*/ 654668 w 1882170"/>
              <a:gd name="connsiteY10" fmla="*/ 4497 h 459918"/>
              <a:gd name="connsiteX11" fmla="*/ 708037 w 1882170"/>
              <a:gd name="connsiteY11" fmla="*/ 8055 h 459918"/>
              <a:gd name="connsiteX12" fmla="*/ 743617 w 1882170"/>
              <a:gd name="connsiteY12" fmla="*/ 32961 h 459918"/>
              <a:gd name="connsiteX13" fmla="*/ 782755 w 1882170"/>
              <a:gd name="connsiteY13" fmla="*/ 43635 h 459918"/>
              <a:gd name="connsiteX14" fmla="*/ 846799 w 1882170"/>
              <a:gd name="connsiteY14" fmla="*/ 36519 h 459918"/>
              <a:gd name="connsiteX15" fmla="*/ 914400 w 1882170"/>
              <a:gd name="connsiteY15" fmla="*/ 11613 h 459918"/>
              <a:gd name="connsiteX16" fmla="*/ 974886 w 1882170"/>
              <a:gd name="connsiteY16" fmla="*/ 11613 h 459918"/>
              <a:gd name="connsiteX17" fmla="*/ 1028255 w 1882170"/>
              <a:gd name="connsiteY17" fmla="*/ 18729 h 459918"/>
              <a:gd name="connsiteX18" fmla="*/ 1078067 w 1882170"/>
              <a:gd name="connsiteY18" fmla="*/ 50751 h 459918"/>
              <a:gd name="connsiteX19" fmla="*/ 1138553 w 1882170"/>
              <a:gd name="connsiteY19" fmla="*/ 93447 h 459918"/>
              <a:gd name="connsiteX20" fmla="*/ 1177690 w 1882170"/>
              <a:gd name="connsiteY20" fmla="*/ 107679 h 459918"/>
              <a:gd name="connsiteX21" fmla="*/ 1213270 w 1882170"/>
              <a:gd name="connsiteY21" fmla="*/ 107679 h 459918"/>
              <a:gd name="connsiteX22" fmla="*/ 1241734 w 1882170"/>
              <a:gd name="connsiteY22" fmla="*/ 100563 h 459918"/>
              <a:gd name="connsiteX23" fmla="*/ 1263082 w 1882170"/>
              <a:gd name="connsiteY23" fmla="*/ 86331 h 459918"/>
              <a:gd name="connsiteX24" fmla="*/ 1295104 w 1882170"/>
              <a:gd name="connsiteY24" fmla="*/ 97005 h 459918"/>
              <a:gd name="connsiteX25" fmla="*/ 1312893 w 1882170"/>
              <a:gd name="connsiteY25" fmla="*/ 121910 h 459918"/>
              <a:gd name="connsiteX26" fmla="*/ 1352031 w 1882170"/>
              <a:gd name="connsiteY26" fmla="*/ 153932 h 459918"/>
              <a:gd name="connsiteX27" fmla="*/ 1376937 w 1882170"/>
              <a:gd name="connsiteY27" fmla="*/ 157490 h 459918"/>
              <a:gd name="connsiteX28" fmla="*/ 1401843 w 1882170"/>
              <a:gd name="connsiteY28" fmla="*/ 175280 h 459918"/>
              <a:gd name="connsiteX29" fmla="*/ 1419633 w 1882170"/>
              <a:gd name="connsiteY29" fmla="*/ 168164 h 459918"/>
              <a:gd name="connsiteX30" fmla="*/ 1433865 w 1882170"/>
              <a:gd name="connsiteY30" fmla="*/ 157490 h 459918"/>
              <a:gd name="connsiteX31" fmla="*/ 1448097 w 1882170"/>
              <a:gd name="connsiteY31" fmla="*/ 157490 h 459918"/>
              <a:gd name="connsiteX32" fmla="*/ 1462328 w 1882170"/>
              <a:gd name="connsiteY32" fmla="*/ 207302 h 459918"/>
              <a:gd name="connsiteX33" fmla="*/ 1480118 w 1882170"/>
              <a:gd name="connsiteY33" fmla="*/ 235766 h 459918"/>
              <a:gd name="connsiteX34" fmla="*/ 1501466 w 1882170"/>
              <a:gd name="connsiteY34" fmla="*/ 242882 h 459918"/>
              <a:gd name="connsiteX35" fmla="*/ 1529930 w 1882170"/>
              <a:gd name="connsiteY35" fmla="*/ 232208 h 459918"/>
              <a:gd name="connsiteX36" fmla="*/ 1569068 w 1882170"/>
              <a:gd name="connsiteY36" fmla="*/ 228650 h 459918"/>
              <a:gd name="connsiteX37" fmla="*/ 1611764 w 1882170"/>
              <a:gd name="connsiteY37" fmla="*/ 246440 h 459918"/>
              <a:gd name="connsiteX38" fmla="*/ 1647343 w 1882170"/>
              <a:gd name="connsiteY38" fmla="*/ 264230 h 459918"/>
              <a:gd name="connsiteX39" fmla="*/ 1679365 w 1882170"/>
              <a:gd name="connsiteY39" fmla="*/ 299809 h 459918"/>
              <a:gd name="connsiteX40" fmla="*/ 1711387 w 1882170"/>
              <a:gd name="connsiteY40" fmla="*/ 331831 h 459918"/>
              <a:gd name="connsiteX41" fmla="*/ 1743409 w 1882170"/>
              <a:gd name="connsiteY41" fmla="*/ 324715 h 459918"/>
              <a:gd name="connsiteX42" fmla="*/ 1768314 w 1882170"/>
              <a:gd name="connsiteY42" fmla="*/ 306925 h 459918"/>
              <a:gd name="connsiteX43" fmla="*/ 1803894 w 1882170"/>
              <a:gd name="connsiteY43" fmla="*/ 303367 h 459918"/>
              <a:gd name="connsiteX44" fmla="*/ 1843032 w 1882170"/>
              <a:gd name="connsiteY44" fmla="*/ 338947 h 459918"/>
              <a:gd name="connsiteX45" fmla="*/ 1860822 w 1882170"/>
              <a:gd name="connsiteY45" fmla="*/ 392317 h 459918"/>
              <a:gd name="connsiteX46" fmla="*/ 1875054 w 1882170"/>
              <a:gd name="connsiteY46" fmla="*/ 431454 h 459918"/>
              <a:gd name="connsiteX47" fmla="*/ 1882170 w 1882170"/>
              <a:gd name="connsiteY47" fmla="*/ 459918 h 459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882170" h="459918">
                <a:moveTo>
                  <a:pt x="0" y="25845"/>
                </a:moveTo>
                <a:cubicBezTo>
                  <a:pt x="33800" y="17246"/>
                  <a:pt x="67601" y="8648"/>
                  <a:pt x="92507" y="4497"/>
                </a:cubicBezTo>
                <a:cubicBezTo>
                  <a:pt x="117413" y="346"/>
                  <a:pt x="130459" y="1532"/>
                  <a:pt x="149435" y="939"/>
                </a:cubicBezTo>
                <a:cubicBezTo>
                  <a:pt x="168411" y="346"/>
                  <a:pt x="183236" y="-840"/>
                  <a:pt x="206363" y="939"/>
                </a:cubicBezTo>
                <a:cubicBezTo>
                  <a:pt x="229490" y="2718"/>
                  <a:pt x="253802" y="9241"/>
                  <a:pt x="288196" y="11613"/>
                </a:cubicBezTo>
                <a:cubicBezTo>
                  <a:pt x="322590" y="13985"/>
                  <a:pt x="380703" y="13985"/>
                  <a:pt x="412725" y="15171"/>
                </a:cubicBezTo>
                <a:cubicBezTo>
                  <a:pt x="444747" y="16357"/>
                  <a:pt x="480327" y="18729"/>
                  <a:pt x="480327" y="18729"/>
                </a:cubicBezTo>
                <a:lnTo>
                  <a:pt x="547928" y="22287"/>
                </a:lnTo>
                <a:cubicBezTo>
                  <a:pt x="566311" y="22880"/>
                  <a:pt x="579950" y="24659"/>
                  <a:pt x="590624" y="22287"/>
                </a:cubicBezTo>
                <a:cubicBezTo>
                  <a:pt x="601298" y="19915"/>
                  <a:pt x="601298" y="11020"/>
                  <a:pt x="611972" y="8055"/>
                </a:cubicBezTo>
                <a:cubicBezTo>
                  <a:pt x="622646" y="5090"/>
                  <a:pt x="638657" y="4497"/>
                  <a:pt x="654668" y="4497"/>
                </a:cubicBezTo>
                <a:cubicBezTo>
                  <a:pt x="670679" y="4497"/>
                  <a:pt x="693212" y="3311"/>
                  <a:pt x="708037" y="8055"/>
                </a:cubicBezTo>
                <a:cubicBezTo>
                  <a:pt x="722862" y="12799"/>
                  <a:pt x="731164" y="27031"/>
                  <a:pt x="743617" y="32961"/>
                </a:cubicBezTo>
                <a:cubicBezTo>
                  <a:pt x="756070" y="38891"/>
                  <a:pt x="765558" y="43042"/>
                  <a:pt x="782755" y="43635"/>
                </a:cubicBezTo>
                <a:cubicBezTo>
                  <a:pt x="799952" y="44228"/>
                  <a:pt x="824858" y="41856"/>
                  <a:pt x="846799" y="36519"/>
                </a:cubicBezTo>
                <a:cubicBezTo>
                  <a:pt x="868740" y="31182"/>
                  <a:pt x="893052" y="15764"/>
                  <a:pt x="914400" y="11613"/>
                </a:cubicBezTo>
                <a:cubicBezTo>
                  <a:pt x="935748" y="7462"/>
                  <a:pt x="955910" y="10427"/>
                  <a:pt x="974886" y="11613"/>
                </a:cubicBezTo>
                <a:cubicBezTo>
                  <a:pt x="993862" y="12799"/>
                  <a:pt x="1011058" y="12206"/>
                  <a:pt x="1028255" y="18729"/>
                </a:cubicBezTo>
                <a:cubicBezTo>
                  <a:pt x="1045452" y="25252"/>
                  <a:pt x="1059684" y="38298"/>
                  <a:pt x="1078067" y="50751"/>
                </a:cubicBezTo>
                <a:cubicBezTo>
                  <a:pt x="1096450" y="63204"/>
                  <a:pt x="1121949" y="83959"/>
                  <a:pt x="1138553" y="93447"/>
                </a:cubicBezTo>
                <a:cubicBezTo>
                  <a:pt x="1155157" y="102935"/>
                  <a:pt x="1165237" y="105307"/>
                  <a:pt x="1177690" y="107679"/>
                </a:cubicBezTo>
                <a:cubicBezTo>
                  <a:pt x="1190143" y="110051"/>
                  <a:pt x="1202596" y="108865"/>
                  <a:pt x="1213270" y="107679"/>
                </a:cubicBezTo>
                <a:cubicBezTo>
                  <a:pt x="1223944" y="106493"/>
                  <a:pt x="1233432" y="104121"/>
                  <a:pt x="1241734" y="100563"/>
                </a:cubicBezTo>
                <a:cubicBezTo>
                  <a:pt x="1250036" y="97005"/>
                  <a:pt x="1254187" y="86924"/>
                  <a:pt x="1263082" y="86331"/>
                </a:cubicBezTo>
                <a:cubicBezTo>
                  <a:pt x="1271977" y="85738"/>
                  <a:pt x="1286802" y="91075"/>
                  <a:pt x="1295104" y="97005"/>
                </a:cubicBezTo>
                <a:cubicBezTo>
                  <a:pt x="1303406" y="102935"/>
                  <a:pt x="1303405" y="112422"/>
                  <a:pt x="1312893" y="121910"/>
                </a:cubicBezTo>
                <a:cubicBezTo>
                  <a:pt x="1322381" y="131398"/>
                  <a:pt x="1341357" y="148002"/>
                  <a:pt x="1352031" y="153932"/>
                </a:cubicBezTo>
                <a:cubicBezTo>
                  <a:pt x="1362705" y="159862"/>
                  <a:pt x="1368635" y="153932"/>
                  <a:pt x="1376937" y="157490"/>
                </a:cubicBezTo>
                <a:cubicBezTo>
                  <a:pt x="1385239" y="161048"/>
                  <a:pt x="1394727" y="173501"/>
                  <a:pt x="1401843" y="175280"/>
                </a:cubicBezTo>
                <a:cubicBezTo>
                  <a:pt x="1408959" y="177059"/>
                  <a:pt x="1419633" y="168164"/>
                  <a:pt x="1419633" y="168164"/>
                </a:cubicBezTo>
                <a:cubicBezTo>
                  <a:pt x="1424970" y="165199"/>
                  <a:pt x="1433865" y="157490"/>
                  <a:pt x="1433865" y="157490"/>
                </a:cubicBezTo>
                <a:cubicBezTo>
                  <a:pt x="1438609" y="155711"/>
                  <a:pt x="1443353" y="149188"/>
                  <a:pt x="1448097" y="157490"/>
                </a:cubicBezTo>
                <a:cubicBezTo>
                  <a:pt x="1452841" y="165792"/>
                  <a:pt x="1456991" y="194256"/>
                  <a:pt x="1462328" y="207302"/>
                </a:cubicBezTo>
                <a:cubicBezTo>
                  <a:pt x="1467665" y="220348"/>
                  <a:pt x="1473595" y="229836"/>
                  <a:pt x="1480118" y="235766"/>
                </a:cubicBezTo>
                <a:cubicBezTo>
                  <a:pt x="1486641" y="241696"/>
                  <a:pt x="1493164" y="243475"/>
                  <a:pt x="1501466" y="242882"/>
                </a:cubicBezTo>
                <a:cubicBezTo>
                  <a:pt x="1509768" y="242289"/>
                  <a:pt x="1518663" y="234580"/>
                  <a:pt x="1529930" y="232208"/>
                </a:cubicBezTo>
                <a:cubicBezTo>
                  <a:pt x="1541197" y="229836"/>
                  <a:pt x="1555429" y="226278"/>
                  <a:pt x="1569068" y="228650"/>
                </a:cubicBezTo>
                <a:cubicBezTo>
                  <a:pt x="1582707" y="231022"/>
                  <a:pt x="1598718" y="240510"/>
                  <a:pt x="1611764" y="246440"/>
                </a:cubicBezTo>
                <a:cubicBezTo>
                  <a:pt x="1624810" y="252370"/>
                  <a:pt x="1636076" y="255335"/>
                  <a:pt x="1647343" y="264230"/>
                </a:cubicBezTo>
                <a:cubicBezTo>
                  <a:pt x="1658610" y="273125"/>
                  <a:pt x="1668691" y="288542"/>
                  <a:pt x="1679365" y="299809"/>
                </a:cubicBezTo>
                <a:cubicBezTo>
                  <a:pt x="1690039" y="311076"/>
                  <a:pt x="1700713" y="327680"/>
                  <a:pt x="1711387" y="331831"/>
                </a:cubicBezTo>
                <a:cubicBezTo>
                  <a:pt x="1722061" y="335982"/>
                  <a:pt x="1733921" y="328866"/>
                  <a:pt x="1743409" y="324715"/>
                </a:cubicBezTo>
                <a:cubicBezTo>
                  <a:pt x="1752897" y="320564"/>
                  <a:pt x="1758233" y="310483"/>
                  <a:pt x="1768314" y="306925"/>
                </a:cubicBezTo>
                <a:cubicBezTo>
                  <a:pt x="1778395" y="303367"/>
                  <a:pt x="1791441" y="298030"/>
                  <a:pt x="1803894" y="303367"/>
                </a:cubicBezTo>
                <a:cubicBezTo>
                  <a:pt x="1816347" y="308704"/>
                  <a:pt x="1833544" y="324122"/>
                  <a:pt x="1843032" y="338947"/>
                </a:cubicBezTo>
                <a:cubicBezTo>
                  <a:pt x="1852520" y="353772"/>
                  <a:pt x="1855485" y="376899"/>
                  <a:pt x="1860822" y="392317"/>
                </a:cubicBezTo>
                <a:cubicBezTo>
                  <a:pt x="1866159" y="407735"/>
                  <a:pt x="1871496" y="420187"/>
                  <a:pt x="1875054" y="431454"/>
                </a:cubicBezTo>
                <a:cubicBezTo>
                  <a:pt x="1878612" y="442721"/>
                  <a:pt x="1880391" y="451319"/>
                  <a:pt x="1882170" y="459918"/>
                </a:cubicBezTo>
              </a:path>
            </a:pathLst>
          </a:custGeom>
          <a:noFill/>
          <a:ln w="38100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eaLnBrk="1" hangingPunct="1">
              <a:defRPr/>
            </a:pPr>
            <a:endParaRPr lang="ru-RU">
              <a:latin typeface="Arial" charset="0"/>
            </a:endParaRPr>
          </a:p>
        </p:txBody>
      </p:sp>
      <p:sp>
        <p:nvSpPr>
          <p:cNvPr id="125" name="Дуга 124"/>
          <p:cNvSpPr/>
          <p:nvPr/>
        </p:nvSpPr>
        <p:spPr>
          <a:xfrm>
            <a:off x="5652120" y="4427537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D:\P-55_Work\P-55_Презентации\P-55-IX_Петухов фраг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15" y="201439"/>
            <a:ext cx="21939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:\P-55_Work\Подготовка к изданию\P55_Презентац2\3-ДВ 2180ч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4"/>
          <a:stretch>
            <a:fillRect/>
          </a:stretch>
        </p:blipFill>
        <p:spPr bwMode="auto">
          <a:xfrm>
            <a:off x="1331640" y="2204864"/>
            <a:ext cx="6478588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3"/>
          <p:cNvCxnSpPr>
            <a:cxnSpLocks noChangeShapeType="1"/>
          </p:cNvCxnSpPr>
          <p:nvPr/>
        </p:nvCxnSpPr>
        <p:spPr bwMode="auto">
          <a:xfrm>
            <a:off x="1872978" y="436389"/>
            <a:ext cx="1141412" cy="2403475"/>
          </a:xfrm>
          <a:prstGeom prst="straightConnector1">
            <a:avLst/>
          </a:prstGeom>
          <a:noFill/>
          <a:ln w="28575" algn="ctr">
            <a:solidFill>
              <a:srgbClr val="0033C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Овал 6"/>
          <p:cNvSpPr>
            <a:spLocks noChangeArrowheads="1"/>
          </p:cNvSpPr>
          <p:nvPr/>
        </p:nvSpPr>
        <p:spPr bwMode="auto">
          <a:xfrm>
            <a:off x="1844403" y="390352"/>
            <a:ext cx="46037" cy="46037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3022328" y="2871614"/>
            <a:ext cx="4302125" cy="349250"/>
          </a:xfrm>
          <a:custGeom>
            <a:avLst/>
            <a:gdLst>
              <a:gd name="T0" fmla="*/ 0 w 4302579"/>
              <a:gd name="T1" fmla="*/ 0 h 350371"/>
              <a:gd name="T2" fmla="*/ 223493 w 4302579"/>
              <a:gd name="T3" fmla="*/ 197953 h 350371"/>
              <a:gd name="T4" fmla="*/ 455952 w 4302579"/>
              <a:gd name="T5" fmla="*/ 197953 h 350371"/>
              <a:gd name="T6" fmla="*/ 867184 w 4302579"/>
              <a:gd name="T7" fmla="*/ 123721 h 350371"/>
              <a:gd name="T8" fmla="*/ 1332075 w 4302579"/>
              <a:gd name="T9" fmla="*/ 107624 h 350371"/>
              <a:gd name="T10" fmla="*/ 1770149 w 4302579"/>
              <a:gd name="T11" fmla="*/ 181458 h 350371"/>
              <a:gd name="T12" fmla="*/ 2315494 w 4302579"/>
              <a:gd name="T13" fmla="*/ 197472 h 350371"/>
              <a:gd name="T14" fmla="*/ 3058398 w 4302579"/>
              <a:gd name="T15" fmla="*/ 197391 h 350371"/>
              <a:gd name="T16" fmla="*/ 3421905 w 4302579"/>
              <a:gd name="T17" fmla="*/ 181218 h 350371"/>
              <a:gd name="T18" fmla="*/ 4280678 w 4302579"/>
              <a:gd name="T19" fmla="*/ 320072 h 35037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302579" h="350371">
                <a:moveTo>
                  <a:pt x="0" y="0"/>
                </a:moveTo>
                <a:cubicBezTo>
                  <a:pt x="73958" y="89647"/>
                  <a:pt x="147917" y="179294"/>
                  <a:pt x="224117" y="215153"/>
                </a:cubicBezTo>
                <a:cubicBezTo>
                  <a:pt x="300317" y="251012"/>
                  <a:pt x="349624" y="228600"/>
                  <a:pt x="457200" y="215153"/>
                </a:cubicBezTo>
                <a:cubicBezTo>
                  <a:pt x="564776" y="201706"/>
                  <a:pt x="723153" y="150833"/>
                  <a:pt x="869576" y="134470"/>
                </a:cubicBezTo>
                <a:cubicBezTo>
                  <a:pt x="1016000" y="118107"/>
                  <a:pt x="1180353" y="122807"/>
                  <a:pt x="1335741" y="116975"/>
                </a:cubicBezTo>
                <a:cubicBezTo>
                  <a:pt x="1486647" y="127434"/>
                  <a:pt x="1610658" y="180947"/>
                  <a:pt x="1775011" y="197223"/>
                </a:cubicBezTo>
                <a:cubicBezTo>
                  <a:pt x="1939364" y="213499"/>
                  <a:pt x="2106560" y="211743"/>
                  <a:pt x="2321858" y="214630"/>
                </a:cubicBezTo>
                <a:cubicBezTo>
                  <a:pt x="2537156" y="217517"/>
                  <a:pt x="2881892" y="217489"/>
                  <a:pt x="3066800" y="214544"/>
                </a:cubicBezTo>
                <a:cubicBezTo>
                  <a:pt x="3251708" y="211599"/>
                  <a:pt x="3227033" y="174739"/>
                  <a:pt x="3431306" y="196962"/>
                </a:cubicBezTo>
                <a:cubicBezTo>
                  <a:pt x="3635579" y="219185"/>
                  <a:pt x="4398971" y="371555"/>
                  <a:pt x="4292439" y="34788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8" name="Picture 3" descr="H:\P-55_Work\Подготовка к изданию\P55_Презентац2\Линия 3Д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90" y="163339"/>
            <a:ext cx="263366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лилиния 8"/>
          <p:cNvSpPr>
            <a:spLocks/>
          </p:cNvSpPr>
          <p:nvPr/>
        </p:nvSpPr>
        <p:spPr bwMode="auto">
          <a:xfrm>
            <a:off x="6832328" y="2765252"/>
            <a:ext cx="958850" cy="550862"/>
          </a:xfrm>
          <a:custGeom>
            <a:avLst/>
            <a:gdLst>
              <a:gd name="T0" fmla="*/ 0 w 958789"/>
              <a:gd name="T1" fmla="*/ 0 h 550416"/>
              <a:gd name="T2" fmla="*/ 168961 w 958789"/>
              <a:gd name="T3" fmla="*/ 281065 h 550416"/>
              <a:gd name="T4" fmla="*/ 622477 w 958789"/>
              <a:gd name="T5" fmla="*/ 480530 h 550416"/>
              <a:gd name="T6" fmla="*/ 960375 w 958789"/>
              <a:gd name="T7" fmla="*/ 562130 h 550416"/>
              <a:gd name="T8" fmla="*/ 960375 w 958789"/>
              <a:gd name="T9" fmla="*/ 562130 h 550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8789" h="550416">
                <a:moveTo>
                  <a:pt x="0" y="0"/>
                </a:moveTo>
                <a:cubicBezTo>
                  <a:pt x="79159" y="81378"/>
                  <a:pt x="65102" y="196788"/>
                  <a:pt x="168675" y="275208"/>
                </a:cubicBezTo>
                <a:cubicBezTo>
                  <a:pt x="272248" y="353628"/>
                  <a:pt x="489751" y="424649"/>
                  <a:pt x="621437" y="470517"/>
                </a:cubicBezTo>
                <a:cubicBezTo>
                  <a:pt x="753123" y="516385"/>
                  <a:pt x="958789" y="550416"/>
                  <a:pt x="958789" y="550416"/>
                </a:cubicBezTo>
              </a:path>
            </a:pathLst>
          </a:custGeom>
          <a:noFill/>
          <a:ln w="38100" cap="flat" cmpd="sng" algn="ctr">
            <a:solidFill>
              <a:srgbClr val="FA023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7235553" y="2792239"/>
            <a:ext cx="582612" cy="331788"/>
          </a:xfrm>
          <a:custGeom>
            <a:avLst/>
            <a:gdLst>
              <a:gd name="T0" fmla="*/ 0 w 443883"/>
              <a:gd name="T1" fmla="*/ 3880245 h 301841"/>
              <a:gd name="T2" fmla="*/ 685347688 w 443883"/>
              <a:gd name="T3" fmla="*/ 0 h 301841"/>
              <a:gd name="T4" fmla="*/ 685347688 w 443883"/>
              <a:gd name="T5" fmla="*/ 0 h 301841"/>
              <a:gd name="T6" fmla="*/ 685347688 w 443883"/>
              <a:gd name="T7" fmla="*/ 0 h 3018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3883" h="301841">
                <a:moveTo>
                  <a:pt x="0" y="301841"/>
                </a:moveTo>
                <a:lnTo>
                  <a:pt x="443883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cxnSp>
        <p:nvCxnSpPr>
          <p:cNvPr id="11" name="Прямая со стрелкой 24"/>
          <p:cNvCxnSpPr>
            <a:cxnSpLocks noChangeShapeType="1"/>
          </p:cNvCxnSpPr>
          <p:nvPr/>
        </p:nvCxnSpPr>
        <p:spPr bwMode="auto">
          <a:xfrm flipH="1">
            <a:off x="3022328" y="1326977"/>
            <a:ext cx="2108200" cy="1512887"/>
          </a:xfrm>
          <a:prstGeom prst="straightConnector1">
            <a:avLst/>
          </a:prstGeom>
          <a:noFill/>
          <a:ln w="28575" algn="ctr">
            <a:solidFill>
              <a:srgbClr val="0033C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Прямая со стрелкой 30"/>
          <p:cNvCxnSpPr>
            <a:cxnSpLocks noChangeShapeType="1"/>
          </p:cNvCxnSpPr>
          <p:nvPr/>
        </p:nvCxnSpPr>
        <p:spPr bwMode="auto">
          <a:xfrm>
            <a:off x="5890940" y="1207914"/>
            <a:ext cx="1344613" cy="1557338"/>
          </a:xfrm>
          <a:prstGeom prst="straightConnector1">
            <a:avLst/>
          </a:prstGeom>
          <a:noFill/>
          <a:ln w="28575" algn="ctr">
            <a:solidFill>
              <a:srgbClr val="0033CC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57344"/>
          <p:cNvSpPr txBox="1">
            <a:spLocks noChangeArrowheads="1"/>
          </p:cNvSpPr>
          <p:nvPr/>
        </p:nvSpPr>
        <p:spPr bwMode="auto">
          <a:xfrm>
            <a:off x="2519090" y="2792239"/>
            <a:ext cx="37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T</a:t>
            </a:r>
            <a:endParaRPr lang="ru-RU" altLang="ru-RU" sz="2400" b="1"/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5363890" y="2681114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P</a:t>
            </a:r>
            <a:endParaRPr lang="ru-RU" altLang="ru-RU" sz="2400" b="1"/>
          </a:p>
        </p:txBody>
      </p:sp>
    </p:spTree>
    <p:extLst>
      <p:ext uri="{BB962C8B-B14F-4D97-AF65-F5344CB8AC3E}">
        <p14:creationId xmlns:p14="http://schemas.microsoft.com/office/powerpoint/2010/main" val="63956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Picture 4" descr="Сопоставл разрез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" y="1883404"/>
            <a:ext cx="9036050" cy="42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58775" y="88900"/>
            <a:ext cx="84248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700" b="1" dirty="0">
                <a:solidFill>
                  <a:srgbClr val="002060"/>
                </a:solidFill>
                <a:latin typeface="+mn-lt"/>
              </a:rPr>
              <a:t>Геолого-геофизические разрезы структур Верхояно-Колымской складчатой области на картах разных поколений</a:t>
            </a:r>
            <a:endParaRPr lang="ru-RU" altLang="ru-RU" sz="17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47131" y="777328"/>
            <a:ext cx="42481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Масштаб: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горизонтальный 1:1000000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+mn-lt"/>
              </a:rPr>
              <a:t>вертикальный    1:500000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98698" y="1738941"/>
            <a:ext cx="7848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+mn-lt"/>
              </a:rPr>
              <a:t>Типичный вид разреза на картах первого и второго поколений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98698" y="3826504"/>
            <a:ext cx="6481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latin typeface="+mn-lt"/>
              </a:rPr>
              <a:t>Разрезы листа </a:t>
            </a:r>
            <a:r>
              <a:rPr lang="en-US" altLang="ru-RU" sz="1600">
                <a:solidFill>
                  <a:srgbClr val="002060"/>
                </a:solidFill>
                <a:latin typeface="+mn-lt"/>
              </a:rPr>
              <a:t>P-55 </a:t>
            </a:r>
            <a:r>
              <a:rPr lang="ru-RU" altLang="ru-RU" sz="1600">
                <a:solidFill>
                  <a:srgbClr val="002060"/>
                </a:solidFill>
                <a:latin typeface="+mn-lt"/>
              </a:rPr>
              <a:t>Госгеолкарты 1:1000000 третьего поколения, </a:t>
            </a:r>
          </a:p>
        </p:txBody>
      </p:sp>
    </p:spTree>
    <p:extLst>
      <p:ext uri="{BB962C8B-B14F-4D97-AF65-F5344CB8AC3E}">
        <p14:creationId xmlns:p14="http://schemas.microsoft.com/office/powerpoint/2010/main" val="30381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61828" y="6492875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39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1520" y="260648"/>
            <a:ext cx="6840538" cy="5892800"/>
            <a:chOff x="204" y="608"/>
            <a:chExt cx="4309" cy="3712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4" y="608"/>
              <a:ext cx="4309" cy="3712"/>
              <a:chOff x="249" y="608"/>
              <a:chExt cx="4309" cy="3712"/>
            </a:xfrm>
          </p:grpSpPr>
          <p:pic>
            <p:nvPicPr>
              <p:cNvPr id="6" name="Picture 4" descr="Дайка и разрез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608"/>
                <a:ext cx="4309" cy="3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340" y="3203"/>
                <a:ext cx="4128" cy="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200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249" y="3158"/>
              <a:ext cx="412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200" b="1" dirty="0">
                  <a:solidFill>
                    <a:srgbClr val="002060"/>
                  </a:solidFill>
                  <a:latin typeface="+mn-lt"/>
                </a:rPr>
                <a:t>Позднемеловая дайка </a:t>
              </a:r>
              <a:r>
                <a:rPr lang="ru-RU" altLang="ru-RU" sz="1200" b="1" dirty="0" err="1">
                  <a:solidFill>
                    <a:srgbClr val="002060"/>
                  </a:solidFill>
                  <a:latin typeface="+mn-lt"/>
                </a:rPr>
                <a:t>лампрофиров</a:t>
              </a:r>
              <a:r>
                <a:rPr lang="ru-RU" altLang="ru-RU" sz="1200" b="1" dirty="0">
                  <a:solidFill>
                    <a:srgbClr val="002060"/>
                  </a:solidFill>
                  <a:latin typeface="+mn-lt"/>
                </a:rPr>
                <a:t>, в пермской толще, содержащая захваченные цирконы позднетриасового (211 млн. лет</a:t>
              </a:r>
              <a:r>
                <a:rPr lang="en-US" altLang="ru-RU" sz="1200" b="1" dirty="0">
                  <a:solidFill>
                    <a:srgbClr val="002060"/>
                  </a:solidFill>
                  <a:latin typeface="+mn-lt"/>
                </a:rPr>
                <a:t>) </a:t>
              </a:r>
              <a:r>
                <a:rPr lang="ru-RU" altLang="ru-RU" sz="1200" b="1" dirty="0">
                  <a:solidFill>
                    <a:srgbClr val="002060"/>
                  </a:solidFill>
                  <a:latin typeface="+mn-lt"/>
                </a:rPr>
                <a:t>и раннеюрского (193 млн. лет) возраста </a:t>
              </a:r>
            </a:p>
          </p:txBody>
        </p:sp>
      </p:grp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779912" y="6108521"/>
            <a:ext cx="490217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Прямые геологические данные, </a:t>
            </a:r>
            <a:endParaRPr lang="ru-RU" altLang="ru-RU" sz="14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+mn-lt"/>
              </a:rPr>
              <a:t>подтверждающие </a:t>
            </a: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аллохтонное залегание </a:t>
            </a:r>
            <a:endParaRPr lang="ru-RU" altLang="ru-RU" sz="1400" b="1" dirty="0" smtClean="0">
              <a:solidFill>
                <a:srgbClr val="002060"/>
              </a:solidFill>
              <a:latin typeface="+mn-lt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+mn-lt"/>
              </a:rPr>
              <a:t>пермских </a:t>
            </a:r>
            <a:r>
              <a:rPr lang="ru-RU" altLang="ru-RU" sz="1400" b="1" dirty="0">
                <a:solidFill>
                  <a:srgbClr val="002060"/>
                </a:solidFill>
                <a:latin typeface="+mn-lt"/>
              </a:rPr>
              <a:t>отложений на триасовых и юрских образованиях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42771" y="603610"/>
            <a:ext cx="2592388" cy="336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Новые, совершенно разные методы (глубинная геофизика и </a:t>
            </a:r>
            <a:r>
              <a:rPr lang="en-US" altLang="ru-RU" sz="1300" b="1" dirty="0">
                <a:solidFill>
                  <a:srgbClr val="002060"/>
                </a:solidFill>
                <a:latin typeface="+mn-lt"/>
              </a:rPr>
              <a:t>U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-</a:t>
            </a:r>
            <a:r>
              <a:rPr lang="en-US" altLang="ru-RU" sz="1300" b="1" dirty="0" err="1">
                <a:solidFill>
                  <a:srgbClr val="002060"/>
                </a:solidFill>
                <a:latin typeface="+mn-lt"/>
              </a:rPr>
              <a:t>Pb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sz="1300" b="1" dirty="0" err="1">
                <a:solidFill>
                  <a:srgbClr val="002060"/>
                </a:solidFill>
                <a:latin typeface="+mn-lt"/>
              </a:rPr>
              <a:t>геохронометрия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), дополняя друг друга позволили полностью перевернуть структурную модель территории. и отказаться от традиционной </a:t>
            </a:r>
            <a:r>
              <a:rPr lang="ru-RU" altLang="ru-RU" sz="1300" b="1" dirty="0" err="1">
                <a:solidFill>
                  <a:srgbClr val="002060"/>
                </a:solidFill>
                <a:latin typeface="+mn-lt"/>
              </a:rPr>
              <a:t>синклинорно-антиклинорной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 модели строения </a:t>
            </a:r>
            <a:r>
              <a:rPr lang="ru-RU" altLang="ru-RU" sz="1300" b="1" dirty="0" smtClean="0">
                <a:solidFill>
                  <a:srgbClr val="002060"/>
                </a:solidFill>
                <a:latin typeface="+mn-lt"/>
              </a:rPr>
              <a:t>территории, рассматривая 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ее как </a:t>
            </a:r>
            <a:r>
              <a:rPr lang="ru-RU" altLang="ru-RU" sz="1300" b="1" dirty="0" err="1">
                <a:solidFill>
                  <a:srgbClr val="002060"/>
                </a:solidFill>
                <a:latin typeface="+mn-lt"/>
              </a:rPr>
              <a:t>шарьяжно</a:t>
            </a:r>
            <a:r>
              <a:rPr lang="ru-RU" altLang="ru-RU" sz="1300" b="1" dirty="0">
                <a:solidFill>
                  <a:srgbClr val="002060"/>
                </a:solidFill>
                <a:latin typeface="+mn-lt"/>
              </a:rPr>
              <a:t>-надвиговую</a:t>
            </a:r>
            <a:r>
              <a:rPr lang="ru-RU" altLang="ru-RU" sz="1300" dirty="0">
                <a:solidFill>
                  <a:srgbClr val="002060"/>
                </a:solidFill>
                <a:latin typeface="+mn-lt"/>
              </a:rPr>
              <a:t>.</a:t>
            </a:r>
          </a:p>
        </p:txBody>
      </p:sp>
      <p:sp>
        <p:nvSpPr>
          <p:cNvPr id="10" name="Полилиния 9"/>
          <p:cNvSpPr/>
          <p:nvPr/>
        </p:nvSpPr>
        <p:spPr bwMode="auto">
          <a:xfrm>
            <a:off x="3059808" y="1860848"/>
            <a:ext cx="574675" cy="350838"/>
          </a:xfrm>
          <a:custGeom>
            <a:avLst/>
            <a:gdLst>
              <a:gd name="connsiteX0" fmla="*/ 0 w 575095"/>
              <a:gd name="connsiteY0" fmla="*/ 0 h 350808"/>
              <a:gd name="connsiteX1" fmla="*/ 189782 w 575095"/>
              <a:gd name="connsiteY1" fmla="*/ 86264 h 350808"/>
              <a:gd name="connsiteX2" fmla="*/ 316302 w 575095"/>
              <a:gd name="connsiteY2" fmla="*/ 120770 h 350808"/>
              <a:gd name="connsiteX3" fmla="*/ 425570 w 575095"/>
              <a:gd name="connsiteY3" fmla="*/ 247291 h 350808"/>
              <a:gd name="connsiteX4" fmla="*/ 575095 w 575095"/>
              <a:gd name="connsiteY4" fmla="*/ 350808 h 35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095" h="350808">
                <a:moveTo>
                  <a:pt x="0" y="0"/>
                </a:moveTo>
                <a:cubicBezTo>
                  <a:pt x="68532" y="33068"/>
                  <a:pt x="137065" y="66136"/>
                  <a:pt x="189782" y="86264"/>
                </a:cubicBezTo>
                <a:cubicBezTo>
                  <a:pt x="242499" y="106392"/>
                  <a:pt x="277004" y="93932"/>
                  <a:pt x="316302" y="120770"/>
                </a:cubicBezTo>
                <a:cubicBezTo>
                  <a:pt x="355600" y="147608"/>
                  <a:pt x="382438" y="208951"/>
                  <a:pt x="425570" y="247291"/>
                </a:cubicBezTo>
                <a:cubicBezTo>
                  <a:pt x="468702" y="285631"/>
                  <a:pt x="521898" y="318219"/>
                  <a:pt x="575095" y="350808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eaLnBrk="1" hangingPunct="1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>
            <a:off x="1573908" y="5086648"/>
            <a:ext cx="184150" cy="787400"/>
          </a:xfrm>
          <a:custGeom>
            <a:avLst/>
            <a:gdLst>
              <a:gd name="connsiteX0" fmla="*/ 0 w 575095"/>
              <a:gd name="connsiteY0" fmla="*/ 0 h 350808"/>
              <a:gd name="connsiteX1" fmla="*/ 189782 w 575095"/>
              <a:gd name="connsiteY1" fmla="*/ 86264 h 350808"/>
              <a:gd name="connsiteX2" fmla="*/ 316302 w 575095"/>
              <a:gd name="connsiteY2" fmla="*/ 120770 h 350808"/>
              <a:gd name="connsiteX3" fmla="*/ 425570 w 575095"/>
              <a:gd name="connsiteY3" fmla="*/ 247291 h 350808"/>
              <a:gd name="connsiteX4" fmla="*/ 575095 w 575095"/>
              <a:gd name="connsiteY4" fmla="*/ 350808 h 350808"/>
              <a:gd name="connsiteX0" fmla="*/ 176025 w 625309"/>
              <a:gd name="connsiteY0" fmla="*/ 0 h 787880"/>
              <a:gd name="connsiteX1" fmla="*/ 365807 w 625309"/>
              <a:gd name="connsiteY1" fmla="*/ 86264 h 787880"/>
              <a:gd name="connsiteX2" fmla="*/ 492327 w 625309"/>
              <a:gd name="connsiteY2" fmla="*/ 120770 h 787880"/>
              <a:gd name="connsiteX3" fmla="*/ 601595 w 625309"/>
              <a:gd name="connsiteY3" fmla="*/ 247291 h 787880"/>
              <a:gd name="connsiteX4" fmla="*/ 3498 w 625309"/>
              <a:gd name="connsiteY4" fmla="*/ 787880 h 787880"/>
              <a:gd name="connsiteX0" fmla="*/ 199391 w 527624"/>
              <a:gd name="connsiteY0" fmla="*/ 0 h 787880"/>
              <a:gd name="connsiteX1" fmla="*/ 389173 w 527624"/>
              <a:gd name="connsiteY1" fmla="*/ 86264 h 787880"/>
              <a:gd name="connsiteX2" fmla="*/ 515693 w 527624"/>
              <a:gd name="connsiteY2" fmla="*/ 120770 h 787880"/>
              <a:gd name="connsiteX3" fmla="*/ 84372 w 527624"/>
              <a:gd name="connsiteY3" fmla="*/ 293299 h 787880"/>
              <a:gd name="connsiteX4" fmla="*/ 26864 w 527624"/>
              <a:gd name="connsiteY4" fmla="*/ 787880 h 787880"/>
              <a:gd name="connsiteX0" fmla="*/ 189844 w 379648"/>
              <a:gd name="connsiteY0" fmla="*/ 0 h 787880"/>
              <a:gd name="connsiteX1" fmla="*/ 379626 w 379648"/>
              <a:gd name="connsiteY1" fmla="*/ 86264 h 787880"/>
              <a:gd name="connsiteX2" fmla="*/ 178342 w 379648"/>
              <a:gd name="connsiteY2" fmla="*/ 166777 h 787880"/>
              <a:gd name="connsiteX3" fmla="*/ 74825 w 379648"/>
              <a:gd name="connsiteY3" fmla="*/ 293299 h 787880"/>
              <a:gd name="connsiteX4" fmla="*/ 17317 w 379648"/>
              <a:gd name="connsiteY4" fmla="*/ 787880 h 787880"/>
              <a:gd name="connsiteX0" fmla="*/ 189844 w 215615"/>
              <a:gd name="connsiteY0" fmla="*/ 0 h 787880"/>
              <a:gd name="connsiteX1" fmla="*/ 166841 w 215615"/>
              <a:gd name="connsiteY1" fmla="*/ 109268 h 787880"/>
              <a:gd name="connsiteX2" fmla="*/ 178342 w 215615"/>
              <a:gd name="connsiteY2" fmla="*/ 166777 h 787880"/>
              <a:gd name="connsiteX3" fmla="*/ 74825 w 215615"/>
              <a:gd name="connsiteY3" fmla="*/ 293299 h 787880"/>
              <a:gd name="connsiteX4" fmla="*/ 17317 w 215615"/>
              <a:gd name="connsiteY4" fmla="*/ 787880 h 787880"/>
              <a:gd name="connsiteX0" fmla="*/ 201346 w 225414"/>
              <a:gd name="connsiteY0" fmla="*/ 0 h 787880"/>
              <a:gd name="connsiteX1" fmla="*/ 166841 w 225414"/>
              <a:gd name="connsiteY1" fmla="*/ 109268 h 787880"/>
              <a:gd name="connsiteX2" fmla="*/ 178342 w 225414"/>
              <a:gd name="connsiteY2" fmla="*/ 166777 h 787880"/>
              <a:gd name="connsiteX3" fmla="*/ 74825 w 225414"/>
              <a:gd name="connsiteY3" fmla="*/ 293299 h 787880"/>
              <a:gd name="connsiteX4" fmla="*/ 17317 w 225414"/>
              <a:gd name="connsiteY4" fmla="*/ 787880 h 787880"/>
              <a:gd name="connsiteX0" fmla="*/ 200328 w 225711"/>
              <a:gd name="connsiteY0" fmla="*/ 0 h 787880"/>
              <a:gd name="connsiteX1" fmla="*/ 165823 w 225711"/>
              <a:gd name="connsiteY1" fmla="*/ 109268 h 787880"/>
              <a:gd name="connsiteX2" fmla="*/ 125566 w 225711"/>
              <a:gd name="connsiteY2" fmla="*/ 184030 h 787880"/>
              <a:gd name="connsiteX3" fmla="*/ 73807 w 225711"/>
              <a:gd name="connsiteY3" fmla="*/ 293299 h 787880"/>
              <a:gd name="connsiteX4" fmla="*/ 16299 w 225711"/>
              <a:gd name="connsiteY4" fmla="*/ 787880 h 787880"/>
              <a:gd name="connsiteX0" fmla="*/ 234834 w 255864"/>
              <a:gd name="connsiteY0" fmla="*/ 0 h 793631"/>
              <a:gd name="connsiteX1" fmla="*/ 165823 w 255864"/>
              <a:gd name="connsiteY1" fmla="*/ 115019 h 793631"/>
              <a:gd name="connsiteX2" fmla="*/ 125566 w 255864"/>
              <a:gd name="connsiteY2" fmla="*/ 189781 h 793631"/>
              <a:gd name="connsiteX3" fmla="*/ 73807 w 255864"/>
              <a:gd name="connsiteY3" fmla="*/ 299050 h 793631"/>
              <a:gd name="connsiteX4" fmla="*/ 16299 w 255864"/>
              <a:gd name="connsiteY4" fmla="*/ 793631 h 793631"/>
              <a:gd name="connsiteX0" fmla="*/ 234834 w 234834"/>
              <a:gd name="connsiteY0" fmla="*/ 0 h 793631"/>
              <a:gd name="connsiteX1" fmla="*/ 165823 w 234834"/>
              <a:gd name="connsiteY1" fmla="*/ 115019 h 793631"/>
              <a:gd name="connsiteX2" fmla="*/ 125566 w 234834"/>
              <a:gd name="connsiteY2" fmla="*/ 189781 h 793631"/>
              <a:gd name="connsiteX3" fmla="*/ 73807 w 234834"/>
              <a:gd name="connsiteY3" fmla="*/ 299050 h 793631"/>
              <a:gd name="connsiteX4" fmla="*/ 16299 w 234834"/>
              <a:gd name="connsiteY4" fmla="*/ 793631 h 793631"/>
              <a:gd name="connsiteX0" fmla="*/ 183076 w 183076"/>
              <a:gd name="connsiteY0" fmla="*/ 0 h 787880"/>
              <a:gd name="connsiteX1" fmla="*/ 165823 w 183076"/>
              <a:gd name="connsiteY1" fmla="*/ 109268 h 787880"/>
              <a:gd name="connsiteX2" fmla="*/ 125566 w 183076"/>
              <a:gd name="connsiteY2" fmla="*/ 184030 h 787880"/>
              <a:gd name="connsiteX3" fmla="*/ 73807 w 183076"/>
              <a:gd name="connsiteY3" fmla="*/ 293299 h 787880"/>
              <a:gd name="connsiteX4" fmla="*/ 16299 w 183076"/>
              <a:gd name="connsiteY4" fmla="*/ 787880 h 78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076" h="787880">
                <a:moveTo>
                  <a:pt x="183076" y="0"/>
                </a:moveTo>
                <a:cubicBezTo>
                  <a:pt x="159593" y="56071"/>
                  <a:pt x="175408" y="78596"/>
                  <a:pt x="165823" y="109268"/>
                </a:cubicBezTo>
                <a:cubicBezTo>
                  <a:pt x="156238" y="139940"/>
                  <a:pt x="140902" y="153358"/>
                  <a:pt x="125566" y="184030"/>
                </a:cubicBezTo>
                <a:cubicBezTo>
                  <a:pt x="110230" y="214702"/>
                  <a:pt x="92018" y="192657"/>
                  <a:pt x="73807" y="293299"/>
                </a:cubicBezTo>
                <a:cubicBezTo>
                  <a:pt x="55596" y="393941"/>
                  <a:pt x="-36898" y="755291"/>
                  <a:pt x="16299" y="787880"/>
                </a:cubicBezTo>
              </a:path>
            </a:pathLst>
          </a:custGeom>
          <a:noFill/>
          <a:ln w="571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 eaLnBrk="1" hangingPunct="1">
              <a:defRPr/>
            </a:pPr>
            <a:endParaRPr lang="ru-R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6" presetClass="emph" presetSubtype="0" repeatCount="3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13438"/>
          <a:stretch/>
        </p:blipFill>
        <p:spPr>
          <a:xfrm>
            <a:off x="2983937" y="650270"/>
            <a:ext cx="6069498" cy="32132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8524" y="2176019"/>
            <a:ext cx="385691" cy="217813"/>
          </a:xfrm>
          <a:prstGeom prst="rect">
            <a:avLst/>
          </a:prstGeom>
          <a:solidFill>
            <a:srgbClr val="FDFE7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0247" y="2935273"/>
            <a:ext cx="385691" cy="217813"/>
          </a:xfrm>
          <a:prstGeom prst="rect">
            <a:avLst/>
          </a:prstGeom>
          <a:solidFill>
            <a:srgbClr val="CA26B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8524" y="3243510"/>
            <a:ext cx="385691" cy="217813"/>
          </a:xfrm>
          <a:prstGeom prst="rect">
            <a:avLst/>
          </a:prstGeom>
          <a:solidFill>
            <a:srgbClr val="0082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8524" y="3616713"/>
            <a:ext cx="385691" cy="217813"/>
          </a:xfrm>
          <a:prstGeom prst="rect">
            <a:avLst/>
          </a:prstGeom>
          <a:solidFill>
            <a:srgbClr val="B9DBB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TextBox 23"/>
          <p:cNvSpPr txBox="1"/>
          <p:nvPr/>
        </p:nvSpPr>
        <p:spPr>
          <a:xfrm>
            <a:off x="784215" y="2095935"/>
            <a:ext cx="208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комплектов ГК-1000/3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5"/>
          <p:cNvSpPr txBox="1"/>
          <p:nvPr/>
        </p:nvSpPr>
        <p:spPr>
          <a:xfrm>
            <a:off x="591586" y="2482024"/>
            <a:ext cx="208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комплектов</a:t>
            </a:r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</a:t>
            </a:r>
            <a:r>
              <a:rPr lang="en-US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-200/2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6"/>
          <p:cNvSpPr txBox="1"/>
          <p:nvPr/>
        </p:nvSpPr>
        <p:spPr>
          <a:xfrm>
            <a:off x="795938" y="2935411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Партии ВСЕГЕИ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7"/>
          <p:cNvSpPr txBox="1"/>
          <p:nvPr/>
        </p:nvSpPr>
        <p:spPr>
          <a:xfrm>
            <a:off x="795938" y="3220441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работы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813960" y="3601014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других работ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5"/>
          <p:cNvSpPr txBox="1"/>
          <p:nvPr/>
        </p:nvSpPr>
        <p:spPr>
          <a:xfrm>
            <a:off x="419271" y="1763134"/>
            <a:ext cx="225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Полевые работы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184832" y="529469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63274" y="720267"/>
            <a:ext cx="314178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Полевые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выполнялись на 1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объектах: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ВСЕГЕИ - 4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полевых партий,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Подрядчики - </a:t>
            </a:r>
            <a:r>
              <a:rPr lang="en-US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полевые партии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1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совместно с партиями ВСЕГЕИ)</a:t>
            </a:r>
            <a:endParaRPr lang="ru-RU" sz="1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196773" y="512685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srgbClr val="00206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9"/>
          <a:stretch/>
        </p:blipFill>
        <p:spPr>
          <a:xfrm>
            <a:off x="5477822" y="4015461"/>
            <a:ext cx="3425483" cy="226738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0" y="4057521"/>
            <a:ext cx="2970611" cy="222795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65" y="4065541"/>
            <a:ext cx="3365284" cy="22435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06" r="682" b="1205"/>
          <a:stretch/>
        </p:blipFill>
        <p:spPr>
          <a:xfrm>
            <a:off x="2688858" y="4063109"/>
            <a:ext cx="3461911" cy="221456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28551" r="16284" b="15270"/>
          <a:stretch/>
        </p:blipFill>
        <p:spPr>
          <a:xfrm>
            <a:off x="5273416" y="4040279"/>
            <a:ext cx="3673567" cy="225449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290000" y="4070253"/>
            <a:ext cx="2386531" cy="2246355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79512" y="37690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Полевые работы по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Государственному заданию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 «ВСЕГЕИ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- 2018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3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61828" y="6492875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18300" y="2566"/>
            <a:ext cx="8302172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Временная шкала геологического картографирования территории России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764704"/>
            <a:ext cx="8820472" cy="55058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1764" y="764704"/>
            <a:ext cx="8820472" cy="550580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2339752" y="5373216"/>
            <a:ext cx="6480720" cy="269187"/>
            <a:chOff x="3491880" y="5104029"/>
            <a:chExt cx="6480720" cy="269187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3491880" y="5373216"/>
              <a:ext cx="6480720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779912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868032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956152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7044272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8028384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323972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412092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500212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>
              <a:off x="7588332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8532440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9036496" y="5157192"/>
              <a:ext cx="0" cy="216024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9468544" y="5104029"/>
              <a:ext cx="0" cy="269187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Группа 29"/>
          <p:cNvGrpSpPr/>
          <p:nvPr/>
        </p:nvGrpSpPr>
        <p:grpSpPr>
          <a:xfrm>
            <a:off x="4085228" y="1986972"/>
            <a:ext cx="1350868" cy="3170220"/>
            <a:chOff x="4085228" y="1834296"/>
            <a:chExt cx="1350868" cy="317022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4085228" y="4500460"/>
              <a:ext cx="1350868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ГК-1000/1</a:t>
              </a:r>
              <a:endParaRPr lang="ru-RU" b="1" dirty="0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3"/>
            <a:srcRect r="50402"/>
            <a:stretch/>
          </p:blipFill>
          <p:spPr>
            <a:xfrm>
              <a:off x="4113578" y="1834296"/>
              <a:ext cx="1241884" cy="24627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5483018" y="1456334"/>
            <a:ext cx="1393238" cy="3196802"/>
            <a:chOff x="5483018" y="1456334"/>
            <a:chExt cx="1393238" cy="319680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5483018" y="4149080"/>
              <a:ext cx="1393238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ГК-1000/2</a:t>
              </a:r>
              <a:endParaRPr lang="ru-RU" b="1" dirty="0"/>
            </a:p>
          </p:txBody>
        </p:sp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1362" y="1456334"/>
              <a:ext cx="1267972" cy="24627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6" name="Группа 35"/>
          <p:cNvGrpSpPr/>
          <p:nvPr/>
        </p:nvGrpSpPr>
        <p:grpSpPr>
          <a:xfrm>
            <a:off x="6956890" y="980728"/>
            <a:ext cx="1359526" cy="3168352"/>
            <a:chOff x="6956890" y="1124744"/>
            <a:chExt cx="1359526" cy="3168352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6956890" y="3789040"/>
              <a:ext cx="1359526" cy="5040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ГК-1000/3</a:t>
              </a:r>
              <a:endParaRPr lang="ru-RU" b="1" dirty="0"/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0217" y="1124744"/>
              <a:ext cx="1275495" cy="25044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2801660" y="5642403"/>
            <a:ext cx="5878256" cy="360040"/>
            <a:chOff x="2801660" y="5642403"/>
            <a:chExt cx="5878256" cy="36004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933676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1942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5004048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1962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049161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1982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7164288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2002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801660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1922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7924829" y="5642403"/>
              <a:ext cx="755087" cy="3600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solidFill>
                    <a:schemeClr val="tx1"/>
                  </a:solidFill>
                </a:rPr>
                <a:t>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92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759505" cy="5273012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41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57961" y="23505"/>
            <a:ext cx="63164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Геолого-съемочные работы масштаба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1:200 000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982335"/>
              </p:ext>
            </p:extLst>
          </p:nvPr>
        </p:nvGraphicFramePr>
        <p:xfrm>
          <a:off x="6228184" y="5516652"/>
          <a:ext cx="2343638" cy="103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55"/>
          <p:cNvSpPr txBox="1"/>
          <p:nvPr/>
        </p:nvSpPr>
        <p:spPr>
          <a:xfrm>
            <a:off x="6247300" y="5301208"/>
            <a:ext cx="2504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100" b="1" dirty="0" smtClean="0">
                <a:latin typeface="+mn-lt"/>
              </a:rPr>
              <a:t>Прирост среднемасштабной </a:t>
            </a:r>
          </a:p>
          <a:p>
            <a:pPr algn="ctr"/>
            <a:r>
              <a:rPr lang="ru-RU" sz="1100" b="1" dirty="0" smtClean="0">
                <a:latin typeface="+mn-lt"/>
              </a:rPr>
              <a:t>геологической изученности (тыс. км</a:t>
            </a:r>
            <a:r>
              <a:rPr lang="ru-RU" sz="1100" b="1" baseline="30000" dirty="0" smtClean="0">
                <a:latin typeface="+mn-lt"/>
              </a:rPr>
              <a:t>2</a:t>
            </a:r>
            <a:r>
              <a:rPr lang="ru-RU" sz="1100" b="1" dirty="0" smtClean="0">
                <a:latin typeface="+mn-lt"/>
              </a:rPr>
              <a:t>)</a:t>
            </a:r>
            <a:endParaRPr lang="ru-RU" sz="1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80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1" y="2438"/>
            <a:ext cx="8076532" cy="4400948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42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830403"/>
              </p:ext>
            </p:extLst>
          </p:nvPr>
        </p:nvGraphicFramePr>
        <p:xfrm>
          <a:off x="5853204" y="5316370"/>
          <a:ext cx="3459374" cy="14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Text Box 62"/>
          <p:cNvSpPr txBox="1">
            <a:spLocks noChangeArrowheads="1"/>
          </p:cNvSpPr>
          <p:nvPr/>
        </p:nvSpPr>
        <p:spPr bwMode="auto">
          <a:xfrm>
            <a:off x="1611697" y="28997"/>
            <a:ext cx="60037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 перспективных площадей  в 2018 году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914" y="4733058"/>
            <a:ext cx="3332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</a:rPr>
              <a:t>Выполнение показателя ГП «ВИПР» - Количество выявленных перспективных площадей для постановки поисковых работ, единицы </a:t>
            </a:r>
            <a:endParaRPr lang="ru-RU" sz="11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8666"/>
              </p:ext>
            </p:extLst>
          </p:nvPr>
        </p:nvGraphicFramePr>
        <p:xfrm>
          <a:off x="3749357" y="5543741"/>
          <a:ext cx="2103847" cy="1013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7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43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черные металлы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цветные металлы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благородные  металлы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алмазы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уран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40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неметаллические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692753" y="5038049"/>
            <a:ext cx="5436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Всего выявлено 40 площадей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451" y="5194722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По видам ПИ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99990" y="5457822"/>
            <a:ext cx="1951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По Федеральным округам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1" name="Диаграмма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030588"/>
              </p:ext>
            </p:extLst>
          </p:nvPr>
        </p:nvGraphicFramePr>
        <p:xfrm>
          <a:off x="299360" y="5176549"/>
          <a:ext cx="2810572" cy="1172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Овал 43"/>
          <p:cNvSpPr/>
          <p:nvPr/>
        </p:nvSpPr>
        <p:spPr>
          <a:xfrm>
            <a:off x="550588" y="4132647"/>
            <a:ext cx="180000" cy="180000"/>
          </a:xfrm>
          <a:prstGeom prst="ellipse">
            <a:avLst/>
          </a:prstGeom>
          <a:solidFill>
            <a:srgbClr val="F5A9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758344" y="4060639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Благородные металлы</a:t>
            </a:r>
            <a:endParaRPr lang="ru-RU" sz="1200" dirty="0"/>
          </a:p>
        </p:txBody>
      </p:sp>
      <p:sp>
        <p:nvSpPr>
          <p:cNvPr id="46" name="Овал 45"/>
          <p:cNvSpPr/>
          <p:nvPr/>
        </p:nvSpPr>
        <p:spPr>
          <a:xfrm>
            <a:off x="558469" y="4498517"/>
            <a:ext cx="180000" cy="180000"/>
          </a:xfrm>
          <a:prstGeom prst="ellipse">
            <a:avLst/>
          </a:prstGeom>
          <a:solidFill>
            <a:srgbClr val="722F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766225" y="4426509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Черные металлы </a:t>
            </a:r>
            <a:endParaRPr lang="ru-RU" sz="1200" dirty="0"/>
          </a:p>
        </p:txBody>
      </p:sp>
      <p:sp>
        <p:nvSpPr>
          <p:cNvPr id="48" name="Овал 47"/>
          <p:cNvSpPr/>
          <p:nvPr/>
        </p:nvSpPr>
        <p:spPr>
          <a:xfrm>
            <a:off x="2411760" y="4154283"/>
            <a:ext cx="180000" cy="180000"/>
          </a:xfrm>
          <a:prstGeom prst="ellipse">
            <a:avLst/>
          </a:prstGeom>
          <a:solidFill>
            <a:srgbClr val="57B0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2619516" y="4082275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Цветные металлы</a:t>
            </a:r>
            <a:endParaRPr lang="ru-RU" sz="1200" dirty="0"/>
          </a:p>
        </p:txBody>
      </p:sp>
      <p:sp>
        <p:nvSpPr>
          <p:cNvPr id="50" name="Овал 49"/>
          <p:cNvSpPr/>
          <p:nvPr/>
        </p:nvSpPr>
        <p:spPr>
          <a:xfrm>
            <a:off x="2419641" y="4520153"/>
            <a:ext cx="180000" cy="180000"/>
          </a:xfrm>
          <a:prstGeom prst="ellipse">
            <a:avLst/>
          </a:prstGeom>
          <a:solidFill>
            <a:srgbClr val="CE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2627397" y="4448145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Уран</a:t>
            </a:r>
            <a:endParaRPr lang="ru-RU" sz="1200" dirty="0"/>
          </a:p>
        </p:txBody>
      </p:sp>
      <p:sp>
        <p:nvSpPr>
          <p:cNvPr id="52" name="Овал 51"/>
          <p:cNvSpPr/>
          <p:nvPr/>
        </p:nvSpPr>
        <p:spPr>
          <a:xfrm>
            <a:off x="4067557" y="4166906"/>
            <a:ext cx="180000" cy="180000"/>
          </a:xfrm>
          <a:prstGeom prst="ellipse">
            <a:avLst/>
          </a:prstGeom>
          <a:solidFill>
            <a:srgbClr val="C93A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275313" y="4094898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Алмазы</a:t>
            </a:r>
            <a:endParaRPr lang="ru-RU" sz="1200" dirty="0"/>
          </a:p>
        </p:txBody>
      </p:sp>
      <p:sp>
        <p:nvSpPr>
          <p:cNvPr id="54" name="Овал 53"/>
          <p:cNvSpPr/>
          <p:nvPr/>
        </p:nvSpPr>
        <p:spPr>
          <a:xfrm>
            <a:off x="4075438" y="4532776"/>
            <a:ext cx="180000" cy="180000"/>
          </a:xfrm>
          <a:prstGeom prst="ellipse">
            <a:avLst/>
          </a:prstGeom>
          <a:solidFill>
            <a:srgbClr val="8870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4283194" y="4460768"/>
            <a:ext cx="31838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Неметаллические полезные ископаемые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157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43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" y="287801"/>
            <a:ext cx="3599688" cy="49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3599688" cy="516940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27" y="1844824"/>
            <a:ext cx="3493579" cy="48423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067944" y="1337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порядке проведения геологоразведочных работ по этапам и стадиям</a:t>
            </a:r>
          </a:p>
        </p:txBody>
      </p:sp>
    </p:spTree>
    <p:extLst>
      <p:ext uri="{BB962C8B-B14F-4D97-AF65-F5344CB8AC3E}">
        <p14:creationId xmlns:p14="http://schemas.microsoft.com/office/powerpoint/2010/main" val="35897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83318" y="703132"/>
            <a:ext cx="4195397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региональных геолого-съемочных и геофизических работ: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м-ба 1:1 000 000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масштаба 1:200 000 на территории суши РФ (региональные геолого-съемочные работы)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специальных гравиметрических работ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на континентальном шельфе РФ, в Арктике, Антарктике, в Мировом океане и на архипелаге Шпицберген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51115" y="359060"/>
            <a:ext cx="1032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4364898" y="1194961"/>
            <a:ext cx="630437" cy="2281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364898" y="3702949"/>
            <a:ext cx="630437" cy="961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4434184" y="3579573"/>
            <a:ext cx="552186" cy="8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4417933" y="2647244"/>
            <a:ext cx="568437" cy="904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400164" y="3668128"/>
            <a:ext cx="595171" cy="64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4400164" y="1741807"/>
            <a:ext cx="586207" cy="177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5"/>
          <p:cNvSpPr txBox="1"/>
          <p:nvPr/>
        </p:nvSpPr>
        <p:spPr>
          <a:xfrm>
            <a:off x="834900" y="4699904"/>
            <a:ext cx="3764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геолого-съемочные и геофизические работы</a:t>
            </a:r>
          </a:p>
        </p:txBody>
      </p:sp>
      <p:sp>
        <p:nvSpPr>
          <p:cNvPr id="37" name="TextBox 16"/>
          <p:cNvSpPr txBox="1"/>
          <p:nvPr/>
        </p:nvSpPr>
        <p:spPr>
          <a:xfrm>
            <a:off x="834900" y="5322563"/>
            <a:ext cx="4652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на реализацию подпрограммы ВИПР</a:t>
            </a:r>
          </a:p>
        </p:txBody>
      </p:sp>
      <p:sp>
        <p:nvSpPr>
          <p:cNvPr id="38" name="TextBox 17"/>
          <p:cNvSpPr txBox="1"/>
          <p:nvPr/>
        </p:nvSpPr>
        <p:spPr>
          <a:xfrm>
            <a:off x="803355" y="5200102"/>
            <a:ext cx="43027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(ТПИ, УВС и подземные воды)</a:t>
            </a:r>
          </a:p>
        </p:txBody>
      </p:sp>
      <p:sp>
        <p:nvSpPr>
          <p:cNvPr id="39" name="TextBox 17"/>
          <p:cNvSpPr txBox="1"/>
          <p:nvPr/>
        </p:nvSpPr>
        <p:spPr>
          <a:xfrm>
            <a:off x="820988" y="5983396"/>
            <a:ext cx="2577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Суммарные объемы финансирования</a:t>
            </a:r>
          </a:p>
        </p:txBody>
      </p:sp>
      <p:sp>
        <p:nvSpPr>
          <p:cNvPr id="40" name="TextBox 17"/>
          <p:cNvSpPr txBox="1"/>
          <p:nvPr/>
        </p:nvSpPr>
        <p:spPr>
          <a:xfrm>
            <a:off x="834901" y="5736501"/>
            <a:ext cx="46073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воспроизводство МСБ (ТПИ и УВС)</a:t>
            </a:r>
          </a:p>
        </p:txBody>
      </p:sp>
      <p:sp>
        <p:nvSpPr>
          <p:cNvPr id="41" name="TextBox 15"/>
          <p:cNvSpPr txBox="1"/>
          <p:nvPr/>
        </p:nvSpPr>
        <p:spPr>
          <a:xfrm>
            <a:off x="803354" y="4910389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работы общегеологического и специального назначения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0" t="35395" r="5720" b="49584"/>
          <a:stretch/>
        </p:blipFill>
        <p:spPr>
          <a:xfrm>
            <a:off x="539715" y="5504073"/>
            <a:ext cx="304800" cy="20618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5" t="70662" r="-1"/>
          <a:stretch/>
        </p:blipFill>
        <p:spPr>
          <a:xfrm>
            <a:off x="555687" y="5789057"/>
            <a:ext cx="312795" cy="40272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59" r="1091" b="67394"/>
          <a:stretch/>
        </p:blipFill>
        <p:spPr>
          <a:xfrm>
            <a:off x="555687" y="4734845"/>
            <a:ext cx="293151" cy="47447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54335" r="8746" b="33910"/>
          <a:stretch/>
        </p:blipFill>
        <p:spPr>
          <a:xfrm>
            <a:off x="555687" y="5234604"/>
            <a:ext cx="280477" cy="194176"/>
          </a:xfrm>
          <a:prstGeom prst="rect">
            <a:avLst/>
          </a:prstGeom>
        </p:spPr>
      </p:pic>
      <p:sp>
        <p:nvSpPr>
          <p:cNvPr id="46" name="Левая фигурная скобка 45"/>
          <p:cNvSpPr/>
          <p:nvPr/>
        </p:nvSpPr>
        <p:spPr>
          <a:xfrm>
            <a:off x="477172" y="4731602"/>
            <a:ext cx="45719" cy="100165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9642" y="4064161"/>
            <a:ext cx="353943" cy="233653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</a:p>
        </p:txBody>
      </p:sp>
      <p:sp>
        <p:nvSpPr>
          <p:cNvPr id="49" name="TextBox 17"/>
          <p:cNvSpPr txBox="1"/>
          <p:nvPr/>
        </p:nvSpPr>
        <p:spPr>
          <a:xfrm>
            <a:off x="845161" y="4139964"/>
            <a:ext cx="11352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</a:p>
          <a:p>
            <a:pPr algn="ctr"/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</a:p>
          <a:p>
            <a:pPr algn="ctr"/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7"/>
          <p:cNvSpPr txBox="1"/>
          <p:nvPr/>
        </p:nvSpPr>
        <p:spPr>
          <a:xfrm>
            <a:off x="1874806" y="4160209"/>
            <a:ext cx="15103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</a:p>
          <a:p>
            <a:pPr algn="ctr"/>
            <a:r>
              <a:rPr lang="ru-RU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17"/>
          <p:cNvSpPr txBox="1"/>
          <p:nvPr/>
        </p:nvSpPr>
        <p:spPr>
          <a:xfrm>
            <a:off x="3291119" y="4187720"/>
            <a:ext cx="5421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-870391" y="67465"/>
            <a:ext cx="1116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Объемы  финансирования  регионального  геологического изучения недр и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воспроизводства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МСБ в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58" y="709424"/>
            <a:ext cx="3336403" cy="3398548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4139952" y="6060169"/>
            <a:ext cx="4599502" cy="577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cs typeface="Arial" panose="020B0604020202020204" pitchFamily="34" charset="0"/>
              </a:rPr>
              <a:t>По данным: Итоги работы Федерального агентства в 2018 году и планы на 2019 год (информационно-аналитические материалы</a:t>
            </a:r>
            <a:r>
              <a:rPr lang="ru-RU" sz="1050" dirty="0" smtClean="0">
                <a:cs typeface="Arial" panose="020B0604020202020204" pitchFamily="34" charset="0"/>
              </a:rPr>
              <a:t>)</a:t>
            </a:r>
            <a:r>
              <a:rPr lang="en-US" sz="1050" dirty="0" smtClean="0">
                <a:cs typeface="Arial" panose="020B0604020202020204" pitchFamily="34" charset="0"/>
              </a:rPr>
              <a:t> </a:t>
            </a:r>
            <a:r>
              <a:rPr lang="en-US" sz="1050" dirty="0">
                <a:hlinkClick r:id="rId6"/>
              </a:rPr>
              <a:t>http://rosnedra.gov.ru/data/Files/File/5232.pdf</a:t>
            </a:r>
            <a:endParaRPr lang="ru-RU" sz="105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048" y="80074"/>
            <a:ext cx="885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Соотношение затрат на воспроизводство Минерально-сырьевой базы и 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геологическое изучение недр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79456" y="1798565"/>
            <a:ext cx="882284" cy="4086438"/>
          </a:xfrm>
          <a:prstGeom prst="rect">
            <a:avLst/>
          </a:prstGeom>
          <a:solidFill>
            <a:srgbClr val="2E75B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5673616" y="5880186"/>
            <a:ext cx="882284" cy="486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1281390" y="1798565"/>
            <a:ext cx="882284" cy="3780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1285013" y="5581282"/>
            <a:ext cx="894366" cy="37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5763" y="3508503"/>
            <a:ext cx="3462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spc="12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Общие затраты на воспроизводство МСБ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4799846" y="5597164"/>
            <a:ext cx="616377" cy="346236"/>
          </a:xfrm>
          <a:prstGeom prst="homePlat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cs typeface="Arial" panose="020B0604020202020204" pitchFamily="34" charset="0"/>
              </a:rPr>
              <a:t>1,2%</a:t>
            </a:r>
          </a:p>
        </p:txBody>
      </p:sp>
      <p:sp>
        <p:nvSpPr>
          <p:cNvPr id="13" name="Штриховая стрелка вправо 12"/>
          <p:cNvSpPr/>
          <p:nvPr/>
        </p:nvSpPr>
        <p:spPr>
          <a:xfrm>
            <a:off x="2232684" y="5660193"/>
            <a:ext cx="387655" cy="252407"/>
          </a:xfrm>
          <a:prstGeom prst="stripedRightArrow">
            <a:avLst>
              <a:gd name="adj1" fmla="val 44028"/>
              <a:gd name="adj2" fmla="val 768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4" name="TextBox 13"/>
          <p:cNvSpPr txBox="1"/>
          <p:nvPr/>
        </p:nvSpPr>
        <p:spPr>
          <a:xfrm>
            <a:off x="4375569" y="1044300"/>
            <a:ext cx="3845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cap="small" spc="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1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</a:t>
            </a:r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Федерация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0983" y="1168310"/>
            <a:ext cx="37870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cap="small" spc="4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</a:t>
            </a:r>
            <a:r>
              <a:rPr lang="ru-RU" sz="2100" b="1" cap="small" spc="4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100" b="1" cap="small" spc="4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100" b="1" cap="small" spc="4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100" b="1" cap="small" spc="4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100" b="1" cap="small" spc="4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13167" y="3642440"/>
            <a:ext cx="3462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spc="12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Общие затраты на воспроизводство МСБ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7437665" y="5206446"/>
            <a:ext cx="791238" cy="802091"/>
          </a:xfrm>
          <a:prstGeom prst="flowChartConnector">
            <a:avLst/>
          </a:prstGeom>
          <a:gradFill flip="none" rotWithShape="1">
            <a:gsLst>
              <a:gs pos="24000">
                <a:schemeClr val="bg1"/>
              </a:gs>
              <a:gs pos="100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9792" y="5404358"/>
            <a:ext cx="826049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7212" y="4603121"/>
            <a:ext cx="1476701" cy="50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50" dirty="0"/>
              <a:t>Ежегодный прирост перспективных участков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7693" y="4828433"/>
            <a:ext cx="1205777" cy="77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1050" b="0" dirty="0"/>
              <a:t>Затраты на региональные геолого-съемочные работы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353760" y="5578565"/>
            <a:ext cx="830924" cy="472224"/>
          </a:xfrm>
          <a:prstGeom prst="homePlat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r>
              <a:rPr lang="ru-RU" sz="2100" dirty="0">
                <a:cs typeface="Arial" panose="020B0604020202020204" pitchFamily="34" charset="0"/>
              </a:rPr>
              <a:t>10%</a:t>
            </a:r>
          </a:p>
        </p:txBody>
      </p:sp>
      <p:sp>
        <p:nvSpPr>
          <p:cNvPr id="23" name="Блок-схема: узел 22"/>
          <p:cNvSpPr/>
          <p:nvPr/>
        </p:nvSpPr>
        <p:spPr>
          <a:xfrm>
            <a:off x="2481870" y="3983114"/>
            <a:ext cx="2074454" cy="2067675"/>
          </a:xfrm>
          <a:prstGeom prst="flowChartConnector">
            <a:avLst/>
          </a:prstGeom>
          <a:gradFill flip="none" rotWithShape="1">
            <a:gsLst>
              <a:gs pos="24000">
                <a:schemeClr val="bg1"/>
              </a:gs>
              <a:gs pos="100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Штриховая стрелка вправо 23"/>
          <p:cNvSpPr/>
          <p:nvPr/>
        </p:nvSpPr>
        <p:spPr>
          <a:xfrm>
            <a:off x="6645587" y="5627779"/>
            <a:ext cx="528845" cy="301007"/>
          </a:xfrm>
          <a:prstGeom prst="stripedRightArrow">
            <a:avLst>
              <a:gd name="adj1" fmla="val 44028"/>
              <a:gd name="adj2" fmla="val 688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5" name="TextBox 24"/>
          <p:cNvSpPr txBox="1"/>
          <p:nvPr/>
        </p:nvSpPr>
        <p:spPr>
          <a:xfrm>
            <a:off x="2642026" y="4866529"/>
            <a:ext cx="182122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300- 400</a:t>
            </a:r>
            <a:endParaRPr lang="ru-RU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65459" y="4810307"/>
            <a:ext cx="1205777" cy="77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1050" b="0" dirty="0"/>
              <a:t>Затраты на региональные геолого-съемочные работы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80746" y="3282366"/>
            <a:ext cx="1476701" cy="50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50" dirty="0"/>
              <a:t>Ежегодный прирост перспективных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26317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1025793" y="2690089"/>
            <a:ext cx="475461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1800" b="0" spc="300" dirty="0" smtClean="0">
                <a:solidFill>
                  <a:schemeClr val="tx2"/>
                </a:solidFill>
              </a:rPr>
              <a:t>Количество выданных лицензий</a:t>
            </a:r>
            <a:endParaRPr lang="ru-RU" sz="1800" b="0" spc="300" dirty="0">
              <a:solidFill>
                <a:schemeClr val="tx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0"/>
            <a:ext cx="879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лицензирования перспективных площадей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2042750" y="5806646"/>
            <a:ext cx="151216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/>
              <a:t>2014</a:t>
            </a:r>
          </a:p>
        </p:txBody>
      </p:sp>
      <p:sp>
        <p:nvSpPr>
          <p:cNvPr id="32" name="TextBox 2"/>
          <p:cNvSpPr txBox="1"/>
          <p:nvPr/>
        </p:nvSpPr>
        <p:spPr>
          <a:xfrm>
            <a:off x="3011306" y="5806646"/>
            <a:ext cx="151216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/>
              <a:t>2015</a:t>
            </a:r>
          </a:p>
        </p:txBody>
      </p:sp>
      <p:sp>
        <p:nvSpPr>
          <p:cNvPr id="33" name="TextBox 3"/>
          <p:cNvSpPr txBox="1"/>
          <p:nvPr/>
        </p:nvSpPr>
        <p:spPr>
          <a:xfrm>
            <a:off x="4058974" y="5806646"/>
            <a:ext cx="151216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/>
              <a:t>2016</a:t>
            </a:r>
          </a:p>
        </p:txBody>
      </p:sp>
      <p:sp>
        <p:nvSpPr>
          <p:cNvPr id="34" name="TextBox 4"/>
          <p:cNvSpPr txBox="1"/>
          <p:nvPr/>
        </p:nvSpPr>
        <p:spPr>
          <a:xfrm>
            <a:off x="5067086" y="5806646"/>
            <a:ext cx="151216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/>
              <a:t>2017</a:t>
            </a:r>
          </a:p>
        </p:txBody>
      </p:sp>
      <p:sp>
        <p:nvSpPr>
          <p:cNvPr id="35" name="TextBox 5"/>
          <p:cNvSpPr txBox="1"/>
          <p:nvPr/>
        </p:nvSpPr>
        <p:spPr>
          <a:xfrm>
            <a:off x="6147206" y="5806646"/>
            <a:ext cx="1512168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100" dirty="0"/>
              <a:t>2018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75111"/>
            <a:ext cx="5803895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3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"/>
          <a:stretch/>
        </p:blipFill>
        <p:spPr>
          <a:xfrm>
            <a:off x="296426" y="1340768"/>
            <a:ext cx="3612628" cy="4919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0"/>
          <a:stretch/>
        </p:blipFill>
        <p:spPr>
          <a:xfrm>
            <a:off x="4611812" y="1365990"/>
            <a:ext cx="3811064" cy="43690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4770" y="188640"/>
            <a:ext cx="8829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РУКОВОДИТЕЛЕЙ КРУПНЕЙШИХ КОМПАНИЙ-НЕДРОПОЛЬЗОВАТЕЛЕЙ – </a:t>
            </a:r>
            <a:b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 «АЛРОСА», «ГМК «Норильский никель», «Полиметалл УК»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Московского представительства корпорации «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Кинросс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Голд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имя Вице-Премьера Правительства Российской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\\PC-ADM19\Public\1954\img2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3716478" cy="621320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3716478" cy="62132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15962" y="168127"/>
            <a:ext cx="3932502" cy="61617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\\PC-ADM19\Public\1954\img3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08" y="260647"/>
            <a:ext cx="3775448" cy="597666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4765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49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9" y="2340581"/>
            <a:ext cx="8427995" cy="26454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836" y="116632"/>
            <a:ext cx="8563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 выявления  перспективных площадей для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постановки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поисковых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поисково-оценочных работ при региональных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работах: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052736"/>
            <a:ext cx="973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cs typeface="Arial" panose="020B0604020202020204" pitchFamily="34" charset="0"/>
              </a:rPr>
              <a:t>Востребованность </a:t>
            </a:r>
            <a:r>
              <a:rPr lang="ru-RU" sz="1200" dirty="0">
                <a:cs typeface="Arial" panose="020B0604020202020204" pitchFamily="34" charset="0"/>
              </a:rPr>
              <a:t>перспективных площадей с оцененными прогнозными ресурсами Р</a:t>
            </a:r>
            <a:r>
              <a:rPr lang="ru-RU" sz="1200" baseline="-25000" dirty="0">
                <a:cs typeface="Arial" panose="020B0604020202020204" pitchFamily="34" charset="0"/>
              </a:rPr>
              <a:t>3</a:t>
            </a:r>
            <a:r>
              <a:rPr lang="ru-RU" sz="1200" dirty="0">
                <a:cs typeface="Arial" panose="020B0604020202020204" pitchFamily="34" charset="0"/>
              </a:rPr>
              <a:t> в целях лицензирования </a:t>
            </a:r>
            <a:r>
              <a:rPr lang="ru-RU" sz="1200" dirty="0" smtClean="0">
                <a:cs typeface="Arial" panose="020B0604020202020204" pitchFamily="34" charset="0"/>
              </a:rPr>
              <a:t>составляет </a:t>
            </a:r>
          </a:p>
          <a:p>
            <a:pPr algn="just"/>
            <a:r>
              <a:rPr lang="ru-RU" sz="1200" dirty="0" smtClean="0">
                <a:cs typeface="Arial" panose="020B0604020202020204" pitchFamily="34" charset="0"/>
              </a:rPr>
              <a:t>350-400 </a:t>
            </a:r>
            <a:r>
              <a:rPr lang="ru-RU" sz="1200" dirty="0">
                <a:cs typeface="Arial" panose="020B0604020202020204" pitchFamily="34" charset="0"/>
              </a:rPr>
              <a:t>площадей в </a:t>
            </a:r>
            <a:r>
              <a:rPr lang="ru-RU" sz="1200" dirty="0" smtClean="0">
                <a:cs typeface="Arial" panose="020B0604020202020204" pitchFamily="34" charset="0"/>
              </a:rPr>
              <a:t>год, что </a:t>
            </a:r>
            <a:r>
              <a:rPr lang="ru-RU" sz="1200" b="1" dirty="0" smtClean="0">
                <a:cs typeface="Arial" panose="020B0604020202020204" pitchFamily="34" charset="0"/>
              </a:rPr>
              <a:t>через 5 – 6 лет приведет к полному исчерпанию созданного  фонда перспективных площадей. </a:t>
            </a:r>
            <a:endParaRPr lang="ru-RU" altLang="ru-RU" sz="1200" b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727071" y="1934734"/>
            <a:ext cx="8035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cs typeface="Arial" panose="020B0604020202020204" pitchFamily="34" charset="0"/>
              </a:rPr>
              <a:t>Зависимость количества перспективных площадей от </a:t>
            </a:r>
            <a:r>
              <a:rPr lang="ru-RU" sz="1200" b="1" dirty="0" smtClean="0">
                <a:cs typeface="Arial" panose="020B0604020202020204" pitchFamily="34" charset="0"/>
              </a:rPr>
              <a:t>объемов </a:t>
            </a:r>
            <a:r>
              <a:rPr lang="ru-RU" sz="1200" b="1" dirty="0">
                <a:cs typeface="Arial" panose="020B0604020202020204" pitchFamily="34" charset="0"/>
              </a:rPr>
              <a:t>ГСР-200 (ГК-200, ГДП-200, ГМК-200)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734177" y="2769080"/>
            <a:ext cx="15505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Двойная стрелка влево/вправо 8"/>
          <p:cNvSpPr/>
          <p:nvPr/>
        </p:nvSpPr>
        <p:spPr>
          <a:xfrm>
            <a:off x="970551" y="5245912"/>
            <a:ext cx="4773151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ГК-200/1</a:t>
            </a:r>
            <a:endParaRPr lang="ru-RU" sz="1350" dirty="0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5753227" y="5251346"/>
            <a:ext cx="3258401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ГК-200/2</a:t>
            </a:r>
            <a:endParaRPr lang="ru-RU" sz="13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8539" y="5591092"/>
            <a:ext cx="8634555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cs typeface="Arial" panose="020B0604020202020204" pitchFamily="34" charset="0"/>
              </a:rPr>
              <a:t>По данным: </a:t>
            </a:r>
            <a:r>
              <a:rPr lang="ru-RU" sz="1050" dirty="0" smtClean="0">
                <a:cs typeface="Arial" panose="020B0604020202020204" pitchFamily="34" charset="0"/>
              </a:rPr>
              <a:t>НРС Роснедра  </a:t>
            </a:r>
            <a:r>
              <a:rPr lang="ru-RU" sz="1050" dirty="0">
                <a:cs typeface="Arial" panose="020B0604020202020204" pitchFamily="34" charset="0"/>
              </a:rPr>
              <a:t>- </a:t>
            </a:r>
            <a:r>
              <a:rPr lang="ru-RU" altLang="ru-RU" sz="1050" dirty="0" smtClean="0">
                <a:cs typeface="Arial" panose="020B0604020202020204" pitchFamily="34" charset="0"/>
              </a:rPr>
              <a:t>количество листов ГК-200, рассмотренных на НРС по годам</a:t>
            </a:r>
          </a:p>
          <a:p>
            <a:r>
              <a:rPr lang="ru-RU" sz="1050" dirty="0" smtClean="0">
                <a:cs typeface="Arial" panose="020B0604020202020204" pitchFamily="34" charset="0"/>
              </a:rPr>
              <a:t>                     </a:t>
            </a:r>
            <a:r>
              <a:rPr lang="ru-RU" sz="1050" dirty="0" smtClean="0">
                <a:cs typeface="Arial" panose="020B0604020202020204" pitchFamily="34" charset="0"/>
                <a:hlinkClick r:id="rId3"/>
              </a:rPr>
              <a:t>http</a:t>
            </a:r>
            <a:r>
              <a:rPr lang="ru-RU" sz="1050" dirty="0">
                <a:cs typeface="Arial" panose="020B0604020202020204" pitchFamily="34" charset="0"/>
                <a:hlinkClick r:id="rId3"/>
              </a:rPr>
              <a:t>://p3.vsegei.ru/</a:t>
            </a:r>
            <a:r>
              <a:rPr lang="ru-RU" sz="1050" dirty="0">
                <a:cs typeface="Arial" panose="020B0604020202020204" pitchFamily="34" charset="0"/>
              </a:rPr>
              <a:t>  - </a:t>
            </a:r>
            <a:r>
              <a:rPr lang="ru-RU" altLang="ru-RU" sz="1050" dirty="0">
                <a:cs typeface="Arial" panose="020B0604020202020204" pitchFamily="34" charset="0"/>
              </a:rPr>
              <a:t>Система учета </a:t>
            </a:r>
            <a:r>
              <a:rPr lang="ru-RU" sz="1050" dirty="0">
                <a:cs typeface="Arial" panose="020B0604020202020204" pitchFamily="34" charset="0"/>
              </a:rPr>
              <a:t>перспективных объектов с оцененными прогнозными ресурсами категории </a:t>
            </a:r>
            <a:r>
              <a:rPr lang="ru-RU" sz="1050" dirty="0" smtClean="0">
                <a:cs typeface="Arial" panose="020B0604020202020204" pitchFamily="34" charset="0"/>
              </a:rPr>
              <a:t>Р</a:t>
            </a:r>
            <a:r>
              <a:rPr lang="ru-RU" sz="1050" baseline="-25000" dirty="0" smtClean="0">
                <a:cs typeface="Arial" panose="020B0604020202020204" pitchFamily="34" charset="0"/>
              </a:rPr>
              <a:t>3 </a:t>
            </a:r>
            <a:r>
              <a:rPr lang="ru-RU" sz="1050" dirty="0" smtClean="0">
                <a:cs typeface="Arial" panose="020B0604020202020204" pitchFamily="34" charset="0"/>
              </a:rPr>
              <a:t>(Р</a:t>
            </a:r>
            <a:r>
              <a:rPr lang="ru-RU" sz="1050" baseline="-25000" dirty="0" smtClean="0">
                <a:cs typeface="Arial" panose="020B0604020202020204" pitchFamily="34" charset="0"/>
              </a:rPr>
              <a:t>2</a:t>
            </a:r>
            <a:r>
              <a:rPr lang="ru-RU" sz="1050" dirty="0" smtClean="0">
                <a:cs typeface="Arial" panose="020B0604020202020204" pitchFamily="34" charset="0"/>
              </a:rPr>
              <a:t>, Р</a:t>
            </a:r>
            <a:r>
              <a:rPr lang="ru-RU" sz="1050" baseline="-25000" dirty="0" smtClean="0">
                <a:cs typeface="Arial" panose="020B0604020202020204" pitchFamily="34" charset="0"/>
              </a:rPr>
              <a:t>1</a:t>
            </a:r>
            <a:r>
              <a:rPr lang="ru-RU" sz="1050" dirty="0" smtClean="0">
                <a:cs typeface="Arial" panose="020B0604020202020204" pitchFamily="34" charset="0"/>
              </a:rPr>
              <a:t>)</a:t>
            </a:r>
            <a:r>
              <a:rPr lang="ru-RU" altLang="ru-RU" sz="1050" dirty="0" smtClean="0">
                <a:cs typeface="Arial" panose="020B0604020202020204" pitchFamily="34" charset="0"/>
              </a:rPr>
              <a:t>  </a:t>
            </a:r>
            <a:endParaRPr lang="ru-RU" sz="1050" baseline="-25000" dirty="0"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49066" y="2800683"/>
            <a:ext cx="15505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0215" y="5052738"/>
            <a:ext cx="830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 smtClean="0"/>
              <a:t>1954              1960            1965           1970          1975            1980          1985          1990        1995            2000            2005          2010         2015            2020</a:t>
            </a:r>
            <a:endParaRPr lang="ru-RU" sz="105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2682053" y="4045461"/>
            <a:ext cx="691882" cy="501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42843" y="3907761"/>
            <a:ext cx="2386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chemeClr val="accent2">
                    <a:lumMod val="75000"/>
                  </a:schemeClr>
                </a:solidFill>
              </a:rPr>
              <a:t>Количество </a:t>
            </a:r>
            <a:r>
              <a:rPr lang="ru-RU" altLang="ru-RU" sz="1200" dirty="0" smtClean="0">
                <a:solidFill>
                  <a:schemeClr val="accent2">
                    <a:lumMod val="75000"/>
                  </a:schemeClr>
                </a:solidFill>
              </a:rPr>
              <a:t>комплектов </a:t>
            </a:r>
            <a:r>
              <a:rPr lang="ru-RU" altLang="ru-RU" sz="1200" dirty="0">
                <a:solidFill>
                  <a:schemeClr val="accent2">
                    <a:lumMod val="75000"/>
                  </a:schemeClr>
                </a:solidFill>
              </a:rPr>
              <a:t>ГСР-200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574398" y="3759520"/>
            <a:ext cx="322798" cy="213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2846158" y="3500531"/>
            <a:ext cx="2616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rgbClr val="0070C0"/>
                </a:solidFill>
              </a:rPr>
              <a:t>Количество перспективных площадей по ГК-200/1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6744307" y="4519442"/>
            <a:ext cx="285910" cy="224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22"/>
          <p:cNvSpPr txBox="1">
            <a:spLocks noChangeArrowheads="1"/>
          </p:cNvSpPr>
          <p:nvPr/>
        </p:nvSpPr>
        <p:spPr bwMode="auto">
          <a:xfrm>
            <a:off x="6969624" y="4133401"/>
            <a:ext cx="2616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rgbClr val="0070C0"/>
                </a:solidFill>
              </a:rPr>
              <a:t>Количество перспективных </a:t>
            </a:r>
            <a:br>
              <a:rPr lang="ru-RU" altLang="ru-RU" sz="1200" dirty="0">
                <a:solidFill>
                  <a:srgbClr val="0070C0"/>
                </a:solidFill>
              </a:rPr>
            </a:br>
            <a:r>
              <a:rPr lang="ru-RU" altLang="ru-RU" sz="1200" dirty="0">
                <a:solidFill>
                  <a:srgbClr val="0070C0"/>
                </a:solidFill>
              </a:rPr>
              <a:t>площадей по ГК-200/2</a:t>
            </a:r>
          </a:p>
        </p:txBody>
      </p:sp>
    </p:spTree>
    <p:extLst>
      <p:ext uri="{BB962C8B-B14F-4D97-AF65-F5344CB8AC3E}">
        <p14:creationId xmlns:p14="http://schemas.microsoft.com/office/powerpoint/2010/main" val="14608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5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739" y="642147"/>
            <a:ext cx="646012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dirty="0" smtClean="0">
                <a:solidFill>
                  <a:srgbClr val="002060"/>
                </a:solidFill>
              </a:rPr>
              <a:t>Объемные </a:t>
            </a:r>
            <a:r>
              <a:rPr lang="ru-RU" dirty="0">
                <a:solidFill>
                  <a:srgbClr val="002060"/>
                </a:solidFill>
              </a:rPr>
              <a:t>показатели полевых работ </a:t>
            </a:r>
            <a:r>
              <a:rPr lang="ru-RU" dirty="0" smtClean="0">
                <a:solidFill>
                  <a:srgbClr val="002060"/>
                </a:solidFill>
              </a:rPr>
              <a:t>:</a:t>
            </a:r>
            <a:endParaRPr lang="ru-RU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более 20 000 </a:t>
            </a:r>
            <a:r>
              <a:rPr lang="ru-RU" dirty="0" err="1">
                <a:solidFill>
                  <a:srgbClr val="002060"/>
                </a:solidFill>
              </a:rPr>
              <a:t>пог</a:t>
            </a:r>
            <a:r>
              <a:rPr lang="ru-RU" dirty="0">
                <a:solidFill>
                  <a:srgbClr val="002060"/>
                </a:solidFill>
              </a:rPr>
              <a:t>. км геологических и поисковых маршрутов,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85 000 </a:t>
            </a:r>
            <a:r>
              <a:rPr lang="ru-RU" dirty="0" err="1">
                <a:solidFill>
                  <a:srgbClr val="002060"/>
                </a:solidFill>
              </a:rPr>
              <a:t>пог</a:t>
            </a:r>
            <a:r>
              <a:rPr lang="ru-RU" dirty="0">
                <a:solidFill>
                  <a:srgbClr val="002060"/>
                </a:solidFill>
              </a:rPr>
              <a:t>. метров опорных разрезов,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450 </a:t>
            </a:r>
            <a:r>
              <a:rPr lang="ru-RU" dirty="0" err="1">
                <a:solidFill>
                  <a:srgbClr val="002060"/>
                </a:solidFill>
              </a:rPr>
              <a:t>пог</a:t>
            </a:r>
            <a:r>
              <a:rPr lang="ru-RU" dirty="0">
                <a:solidFill>
                  <a:srgbClr val="002060"/>
                </a:solidFill>
              </a:rPr>
              <a:t>. км опорных геолого-геофизических профилей,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более 40 000 </a:t>
            </a:r>
            <a:r>
              <a:rPr lang="ru-RU" dirty="0" err="1">
                <a:solidFill>
                  <a:srgbClr val="002060"/>
                </a:solidFill>
              </a:rPr>
              <a:t>штуфных</a:t>
            </a:r>
            <a:r>
              <a:rPr lang="ru-RU" dirty="0">
                <a:solidFill>
                  <a:srgbClr val="002060"/>
                </a:solidFill>
              </a:rPr>
              <a:t>, бороздовых, шлиховых и литохимических проб,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более 3000 образцов на изготовление петрографических шлифов,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4630 </a:t>
            </a:r>
            <a:r>
              <a:rPr lang="ru-RU" dirty="0" err="1">
                <a:solidFill>
                  <a:srgbClr val="002060"/>
                </a:solidFill>
              </a:rPr>
              <a:t>пог</a:t>
            </a:r>
            <a:r>
              <a:rPr lang="ru-RU" dirty="0">
                <a:solidFill>
                  <a:srgbClr val="002060"/>
                </a:solidFill>
              </a:rPr>
              <a:t>. метров бурения поисковых скважин,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</a:rPr>
              <a:t>  более 3500 кубометров проходки канав и расчисток.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196773" y="512685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srgbClr val="002060"/>
              </a:solidFill>
            </a:endParaRPr>
          </a:p>
        </p:txBody>
      </p:sp>
      <p:pic>
        <p:nvPicPr>
          <p:cNvPr id="11" name="Содержимое 7" descr="IMG_3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5867" y="4510464"/>
            <a:ext cx="2607414" cy="1955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02" y="4267339"/>
            <a:ext cx="2830307" cy="1954561"/>
          </a:xfrm>
          <a:prstGeom prst="rect">
            <a:avLst/>
          </a:prstGeom>
        </p:spPr>
      </p:pic>
      <p:pic>
        <p:nvPicPr>
          <p:cNvPr id="13" name="Рисунок 12" descr="C:\Users\Artem_Terekhov\Desktop\поле_2018\Карьер_Диабазовый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5" y="4276953"/>
            <a:ext cx="2690495" cy="19570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51923"/>
              </p:ext>
            </p:extLst>
          </p:nvPr>
        </p:nvGraphicFramePr>
        <p:xfrm>
          <a:off x="6460126" y="702280"/>
          <a:ext cx="2607414" cy="367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HOTO-PAINT" r:id="rId6" imgW="5628960" imgH="6829200" progId="CorelPHOTOPAINT.Image.17">
                  <p:embed/>
                </p:oleObj>
              </mc:Choice>
              <mc:Fallback>
                <p:oleObj name="PHOTO-PAINT" r:id="rId6" imgW="5628960" imgH="6829200" progId="CorelPHOTOPAINT.Image.17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0126" y="702280"/>
                        <a:ext cx="2607414" cy="3671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79512" y="37690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Полевые работы по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Государственному заданию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 «ВСЕГЕИ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- 2018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2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50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8640"/>
            <a:ext cx="4147662" cy="604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92696"/>
            <a:ext cx="3816424" cy="46270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188640"/>
            <a:ext cx="4147662" cy="604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01615" y="836712"/>
            <a:ext cx="388843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 декабря 2018 года была утверждена 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«Стратегия развития минерально-сырьевой базы Российской Федерации до 2035 года», 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которой предусматривается усиление работ по региональному геологическому изучению недр. </a:t>
            </a:r>
          </a:p>
          <a:p>
            <a:pPr indent="450215" algn="just">
              <a:spcAft>
                <a:spcPts val="0"/>
              </a:spcAft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считаем, что для формирования </a:t>
            </a:r>
            <a:r>
              <a:rPr lang="ru-RU" sz="13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«поискового задела» на уровне 300-400 перспективных объектов в год, вместо нынешних 40 участков,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также </a:t>
            </a:r>
            <a:r>
              <a:rPr lang="ru-RU" sz="13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 </a:t>
            </a: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Распоряжение Правительства Российской Федерации, аналогичное известному Постановлению Совета министров СССР от 1954 года. </a:t>
            </a:r>
          </a:p>
          <a:p>
            <a:pPr indent="450215" algn="just">
              <a:spcAft>
                <a:spcPts val="0"/>
              </a:spcAft>
            </a:pPr>
            <a:r>
              <a:rPr lang="ru-RU" sz="13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 </a:t>
            </a:r>
            <a:r>
              <a:rPr lang="ru-RU" sz="13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позволило бы придать новый импульс развитию региональных геологических исследований и в условиях новых глобальных вызовов обеспечить устойчивое воспроизводство минерально-сырьевой базы современной России.</a:t>
            </a:r>
            <a:endParaRPr lang="ru-RU" sz="130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61" y="921785"/>
            <a:ext cx="8150591" cy="2729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75D4F-BF10-4526-A97D-41575BE78F16}"/>
              </a:ext>
            </a:extLst>
          </p:cNvPr>
          <p:cNvSpPr txBox="1"/>
          <p:nvPr/>
        </p:nvSpPr>
        <p:spPr>
          <a:xfrm>
            <a:off x="336528" y="4407495"/>
            <a:ext cx="833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32C82"/>
                </a:solidFill>
              </a:rPr>
              <a:t>БЛАГОДАРЮ ЗА ВНИМАНИЕ!</a:t>
            </a:r>
            <a:endParaRPr lang="ru-RU" sz="2400" b="1" dirty="0">
              <a:solidFill>
                <a:srgbClr val="232C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6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67827" y="309667"/>
            <a:ext cx="7150675" cy="81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marL="285750" indent="-285750" algn="l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3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и прошла опытную эксплуатацию комплексная технология использования мобильных устройств при проведении ГРР, включающая средства обеспечения рабочего места полевого геолога и техническую документацию по их использованию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" y="1167351"/>
            <a:ext cx="6862387" cy="2809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347134" y="3963279"/>
            <a:ext cx="6303774" cy="3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Sherpa-Android</a:t>
            </a:r>
            <a:r>
              <a:rPr kumimoji="0" lang="ru-RU" sz="1400" b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r>
              <a:rPr kumimoji="0" lang="ru-RU" sz="1400" b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Инструменты фиксации полевых наблюдений. </a:t>
            </a:r>
          </a:p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9" y="4275053"/>
            <a:ext cx="3219610" cy="213779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21" y="4230429"/>
            <a:ext cx="3012048" cy="2272168"/>
          </a:xfrm>
          <a:prstGeom prst="rect">
            <a:avLst/>
          </a:prstGeom>
        </p:spPr>
      </p:pic>
      <p:pic>
        <p:nvPicPr>
          <p:cNvPr id="10" name="Рисунок 1" descr="C:\Users\Mikhail_Shishkin\AppData\Local\Microsoft\Windows\Temporary Internet Files\Content.Word\WP_20150624_19_06_36_P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70" y="684924"/>
            <a:ext cx="1494953" cy="188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91958"/>
              </p:ext>
            </p:extLst>
          </p:nvPr>
        </p:nvGraphicFramePr>
        <p:xfrm>
          <a:off x="6649332" y="2705327"/>
          <a:ext cx="2151284" cy="4082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PHOTO-PAINT" r:id="rId7" imgW="3398400" imgH="6450120" progId="CorelPHOTOPAINT.Image.17">
                  <p:embed/>
                </p:oleObj>
              </mc:Choice>
              <mc:Fallback>
                <p:oleObj name="PHOTO-PAINT" r:id="rId7" imgW="3398400" imgH="6450120" progId="CorelPHOTOPAINT.Image.17">
                  <p:embed/>
                  <p:pic>
                    <p:nvPicPr>
                      <p:cNvPr id="13" name="Объект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49332" y="2705327"/>
                        <a:ext cx="2151284" cy="4082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-1908720" y="-13498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pPr algn="ctr"/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7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20" y="81794"/>
            <a:ext cx="5636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768" y="459484"/>
            <a:ext cx="5313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Использованы современные авиационные носители типа </a:t>
            </a:r>
            <a:r>
              <a:rPr lang="en-US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Eurocopter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AS350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выполнении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аэрогеофизических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съемок </a:t>
            </a:r>
          </a:p>
        </p:txBody>
      </p:sp>
      <p:pic>
        <p:nvPicPr>
          <p:cNvPr id="7" name="Picture 4" descr="F:\AS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08" y="1934506"/>
            <a:ext cx="603891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:\Projects\Radar_MMS\IMG_54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25994" r="9796" b="33955"/>
          <a:stretch/>
        </p:blipFill>
        <p:spPr bwMode="auto">
          <a:xfrm>
            <a:off x="6032512" y="385319"/>
            <a:ext cx="3059902" cy="144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МИ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0"/>
          <a:stretch/>
        </p:blipFill>
        <p:spPr bwMode="auto">
          <a:xfrm>
            <a:off x="156592" y="1934506"/>
            <a:ext cx="27941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leksei_Atakov\Downloads\DSC_27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/>
          <a:stretch/>
        </p:blipFill>
        <p:spPr bwMode="auto">
          <a:xfrm>
            <a:off x="156592" y="4149080"/>
            <a:ext cx="3945868" cy="21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0127666">
            <a:off x="393483" y="2760903"/>
            <a:ext cx="716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cap="all" dirty="0" smtClean="0">
                <a:solidFill>
                  <a:srgbClr val="002060"/>
                </a:solidFill>
              </a:rPr>
              <a:t>Вчера                                                      Сегодня                                   Завтра</a:t>
            </a:r>
            <a:endParaRPr lang="ru-RU" b="1" cap="all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3436" y="4448921"/>
            <a:ext cx="4930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современных авиационных носителей позволяет  сокращать стоимость геолого-съемочных работ, проводить геофизические съемок на ограниченных площадях при проведении ГДП-200, повышать эффективность геофизического обеспечения за счет увеличения  детальности .   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1261108" y="1718482"/>
            <a:ext cx="5838054" cy="2730439"/>
          </a:xfrm>
          <a:prstGeom prst="straightConnector1">
            <a:avLst/>
          </a:prstGeom>
          <a:ln w="57150" cmpd="tri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41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8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3711" r="25057" b="9427"/>
          <a:stretch/>
        </p:blipFill>
        <p:spPr>
          <a:xfrm>
            <a:off x="5726637" y="976100"/>
            <a:ext cx="3396240" cy="2106957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294" t="14677"/>
          <a:stretch/>
        </p:blipFill>
        <p:spPr>
          <a:xfrm flipH="1">
            <a:off x="112459" y="1412776"/>
            <a:ext cx="5291119" cy="4857460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75" y="4025058"/>
            <a:ext cx="3396240" cy="1548842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-1908720" y="72064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pPr algn="ctr"/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459" y="56675"/>
            <a:ext cx="5313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Использованы  беспилотные летательные аппараты при производстве геолого-съемочных работ</a:t>
            </a:r>
          </a:p>
        </p:txBody>
      </p:sp>
    </p:spTree>
    <p:extLst>
      <p:ext uri="{BB962C8B-B14F-4D97-AF65-F5344CB8AC3E}">
        <p14:creationId xmlns:p14="http://schemas.microsoft.com/office/powerpoint/2010/main" val="41130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4294967295"/>
          </p:nvPr>
        </p:nvSpPr>
        <p:spPr>
          <a:xfrm>
            <a:off x="7030217" y="6526157"/>
            <a:ext cx="2057400" cy="365125"/>
          </a:xfrm>
        </p:spPr>
        <p:txBody>
          <a:bodyPr/>
          <a:lstStyle/>
          <a:p>
            <a:fld id="{0FF02C4C-82AE-4410-AE54-58F4CEA076FD}" type="slidenum">
              <a:rPr lang="ru-RU" sz="1200" b="1" smtClean="0">
                <a:solidFill>
                  <a:schemeClr val="tx1"/>
                </a:solidFill>
              </a:rPr>
              <a:t>9</a:t>
            </a:fld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9" y="4743409"/>
            <a:ext cx="2806033" cy="1633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107093" y="4049960"/>
            <a:ext cx="1770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</a:rPr>
              <a:t>Бадделеит и циркон из массива Габбро-10 </a:t>
            </a:r>
            <a:r>
              <a:rPr lang="ru-RU" sz="900" b="1" dirty="0" err="1">
                <a:solidFill>
                  <a:srgbClr val="002060"/>
                </a:solidFill>
              </a:rPr>
              <a:t>Мончегорского</a:t>
            </a:r>
            <a:r>
              <a:rPr lang="ru-RU" sz="900" b="1" dirty="0">
                <a:solidFill>
                  <a:srgbClr val="002060"/>
                </a:solidFill>
              </a:rPr>
              <a:t> расслоенного комплекса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2662" y="1483632"/>
            <a:ext cx="52623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>
                <a:solidFill>
                  <a:srgbClr val="002060"/>
                </a:solidFill>
              </a:rPr>
              <a:t>Выполнена экспериментальная сепарация минералов-</a:t>
            </a:r>
            <a:r>
              <a:rPr lang="ru-RU" sz="1200" b="1" dirty="0" err="1">
                <a:solidFill>
                  <a:srgbClr val="002060"/>
                </a:solidFill>
              </a:rPr>
              <a:t>геохронометров</a:t>
            </a:r>
            <a:r>
              <a:rPr lang="ru-RU" sz="1200" b="1" dirty="0">
                <a:solidFill>
                  <a:srgbClr val="002060"/>
                </a:solidFill>
              </a:rPr>
              <a:t> бадделеита и циркона на ССК из образцов пород основного </a:t>
            </a:r>
            <a:r>
              <a:rPr lang="ru-RU" sz="1200" b="1" dirty="0" smtClean="0">
                <a:solidFill>
                  <a:srgbClr val="002060"/>
                </a:solidFill>
              </a:rPr>
              <a:t>состава</a:t>
            </a:r>
            <a:r>
              <a:rPr lang="en-US" sz="1200" b="1" dirty="0" smtClean="0">
                <a:solidFill>
                  <a:srgbClr val="002060"/>
                </a:solidFill>
              </a:rPr>
              <a:t>/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Выполнено </a:t>
            </a:r>
            <a:r>
              <a:rPr lang="ru-RU" sz="1200" b="1" dirty="0">
                <a:solidFill>
                  <a:srgbClr val="002060"/>
                </a:solidFill>
              </a:rPr>
              <a:t>U-</a:t>
            </a:r>
            <a:r>
              <a:rPr lang="ru-RU" sz="1200" b="1" dirty="0" err="1">
                <a:solidFill>
                  <a:srgbClr val="002060"/>
                </a:solidFill>
              </a:rPr>
              <a:t>Pb</a:t>
            </a:r>
            <a:r>
              <a:rPr lang="ru-RU" sz="1200" b="1" dirty="0">
                <a:solidFill>
                  <a:srgbClr val="002060"/>
                </a:solidFill>
              </a:rPr>
              <a:t> локальное датирование и геохимические исследования (SIMS SHRIMP-II и лазерная абляция с ИСП-МС) </a:t>
            </a:r>
            <a:r>
              <a:rPr lang="ru-RU" sz="1200" b="1" dirty="0" smtClean="0">
                <a:solidFill>
                  <a:srgbClr val="002060"/>
                </a:solidFill>
              </a:rPr>
              <a:t>бадделеита/циркона</a:t>
            </a:r>
            <a:endParaRPr lang="en-US" sz="1200" b="1" dirty="0" smtClean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Выполнен </a:t>
            </a:r>
            <a:r>
              <a:rPr lang="ru-RU" sz="1200" b="1" dirty="0">
                <a:solidFill>
                  <a:srgbClr val="002060"/>
                </a:solidFill>
              </a:rPr>
              <a:t>комплексный </a:t>
            </a:r>
            <a:r>
              <a:rPr lang="ru-RU" sz="1200" b="1" dirty="0" err="1">
                <a:solidFill>
                  <a:srgbClr val="002060"/>
                </a:solidFill>
              </a:rPr>
              <a:t>Pb-Nd-Sr-Hf-Os</a:t>
            </a:r>
            <a:r>
              <a:rPr lang="ru-RU" sz="1200" b="1" dirty="0">
                <a:solidFill>
                  <a:srgbClr val="002060"/>
                </a:solidFill>
              </a:rPr>
              <a:t> изотопный анализ </a:t>
            </a:r>
            <a:r>
              <a:rPr lang="ru-RU" sz="1200" b="1" dirty="0" smtClean="0">
                <a:solidFill>
                  <a:srgbClr val="002060"/>
                </a:solidFill>
              </a:rPr>
              <a:t>вмещающих </a:t>
            </a:r>
            <a:r>
              <a:rPr lang="ru-RU" sz="1200" b="1" dirty="0">
                <a:solidFill>
                  <a:srgbClr val="002060"/>
                </a:solidFill>
              </a:rPr>
              <a:t>бадделеит образцов пород</a:t>
            </a:r>
            <a:r>
              <a:rPr lang="ru-RU" sz="1200" b="1" dirty="0" smtClean="0">
                <a:solidFill>
                  <a:srgbClr val="002060"/>
                </a:solidFill>
              </a:rPr>
              <a:t>;</a:t>
            </a:r>
            <a:endParaRPr lang="en-US" sz="1200" b="1" dirty="0" smtClean="0">
              <a:solidFill>
                <a:srgbClr val="002060"/>
              </a:solidFill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b="1" dirty="0" smtClean="0">
                <a:solidFill>
                  <a:srgbClr val="00206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Н</a:t>
            </a:r>
            <a:r>
              <a:rPr lang="ru-RU" sz="1200" b="1" dirty="0" smtClean="0">
                <a:solidFill>
                  <a:srgbClr val="002060"/>
                </a:solidFill>
              </a:rPr>
              <a:t>ачато формирование </a:t>
            </a:r>
            <a:r>
              <a:rPr lang="ru-RU" sz="1200" b="1" dirty="0">
                <a:solidFill>
                  <a:srgbClr val="002060"/>
                </a:solidFill>
              </a:rPr>
              <a:t>электронного каталога </a:t>
            </a:r>
            <a:r>
              <a:rPr lang="ru-RU" sz="1200" b="1" dirty="0" smtClean="0">
                <a:solidFill>
                  <a:srgbClr val="002060"/>
                </a:solidFill>
              </a:rPr>
              <a:t>коллекции </a:t>
            </a:r>
            <a:r>
              <a:rPr lang="ru-RU" sz="1200" b="1" dirty="0">
                <a:solidFill>
                  <a:srgbClr val="002060"/>
                </a:solidFill>
              </a:rPr>
              <a:t>бадделеитов и цирконов, с данными определения возраста и генезиса изученных фаз, с комплексными изотопно-геохимическими и минералого-геохимическими </a:t>
            </a:r>
            <a:r>
              <a:rPr lang="ru-RU" sz="1200" b="1" dirty="0" smtClean="0">
                <a:solidFill>
                  <a:srgbClr val="002060"/>
                </a:solidFill>
              </a:rPr>
              <a:t>характеристиками </a:t>
            </a:r>
            <a:r>
              <a:rPr lang="ru-RU" sz="1200" b="1" dirty="0">
                <a:solidFill>
                  <a:srgbClr val="002060"/>
                </a:solidFill>
              </a:rPr>
              <a:t>пород, вмещающих бадделеит и циркон (</a:t>
            </a:r>
            <a:r>
              <a:rPr lang="ru-RU" sz="1200" b="1" dirty="0" err="1">
                <a:solidFill>
                  <a:srgbClr val="002060"/>
                </a:solidFill>
              </a:rPr>
              <a:t>дайковые</a:t>
            </a:r>
            <a:r>
              <a:rPr lang="ru-RU" sz="1200" b="1" dirty="0">
                <a:solidFill>
                  <a:srgbClr val="002060"/>
                </a:solidFill>
              </a:rPr>
              <a:t> серии Балтийского щита, </a:t>
            </a:r>
            <a:r>
              <a:rPr lang="ru-RU" sz="1200" b="1" dirty="0" err="1">
                <a:solidFill>
                  <a:srgbClr val="002060"/>
                </a:solidFill>
              </a:rPr>
              <a:t>по-ва</a:t>
            </a:r>
            <a:r>
              <a:rPr lang="ru-RU" sz="1200" b="1" dirty="0">
                <a:solidFill>
                  <a:srgbClr val="002060"/>
                </a:solidFill>
              </a:rPr>
              <a:t> Таймыр, Сибирского </a:t>
            </a:r>
            <a:r>
              <a:rPr lang="ru-RU" sz="1200" b="1" dirty="0" err="1">
                <a:solidFill>
                  <a:srgbClr val="002060"/>
                </a:solidFill>
              </a:rPr>
              <a:t>кратона</a:t>
            </a:r>
            <a:r>
              <a:rPr lang="ru-RU" sz="1200" b="1" dirty="0">
                <a:solidFill>
                  <a:srgbClr val="002060"/>
                </a:solidFill>
              </a:rPr>
              <a:t>, Верхояно-Колымской и </a:t>
            </a:r>
            <a:r>
              <a:rPr lang="ru-RU" sz="1200" b="1" dirty="0" err="1">
                <a:solidFill>
                  <a:srgbClr val="002060"/>
                </a:solidFill>
              </a:rPr>
              <a:t>Анюйско</a:t>
            </a:r>
            <a:r>
              <a:rPr lang="ru-RU" sz="1200" b="1" dirty="0">
                <a:solidFill>
                  <a:srgbClr val="002060"/>
                </a:solidFill>
              </a:rPr>
              <a:t>-Чукотской складчатых областей).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1" y="1690945"/>
            <a:ext cx="3541221" cy="146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отчет_3_2018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48333"/>
            <a:ext cx="6068328" cy="172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820" y="81794"/>
            <a:ext cx="5636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459" y="56675"/>
            <a:ext cx="8636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внедрение методики локального U-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датирования реперных геологических объектов основного состава по новому минералу-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геохронометру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бадделеиту</a:t>
            </a:r>
          </a:p>
        </p:txBody>
      </p:sp>
    </p:spTree>
    <p:extLst>
      <p:ext uri="{BB962C8B-B14F-4D97-AF65-F5344CB8AC3E}">
        <p14:creationId xmlns:p14="http://schemas.microsoft.com/office/powerpoint/2010/main" val="164733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3818</TotalTime>
  <Words>2616</Words>
  <Application>Microsoft Office PowerPoint</Application>
  <PresentationFormat>Экран (4:3)</PresentationFormat>
  <Paragraphs>495</Paragraphs>
  <Slides>51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Arial Black</vt:lpstr>
      <vt:lpstr>Bookman Old Style</vt:lpstr>
      <vt:lpstr>Calibri</vt:lpstr>
      <vt:lpstr>Calibri Light</vt:lpstr>
      <vt:lpstr>Segoe UI</vt:lpstr>
      <vt:lpstr>Tahoma</vt:lpstr>
      <vt:lpstr>Times New Roman</vt:lpstr>
      <vt:lpstr>Wingdings</vt:lpstr>
      <vt:lpstr>Тема Office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Шнейдер Ольга Геннадьевна</cp:lastModifiedBy>
  <cp:revision>132</cp:revision>
  <cp:lastPrinted>2019-04-19T15:05:42Z</cp:lastPrinted>
  <dcterms:created xsi:type="dcterms:W3CDTF">2018-11-25T13:06:36Z</dcterms:created>
  <dcterms:modified xsi:type="dcterms:W3CDTF">2019-04-23T06:12:16Z</dcterms:modified>
</cp:coreProperties>
</file>