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92" r:id="rId3"/>
    <p:sldId id="293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15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72" r:id="rId24"/>
    <p:sldId id="312" r:id="rId25"/>
    <p:sldId id="313" r:id="rId26"/>
    <p:sldId id="263" r:id="rId2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1F553-FB22-49DB-A4FE-B794D91364D5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2110D-0DA6-4983-90B6-6D8394064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0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Здравствуйте! Уважаемые участники совещания!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Государственное геологическое картографирование масштаба 1:1М является важнейшим уровнем регионального геологического изучения недр территории России,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обеспечивающим технологию обновления геологической информации в мониторинговом режиме.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3C3F-2BED-4DC9-A807-4330FB696A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6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4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448706" y="273588"/>
            <a:ext cx="3959619" cy="368503"/>
            <a:chOff x="336529" y="273588"/>
            <a:chExt cx="2969715" cy="36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1785585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168219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29" y="6110710"/>
            <a:ext cx="722035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63" y="6110710"/>
            <a:ext cx="717972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25" y="6110710"/>
            <a:ext cx="72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69" y="6110710"/>
            <a:ext cx="72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463" y="6093954"/>
            <a:ext cx="760472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28" y="6108817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552183" y="6373288"/>
            <a:ext cx="3692710" cy="346248"/>
            <a:chOff x="244014" y="6373288"/>
            <a:chExt cx="2769533" cy="346248"/>
          </a:xfrm>
        </p:grpSpPr>
        <p:sp>
          <p:nvSpPr>
            <p:cNvPr id="4" name="TextBox 3"/>
            <p:cNvSpPr txBox="1"/>
            <p:nvPr/>
          </p:nvSpPr>
          <p:spPr>
            <a:xfrm>
              <a:off x="1153422" y="6488704"/>
              <a:ext cx="18601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B0B1C6"/>
                  </a:solidFill>
                </a:rPr>
                <a:t>геологический институт им. А.П. Карпинского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0327" y="6373288"/>
              <a:ext cx="17507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9A9CBB"/>
                  </a:solidFill>
                </a:rPr>
                <a:t>Всероссийский научно-исследовательский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14" y="6395869"/>
              <a:ext cx="920990" cy="252000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663" y="6327095"/>
            <a:ext cx="504000" cy="37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763" y="6305770"/>
            <a:ext cx="541288" cy="413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023" y="6322178"/>
            <a:ext cx="504000" cy="37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11" y="6323770"/>
            <a:ext cx="500123" cy="37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32" y="6323770"/>
            <a:ext cx="498088" cy="37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179" y="6323770"/>
            <a:ext cx="495285" cy="376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70859" y="6322980"/>
            <a:ext cx="508277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9374479" y="6323770"/>
            <a:ext cx="496684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8786260" y="6323770"/>
            <a:ext cx="508800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8163585" y="6320745"/>
            <a:ext cx="517385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10574884" y="6323770"/>
            <a:ext cx="502337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11182511" y="6327095"/>
            <a:ext cx="504000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3418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6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E367-A6D3-403B-811D-39E4DFDAF424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4B88-3181-4E2D-9864-F3861E26D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016" y="1127444"/>
            <a:ext cx="10140779" cy="2647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3567" y="413857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 РЕЗУЛЬТАТАХ СРАВНИТЕЛЬНОГО АНАЛИЗА КАЧЕСТВА ЦИФРОВОЙ ТОПОГРАФИЧЕСКОЙ ОСНОВЫ </a:t>
            </a:r>
          </a:p>
          <a:p>
            <a:pPr algn="ctr"/>
            <a:r>
              <a:rPr lang="ru-RU" sz="2000" b="1" dirty="0" smtClean="0"/>
              <a:t>МАСШТАБА 1 : 1 000 000, ПОДГОТОВЛЕННОЙ КАРТФАБРИКОЙ ВСЕГЕИ </a:t>
            </a:r>
          </a:p>
          <a:p>
            <a:pPr algn="ctr"/>
            <a:r>
              <a:rPr lang="ru-RU" sz="2000" b="1" dirty="0" smtClean="0"/>
              <a:t>НА ОСНОВЕ ЦИФРОВЫХ ТОПОГРАФИЧЕСКИХ КАРТ РОСРЕЕСТРА МАСШТАБА 1 : 100 000 </a:t>
            </a:r>
          </a:p>
          <a:p>
            <a:pPr algn="ctr"/>
            <a:r>
              <a:rPr lang="ru-RU" sz="2000" b="1" dirty="0" smtClean="0"/>
              <a:t>С ТОПООСНОВОЙ, ПОДГОТОВЛЕННОЙ ФГБУ «РОСГЕОЛФОНД»</a:t>
            </a:r>
          </a:p>
          <a:p>
            <a:pPr algn="ctr"/>
            <a:r>
              <a:rPr lang="ru-RU" sz="2000" b="1" dirty="0" smtClean="0"/>
              <a:t> НА ОСНОВЕ ТИРАЖНЫХ ОТТИСКОВ (НА ПРИМЕРЕ ЛИСТА Р-60)</a:t>
            </a:r>
            <a:endParaRPr lang="ru-RU" sz="2000" b="1" i="1" dirty="0">
              <a:solidFill>
                <a:srgbClr val="232C8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1956" y="6239568"/>
            <a:ext cx="591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232C82"/>
                </a:solidFill>
              </a:rPr>
              <a:t>Сумарева И.В. (Картфабрика ВСЕГЕИ)</a:t>
            </a:r>
            <a:endParaRPr lang="ru-RU" sz="1600" b="1" dirty="0">
              <a:solidFill>
                <a:srgbClr val="232C8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54" t="15667" r="1354" b="23955"/>
          <a:stretch/>
        </p:blipFill>
        <p:spPr>
          <a:xfrm>
            <a:off x="-17367" y="0"/>
            <a:ext cx="12210944" cy="63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89281"/>
            <a:ext cx="12192000" cy="457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010653"/>
            <a:ext cx="10515600" cy="51663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Изобаты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прерываются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653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ГИДРОГРАФИЯ И ГИДРОТЕХНИЧЕСКИЕ СООРУЖЕНИЯ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08" y="2742367"/>
            <a:ext cx="3473473" cy="230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2209"/>
            <a:ext cx="5334995" cy="34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2796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ГИДРОГРАФИЯ И ГИДРОТЕХНИЧЕСКИЕ СООРУЖЕНИЯ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931" y="1443841"/>
            <a:ext cx="113559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гидрографии (реки, каналы)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разделение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 на постоянные, пересыхающие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пропадающие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 на одинарные и с просветом 0,30 мм в зависимости от ширины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на судоходные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несудоходные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отдельных мелких участков-объектов, а в атрибутивных таблицах  поле «Собственное название» заполнено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зафиксированы различия в определении основных истоков рек между ЦТО Росреестра и топокартой Генштаба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названий рек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совпадает с транскрипцией на топокартах масштаба 1 : 200 000 и 1 : 1 000 000</a:t>
            </a:r>
          </a:p>
        </p:txBody>
      </p:sp>
    </p:spTree>
    <p:extLst>
      <p:ext uri="{BB962C8B-B14F-4D97-AF65-F5344CB8AC3E}">
        <p14:creationId xmlns:p14="http://schemas.microsoft.com/office/powerpoint/2010/main" val="253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075" y="109835"/>
            <a:ext cx="1156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подготовке комплектов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-60 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-1 редакторы недостающие данные донесли с топокарт масштаба 1 : 1 000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000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(рис. </a:t>
            </a:r>
            <a:r>
              <a:rPr lang="en-US" dirty="0" smtClean="0">
                <a:latin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Рисунок </a:t>
            </a:r>
            <a:r>
              <a:rPr lang="en-US" dirty="0" smtClean="0">
                <a:latin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</a:rPr>
              <a:t> – разная детальность рисовки изобат.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" y="1221205"/>
            <a:ext cx="3639757" cy="4607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7" y="1221205"/>
            <a:ext cx="3711018" cy="4638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4" y="1338528"/>
            <a:ext cx="2559068" cy="32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357162"/>
            <a:ext cx="10515600" cy="51302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рельефа на цифровой модели Росреестра соответствует масштабу 1 : 100 000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м). Для Госгеолкарт-1000/3 используется переменная шкала сечения рельефа с сечением 50 и 100 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Горизонтали хорошо совмещаются с объемной цифровой моделью рельефа, подготовленной Центром дистанционных исследований ФГБУ «ВСЕГЕИ»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3939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РЕЛЬЕФ СУШИ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2231"/>
            <a:ext cx="9220200" cy="29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7368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Детальность рельефа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20763"/>
            <a:ext cx="10058400" cy="51647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7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7368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Детальность рельефа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12" y="1565817"/>
            <a:ext cx="7282248" cy="36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931818"/>
            <a:ext cx="10515600" cy="5245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секретности масштаба многие отметки высоты были сняты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названия гор и других вершин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11" y="1799392"/>
            <a:ext cx="5090962" cy="37070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5082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РЕЛЬЕФ СУШИ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931818"/>
            <a:ext cx="10515600" cy="5245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дополнительная работа по отбору и переводу из площадных в линейные объекты для скалистых обрывов и оврагов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3939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РЕЛЬЕФ СУШИ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8" y="1748892"/>
            <a:ext cx="6043749" cy="34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199" y="904775"/>
            <a:ext cx="10856495" cy="5272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населенные пункты в цифровой модели Росреестра даны кварталами и частями кварталов (полигонами), согласно масштабу 1 : 100 000 – необходим ввод пунсонов.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цветом показаны исходные кварталы ЦМ Росреестра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16 – пример изображения территории Санкт-Петербурга и прилегающих населенных пунктов.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6225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НАСЕЛЕННЫЕ ПУНКТЫ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31" y="2161852"/>
            <a:ext cx="4205438" cy="3183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414403"/>
            <a:ext cx="4608520" cy="26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199" y="904775"/>
            <a:ext cx="10856495" cy="5272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очень актуален вопрос обновления данных цифровой модели.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сомнение наличие рыб. колхоза Коммунист (рис.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7), а значит и состояние местности не на 2000-е годы, как сказано в сопроводительном документе к данной цифровой топооснове.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6225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НАСЕЛЕННЫЕ ПУНКТЫ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15" y="2159580"/>
            <a:ext cx="4668276" cy="38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0160" y="52357"/>
            <a:ext cx="9631680" cy="757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проводился редакторами-картографами КФ ВСЕГЕИ на основе нормативных документов, принятых в картографической и геологической  отраслях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0380" y="1047073"/>
            <a:ext cx="5181600" cy="42362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картографическим и картоиздательским работам (часть 3. Составление и подготовка к изданию топографической карты масштаба 1 : 1 000 000, 1985 г. – далее РКР-3)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87034" y="1047073"/>
            <a:ext cx="5552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по составлению и подготовке к изданию Государственной геологической карты РФ масштаба 1 : 1 000 000 (третьего поколения), версия 1.4, 2019 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составу, структуре и форматам представления в НРС Роснедра комплектов цифровых материалов листов Государственных геологических карт масштабов 1 : 1 000 000 и 1 : 200 000, версия 1.6, 2019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11" y="3267047"/>
            <a:ext cx="1484408" cy="2114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27" y="3272246"/>
            <a:ext cx="1474714" cy="2109324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5" y="2469922"/>
            <a:ext cx="1861005" cy="29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67891" y="904775"/>
            <a:ext cx="10785909" cy="5272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модели топографической основы Росреестра отсутствует разделение на ширококолейные и узкоколейные железные дороги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типы дорог являются более детальными. 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дорог естественно не соответствует топокартам масштаба 1 : 1 000 000 (рис. 18), что, с одной стороны, хорошо, а с другой будет вызывать у картографа при подготовке топоосновы 1 : 1 000 000 к изданию затруднение при отборе, т.к. дополнительных достоверных обновленных карт. материалов по путям сообщений нет.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7368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ПУТИ СООБЩЕНИЯ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1" y="2831619"/>
            <a:ext cx="5677538" cy="34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078029"/>
            <a:ext cx="10515600" cy="5098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субъектов РФ есть, но в них не учтены последние изменения по объединению субъектов (2005–2008 гг., 2014 г.)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полигональных объектов по этим границам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границы по акватории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796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АДМИНИСТРАТИВНОЕ ДЕЛЕНИЕ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89547" y="1039529"/>
            <a:ext cx="3308685" cy="1078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Детальность изображения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изображения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использования в поле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5920" y="267036"/>
            <a:ext cx="804672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ЦМ Росреестра при сравнении с топоосновой Росгеолфонда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9" y="914400"/>
            <a:ext cx="4239922" cy="5860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3" y="685800"/>
            <a:ext cx="4014107" cy="5268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92" y="411480"/>
            <a:ext cx="2819723" cy="41150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6980" y="219836"/>
            <a:ext cx="1649821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1 000 000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58699" y="219836"/>
            <a:ext cx="1545014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2 500 000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5755" y="219836"/>
            <a:ext cx="1689197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5 000 000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48301" y="262256"/>
            <a:ext cx="2185737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8309" y="904774"/>
            <a:ext cx="11052323" cy="55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модели Росреестра отсутствует ряд топографических элементов или их свойства, принятые для показа на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топоосновах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геологической отрасли: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рамка и географическая сетка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отметки глубины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площадные объекты политико-административного деления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разделение береговой линии на постоянную и непостоянную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разделение рек на постоянные, пересыхающие и пропадающие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разделение каналов на судоходные и несудоходные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разделение железных дорог на ширококолейные и узкоколейные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информация о численности жителей не для всех НП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в транскрипции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– цифровая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выполнена без соблюдения правил топологии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высоты зачастую не соответствуют отметкам, показанным на среднемасштабных и мелкомасштабных картах, кроме того отсутствуют названия гор.</a:t>
            </a:r>
            <a:endParaRPr lang="ru-RU" sz="1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всю территорию России создана цифровая модель 1 : 100 000.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ряда объектов необходим переход от площадных к линейным (овраги, обрывы, реки).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оцифровке номенклатурных листов масштаба 1 : 100 000 не производилась сводка элементов по рамке.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отсутствующих элементов и уточнение материалов в настоящее время возможны только по имеющимся картматериалам, а следовательно, более мелкого масштаба, чем ЦМ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Росррестра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: 200 000 и 1 : 1 000 000)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доступ к исходным картматериалам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составлялась ЦМ, что затрудняет работу картографа при подготовке топоосновы, ее мониторингу и качественному отбору элементов.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31671" y="262256"/>
            <a:ext cx="606933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решения: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9547" y="1039528"/>
            <a:ext cx="11286223" cy="5041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P-60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подготовленные на базе ЦМ Росреестра масштаба 1 : 100 000 – это комплекты ГГК-1000/3 (не мониторинг), следовательно по смежным листам не будет сводки. Рекомендуется подготовить эти листы на базе топооснов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Росгеолфонда. Кроме того эти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топоосновы сделаны на базе исходного классификатора, что не соответствует Единым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ряда атрибутов у элементов топоосновы и невозможность их исправить из-за отсутствия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картматериалов.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Детальность мониторинга геологических карт должна соответствовать 1 : 100 000 или 1 : 1 000 000?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единая батиметрическая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основа, соответствующая заданному масштабу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613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20215" y="86648"/>
            <a:ext cx="8751570" cy="694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модель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Росгеолфонда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соответствует тиражному оттиску топографической карты Генштаба масштаба 1 : 1 000 000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0" y="1275048"/>
            <a:ext cx="8969141" cy="4618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8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1344" y="239396"/>
            <a:ext cx="11229313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цифровой модели топографической основы масштаба 1 : 100 000 Росреестра являются более точными и детальными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46" y="1211580"/>
            <a:ext cx="6752684" cy="4528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017" y="1211580"/>
            <a:ext cx="3821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 представлены маршрутные точки и профили, предоставленные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 Вербицким, полученные с помощью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полевых работах.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наглядно видно, что реки цифровой модели Росгеолфонда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(оливковые, составленной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топокарте Генштаба масштаба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1 000 000 смещены относительно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фактического положения,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приводит к тому, что объекты оказались на другом берегу реки, а реки Росреестра (синие) не искажают реальную картину полевых работ.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5605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модель топографической основы Росреестра масштаба 1 : 100 000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передана в ФГУНПП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Росгеолфонд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2015 году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«ОК-03-34/22 от 06.03.2014 как открытая информация (Заключение экспертной комиссии ОАО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СибНАЦ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02.02.2015, акт приложен к отчету).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материалы, полученные из федерального картографо-геодезического фонда, имеют ограничительную пометку «для служебного пользования», но из данной ЦТО удалены объекты местности и элементы содержания топографических карт и планов, запрещенные для открытого опубликования.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номенклатурных листов (НЛ) государственной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разграфки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масштаба 1 : 100 000, на которые присутствует ЦТО, более 19 тыс.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местности – на 2000-е годы (некоторые данные могут быть и более старыми).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 ЦТО покрывает почти всю территорию РФ, в рамках номенклатурных листов топографической карты масштаба 1 : 100 000.  Соответственно, субъекты РФ, вошедшие в ее состав в 2014 г. (Республика Крым и Севастополь), в ЦТО не входят. Также отсутствует и ряд прибрежных северных регионов и островов.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ЦТО представлена в формате файловой базы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геоданных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(модель данных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.10.1), т.е. физически это папка TOPO_100.gdb с файлами со служебной информацией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51460"/>
            <a:ext cx="10515600" cy="582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топооснова Росреестра содержит 40 слоев, название и наполнение которых отлично от принятых в геологической отрасли «Единых требований к составу…цифровых материалов», 2019 г.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/>
              <a:t>- </a:t>
            </a:r>
            <a:r>
              <a:rPr lang="en-US" sz="1900" dirty="0"/>
              <a:t>DNAR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Озера, водохранилища, крупные реки и каналы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DNAS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Океаны, моря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DNL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Реки, каналы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DNLB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Характеристики гидрографии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DNP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Гидрография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DNPD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Отметки урезов воды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DSA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Гидрография дополнительная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DSL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Гидрография дополнительная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DSP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Гидрография дополнительная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HYP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Отметки высот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LSA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Элементы рельефа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LSL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</a:t>
            </a:r>
            <a:r>
              <a:rPr lang="ru-RU" sz="1900" dirty="0" smtClean="0"/>
              <a:t>Элементы </a:t>
            </a:r>
            <a:r>
              <a:rPr lang="ru-RU" sz="1900" dirty="0"/>
              <a:t>рельефа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LSP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</a:t>
            </a:r>
            <a:r>
              <a:rPr lang="ru-RU" sz="1900" dirty="0" smtClean="0"/>
              <a:t>Элементы </a:t>
            </a:r>
            <a:r>
              <a:rPr lang="ru-RU" sz="1900" dirty="0"/>
              <a:t>рельефа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PHLB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Изобаты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PHLR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Горизонтали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PPA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Контура населенных пунктов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PPAB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Отдельные дворы и строения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PPAP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Отдельные части населенных пунктов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PPAQ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Кварталы населенных пунктов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PPL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Кварталы населенных пунктов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PPP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Отдельные дворы и строения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RDL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Дороги, улицы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RDP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Перевалы (точки)</a:t>
            </a:r>
          </a:p>
          <a:p>
            <a:r>
              <a:rPr lang="ru-RU" sz="1900" dirty="0"/>
              <a:t>- </a:t>
            </a:r>
            <a:r>
              <a:rPr lang="en-US" sz="1900" dirty="0"/>
              <a:t>RRL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Железные дороги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TSA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Транспортные сооружения (полигоны)</a:t>
            </a:r>
          </a:p>
          <a:p>
            <a:r>
              <a:rPr lang="ru-RU" sz="1900" dirty="0"/>
              <a:t>- </a:t>
            </a:r>
            <a:r>
              <a:rPr lang="en-US" sz="1900" dirty="0"/>
              <a:t>TSLB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Мосты и туннели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TSLS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Дорожные сооружения, характеристики (линии)</a:t>
            </a:r>
          </a:p>
          <a:p>
            <a:r>
              <a:rPr lang="ru-RU" sz="1900" dirty="0"/>
              <a:t>- </a:t>
            </a:r>
            <a:r>
              <a:rPr lang="en-US" sz="1900" dirty="0"/>
              <a:t>TSP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Дорожные сооружения, характеристики (точки)</a:t>
            </a:r>
          </a:p>
          <a:p>
            <a:r>
              <a:rPr lang="ru-RU" sz="1900" b="1" dirty="0"/>
              <a:t>- </a:t>
            </a:r>
            <a:r>
              <a:rPr lang="en-US" sz="1900" dirty="0"/>
              <a:t>TSPB</a:t>
            </a:r>
            <a:r>
              <a:rPr lang="ru-RU" sz="1900" dirty="0"/>
              <a:t>_</a:t>
            </a:r>
            <a:r>
              <a:rPr lang="en-US" sz="1900" dirty="0"/>
              <a:t>t</a:t>
            </a:r>
            <a:r>
              <a:rPr lang="ru-RU" sz="1900" dirty="0"/>
              <a:t>_100	Мосты и туннели (точки)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модели Росреестра отсутствуют элементы математической основы – слой с государственной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разграфкой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масштаба 1:100 000.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Поскольку данную цифровую модель предлагается использовать 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топооснов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 государственных геологических карт масштаба 1 : 200 000 и 1 : 1 000 000, то можно использовать средства построения рамок и географических сеток, принятые в геологической отрасли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CreateMapBasis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(v. 2.0).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39396"/>
            <a:ext cx="415671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МАТЕМАТИЧЕСКАЯ ОСНОВА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6225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ГИДРОГРАФИЯ И ГИДРОТЕХНИЧЕСКИЕ СООРУЖЕНИЯ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076425"/>
            <a:ext cx="10515600" cy="140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Площадные объекты гидрографии (океаны, моря, озера, водохранилища, реки)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океанов и морей в цифровой модели Росреестра представлена не на всю территорию России, поскольку при создании данной цифровой модели использовались топографические карты территории суши РФ и акватория на них показана только вдоль береговой линии в рамках листов топокарт масштаба 1 : 100 000</a:t>
            </a: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095"/>
            <a:ext cx="5886276" cy="3811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52" y="2399094"/>
            <a:ext cx="3011048" cy="38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50"/>
            <a:ext cx="12192000" cy="9158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8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1010653"/>
            <a:ext cx="10515600" cy="25891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глубины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ЦМ Росреестра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7966"/>
            <a:ext cx="10515600" cy="4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ГИДРОГРАФИЯ И ГИДРОТЕХНИЧЕСКИЕ СООРУЖЕНИЯ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51" y="1483661"/>
            <a:ext cx="2866119" cy="171837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90600" y="3915884"/>
            <a:ext cx="10515600" cy="258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Береговые мысы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ЦМ Росреестра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руслах рек могут отсутствовать участки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11" y="1902315"/>
            <a:ext cx="3244884" cy="37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1015</Words>
  <Application>Microsoft Office PowerPoint</Application>
  <PresentationFormat>Широкоэкранный</PresentationFormat>
  <Paragraphs>182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качества цифровой топографической основы 1 : 1 000 000,  подготовленной на основе цифровой модели масштаба 1 : 100 000 Росреестра  с топоосновой, подготовленной ФГБУ «Росгеолфонд» на основе тиражных оттисков P-60 (1990 г.)</dc:title>
  <dc:creator>Сумарева Ирина Викторовна</dc:creator>
  <cp:lastModifiedBy>Сумарева Ирина Викторовна</cp:lastModifiedBy>
  <cp:revision>134</cp:revision>
  <cp:lastPrinted>2020-10-14T10:44:18Z</cp:lastPrinted>
  <dcterms:created xsi:type="dcterms:W3CDTF">2020-10-12T05:55:00Z</dcterms:created>
  <dcterms:modified xsi:type="dcterms:W3CDTF">2021-04-29T06:35:40Z</dcterms:modified>
</cp:coreProperties>
</file>