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2" r:id="rId2"/>
    <p:sldId id="258" r:id="rId3"/>
    <p:sldId id="390" r:id="rId4"/>
    <p:sldId id="338" r:id="rId5"/>
    <p:sldId id="339" r:id="rId6"/>
    <p:sldId id="337" r:id="rId7"/>
    <p:sldId id="395" r:id="rId8"/>
    <p:sldId id="391" r:id="rId9"/>
    <p:sldId id="382" r:id="rId10"/>
    <p:sldId id="385" r:id="rId11"/>
    <p:sldId id="353" r:id="rId12"/>
    <p:sldId id="387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30" r:id="rId26"/>
    <p:sldId id="408" r:id="rId27"/>
    <p:sldId id="409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8" r:id="rId43"/>
    <p:sldId id="429" r:id="rId44"/>
    <p:sldId id="425" r:id="rId45"/>
    <p:sldId id="433" r:id="rId46"/>
    <p:sldId id="410" r:id="rId47"/>
    <p:sldId id="426" r:id="rId48"/>
    <p:sldId id="431" r:id="rId49"/>
    <p:sldId id="432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7EE6-F8B3-432C-A3AF-8DA551956B48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7A3D-BB68-4EAD-91E7-4A711CA723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87A3D-BB68-4EAD-91E7-4A711CA723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9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8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5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3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6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B19FE-7B69-4198-8CDD-AAE7AC39FC1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9252-7F5B-40B2-924E-8636884E5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obileonline.garant.ru/document/redirect/74908123/0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reestr.gov.ru/site/activity/parametry-perekhoda-mezhdu-geodezicheskoy-sistemoy-koordinat-2011-goda-gsk-2011-i-mezhdunarodnymi-si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rfgf.ru/info-resursy/fgis-asl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cartography.ru/wp-content/uploads/2020/12/sto-3.5-2020-metody-preobrazovaniya-koordinat-i-vysot.pdf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esri-cis.ru/2018/02/14/geo-transformations/" TargetMode="External"/><Relationship Id="rId2" Type="http://schemas.openxmlformats.org/officeDocument/2006/relationships/hyperlink" Target="https://rfgf.ru/info-resursy/fgis-asl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yberleninka.ru/article/n/k-voprosu-ispolzovaniya-gosudarstvennoy-sistemy-koordinat-gsk-2011-pri-rabotah-geologicheskoy-otrasli-formirovanii-edinogo/viewer" TargetMode="External"/><Relationship Id="rId5" Type="http://schemas.openxmlformats.org/officeDocument/2006/relationships/hyperlink" Target="https://www.youtube.com/watch?v=-tUWPhG8F-M" TargetMode="External"/><Relationship Id="rId4" Type="http://schemas.openxmlformats.org/officeDocument/2006/relationships/hyperlink" Target="https://blogs.esri-cis.ru/2016/02/05/arcgis-msk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0114"/>
          <a:stretch/>
        </p:blipFill>
        <p:spPr>
          <a:xfrm>
            <a:off x="0" y="-514350"/>
            <a:ext cx="12192001" cy="405921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31075" y="5222332"/>
            <a:ext cx="28944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</a:t>
            </a:r>
            <a:b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b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«РОССИЙСКИЙ ФЕДЕРАЛЬНЫЙ</a:t>
            </a:r>
            <a:b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ГЕОЛОГИЧЕСКИЙ ФОНД»</a:t>
            </a:r>
            <a:endParaRPr lang="ru-RU" sz="10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564" y="3544866"/>
            <a:ext cx="210645" cy="1677466"/>
          </a:xfrm>
          <a:prstGeom prst="rect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34432" y="3845318"/>
            <a:ext cx="1081403" cy="1247553"/>
            <a:chOff x="2862573" y="3845318"/>
            <a:chExt cx="1081403" cy="1247553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3079728" y="4248295"/>
              <a:ext cx="647093" cy="532687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2862573" y="4010736"/>
              <a:ext cx="1081403" cy="108213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2877876" y="3849691"/>
              <a:ext cx="67041" cy="92546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2960220" y="3848233"/>
              <a:ext cx="95461" cy="9546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3072441" y="3848233"/>
              <a:ext cx="85259" cy="9546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3165716" y="3849691"/>
              <a:ext cx="56839" cy="92546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3240773" y="3849691"/>
              <a:ext cx="59754" cy="92546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3310729" y="3848233"/>
              <a:ext cx="94732" cy="9546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3417849" y="3849691"/>
              <a:ext cx="79429" cy="92546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3516953" y="3845318"/>
              <a:ext cx="104205" cy="98376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3637919" y="3848233"/>
              <a:ext cx="94732" cy="9546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3754512" y="3849691"/>
              <a:ext cx="77972" cy="92546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3850701" y="3849691"/>
              <a:ext cx="93275" cy="109307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210493" y="3845317"/>
            <a:ext cx="7981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ведомственных цифровых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топооснов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использование ГСК-2011 в отрасли.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78581" y="5339183"/>
            <a:ext cx="618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Немынов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М.П.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Нач. отдела геоинформационного обеспечения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4943" y="6396887"/>
            <a:ext cx="57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Совещание 27-29 апреля 2021 г.      ВСЕГЕИ,  С-Петербург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66216" y="-15155"/>
            <a:ext cx="8686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Состояние и перспективы развития Государственного геологического картографирования территории Российской Федерации и ее континентального </a:t>
            </a:r>
            <a:r>
              <a:rPr lang="ru-RU" sz="2800" dirty="0" smtClean="0"/>
              <a:t>шельфа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21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15">
        <p14:gallery dir="l"/>
      </p:transition>
    </mc:Choice>
    <mc:Fallback xmlns="">
      <p:transition spd="slow" advTm="3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462562" y="121160"/>
            <a:ext cx="1001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сегодня требуется отрасли от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Росреестра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117B5438-A69D-438B-B3F3-AC804246E399}"/>
              </a:ext>
            </a:extLst>
          </p:cNvPr>
          <p:cNvSpPr/>
          <p:nvPr/>
        </p:nvSpPr>
        <p:spPr>
          <a:xfrm>
            <a:off x="39698" y="1052607"/>
            <a:ext cx="11944285" cy="5510291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Имеющейся в настоящее время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цифровой картографической информации для решения всех задач не достаточно.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использования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ГИС-проектах, отраслевых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при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публикации тематической информации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картах нам необходимы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ктуализированные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WMS-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сервисы.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WFS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сервисы.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хотя бы регулярно обновляемые векторные слои: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Политико-Административное деление РФ (субъекты).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Границы муниципальных образований РФ.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Границы населенных пунктов РФ.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Границы Арктической зоны РФ (сухопутная, морская).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Границы территориального моря, прилежащей зоны, исключительной экономической зоны и континентального шельфа РФ.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Границы особо охраняемых природных территорий.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1761812" y="65218"/>
            <a:ext cx="981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ЦТО для ГГК-200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" y="2466104"/>
            <a:ext cx="5974959" cy="3334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32" y="2809826"/>
            <a:ext cx="6174387" cy="3628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533" y="1123950"/>
            <a:ext cx="1161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Работы по подготовке ЦТО для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ГГК-200 в 2021 году в ФГБУ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ведутся по согласованному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Роснедрами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Перечню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январь 2021 г.,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58 НЛ)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2026784" y="121160"/>
            <a:ext cx="7665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Перечни НЛ для ГГК-200 на 2021 год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1" y="1112703"/>
            <a:ext cx="11149423" cy="452540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Единого Перечня ЦТО для подготовки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ГосГеолКарты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масштаба 1:200 000 в ФГБУ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нет.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Планировать работы по подготовке ЦТО под ГГК-200 очень сложно.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Согласованный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Роснедрами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Перечень (январь, 58 НЛ)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Список НЛ из ВСЕГЕИ (февраль, 37 НЛ)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Список НЛ из МФ ВСЕГЕИ (март, 34 НЛ)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…..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Перечня НЛ на ГГК-1000 нет.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Письмо ВСЕГЕИ на 4 НЛ (апрель)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30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50208" y="97725"/>
            <a:ext cx="11072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ГСК-2011 с 01.01.2021 г.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(Нормативные документы)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261449"/>
            <a:ext cx="11908778" cy="4987071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Правительства Российской Федерации от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28.12.2012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г. N 1463 "О единых государственных системах координат" (вступившего в силу 15.01.2013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.1 – «… в </a:t>
            </a:r>
            <a:r>
              <a:rPr lang="ru-RU" dirty="0">
                <a:latin typeface="Arial" pitchFamily="34" charset="0"/>
                <a:cs typeface="Arial" pitchFamily="34" charset="0"/>
              </a:rPr>
              <a:t>качестве единой государственной системы координат для использования при осуществлении геодезических и картографических работ была установлена геодезическая система координат 2011 года (ГСК-2011) (взамен системы геодезических координат 1995 года (СК-95), которая была установлена ранее в том же качестве постановлением Правительства Российской Федерации от 28 июля 2000 г. N 568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)»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п.2 - «… система </a:t>
            </a:r>
            <a:r>
              <a:rPr lang="ru-RU" dirty="0">
                <a:latin typeface="Arial" pitchFamily="34" charset="0"/>
                <a:cs typeface="Arial" pitchFamily="34" charset="0"/>
              </a:rPr>
              <a:t>геодезических координат 1995 года (СК-95)… и единая система геодезических координат 1942 года (СК-42)… применяются до 1 января 2017 г. в отношении материалов (документов), созданных с их использованием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Правительства Российской Федерации от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24.11.2016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г. N 1240</a:t>
            </a:r>
          </a:p>
          <a:p>
            <a:pPr lvl="1"/>
            <a:r>
              <a:rPr lang="ru-RU" dirty="0">
                <a:latin typeface="Arial" pitchFamily="34" charset="0"/>
                <a:cs typeface="Arial" pitchFamily="34" charset="0"/>
              </a:rPr>
              <a:t>п. 1 - воспроизвел положения п. 1 постановления </a:t>
            </a:r>
            <a:r>
              <a:rPr lang="en-US" dirty="0">
                <a:latin typeface="Arial" pitchFamily="34" charset="0"/>
                <a:cs typeface="Arial" pitchFamily="34" charset="0"/>
              </a:rPr>
              <a:t>N </a:t>
            </a:r>
            <a:r>
              <a:rPr lang="ru-RU" dirty="0">
                <a:latin typeface="Arial" pitchFamily="34" charset="0"/>
                <a:cs typeface="Arial" pitchFamily="34" charset="0"/>
              </a:rPr>
              <a:t>1463</a:t>
            </a:r>
          </a:p>
          <a:p>
            <a:pPr lvl="1"/>
            <a:r>
              <a:rPr lang="ru-RU" dirty="0">
                <a:latin typeface="Arial" pitchFamily="34" charset="0"/>
                <a:cs typeface="Arial" pitchFamily="34" charset="0"/>
              </a:rPr>
              <a:t>п. 4 -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продлил применение СК-42 и СК-95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 выполнении геодезических и картографических работ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 января 2021 г.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отношении материалов (документов), созданных с их использованием </a:t>
            </a:r>
          </a:p>
        </p:txBody>
      </p:sp>
    </p:spTree>
    <p:extLst>
      <p:ext uri="{BB962C8B-B14F-4D97-AF65-F5344CB8AC3E}">
        <p14:creationId xmlns:p14="http://schemas.microsoft.com/office/powerpoint/2010/main" val="11855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537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(специальные карты…)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261449"/>
            <a:ext cx="11977811" cy="557184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 30 декабря 2015 г. N 431-ФЗ «О геодезии, картографии и пространственных данных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…»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ч.3 ст.5 - </a:t>
            </a:r>
            <a:r>
              <a:rPr lang="ru-RU" dirty="0">
                <a:latin typeface="Arial" pitchFamily="34" charset="0"/>
                <a:cs typeface="Arial" pitchFamily="34" charset="0"/>
              </a:rPr>
              <a:t>«выполнение геодезических и картографических работ при осуществлении… недропользования… регулируется настоящим Федеральным законом».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ч.3 ст.17 - </a:t>
            </a:r>
            <a:r>
              <a:rPr lang="ru-RU" dirty="0">
                <a:latin typeface="Arial" pitchFamily="34" charset="0"/>
                <a:cs typeface="Arial" pitchFamily="34" charset="0"/>
              </a:rPr>
              <a:t>«требования к точности, форматам представления в электронной форме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специальных карт</a:t>
            </a:r>
            <a:r>
              <a:rPr lang="ru-RU" dirty="0">
                <a:latin typeface="Arial" pitchFamily="34" charset="0"/>
                <a:cs typeface="Arial" pitchFamily="34" charset="0"/>
              </a:rPr>
              <a:t>… </a:t>
            </a:r>
            <a:r>
              <a:rPr lang="ru-RU" u="sng" dirty="0">
                <a:latin typeface="Arial" pitchFamily="34" charset="0"/>
                <a:cs typeface="Arial" pitchFamily="34" charset="0"/>
              </a:rPr>
              <a:t>и к используемым системам координат</a:t>
            </a:r>
            <a:r>
              <a:rPr lang="ru-RU" dirty="0">
                <a:latin typeface="Arial" pitchFamily="34" charset="0"/>
                <a:cs typeface="Arial" pitchFamily="34" charset="0"/>
              </a:rPr>
              <a:t> устанавливаются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федеральным органом исполнительной власти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осуществляющим функции по выработке государственной политики и нормативно-правовому регулированию в сфере геодезии и картографии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 Министерстве экономического развития РФ, утв. постановлением Правительства РФ от 5 июня 2008 г.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437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п.1 – «…</a:t>
            </a:r>
            <a:r>
              <a:rPr lang="ru-RU" dirty="0">
                <a:latin typeface="Arial" pitchFamily="34" charset="0"/>
                <a:cs typeface="Arial" pitchFamily="34" charset="0"/>
              </a:rPr>
              <a:t>таким федеральным органом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данное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министерство»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согласно Перечню видов специальных карт… (Приложение к постановлению Правительства РФ от 3 декабря 2016 г. N 1298):</a:t>
            </a:r>
          </a:p>
          <a:p>
            <a:pPr lvl="1"/>
            <a:r>
              <a:rPr lang="ru-RU" i="1" dirty="0">
                <a:latin typeface="Arial" pitchFamily="34" charset="0"/>
                <a:cs typeface="Arial" pitchFamily="34" charset="0"/>
              </a:rPr>
              <a:t>« …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карты геологического содержания являются одним из видов специальных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Минэкономразвития России от 29 марта 2017 г. N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143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>
                <a:latin typeface="Arial" pitchFamily="34" charset="0"/>
                <a:cs typeface="Arial" pitchFamily="34" charset="0"/>
              </a:rPr>
              <a:t>.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6 - «…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специальные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карты создаются в государственных и местных системах координат</a:t>
            </a:r>
            <a:r>
              <a:rPr lang="ru-RU" dirty="0">
                <a:latin typeface="Arial" pitchFamily="34" charset="0"/>
                <a:cs typeface="Arial" pitchFamily="34" charset="0"/>
              </a:rPr>
              <a:t>».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881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(…лицензии на пользование недрами …)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080474"/>
            <a:ext cx="11838826" cy="5694957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касается лицензий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пользование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недрами: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Включение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них специальной карты не предусмотрено. Включаемая в нее схема расположения участка недр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 3 п. 24 приказа Минприроды России от 29.09.2009 № 315) не может считаться специальной картой, и, соответственно, на нее не распространяются требования к системам координат специальных карт (п. 6 приказа Минэкономразвития России от 29.03.2017 № 143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Указываемые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лицензии географические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координаты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представляют собой результат геодезических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 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ч. 1 ст. 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ФЗ №431)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«…геодезические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картографические работы выполняются с использованием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государственных, местных, локальных и международных систем координат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государственной системы высот и государственной гравиметрической системы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(ч.1 ст.7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ФЗ №431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этом «к международным системам координат относятся системы координат, использование которых предусмотрено международными договорами Российской Федерации, и системы координат зарубежных спутниковых навигационных систем» (ч. 5 ст.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7 ФЗ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431)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 последним, в частности, относится система координат WGS-84, применяемая в глобальной навигационной спутниковой системе GPS (США).</a:t>
            </a:r>
          </a:p>
        </p:txBody>
      </p:sp>
    </p:spTree>
    <p:extLst>
      <p:ext uri="{BB962C8B-B14F-4D97-AF65-F5344CB8AC3E}">
        <p14:creationId xmlns:p14="http://schemas.microsoft.com/office/powerpoint/2010/main" val="20658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ГСК-2011 (определения)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261449"/>
            <a:ext cx="11561777" cy="5541069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Таким образом, с 1 января 2021 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качестве </a:t>
            </a: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государственной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целей недропользования может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применяться только система координат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ГСК-2011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международным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относится система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координат WGS-84, применяемая в глобальной навигационной спутниковой системе GPS (США).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Географические координаты как результат геодезических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картографических работ (определение угловых точек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лицензий, участков недр, …) могут создаваться в таких системах координат как: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ГСК-2011, </a:t>
            </a:r>
            <a:r>
              <a:rPr lang="en-US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WGS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-84, локальных и местных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(но не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СК-42, СК-95!)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Специальные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карты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(коими являются геологические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создаются в государственных и местных системах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координат – </a:t>
            </a:r>
            <a:r>
              <a:rPr lang="ru-RU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ГСК-2011 или МСК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Создание и издание Государственных Геологических Карт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ГГК)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и ведение ГИС-проектов с картами геологического содержания: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Распределенного и нераспределенного фонда недр по УВС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Месторождений полезных ископаемых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И др.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Роснедр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947124"/>
            <a:ext cx="11632650" cy="462755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Письмо №ЕК-04-30/2081 от 15.02.2021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Роснедра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Е.А.Киселев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983" y="1438454"/>
            <a:ext cx="11288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….… </a:t>
            </a:r>
          </a:p>
          <a:p>
            <a:r>
              <a:rPr lang="ru-RU" dirty="0" smtClean="0"/>
              <a:t>	В </a:t>
            </a:r>
            <a:r>
              <a:rPr lang="ru-RU" dirty="0"/>
              <a:t>связи с этим обращаем внимание на необходимость </a:t>
            </a:r>
            <a:r>
              <a:rPr lang="ru-RU" dirty="0" err="1" smtClean="0">
                <a:solidFill>
                  <a:srgbClr val="FF0000"/>
                </a:solidFill>
              </a:rPr>
              <a:t>uспользованuя</a:t>
            </a:r>
            <a:r>
              <a:rPr lang="ru-RU" dirty="0" smtClean="0">
                <a:solidFill>
                  <a:srgbClr val="FF0000"/>
                </a:solidFill>
              </a:rPr>
              <a:t>  геодезической </a:t>
            </a:r>
            <a:r>
              <a:rPr lang="ru-RU" dirty="0">
                <a:solidFill>
                  <a:srgbClr val="FF0000"/>
                </a:solidFill>
              </a:rPr>
              <a:t>системы координат </a:t>
            </a:r>
            <a:r>
              <a:rPr lang="ru-RU" dirty="0" smtClean="0">
                <a:solidFill>
                  <a:srgbClr val="FF0000"/>
                </a:solidFill>
              </a:rPr>
              <a:t>2011 </a:t>
            </a:r>
            <a:r>
              <a:rPr lang="ru-RU" dirty="0">
                <a:solidFill>
                  <a:srgbClr val="FF0000"/>
                </a:solidFill>
              </a:rPr>
              <a:t>года (ГСК-2011) во всех </a:t>
            </a:r>
            <a:r>
              <a:rPr lang="ru-RU" dirty="0" smtClean="0">
                <a:solidFill>
                  <a:srgbClr val="FF0000"/>
                </a:solidFill>
              </a:rPr>
              <a:t>случаях, связанных </a:t>
            </a:r>
            <a:r>
              <a:rPr lang="ru-RU" i="1" dirty="0" smtClean="0">
                <a:solidFill>
                  <a:srgbClr val="FF0000"/>
                </a:solidFill>
              </a:rPr>
              <a:t>с </a:t>
            </a:r>
            <a:r>
              <a:rPr lang="ru-RU" i="1" dirty="0">
                <a:solidFill>
                  <a:srgbClr val="FF0000"/>
                </a:solidFill>
              </a:rPr>
              <a:t>установлением или изменением границ </a:t>
            </a:r>
            <a:r>
              <a:rPr lang="ru-RU" i="1" dirty="0" smtClean="0">
                <a:solidFill>
                  <a:srgbClr val="FF0000"/>
                </a:solidFill>
              </a:rPr>
              <a:t>участков </a:t>
            </a:r>
            <a:r>
              <a:rPr lang="ru-RU" i="1" dirty="0">
                <a:solidFill>
                  <a:srgbClr val="FF0000"/>
                </a:solidFill>
              </a:rPr>
              <a:t>недр в процессе </a:t>
            </a:r>
            <a:r>
              <a:rPr lang="ru-RU" i="1" dirty="0" smtClean="0">
                <a:solidFill>
                  <a:srgbClr val="FF0000"/>
                </a:solidFill>
              </a:rPr>
              <a:t>лицензирования пользования недрами </a:t>
            </a:r>
            <a:r>
              <a:rPr lang="ru-RU" i="1" dirty="0">
                <a:solidFill>
                  <a:srgbClr val="FF0000"/>
                </a:solidFill>
              </a:rPr>
              <a:t>и </a:t>
            </a:r>
            <a:r>
              <a:rPr lang="ru-RU" i="1" dirty="0" smtClean="0">
                <a:solidFill>
                  <a:srgbClr val="FF0000"/>
                </a:solidFill>
              </a:rPr>
              <a:t>управления </a:t>
            </a:r>
            <a:r>
              <a:rPr lang="ru-RU" i="1" dirty="0">
                <a:solidFill>
                  <a:srgbClr val="FF0000"/>
                </a:solidFill>
              </a:rPr>
              <a:t>государственным фондом недр</a:t>
            </a:r>
            <a:r>
              <a:rPr lang="ru-RU" dirty="0"/>
              <a:t>, в </a:t>
            </a:r>
            <a:r>
              <a:rPr lang="ru-RU" dirty="0" smtClean="0"/>
              <a:t>частности при:</a:t>
            </a:r>
          </a:p>
          <a:p>
            <a:r>
              <a:rPr lang="ru-RU" dirty="0" smtClean="0"/>
              <a:t>- </a:t>
            </a:r>
            <a:r>
              <a:rPr lang="ru-RU" dirty="0"/>
              <a:t>оформлении лицензий на </a:t>
            </a:r>
            <a:r>
              <a:rPr lang="ru-RU" dirty="0" smtClean="0"/>
              <a:t>пользование </a:t>
            </a:r>
            <a:r>
              <a:rPr lang="ru-RU" dirty="0"/>
              <a:t>недрами;</a:t>
            </a:r>
          </a:p>
          <a:p>
            <a:r>
              <a:rPr lang="ru-RU" dirty="0" smtClean="0"/>
              <a:t>- изменении границ </a:t>
            </a:r>
            <a:r>
              <a:rPr lang="ru-RU" dirty="0"/>
              <a:t>участков недр;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исправлении </a:t>
            </a:r>
            <a:r>
              <a:rPr lang="ru-RU" dirty="0"/>
              <a:t>технических ошибок</a:t>
            </a:r>
            <a:r>
              <a:rPr lang="ru-RU" dirty="0" smtClean="0"/>
              <a:t>;</a:t>
            </a:r>
          </a:p>
          <a:p>
            <a:r>
              <a:rPr lang="ru-RU" dirty="0"/>
              <a:t>- формировании предложений для </a:t>
            </a:r>
            <a:r>
              <a:rPr lang="ru-RU" dirty="0" smtClean="0"/>
              <a:t>включения </a:t>
            </a:r>
            <a:r>
              <a:rPr lang="ru-RU" dirty="0"/>
              <a:t>участков недр в </a:t>
            </a:r>
            <a:r>
              <a:rPr lang="ru-RU" dirty="0" smtClean="0"/>
              <a:t>перечни объектов</a:t>
            </a:r>
            <a:r>
              <a:rPr lang="ru-RU" dirty="0"/>
              <a:t>, предлагаемых для предоставления в пользование в целях </a:t>
            </a:r>
            <a:r>
              <a:rPr lang="ru-RU" dirty="0" smtClean="0"/>
              <a:t>геологического изучения </a:t>
            </a:r>
            <a:r>
              <a:rPr lang="ru-RU" dirty="0"/>
              <a:t>и (или) разведки и добычи </a:t>
            </a:r>
            <a:r>
              <a:rPr lang="ru-RU" dirty="0" smtClean="0"/>
              <a:t>полезных </a:t>
            </a:r>
            <a:r>
              <a:rPr lang="ru-RU" dirty="0"/>
              <a:t>ископаемых;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экспертизе </a:t>
            </a:r>
            <a:r>
              <a:rPr lang="ru-RU" dirty="0"/>
              <a:t>проектной </a:t>
            </a:r>
            <a:r>
              <a:rPr lang="ru-RU" dirty="0" smtClean="0"/>
              <a:t>документации</a:t>
            </a:r>
            <a:r>
              <a:rPr lang="ru-RU" dirty="0"/>
              <a:t>, предусмотренной ст.36.1 </a:t>
            </a:r>
            <a:r>
              <a:rPr lang="ru-RU" dirty="0" smtClean="0"/>
              <a:t>3акона Российской Федерации </a:t>
            </a:r>
            <a:r>
              <a:rPr lang="ru-RU" dirty="0"/>
              <a:t>от </a:t>
            </a:r>
            <a:r>
              <a:rPr lang="ru-RU" dirty="0" smtClean="0"/>
              <a:t>21 </a:t>
            </a:r>
            <a:r>
              <a:rPr lang="ru-RU" dirty="0"/>
              <a:t>.</a:t>
            </a:r>
            <a:r>
              <a:rPr lang="ru-RU" dirty="0" smtClean="0"/>
              <a:t>02.1992 </a:t>
            </a:r>
          </a:p>
          <a:p>
            <a:r>
              <a:rPr lang="ru-RU" dirty="0" smtClean="0"/>
              <a:t>№ </a:t>
            </a:r>
            <a:r>
              <a:rPr lang="ru-RU" dirty="0"/>
              <a:t>2395-1 </a:t>
            </a:r>
            <a:r>
              <a:rPr lang="ru-RU" dirty="0" smtClean="0"/>
              <a:t>«О недрах» </a:t>
            </a:r>
            <a:r>
              <a:rPr lang="ru-RU" dirty="0"/>
              <a:t>(далее - Закон РФ </a:t>
            </a:r>
            <a:r>
              <a:rPr lang="ru-RU" dirty="0" smtClean="0"/>
              <a:t>«О недрах»);</a:t>
            </a:r>
            <a:endParaRPr lang="ru-RU" dirty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согласовании </a:t>
            </a:r>
            <a:r>
              <a:rPr lang="ru-RU" dirty="0" smtClean="0"/>
              <a:t>проектной документации</a:t>
            </a:r>
            <a:r>
              <a:rPr lang="ru-RU" dirty="0"/>
              <a:t>, предусмотренной ст.23.2 Закона </a:t>
            </a:r>
            <a:r>
              <a:rPr lang="ru-RU" dirty="0" smtClean="0"/>
              <a:t>РФ «О недрах»;</a:t>
            </a:r>
            <a:endParaRPr lang="ru-RU" dirty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государственной экспертизе запасов полезных ископаемых и подземных вод</a:t>
            </a:r>
            <a:r>
              <a:rPr lang="ru-RU" dirty="0" smtClean="0"/>
              <a:t>, геологической </a:t>
            </a:r>
            <a:r>
              <a:rPr lang="ru-RU" dirty="0"/>
              <a:t>информации о предоставляемых в пользование участках недр </a:t>
            </a:r>
            <a:r>
              <a:rPr lang="ru-RU" dirty="0" smtClean="0"/>
              <a:t>в соответствии </a:t>
            </a:r>
            <a:r>
              <a:rPr lang="ru-RU" dirty="0"/>
              <a:t>со ст.29 </a:t>
            </a:r>
            <a:r>
              <a:rPr lang="ru-RU" dirty="0" smtClean="0"/>
              <a:t>Закона РФ «О недрах»;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подготовке </a:t>
            </a:r>
            <a:r>
              <a:rPr lang="ru-RU" dirty="0"/>
              <a:t>и </a:t>
            </a:r>
            <a:r>
              <a:rPr lang="ru-RU" dirty="0" smtClean="0"/>
              <a:t>представлении </a:t>
            </a:r>
            <a:r>
              <a:rPr lang="ru-RU" dirty="0"/>
              <a:t>в фонды геологической </a:t>
            </a:r>
            <a:r>
              <a:rPr lang="ru-RU" dirty="0" smtClean="0"/>
              <a:t>информации геологических </a:t>
            </a:r>
            <a:r>
              <a:rPr lang="ru-RU" dirty="0"/>
              <a:t>отчетов и иной геологической </a:t>
            </a:r>
            <a:r>
              <a:rPr lang="ru-RU" dirty="0" smtClean="0"/>
              <a:t>информации </a:t>
            </a:r>
            <a:r>
              <a:rPr lang="ru-RU" dirty="0"/>
              <a:t>о </a:t>
            </a:r>
            <a:r>
              <a:rPr lang="ru-RU" dirty="0" err="1" smtClean="0"/>
              <a:t>недрaх</a:t>
            </a:r>
            <a:r>
              <a:rPr lang="ru-RU" dirty="0"/>
              <a:t>, указанной </a:t>
            </a:r>
            <a:r>
              <a:rPr lang="ru-RU" dirty="0" smtClean="0"/>
              <a:t>в ст.27 </a:t>
            </a:r>
            <a:r>
              <a:rPr lang="ru-RU" dirty="0"/>
              <a:t>Закона РФ </a:t>
            </a:r>
            <a:r>
              <a:rPr lang="ru-RU" dirty="0" smtClean="0"/>
              <a:t>«О недрах».</a:t>
            </a:r>
          </a:p>
          <a:p>
            <a:r>
              <a:rPr lang="ru-RU" dirty="0" smtClean="0"/>
              <a:t>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1700" y="907435"/>
            <a:ext cx="119803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Приказ Федеральной службы государственной регистрации, кадастра и картографии от 20 октября 2020 г. 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№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hlinkClick r:id="rId2"/>
              </a:rPr>
              <a:t>П/0387 "Об утверждении порядка установления местных систем 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координат»</a:t>
            </a:r>
            <a:endParaRPr lang="ru-RU" sz="20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/>
              <a:t>.… </a:t>
            </a:r>
          </a:p>
          <a:p>
            <a:r>
              <a:rPr lang="ru-RU" dirty="0"/>
              <a:t>2. Местные системы координат, введенные в действие до дня </a:t>
            </a:r>
            <a:r>
              <a:rPr lang="ru-RU" dirty="0" smtClean="0"/>
              <a:t>вступления в силу настоящего </a:t>
            </a:r>
            <a:r>
              <a:rPr lang="ru-RU" dirty="0"/>
              <a:t>приказа, применяются при выполнении геодезических и картографических работ.</a:t>
            </a:r>
          </a:p>
          <a:p>
            <a:r>
              <a:rPr lang="ru-RU" dirty="0"/>
              <a:t>3. Настоящий приказ вступает в силу с 1 января 2021 года и действует до 1 </a:t>
            </a:r>
            <a:r>
              <a:rPr lang="ru-RU" dirty="0" smtClean="0"/>
              <a:t>сентября 2026 г. </a:t>
            </a:r>
          </a:p>
          <a:p>
            <a:r>
              <a:rPr lang="ru-RU" dirty="0" smtClean="0"/>
              <a:t>…..</a:t>
            </a:r>
          </a:p>
          <a:p>
            <a:r>
              <a:rPr lang="ru-RU" b="1" dirty="0" smtClean="0"/>
              <a:t>					Порядок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			установления </a:t>
            </a:r>
            <a:r>
              <a:rPr lang="ru-RU" b="1" dirty="0"/>
              <a:t>местных систем координат</a:t>
            </a:r>
          </a:p>
          <a:p>
            <a:r>
              <a:rPr lang="ru-RU" dirty="0"/>
              <a:t> </a:t>
            </a:r>
            <a:r>
              <a:rPr lang="ru-RU" dirty="0" smtClean="0"/>
              <a:t>1</a:t>
            </a:r>
            <a:r>
              <a:rPr lang="ru-RU" dirty="0"/>
              <a:t>. Настоящий Порядок определяет правила установления местных систем координат на территории Российской Федерации.</a:t>
            </a:r>
          </a:p>
          <a:p>
            <a:r>
              <a:rPr lang="ru-RU" dirty="0"/>
              <a:t>2. Местные системы координат устанавливаются для целей обеспечения проведения геодезических и картографических работ при осуществлении градостроительной и кадастровой деятельности, землеустройства, недропользования, иной деятельности, в том числе при установлении, изменении границ между субъектами Российской Федерации, границ муниципальных образований.</a:t>
            </a:r>
          </a:p>
          <a:p>
            <a:r>
              <a:rPr lang="ru-RU" dirty="0"/>
              <a:t>3. Местная система координат устанавливается в отношении ограниченной территории, не превышающей территорию субъекта Российской Федерации.</a:t>
            </a:r>
          </a:p>
          <a:p>
            <a:r>
              <a:rPr lang="ru-RU" dirty="0"/>
              <a:t>Местная система координат устанавливается в 3-градусной или 6-градусной зонах картографической проекции </a:t>
            </a:r>
            <a:r>
              <a:rPr lang="ru-RU" dirty="0">
                <a:solidFill>
                  <a:srgbClr val="FF0000"/>
                </a:solidFill>
              </a:rPr>
              <a:t>общего земного эллипсоида</a:t>
            </a:r>
            <a:r>
              <a:rPr lang="ru-RU" dirty="0"/>
              <a:t>, применяемого </a:t>
            </a:r>
            <a:r>
              <a:rPr lang="ru-RU" i="1" dirty="0">
                <a:solidFill>
                  <a:srgbClr val="FF0000"/>
                </a:solidFill>
              </a:rPr>
              <a:t>в государственной геодезической системе координат 2011 года (ГСК-2011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i="1" dirty="0" smtClean="0"/>
              <a:t>…….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037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Роснедр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99408" y="947124"/>
            <a:ext cx="12092592" cy="462755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Письмо №ЕП-02-30/1887 от 11.02.2021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Зам.Руководителя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Роснедр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Е.И.Петров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983" y="1438454"/>
            <a:ext cx="11288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ru-RU" dirty="0" smtClean="0"/>
              <a:t> 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СПРАВКА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об использовании системы координат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WGS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-84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картировании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	территории Арктики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Антарктики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….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… 	Наряду </a:t>
            </a:r>
            <a:r>
              <a:rPr lang="ru-RU" dirty="0">
                <a:latin typeface="Arial" pitchFamily="34" charset="0"/>
                <a:cs typeface="Arial" pitchFamily="34" charset="0"/>
              </a:rPr>
              <a:t>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указанным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отмечаем, что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соответствии </a:t>
            </a:r>
            <a:r>
              <a:rPr lang="ru-RU" dirty="0">
                <a:latin typeface="Arial" pitchFamily="34" charset="0"/>
                <a:cs typeface="Arial" pitchFamily="34" charset="0"/>
              </a:rPr>
              <a:t>с Концепцией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развития отрасли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геодезии и картографии до 2020 года,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утвержденной распоряжением Правительства </a:t>
            </a:r>
            <a:r>
              <a:rPr lang="ru-RU" dirty="0">
                <a:latin typeface="Arial" pitchFamily="34" charset="0"/>
                <a:cs typeface="Arial" pitchFamily="34" charset="0"/>
              </a:rPr>
              <a:t>Российской Федерации от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17.12.2010 №2378-р</a:t>
            </a:r>
            <a:r>
              <a:rPr lang="ru-RU" dirty="0">
                <a:latin typeface="Arial" pitchFamily="34" charset="0"/>
                <a:cs typeface="Arial" pitchFamily="34" charset="0"/>
              </a:rPr>
              <a:t>, одной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 основных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задач развития отрасли является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центра картографического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обеспечения морской деятельности, 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функциям которого, в частности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отнесено ведение банка информации (геодезической, нивелирной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гравиметрической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, картографической) в отношении акватории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Мирового океана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создание навигационных морских карт во Всемирной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геодезической системе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координат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1984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года (WGS-84).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Принимая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во внимание вышеизложенное, при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проведении картографических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 по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территории </a:t>
            </a:r>
            <a:r>
              <a:rPr lang="ru-RU" dirty="0">
                <a:latin typeface="Arial" pitchFamily="34" charset="0"/>
                <a:cs typeface="Arial" pitchFamily="34" charset="0"/>
              </a:rPr>
              <a:t>Арктики и Антарктики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действующее законодательство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допускает использование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Всемирной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геодезической системы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координат 1984 года (WGS-84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Комментарии: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WGS-84 применима в работах по определению географических координат объектов.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При создании специальных карт ее использование не допустимо…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t="-81" r="41493" b="-47"/>
          <a:stretch/>
        </p:blipFill>
        <p:spPr>
          <a:xfrm>
            <a:off x="-25399" y="-6349"/>
            <a:ext cx="2530474" cy="6886574"/>
          </a:xfrm>
          <a:prstGeom prst="rect">
            <a:avLst/>
          </a:prstGeom>
        </p:spPr>
      </p:pic>
      <p:grpSp>
        <p:nvGrpSpPr>
          <p:cNvPr id="1332" name="Группа 1331"/>
          <p:cNvGrpSpPr/>
          <p:nvPr/>
        </p:nvGrpSpPr>
        <p:grpSpPr>
          <a:xfrm>
            <a:off x="2500762" y="1"/>
            <a:ext cx="9691238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12846" y="-6436"/>
            <a:ext cx="9170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ведомственных цифровых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топооснов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использование ГСК-2011 в отрасли.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765404" y="1172851"/>
            <a:ext cx="6626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>
              <a:spcBef>
                <a:spcPts val="511"/>
              </a:spcBef>
              <a:buClr>
                <a:srgbClr val="C00000"/>
              </a:buClr>
              <a:defRPr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доклада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765404" y="1903196"/>
            <a:ext cx="9261122" cy="452540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Цифровые топографические основы, используемые в отрасли.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материалы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(ЕЭКО).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Потребности отрасли в картах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ЦТО для ГГК-1000/3 и ГГК-200/2.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государственной геодезической системы координат ГСК-2011 в отрасли.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Особенности, опыт использования, технологии.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Работа в ГСК-2011 с ЦТО, созданной в СК-42.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Изменения в технологии создания ЦТО в новой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разграфке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Оставшиеся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вопросы, свершившиеся факты, …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492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Роснедр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99408" y="947124"/>
            <a:ext cx="12092592" cy="462755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Письмо №ЕП-02-30/3264 от 09.03.2021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Зам.Руководителя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Роснедр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Е.И.Петров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983" y="1438454"/>
            <a:ext cx="1086533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								Генеральному </a:t>
            </a:r>
            <a:r>
              <a:rPr lang="ru-RU" dirty="0"/>
              <a:t>директору</a:t>
            </a:r>
          </a:p>
          <a:p>
            <a:r>
              <a:rPr lang="ru-RU" dirty="0" smtClean="0"/>
              <a:t>									              ФГБУ </a:t>
            </a:r>
            <a:r>
              <a:rPr lang="ru-RU" dirty="0"/>
              <a:t>≪ВСЕГЕИ≫</a:t>
            </a:r>
          </a:p>
          <a:p>
            <a:pPr lvl="2"/>
            <a:r>
              <a:rPr lang="ru-RU" dirty="0" smtClean="0"/>
              <a:t>									      </a:t>
            </a:r>
            <a:r>
              <a:rPr lang="ru-RU" dirty="0" err="1" smtClean="0"/>
              <a:t>О.В.Петрову</a:t>
            </a:r>
            <a:endParaRPr lang="ru-RU" dirty="0" smtClean="0"/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	Уважаемый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Олег Владимирович!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	Федеральное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агентство по недропользованию доводит до Вашего сведения,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подготовке к изданию и размещении в сети Интернет комплектов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карт геологического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содержания для территории Российской Федерации,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созданных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включительно, в том числе обновленных цифровых моделей,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электронных карт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баз данных, макетов издательских листов и других сопутствующих материалов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следует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использовать те системы координат, в которых указанные карты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были составлены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авторами (СК-42 или СК-95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Заместитель Руководителя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						Е.И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Петров</a:t>
            </a:r>
          </a:p>
        </p:txBody>
      </p:sp>
    </p:spTree>
    <p:extLst>
      <p:ext uri="{BB962C8B-B14F-4D97-AF65-F5344CB8AC3E}">
        <p14:creationId xmlns:p14="http://schemas.microsoft.com/office/powerpoint/2010/main" val="14083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9529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Геодезическая система координат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42285" y="1013799"/>
            <a:ext cx="10722784" cy="5694957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Обоснованность введения ГСК-2011: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введение ГСК–2011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закономерным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этапом в развитии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геодезического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РФ.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Параметры ГСК-2011 сформированы по спутниковым геодезическим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измерениям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основанным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данных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глобальных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навигационных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спутниковых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 (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ГНСС).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 введения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ГСК–2011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исполнители геодезических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работ,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выполнив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спутниковые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геодезические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измерения,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вынуждены были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искажать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полученные данные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переходя 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государственной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координат СК–95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(или, тем более,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 СК–42).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результате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точность информации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предоставляемой потребителям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снижалась.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ГСК–2011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практически 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порядок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точнее по сравнению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СК–95,           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два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порядка – по сравнению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СК–42.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и особенности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42449" y="1118574"/>
            <a:ext cx="11286843" cy="452540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СК-42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эллипсоид Красовского (введена в 1946)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СК-95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эллипсоид Красовского, но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датум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изменен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(введена в 2000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ГСК-2011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изменены параметры эллипсоида</a:t>
            </a:r>
          </a:p>
          <a:p>
            <a:pPr lvl="1"/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датума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(2012, 2016)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32453-2017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(с 01.07.2018)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Параметры связи - 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 3 приложения к приказу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от 23 марта 2016 г. № П/0134 «Об утверждении геометрических и физических числовых геодезических параметров государственной геодезической системы координат 2011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года»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Последние параметры связи – на сайте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декабрь 2020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ГСК-2011 приближена к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WGS-84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Важные факты при переходе с СК-42 на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186846" y="1080474"/>
            <a:ext cx="11659993" cy="5541069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Объекты при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пересчете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из СК-42 в ГСК-2011</a:t>
            </a:r>
          </a:p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не смещаются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!!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Координаты объектов (угловых точек)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на поверхности земли получают другие значения.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Различие – не более нескольких секунд по</a:t>
            </a:r>
          </a:p>
          <a:p>
            <a:pPr lvl="1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широте и долготе.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вот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разграфки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номенклатур СК-42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ГСК-2011 любого масштаба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«разъезжаются»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Углы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рамок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расходятся» на 90-160 м.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Почему?  -   Целые значения координат углов старых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рамок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СК-42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перепроецировании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ГСК-2011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получат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нецелые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значения, что и приводит к несовпадению 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целыми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значениями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координат углов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теоретических рамок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ГСК-2011.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Поэтому номенклатурный лист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карты какого-либо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масштаба, созданный в СК-42, при пересчете в ГСК-2011 займет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несколько иную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область, чем рамка листа от ГСК-2011: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образуются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две узкие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«пустые» полоски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вдоль одного из широтных и одного из меридиональных отрезков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рамки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противоположном углу рамки две </a:t>
            </a:r>
            <a:r>
              <a:rPr lang="ru-RU" dirty="0">
                <a:latin typeface="Arial" pitchFamily="34" charset="0"/>
                <a:cs typeface="Arial" pitchFamily="34" charset="0"/>
              </a:rPr>
              <a:t>других аналогичных полоски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«накроют» соседние листы.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7128022" y="973931"/>
            <a:ext cx="4967178" cy="2490788"/>
            <a:chOff x="7232797" y="1031081"/>
            <a:chExt cx="4967178" cy="2490788"/>
          </a:xfrm>
        </p:grpSpPr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97" y="1031081"/>
              <a:ext cx="4967178" cy="2490788"/>
            </a:xfrm>
            <a:prstGeom prst="rect">
              <a:avLst/>
            </a:prstGeom>
          </p:spPr>
        </p:pic>
        <p:cxnSp>
          <p:nvCxnSpPr>
            <p:cNvPr id="139" name="Прямая со стрелкой 138"/>
            <p:cNvCxnSpPr/>
            <p:nvPr/>
          </p:nvCxnSpPr>
          <p:spPr>
            <a:xfrm flipV="1">
              <a:off x="9935746" y="1469231"/>
              <a:ext cx="478905" cy="5595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 стрелкой 139"/>
            <p:cNvCxnSpPr/>
            <p:nvPr/>
          </p:nvCxnSpPr>
          <p:spPr>
            <a:xfrm flipV="1">
              <a:off x="10016105" y="1440657"/>
              <a:ext cx="457120" cy="65722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6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35897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17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разграфки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 СК-42 и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90" y="810914"/>
            <a:ext cx="8907873" cy="6010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1" y="861367"/>
            <a:ext cx="8828778" cy="599663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635129" y="3195637"/>
            <a:ext cx="4181475" cy="3114675"/>
            <a:chOff x="2558889" y="3044305"/>
            <a:chExt cx="4181475" cy="31146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558889" y="3044305"/>
              <a:ext cx="4181475" cy="3114675"/>
              <a:chOff x="4580086" y="1671637"/>
              <a:chExt cx="4181475" cy="3114675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0086" y="1671637"/>
                <a:ext cx="4181475" cy="311467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350365" y="3044307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О-36-</a:t>
                </a:r>
                <a:r>
                  <a:rPr lang="en-US" dirty="0" smtClean="0"/>
                  <a:t>I</a:t>
                </a:r>
                <a:endParaRPr lang="ru-RU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658520" y="3105150"/>
              <a:ext cx="1063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ГСК-2011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7444" y="3343275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mtClean="0"/>
                <a:t>СК-42</a:t>
              </a:r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1665" y="3302648"/>
            <a:ext cx="327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крупном масштабе уже видны расхождения.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9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344228" y="454342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54313" y="885825"/>
            <a:ext cx="773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Реальные пропорции между рамками для листа О-36-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171745" y="97725"/>
            <a:ext cx="10917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разграфки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 СК-42 и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06707" y="1302418"/>
            <a:ext cx="10058400" cy="5448300"/>
            <a:chOff x="1106707" y="1264318"/>
            <a:chExt cx="10058400" cy="54483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07" y="1264318"/>
              <a:ext cx="10058400" cy="5448300"/>
            </a:xfrm>
            <a:prstGeom prst="rect">
              <a:avLst/>
            </a:prstGeom>
          </p:spPr>
        </p:pic>
        <p:grpSp>
          <p:nvGrpSpPr>
            <p:cNvPr id="27" name="Группа 26"/>
            <p:cNvGrpSpPr/>
            <p:nvPr/>
          </p:nvGrpSpPr>
          <p:grpSpPr>
            <a:xfrm>
              <a:off x="2411524" y="1781175"/>
              <a:ext cx="8679643" cy="4591050"/>
              <a:chOff x="2411524" y="1781175"/>
              <a:chExt cx="8679643" cy="4591050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293892" y="1781175"/>
                <a:ext cx="0" cy="45910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411524" y="5614987"/>
                <a:ext cx="867964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5324402" y="1866900"/>
              <a:ext cx="5785815" cy="3795712"/>
              <a:chOff x="5324402" y="1866900"/>
              <a:chExt cx="5785815" cy="3795712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331122" y="1866900"/>
                <a:ext cx="0" cy="37957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324402" y="5653087"/>
                <a:ext cx="57858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52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631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значениях координат точек объектов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895350"/>
            <a:ext cx="8524875" cy="542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8547" y="6062216"/>
            <a:ext cx="31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(в метрах по широте/долготе)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26784" y="6467475"/>
            <a:ext cx="897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"</a:t>
            </a:r>
            <a:r>
              <a:rPr lang="ru-RU" i="1" dirty="0" smtClean="0"/>
              <a:t>Вестник </a:t>
            </a:r>
            <a:r>
              <a:rPr lang="ru-RU" i="1" dirty="0" err="1"/>
              <a:t>Сиб</a:t>
            </a:r>
            <a:r>
              <a:rPr lang="ru-RU" i="1" dirty="0"/>
              <a:t>. гос. ун-та </a:t>
            </a:r>
            <a:r>
              <a:rPr lang="ru-RU" i="1" dirty="0" err="1"/>
              <a:t>геосистем</a:t>
            </a:r>
            <a:r>
              <a:rPr lang="ru-RU" i="1" dirty="0"/>
              <a:t> и технологий" (</a:t>
            </a:r>
            <a:r>
              <a:rPr lang="ru-RU" i="1" dirty="0" err="1"/>
              <a:t>бывш</a:t>
            </a:r>
            <a:r>
              <a:rPr lang="ru-RU" i="1" dirty="0"/>
              <a:t>. </a:t>
            </a:r>
            <a:r>
              <a:rPr lang="ru-RU" i="1" dirty="0" err="1"/>
              <a:t>НИИГАиК</a:t>
            </a:r>
            <a:r>
              <a:rPr lang="ru-RU" i="1" dirty="0"/>
              <a:t>) (</a:t>
            </a:r>
            <a:r>
              <a:rPr lang="ru-RU" i="1" dirty="0" err="1"/>
              <a:t>вып</a:t>
            </a:r>
            <a:r>
              <a:rPr lang="ru-RU" i="1" dirty="0"/>
              <a:t>. 2(30), 2015)</a:t>
            </a:r>
          </a:p>
        </p:txBody>
      </p:sp>
    </p:spTree>
    <p:extLst>
      <p:ext uri="{BB962C8B-B14F-4D97-AF65-F5344CB8AC3E}">
        <p14:creationId xmlns:p14="http://schemas.microsoft.com/office/powerpoint/2010/main" val="33588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07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рекомендации от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Росреестра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(вопросы к ...)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337649"/>
            <a:ext cx="11561778" cy="4710072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1. Существует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(или предполагается?) унифицированный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способ указания эллипсоида при номенклатуре листа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    (с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целью однозначного определения участка земной поверхности, на который создан номенклатурный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лист)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		Например,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О-3523_11 в сетке ГСК-2011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против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О-3523 в СК-42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2. Существует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 унифицированная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методика проведения работ по восполнению «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просветов» между номенклатурными листами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заполнению появившихся «пустых» полос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выполняемом поэтапно сплошном картографировании площадей, занимающих более одного номенклатурного листа, в тех случаях, когда создаваемый в ГСК-2011 лист оказывается на границе с листом, уже созданным ранее в системе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координат СК-42 ?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	(актуально при создании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ГосГеолКарты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Существуют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ли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Росреестре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(или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разработанные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других ведомствах) сертифицированные программные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пересчета списков координат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между системами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координат СК-42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ГСК-2011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 Если да,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 какие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рекомендованы?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применение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8" y="1518624"/>
            <a:ext cx="11769795" cy="4771627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Определение (и изменение) координат угловых точек участков недр при проведении геодезических и картографических работ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GPS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координатах ГСК-2011 (или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WGS-84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но с дальнейшим пересчетом)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Пересчет в ГСК-2011 координат объектов (угловых точек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из других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систем координат, в том числе списком из таблиц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Собственные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внутри интерфейса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ФГИС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«АСЛН»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Photomod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GeoCalculator</a:t>
            </a:r>
            <a:r>
              <a:rPr lang="ru-RU" dirty="0">
                <a:latin typeface="Arial" pitchFamily="34" charset="0"/>
                <a:cs typeface="Arial" pitchFamily="34" charset="0"/>
              </a:rPr>
              <a:t>. Бесплатный геодезический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калькулятор из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разных СК,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dirty="0">
                <a:latin typeface="Arial" pitchFamily="34" charset="0"/>
                <a:cs typeface="Arial" pitchFamily="34" charset="0"/>
              </a:rPr>
              <a:t>. ГСК-2011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(Компания Ракурс, в описании – пересчет по ГОСТу, бесплатное скачивание с сайта)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Excel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-таблицы и другие программы…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Картографические работы в ГИС по созданию специальных (геологических) карт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ГСК-2011: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создание, отображение,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перепроецирование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ГИС-системах слоев пространственных данных (ПД)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шейпов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классов объектов БГД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ArcGIS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,…, в т. ч. и привязанных растров, макетирование и издание.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108" y="888206"/>
            <a:ext cx="1022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направления отраслевых работ с применением ГСК-2011: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Пересчет координат объектов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00" y="1075316"/>
            <a:ext cx="6326567" cy="53366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075316"/>
            <a:ext cx="5743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этапа пересчета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координат: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1) Геодезические (географические) СК-42 –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    в пространственные прямоугольные СК-42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2) Пространственные прямоугольные СК-42 –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в пространственные прямоугольные ГСК-2011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3) Пространственные прямоугольные ГСК-2011 –</a:t>
            </a:r>
          </a:p>
          <a:p>
            <a:pPr lvl="1"/>
            <a:r>
              <a:rPr lang="ru-RU" sz="1600" dirty="0" smtClean="0">
                <a:latin typeface="Arial" pitchFamily="34" charset="0"/>
                <a:cs typeface="Arial" pitchFamily="34" charset="0"/>
              </a:rPr>
              <a:t>    в геодезические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(географические)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ГСК-2011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(1,3) - ГОСТ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32453-2017. Глобальная навигационная спутниковая система. Системы координат. Методы преобразований определяемых точек.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(с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 июля 2018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г.)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(2) - Параметры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связи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Росреестр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2020г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143" y="5556614"/>
            <a:ext cx="454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https://rosreestr.gov.ru/site/activity/parametry-perekhoda-mezhdu-geodezicheskoy-sistemoy-koordinat-2011-goda-gsk-2011-i-mezhdunarodnymi-si</a:t>
            </a:r>
            <a:r>
              <a:rPr lang="en-US" sz="1400" dirty="0" smtClean="0">
                <a:hlinkClick r:id="rId3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64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924112" y="121160"/>
            <a:ext cx="11198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(ведение) ведомственного фонда ЦТО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1" y="1112703"/>
            <a:ext cx="11838824" cy="544873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Создания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как такового нет с 2016 года (оцифровки нет). Новые материалы поступают из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(из состава исходных данных ЕЭКО 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SXF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-формате).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ФГБУ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ведутся работы по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сопровождению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фонда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цифровых топографических основ (ЦТО)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следующих масштабов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1:1000 000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1:200 000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1:100 000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1:50 000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Создание производной картографической продукции из имеющегося фонда ЦТО разных масштабов для обеспечения нужд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организаций отрасли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Подготовка ЦТО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ГГК (полистно)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Сборка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комплектов на субъекты РФ и территории.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Векторные слои на всю территорию РФ для использования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ИС, ФГИС,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и для публикации на сайте РГФ.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др.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Обслуживание по заявкам ведомственных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8433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191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Пересчет координат объектов (ФГИС «АСЛН»)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532" y="1009650"/>
            <a:ext cx="3754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Модуль </a:t>
            </a:r>
            <a:r>
              <a:rPr lang="ru-RU" dirty="0"/>
              <a:t>пересчета </a:t>
            </a:r>
            <a:r>
              <a:rPr lang="ru-RU" dirty="0" smtClean="0"/>
              <a:t>координат в ФГИС «АСЛН»: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rfgf.ru/info-resursy/fgis-asln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Инструмент </a:t>
            </a:r>
            <a:r>
              <a:rPr lang="ru-RU" dirty="0"/>
              <a:t>доступен под Вашими учетными </a:t>
            </a:r>
            <a:r>
              <a:rPr lang="ru-RU" dirty="0" smtClean="0"/>
              <a:t>данными.</a:t>
            </a:r>
          </a:p>
          <a:p>
            <a:r>
              <a:rPr lang="ru-RU" dirty="0" smtClean="0"/>
              <a:t>При </a:t>
            </a:r>
            <a:r>
              <a:rPr lang="ru-RU" dirty="0"/>
              <a:t>отсутствии учетных данных их можно запросить дополнительно.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67" y="1000125"/>
            <a:ext cx="7892678" cy="5762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92" y="1126012"/>
            <a:ext cx="7851258" cy="57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Работа с пространственными данными в ГИС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261449"/>
            <a:ext cx="11838826" cy="5017849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lvl="1"/>
            <a:r>
              <a:rPr lang="ru-RU" sz="2400" dirty="0" smtClean="0">
                <a:latin typeface="Arial" pitchFamily="34" charset="0"/>
                <a:cs typeface="Arial" pitchFamily="34" charset="0"/>
              </a:rPr>
              <a:t>Многие ГИС-системы уже поддерживают ГСК-2011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для отображения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ней слоев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пространственных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данных (ПД) и пересчетов между другими СК.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Требование к ПД: Все слои должны иметь пространственную привязку</a:t>
            </a:r>
          </a:p>
          <a:p>
            <a:pPr lvl="1"/>
            <a:r>
              <a:rPr lang="ru-RU" sz="2400" dirty="0">
                <a:latin typeface="Arial" pitchFamily="34" charset="0"/>
                <a:cs typeface="Arial" pitchFamily="34" charset="0"/>
              </a:rPr>
              <a:t>(напр.,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шейп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-файла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файл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PRJ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ArcGIS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версий 9.3 и 10.* для поддержки ГСК-2011 необходимо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доустановить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 стандартной инсталляции файлы с описаниями систем координат и географических преобразований</a:t>
            </a:r>
          </a:p>
          <a:p>
            <a:pPr lvl="1"/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два архивных файла, поставщик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дистрибьютор в России и странах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СНГ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ООО ЭСРИ СНГ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i="1" dirty="0" err="1" smtClean="0"/>
              <a:t>CustPrj</a:t>
            </a:r>
            <a:r>
              <a:rPr lang="ru-RU" sz="2000" i="1" dirty="0" smtClean="0"/>
              <a:t> – </a:t>
            </a:r>
            <a:r>
              <a:rPr lang="ru-RU" sz="2000" dirty="0" smtClean="0"/>
              <a:t>добавляются ГСК-2011 и МСК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000" i="1" dirty="0" err="1" smtClean="0"/>
              <a:t>CustomTransformation</a:t>
            </a:r>
            <a:r>
              <a:rPr lang="en-US" sz="2000" i="1" dirty="0" smtClean="0"/>
              <a:t>s</a:t>
            </a:r>
            <a:r>
              <a:rPr lang="ru-RU" sz="2000" i="1" dirty="0" smtClean="0"/>
              <a:t> – </a:t>
            </a:r>
            <a:r>
              <a:rPr lang="ru-RU" sz="2000" dirty="0" smtClean="0"/>
              <a:t>дополняются имеющиеся географические преобразования до </a:t>
            </a:r>
            <a:r>
              <a:rPr lang="ru-RU" sz="2000" dirty="0"/>
              <a:t>полного списка, обеспечив взаимные преобразования между всеми используемыми в настоящее время системами координат на разных </a:t>
            </a:r>
            <a:r>
              <a:rPr lang="ru-RU" sz="2000" dirty="0" smtClean="0"/>
              <a:t>эллипсоидах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81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ГСК-2011 в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261449"/>
            <a:ext cx="11865518" cy="5387180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 способа отображения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карте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ArcMap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слоев ПД с различной пространственной привязкой в системе координат ГСК-2011: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Предварительное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перепроецирование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слоев ПД в ГСК-2011 перед загрузкой в карту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Отображение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«лету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слоев ПД с различной пространственной привязкой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карте с настроенной ГСК-2011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техники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проецирования 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Использование инструмента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Проецировать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Project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Создание новой системы координат проекции в ГСК-2011 (например, проекции Гаусса-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Крюгера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эллипсоиде ГСК-2011, зона 8, средний меридиан 45 градусов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в.д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.).                Но будут и коническая равнопромежуточная, и серия МСК, и др. на эллипсоиде ГСК-2011</a:t>
            </a:r>
          </a:p>
          <a:p>
            <a:pPr marL="914400" lvl="1" indent="-457200">
              <a:buFont typeface="+mj-lt"/>
              <a:buAutoNum type="arabicParenR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Использование (или не использование!) географических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преобразований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отображении «на лету» слоев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ПД с разной пространственной привязкой.</a:t>
            </a:r>
          </a:p>
          <a:p>
            <a:pPr lvl="2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в ГСК-2011 слоев цифровой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топоосновы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созданной в СК-42   (в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т.ч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привязанных тиражных оттисков)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37" y="853561"/>
            <a:ext cx="8960871" cy="5899664"/>
          </a:xfrm>
          <a:prstGeom prst="rect">
            <a:avLst/>
          </a:prstGeom>
        </p:spPr>
      </p:pic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81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использование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географических преобразований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32" y="2771775"/>
            <a:ext cx="3079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Карта настроена на ГСК-2011. Отображены слои:</a:t>
            </a:r>
          </a:p>
          <a:p>
            <a:r>
              <a:rPr lang="ru-RU" dirty="0" smtClean="0"/>
              <a:t>- Реки </a:t>
            </a:r>
            <a:r>
              <a:rPr lang="ru-RU" dirty="0"/>
              <a:t>в </a:t>
            </a:r>
            <a:r>
              <a:rPr lang="ru-RU" dirty="0" smtClean="0"/>
              <a:t>СК-42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Перепроецированные</a:t>
            </a:r>
            <a:r>
              <a:rPr lang="ru-RU" dirty="0" smtClean="0"/>
              <a:t> </a:t>
            </a:r>
            <a:r>
              <a:rPr lang="ru-RU" dirty="0"/>
              <a:t>Реки </a:t>
            </a:r>
            <a:r>
              <a:rPr lang="ru-RU" dirty="0" smtClean="0"/>
              <a:t>  в ГСК-2011</a:t>
            </a:r>
          </a:p>
          <a:p>
            <a:endParaRPr lang="ru-RU" dirty="0"/>
          </a:p>
          <a:p>
            <a:r>
              <a:rPr lang="ru-RU" dirty="0" smtClean="0"/>
              <a:t>Если преобразования не включать – «</a:t>
            </a:r>
            <a:r>
              <a:rPr lang="ru-RU" i="1" dirty="0" smtClean="0"/>
              <a:t>Нет (</a:t>
            </a:r>
            <a:r>
              <a:rPr lang="en-US" i="1" dirty="0" smtClean="0"/>
              <a:t>None)</a:t>
            </a:r>
            <a:r>
              <a:rPr lang="ru-RU" i="1" dirty="0" smtClean="0"/>
              <a:t>»</a:t>
            </a:r>
            <a:r>
              <a:rPr lang="ru-RU" dirty="0" smtClean="0"/>
              <a:t>,   то объекты слоев выкладываются на карту как есть, без пересчета.</a:t>
            </a:r>
          </a:p>
          <a:p>
            <a:endParaRPr lang="ru-RU" dirty="0" smtClean="0"/>
          </a:p>
          <a:p>
            <a:r>
              <a:rPr lang="ru-RU" dirty="0" smtClean="0"/>
              <a:t>Поэтому объекты «разъезжаются»</a:t>
            </a:r>
            <a:endParaRPr lang="ru-RU" dirty="0"/>
          </a:p>
        </p:txBody>
      </p:sp>
      <p:cxnSp>
        <p:nvCxnSpPr>
          <p:cNvPr id="131" name="Прямая со стрелкой 130"/>
          <p:cNvCxnSpPr/>
          <p:nvPr/>
        </p:nvCxnSpPr>
        <p:spPr>
          <a:xfrm flipV="1">
            <a:off x="2855169" y="4324352"/>
            <a:ext cx="2310278" cy="55244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5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34" y="855523"/>
            <a:ext cx="8952809" cy="5932430"/>
          </a:xfrm>
          <a:prstGeom prst="rect">
            <a:avLst/>
          </a:prstGeom>
        </p:spPr>
      </p:pic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 flipV="1">
            <a:off x="4642641" y="4429124"/>
            <a:ext cx="550418" cy="276226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1171745" y="97725"/>
            <a:ext cx="1081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географических преобразований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585" y="4752974"/>
            <a:ext cx="3786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Используем Кнопку </a:t>
            </a:r>
            <a:r>
              <a:rPr lang="en-US" i="1" dirty="0" smtClean="0"/>
              <a:t>Transformations</a:t>
            </a:r>
            <a:r>
              <a:rPr lang="ru-RU" i="1" dirty="0" smtClean="0"/>
              <a:t>,</a:t>
            </a:r>
            <a:r>
              <a:rPr lang="ru-RU" dirty="0" smtClean="0"/>
              <a:t> выбираем преобразование из СК-42 (</a:t>
            </a:r>
            <a:r>
              <a:rPr lang="en-US" dirty="0" smtClean="0"/>
              <a:t>GCS_Pulkovo_1942) </a:t>
            </a:r>
            <a:r>
              <a:rPr lang="ru-RU" dirty="0" smtClean="0"/>
              <a:t>в ГСК-2011 </a:t>
            </a:r>
            <a:r>
              <a:rPr lang="en-US" dirty="0" smtClean="0"/>
              <a:t>(GCS_RUSSIA_2011)</a:t>
            </a:r>
            <a:endParaRPr lang="ru-RU" dirty="0" smtClean="0"/>
          </a:p>
          <a:p>
            <a:endParaRPr lang="ru-RU" i="1" dirty="0"/>
          </a:p>
          <a:p>
            <a:r>
              <a:rPr lang="ru-RU" sz="1600" i="1" dirty="0" smtClean="0"/>
              <a:t>Прим</a:t>
            </a:r>
            <a:r>
              <a:rPr lang="ru-RU" sz="1600" dirty="0"/>
              <a:t>: Преобразование работает в обе стороны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cxnSp>
        <p:nvCxnSpPr>
          <p:cNvPr id="143" name="Прямая со стрелкой 142"/>
          <p:cNvCxnSpPr/>
          <p:nvPr/>
        </p:nvCxnSpPr>
        <p:spPr>
          <a:xfrm flipV="1">
            <a:off x="3790326" y="4772025"/>
            <a:ext cx="550416" cy="12382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78249" y="2761890"/>
            <a:ext cx="3902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настроена на ГСК-2011. Отображены слои:</a:t>
            </a:r>
          </a:p>
          <a:p>
            <a:r>
              <a:rPr lang="ru-RU" dirty="0" smtClean="0"/>
              <a:t>- Реки в СК-42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перепроецированные</a:t>
            </a:r>
            <a:r>
              <a:rPr lang="ru-RU" dirty="0" smtClean="0"/>
              <a:t> Реки                в ГСК-2011</a:t>
            </a:r>
          </a:p>
          <a:p>
            <a:endParaRPr lang="ru-RU" dirty="0" smtClean="0"/>
          </a:p>
          <a:p>
            <a:r>
              <a:rPr lang="ru-RU" dirty="0" smtClean="0"/>
              <a:t>Они совпали.  Почему?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8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81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преобразований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5" y="1423987"/>
            <a:ext cx="4114800" cy="334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82" y="1371600"/>
            <a:ext cx="4029075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229" y="983218"/>
            <a:ext cx="538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Преобразование </a:t>
            </a:r>
            <a:r>
              <a:rPr lang="ru-RU" dirty="0"/>
              <a:t>PULKOVO_1942_To_RUSSIA_2011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996" y="983218"/>
            <a:ext cx="633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Преобразование </a:t>
            </a:r>
            <a:r>
              <a:rPr lang="ru-RU" dirty="0"/>
              <a:t>PULKOVO_1942_To_RUSSIA_2011_RR_2020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071" y="6096000"/>
            <a:ext cx="862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Разница в значениях координат при использовании этих преобразований невелика – на тестовом номенклатурном листе она составила 16 мм (1,6 см)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450" y="4867275"/>
            <a:ext cx="11292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Впервые опубликованные параметры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связи - п. 3 приложения к приказу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от 23 марта 2016 г. № П/0134 «Об утверждении геометрических и физических числовых геодезических параметров государственной геодезической системы координат 2011 года»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Последние параметры связи – на сайте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декабрь 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4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81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преобразований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109414" y="947124"/>
            <a:ext cx="11943601" cy="5756512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преобразования 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перепроецировании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или отображении «на лету» не использовать, то ПД с разными эллипсоидами будут не согласованы по расположению объектов, т.е. «разъедутся» от 90 до 160 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использовать разные преобразования 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перепроецировании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ПД, то это тоже приводит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расхождениям.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Наличие разных (отличающихся) преобразований просто необходимо: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Изменение (уточнение) параметров Земли (между эллипсоидами Красовского и ГСК-2011 уже 2 преобразования – 2016 и 2020 гг.)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WGS-84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уже десяток подобных изменений (фиксируется новая эпоха, новый ГОСТ – новое преобразование…)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Карту необходимо собирать,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перепроецируя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все ее слои с использованием одного преобразования.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Использовать преобразование с последними уточненными параметрами.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Прим: Преобразования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ArcGIS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работают в обе стороны.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Наблюдение: Введение ГСК-2011 дало многим ГИС-специалистам толчок в понимании необходимости использования корректных географических преобразований между ГСК-2011, СК-42,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WGS-84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др. </a:t>
            </a:r>
          </a:p>
        </p:txBody>
      </p:sp>
    </p:spTree>
    <p:extLst>
      <p:ext uri="{BB962C8B-B14F-4D97-AF65-F5344CB8AC3E}">
        <p14:creationId xmlns:p14="http://schemas.microsoft.com/office/powerpoint/2010/main" val="39526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19345" y="97725"/>
            <a:ext cx="10964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инструмента Проецировать в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" y="838200"/>
            <a:ext cx="10058400" cy="60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19345" y="97725"/>
            <a:ext cx="10964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инструмента Проецировать в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833297"/>
            <a:ext cx="10011114" cy="60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11117" y="97725"/>
            <a:ext cx="11495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новой системы координат проекции в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87" y="704318"/>
            <a:ext cx="8009555" cy="6153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99" y="1137969"/>
            <a:ext cx="3857625" cy="528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2387" y="5625584"/>
            <a:ext cx="595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Кнопка </a:t>
            </a:r>
            <a:r>
              <a:rPr lang="ru-RU" i="1" dirty="0" smtClean="0"/>
              <a:t>Изменить (</a:t>
            </a:r>
            <a:r>
              <a:rPr lang="en-US" i="1" dirty="0" smtClean="0"/>
              <a:t>Change) </a:t>
            </a:r>
            <a:r>
              <a:rPr lang="en-US" dirty="0" smtClean="0"/>
              <a:t>– </a:t>
            </a:r>
            <a:r>
              <a:rPr lang="ru-RU" dirty="0" smtClean="0"/>
              <a:t>выбрать эллипсоид ГСК-2011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6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-36001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1672869" y="98584"/>
            <a:ext cx="981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масштаб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1:1000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000)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0" y="998403"/>
            <a:ext cx="11908777" cy="452540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на 227НЛ, Оцифрованы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полистно, по государственным топографическим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картам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Роскартографии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(1999г., обновлена в 2007г.).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сшита на территорию РФ (включая Крымский п-в), в 2 состояниях: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полной нагрузкой, 40 слоев.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Разгруженная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14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слоев.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Используется в задачах изученности (ИС Недра,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Диафонд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и других отраслевых ГИС.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Полистно: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разгружается и конвертируется по Единым  требованиям НРС 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ГГК-1000/3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Форматы: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ArcInfo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БГД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ArcGIS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шейп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Классификатор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Обновляется в РГФ по мере изменений границ и административно-территориального деления, географических названий, появления значимых объектов (ж/д, мосты…).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11117" y="97725"/>
            <a:ext cx="11495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новой системы координат проекции в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" y="916781"/>
            <a:ext cx="4581525" cy="527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46" y="1184431"/>
            <a:ext cx="3952875" cy="541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66" y="851624"/>
            <a:ext cx="4540817" cy="6002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46" y="841567"/>
            <a:ext cx="4592696" cy="6095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4511" y="5046107"/>
            <a:ext cx="3024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Кнопка (*) – в Избранное</a:t>
            </a:r>
          </a:p>
          <a:p>
            <a:r>
              <a:rPr lang="ru-RU" dirty="0" smtClean="0"/>
              <a:t>- Описание проекции можно</a:t>
            </a:r>
          </a:p>
          <a:p>
            <a:r>
              <a:rPr lang="ru-RU" dirty="0" smtClean="0"/>
              <a:t>сохранить в файл </a:t>
            </a:r>
            <a:r>
              <a:rPr lang="en-US" dirty="0" smtClean="0"/>
              <a:t>.PRJ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ГСК-2011 ЦТО, созданной в СК-42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109049"/>
            <a:ext cx="11315103" cy="5694957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Слои цифровых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топооснов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разных масштабов, созданные в координатах СК-42, могут беспрепятственно использоваться на картах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ГСК-2011.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Но!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Нужно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быть готовым к нюансам при отображении слоев из СК-42: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полистном отображении слоев из СК-42 на соответствующую номенклатуру в ГСК-2011 (напр., гидрография на лист О-36-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в противоположных углах рамки появятся полоски либо с «пропусками», либо с  наложениями на смежные листы. 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использовании «сшитых» по листам слоев отображение будет сплошное, без пропусков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наложений.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масштаба 1:1000 000 (и мельче) это может быть не критично – 100 метров (0.1 мм карты) в этом масштабе не различимы.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отсканированных карт (например, тиражных оттисков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топоосновы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), созданных в СК-42 (Красовский):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растр уже привязан – проблем нет. Он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перепроецируется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«на лету».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привязка проводится в карте в ГСК-2011,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необходимо подгрузить сетку СК-42,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перепроецированную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ГСК-2011, и регистрировать углы рамки растра к ней (а не к сетке ГСК-2011 !!!). Либо привязывать по характерным точкам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топоосновы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применении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ГСК-2011 в ГГК-200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685707" y="880449"/>
            <a:ext cx="10058400" cy="5819775"/>
            <a:chOff x="685707" y="880449"/>
            <a:chExt cx="10058400" cy="5819775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85707" y="1042374"/>
              <a:ext cx="10058400" cy="5657850"/>
              <a:chOff x="685707" y="1042374"/>
              <a:chExt cx="10058400" cy="565785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707" y="1042374"/>
                <a:ext cx="10058400" cy="5657850"/>
              </a:xfrm>
              <a:prstGeom prst="rect">
                <a:avLst/>
              </a:prstGeom>
            </p:spPr>
          </p:pic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6818537" y="2105025"/>
                <a:ext cx="374798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6780437" y="1600200"/>
                <a:ext cx="0" cy="50482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817937" y="1600200"/>
                <a:ext cx="1" cy="5048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999171" y="2143125"/>
                <a:ext cx="18187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Прямая со стрелкой 97"/>
            <p:cNvCxnSpPr/>
            <p:nvPr/>
          </p:nvCxnSpPr>
          <p:spPr>
            <a:xfrm flipH="1">
              <a:off x="4368355" y="1013799"/>
              <a:ext cx="246676" cy="1062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H="1">
              <a:off x="6956601" y="994749"/>
              <a:ext cx="277970" cy="10626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flipH="1">
              <a:off x="6970406" y="994749"/>
              <a:ext cx="1501222" cy="3120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/>
          </p:nvGrpSpPr>
          <p:grpSpPr>
            <a:xfrm>
              <a:off x="4591170" y="880449"/>
              <a:ext cx="4163590" cy="388382"/>
              <a:chOff x="4591170" y="880449"/>
              <a:chExt cx="4163590" cy="388382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4591170" y="89949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235603" y="88997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2</a:t>
                </a:r>
                <a:endParaRPr lang="ru-RU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453074" y="8804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применении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ГСК-2011 в ГГК-200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128464" y="1042374"/>
            <a:ext cx="11925472" cy="557184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При подготовке комплекта ГГК-200 на номенклатурный лист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новой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разграфке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ГСК-2011 необходимо изменить технологию подготовки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уже существующей, созданной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разграфке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СК-42.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Разные варианты исходной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масштаба 1:200 000: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покрытие сплошное, т. е. объекты сведены по границам и сшиты (например, на территорию субъекта РФ или блок), то вырезаем новой рамкой.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работа с полистной ЦТО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то технология существенно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усложняется (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более 2 000 НЛ из фонда РГФ еще не сшито!) 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Самое простое будет обрезать новой рамкой «лишние» 2 полоски.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трудозатратное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«добор» двух полосок и уголка со смежных листов (а это 3 дополнительных НЛ в работе – 3 ЦТО и 3 отсканированных тиражных…).</a:t>
            </a:r>
          </a:p>
          <a:p>
            <a:pPr lvl="1"/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Согласовать объекты по границам, сшить, обрезать новой рамкой….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 если один НЛ из них из другой зоны?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ряд других вопросов…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(и факты) при применении ГСК-2011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185249"/>
            <a:ext cx="11865518" cy="360207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Сколько десятичных знаков в секундах хранить?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(И это не вопрос к ГСК-2011 !!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1" dirty="0" smtClean="0"/>
              <a:t>56</a:t>
            </a:r>
            <a:r>
              <a:rPr lang="en-US" sz="2400" b="1" dirty="0"/>
              <a:t>° 17' 30,494" N </a:t>
            </a:r>
            <a:r>
              <a:rPr lang="en-US" sz="2400" dirty="0"/>
              <a:t>	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Секунда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до 30 м.  Единица 1-го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до 3-х метров. 2-й - до 30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см.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3-й – до 3 см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разных типов данных могут (и должны быть) свои требования…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Необходимо разумно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выбирать количество значащих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цифр: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входе секунды целые, то на выходе обеспечивать 3-4 десятичных знака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бессмысленно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Точность координат этим не улучшается. Максимум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десятичный знак.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 входе 2 знака – в результате – 2-3 знака.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применении ГСК-2011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0" y="1061424"/>
            <a:ext cx="11449484" cy="544873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ФГБУ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используется 2 способа пересчета списков координат угловых точек из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системы координат СК-42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ГСК-2011: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Пересчет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использованием технологии построения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шейп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-файлов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из списков координат 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их последующим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перепроецированием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ГИС-инструментами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ArcGIS)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формированием таблиц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координатами угловых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точек    (январь-март 2021г.).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«Онлайн пересчет координат» ФГИС «АСЛН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(в настоящее время).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Разница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значениях координат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превышает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1-2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единицы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четвертом десятичном знаке секунд по широте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долготе.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соответствует расхождению порядка 1 сантиметра и менее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Для тестирования были использованы в том числе и координаты геодезического пункта, которые приводятся для проверки функции преобразования координат специализированного программного обеспечения в стандарте АО «</a:t>
            </a:r>
            <a:r>
              <a:rPr lang="ru-RU" sz="2000" dirty="0" err="1" smtClean="0"/>
              <a:t>Роскартография</a:t>
            </a:r>
            <a:r>
              <a:rPr lang="ru-RU" sz="2000" dirty="0" smtClean="0"/>
              <a:t>»   (</a:t>
            </a:r>
            <a:r>
              <a:rPr lang="ru-RU" sz="2000" u="sng" dirty="0" smtClean="0">
                <a:hlinkClick r:id="rId2"/>
              </a:rPr>
              <a:t>https://www.roscartography.ru/wp-content/uploads/2020/12/sto-3.5-2020-metody-preobrazovaniya-koordinat-i-vysot.pdf</a:t>
            </a:r>
            <a:r>
              <a:rPr lang="ru-RU" sz="2000" dirty="0" smtClean="0"/>
              <a:t>, с. 29)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947124"/>
            <a:ext cx="11561778" cy="770532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Роскартография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68" y="1717656"/>
            <a:ext cx="5691600" cy="513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7" y="1684698"/>
            <a:ext cx="5939793" cy="5138250"/>
          </a:xfrm>
          <a:prstGeom prst="rect">
            <a:avLst/>
          </a:prstGeom>
        </p:spPr>
      </p:pic>
      <p:sp>
        <p:nvSpPr>
          <p:cNvPr id="8" name="Дуга 7"/>
          <p:cNvSpPr/>
          <p:nvPr/>
        </p:nvSpPr>
        <p:spPr>
          <a:xfrm>
            <a:off x="9022043" y="1147724"/>
            <a:ext cx="45719" cy="11910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647261" y="4410075"/>
            <a:ext cx="1259789" cy="1895475"/>
            <a:chOff x="8647261" y="4410075"/>
            <a:chExt cx="1259789" cy="1895475"/>
          </a:xfrm>
        </p:grpSpPr>
        <p:sp>
          <p:nvSpPr>
            <p:cNvPr id="3" name="Овал 2"/>
            <p:cNvSpPr/>
            <p:nvPr/>
          </p:nvSpPr>
          <p:spPr>
            <a:xfrm>
              <a:off x="8647261" y="4410075"/>
              <a:ext cx="1240739" cy="52387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8666311" y="5781675"/>
              <a:ext cx="1240739" cy="523875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8" name="Прямоугольник 137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при применении ГСК-2011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10951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применении ГСК-2011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26105" y="1020389"/>
            <a:ext cx="11865517" cy="462755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Наложение угловых точек объектов (как правило, новых) на смежные объекты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8" y="1517095"/>
            <a:ext cx="4691954" cy="3496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8" y="1582147"/>
            <a:ext cx="4566014" cy="3418374"/>
          </a:xfrm>
          <a:prstGeom prst="rect">
            <a:avLst/>
          </a:prstGeom>
        </p:spPr>
      </p:pic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536988" y="5023824"/>
            <a:ext cx="11198102" cy="1755417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Эта ситуация могла быть и при использовании СК-42, не только после пересчета в ГСК-2011 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понимать (и учитывать), с какой точностью снимались координаты: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Если это бытовые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GPS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-приемники, то их точность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м.б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более 3 метров…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Возможны погрешности пересчета координат или неправильные преобразования…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Решения: приводить значения к совпадению координат «лучшего» объекта,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или ограничиться погрешностью, в пределах которой такие ситуации допустимы (напр., 3 метра).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7134" y="3106668"/>
            <a:ext cx="189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увеличении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3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71745" y="97725"/>
            <a:ext cx="876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 по ГСК-2011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4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947124"/>
            <a:ext cx="11839747" cy="5110181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Инструмент пересчета координат  (в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ФГИС </a:t>
            </a:r>
            <a:r>
              <a:rPr lang="ru-RU" dirty="0">
                <a:latin typeface="Arial" pitchFamily="34" charset="0"/>
                <a:cs typeface="Arial" pitchFamily="34" charset="0"/>
              </a:rPr>
              <a:t>АСЛН):</a:t>
            </a:r>
            <a:r>
              <a:rPr lang="ru-RU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rfgf.ru/info-resursy/fgis-asln</a:t>
            </a:r>
            <a:r>
              <a:rPr lang="ru-RU" dirty="0" smtClean="0"/>
              <a:t>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ГСК-2011</a:t>
            </a:r>
            <a:r>
              <a:rPr lang="ru-RU" dirty="0">
                <a:latin typeface="Arial" pitchFamily="34" charset="0"/>
                <a:cs typeface="Arial" pitchFamily="34" charset="0"/>
              </a:rPr>
              <a:t>. Нормативная база. Особенности применения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ГСК-2011. Инструкция для </a:t>
            </a:r>
            <a:r>
              <a:rPr lang="en-US" dirty="0">
                <a:latin typeface="Arial" pitchFamily="34" charset="0"/>
                <a:cs typeface="Arial" pitchFamily="34" charset="0"/>
              </a:rPr>
              <a:t>ArcGIS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Архив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Setki.rar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 номенклатурной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разграфкой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масштабов 1:1000 000 – 1:50 000 в ГСК-2011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Файлы с параметрами ГСК-2011 для установки в </a:t>
            </a:r>
            <a:r>
              <a:rPr lang="en-US" dirty="0">
                <a:latin typeface="Arial" pitchFamily="34" charset="0"/>
                <a:cs typeface="Arial" pitchFamily="34" charset="0"/>
              </a:rPr>
              <a:t>ArcGIS: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Custprj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CustomTransformations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Файлы с описанием проекций Гаусса-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Крюгера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ГСК-2011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ЭСРИ </a:t>
            </a:r>
            <a:r>
              <a:rPr lang="ru-RU" dirty="0">
                <a:latin typeface="Arial" pitchFamily="34" charset="0"/>
                <a:cs typeface="Arial" pitchFamily="34" charset="0"/>
              </a:rPr>
              <a:t>СНГ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О географических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преобразованиях </a:t>
            </a:r>
            <a:r>
              <a:rPr lang="ru-RU" dirty="0"/>
              <a:t>- </a:t>
            </a:r>
            <a:r>
              <a:rPr lang="ru-RU" dirty="0">
                <a:hlinkClick r:id="rId3"/>
              </a:rPr>
              <a:t>https://blogs.esri-cis.ru/2018/02/14/geo-transformations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Подробнее о инструментах проецирования 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ArcGIS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презентации с конференций: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https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blogs.esri-cis.ru/2016/02/05/arcgis-msk/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,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https</a:t>
            </a:r>
            <a:r>
              <a:rPr lang="en-US" dirty="0">
                <a:latin typeface="Arial" pitchFamily="34" charset="0"/>
                <a:cs typeface="Arial" pitchFamily="34" charset="0"/>
                <a:hlinkClick r:id="rId5"/>
              </a:rPr>
              <a:t>://www.youtube.com/watch?v=-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tUWPhG8F-M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ГСК-2011 </a:t>
            </a:r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геологии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ЦНИГРИ, </a:t>
            </a:r>
            <a:r>
              <a:rPr lang="ru-RU" dirty="0">
                <a:latin typeface="Arial" pitchFamily="34" charset="0"/>
                <a:cs typeface="Arial" pitchFamily="34" charset="0"/>
              </a:rPr>
              <a:t>Вахрушев,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Муравьев.   Ссылка на статью 2019г.: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https</a:t>
            </a:r>
            <a:r>
              <a:rPr lang="en-US" dirty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cyberleninka.ru/article/n/k-voprosu-ispolzovaniya-gosudarstvennoy-sistemy-koordinat-gsk-2011-pri-rabotah-geologicheskoy-otrasli-formirovanii-edinogo/viewer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ВСЕГЕИ: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Методическое пособие по использованию систем спутниковой навигации при производстве ГСР-200 и работах по созданию Госгеолкарты-1000/3. – СПб.: Картографическая фабрика ВСЕГЕИ, 2014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3075874" y="2804927"/>
            <a:ext cx="5896268" cy="708977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1274" y="5347214"/>
            <a:ext cx="9770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большая благодарность за помощь в подготовке материалов и оперативном решении технических проблем </a:t>
            </a:r>
            <a:r>
              <a:rPr lang="ru-RU" dirty="0"/>
              <a:t>для корректного использования в отрасли системы координат </a:t>
            </a:r>
            <a:r>
              <a:rPr lang="ru-RU" dirty="0" smtClean="0"/>
              <a:t>ГСК-2011:</a:t>
            </a:r>
          </a:p>
          <a:p>
            <a:r>
              <a:rPr lang="ru-RU" dirty="0" err="1" smtClean="0"/>
              <a:t>А.Безяев</a:t>
            </a:r>
            <a:r>
              <a:rPr lang="ru-RU" dirty="0" smtClean="0"/>
              <a:t>, </a:t>
            </a:r>
            <a:r>
              <a:rPr lang="ru-RU" dirty="0" err="1" smtClean="0"/>
              <a:t>В.Труханкин</a:t>
            </a:r>
            <a:r>
              <a:rPr lang="ru-RU" dirty="0" smtClean="0"/>
              <a:t> (</a:t>
            </a:r>
            <a:r>
              <a:rPr lang="ru-RU" dirty="0" err="1" smtClean="0"/>
              <a:t>Росгеолфонд</a:t>
            </a:r>
            <a:r>
              <a:rPr lang="ru-RU" dirty="0" smtClean="0"/>
              <a:t>), </a:t>
            </a:r>
            <a:r>
              <a:rPr lang="ru-RU" dirty="0" err="1" smtClean="0"/>
              <a:t>И.Стрельцов</a:t>
            </a:r>
            <a:r>
              <a:rPr lang="ru-RU" dirty="0" smtClean="0"/>
              <a:t> (ЭСРИ СНГ), </a:t>
            </a:r>
            <a:r>
              <a:rPr lang="ru-RU" dirty="0" err="1" smtClean="0"/>
              <a:t>В.Давыдов</a:t>
            </a:r>
            <a:r>
              <a:rPr lang="ru-RU" dirty="0" smtClean="0"/>
              <a:t> (</a:t>
            </a:r>
            <a:r>
              <a:rPr lang="ru-RU" dirty="0" err="1" smtClean="0"/>
              <a:t>Росгеология</a:t>
            </a:r>
            <a:r>
              <a:rPr lang="ru-RU" dirty="0" smtClean="0"/>
              <a:t>), </a:t>
            </a:r>
            <a:r>
              <a:rPr lang="ru-RU" dirty="0" err="1" smtClean="0"/>
              <a:t>А.Полищук</a:t>
            </a:r>
            <a:r>
              <a:rPr lang="ru-RU" dirty="0" smtClean="0"/>
              <a:t> (ВИМС), </a:t>
            </a:r>
            <a:r>
              <a:rPr lang="ru-RU" dirty="0" err="1" smtClean="0"/>
              <a:t>А.Вахрушев</a:t>
            </a:r>
            <a:r>
              <a:rPr lang="ru-RU" dirty="0" smtClean="0"/>
              <a:t> (ЦНИГРИ),……</a:t>
            </a:r>
          </a:p>
          <a:p>
            <a:r>
              <a:rPr lang="ru-RU" dirty="0" smtClean="0"/>
              <a:t>А также всем коллегам в отрасли за многочисленные вопросы, советы и тестирование.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0" y="988878"/>
            <a:ext cx="11977809" cy="5448736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5 104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НЛ (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без Новой земли, арх. Северная земля,..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~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150 НЛ).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Оцифровывались полистно 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1995 по 2016гг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государственным топографическим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картам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Роскартографии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обновлялась по «дежурным картам»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Роскартографии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 2009 по 2016гг.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Форматы: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ArcInfo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БГД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ArcGIS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шейп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Классификатор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(полная нагрузка, 350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типов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объектов, 48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слоев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Полистно: разгружается и конвертируется по Единым  требованиям НРС (100 типов объектов, до 20 слоев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для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ГГК-200/2.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сшита по территориям 76 субъектов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РФ (около 2 800 НЛ):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Используется в тематических ГИС-проектах по субъектам.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Создаются отдельные слои на всю территорию РФ для отраслевых ИС.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Административно-территориальное деление, границы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Сухопутная и морская территория Арктической зоны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1672869" y="98584"/>
            <a:ext cx="9816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масштаб 1:200 000)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2263419" y="98584"/>
            <a:ext cx="9540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Роскартографии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1" y="1112703"/>
            <a:ext cx="11865516" cy="4156074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lvl="1"/>
            <a:r>
              <a:rPr lang="ru-RU" sz="2400" dirty="0">
                <a:latin typeface="Arial" pitchFamily="34" charset="0"/>
                <a:cs typeface="Arial" pitchFamily="34" charset="0"/>
              </a:rPr>
              <a:t>Масштаб 1:1000 000 и 1:200 000: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Готовые ЦТК - единичные случаи заказа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Росреестре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Роскартографии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Оцифрованы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полистно,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государственным топографическим картам.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СК-42. 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сведены по границам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листов, классификатор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Распространяются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файлах в формате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SXF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Обновлений не проводилось, и не будет!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Масштаб 1:1000 000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ru-RU" sz="2400" dirty="0" smtClean="0"/>
              <a:t>227 НЛ</a:t>
            </a:r>
          </a:p>
          <a:p>
            <a:pPr lvl="2"/>
            <a:r>
              <a:rPr lang="ru-RU" sz="2400" dirty="0">
                <a:cs typeface="Arial" pitchFamily="34" charset="0"/>
              </a:rPr>
              <a:t>Оцифровка закончена в </a:t>
            </a:r>
            <a:r>
              <a:rPr lang="ru-RU" sz="2400" b="1" dirty="0" smtClean="0">
                <a:cs typeface="Arial" pitchFamily="34" charset="0"/>
              </a:rPr>
              <a:t>2000-2001</a:t>
            </a:r>
            <a:r>
              <a:rPr lang="ru-RU" sz="2400" dirty="0" smtClean="0">
                <a:cs typeface="Arial" pitchFamily="34" charset="0"/>
              </a:rPr>
              <a:t>гг</a:t>
            </a:r>
            <a:r>
              <a:rPr lang="ru-RU" sz="2400" dirty="0">
                <a:cs typeface="Arial" pitchFamily="34" charset="0"/>
              </a:rPr>
              <a:t>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Масштаб 1:200 000      -    </a:t>
            </a:r>
            <a:r>
              <a:rPr lang="ru-RU" sz="2400" dirty="0" smtClean="0"/>
              <a:t>3 504 НЛ</a:t>
            </a:r>
          </a:p>
          <a:p>
            <a:pPr lvl="2"/>
            <a:r>
              <a:rPr lang="ru-RU" sz="2400" dirty="0" smtClean="0">
                <a:cs typeface="Arial" pitchFamily="34" charset="0"/>
              </a:rPr>
              <a:t>Оцифровка закончена в </a:t>
            </a:r>
            <a:r>
              <a:rPr lang="ru-RU" sz="2400" b="1" dirty="0" smtClean="0">
                <a:cs typeface="Arial" pitchFamily="34" charset="0"/>
              </a:rPr>
              <a:t>2004г</a:t>
            </a:r>
            <a:r>
              <a:rPr lang="ru-RU" sz="2400" dirty="0" smtClean="0">
                <a:cs typeface="Arial" pitchFamily="34" charset="0"/>
              </a:rPr>
              <a:t>. </a:t>
            </a:r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91" y="1112703"/>
            <a:ext cx="11494584" cy="3417410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ЦТК масштаба 1:200 000 запрашивались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Росреестре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(30 НЛ).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 них подготовлены ЦТО для ГГК-200 (15 НЛ):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 НЛ в 2019 г. (Картфабрика)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14 НЛ в 2020 г.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  Переданы во ВСЕГЕИ под ГГК-200.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Особенности: 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Получены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Росреестре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запросам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Роснедр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(в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SXF-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формате).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Без паспорта, растра и информации в какой СК (СК-42 или 95).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Разработаны конвертеры из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SXF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-файлов в классификацию РГФ (полная) и по требованиям НРС (разгруженная)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1006119" y="98584"/>
            <a:ext cx="1084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материалов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ГГК-200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89816" y="97509"/>
            <a:ext cx="11033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ЦТК более крупных масштабов из состава ЕЭКО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xmlns="" id="{117B5438-A69D-438B-B3F3-AC804246E399}"/>
              </a:ext>
            </a:extLst>
          </p:cNvPr>
          <p:cNvSpPr/>
          <p:nvPr/>
        </p:nvSpPr>
        <p:spPr>
          <a:xfrm>
            <a:off x="123826" y="885309"/>
            <a:ext cx="11860157" cy="3048079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настоящее время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отраслевых нужд из состава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исходных компонентов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ЕЭКО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имеет Цифровые топографические карты открытого пользования (ЦТК ОП) масштабов 1:100 000 и 1:50 000: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асштаб 1:100 000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- 19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НЛ собраны в единое географическое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пространство,  полная  нагрузка, приведены к классификатору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Росгеолфонда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асштаб 1:50 000 -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50 530 файлов полистно в формате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SXF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классификатор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Росреестра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Объектовая нагрузка ЦТК ОП подробная, но из-за секретности источников разгружена и не содержит, в частности, трубопроводы, изобаты, отметки глубин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Разработаны конвертеры в отраслевые классификаторы.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xmlns="" id="{117B5438-A69D-438B-B3F3-AC804246E399}"/>
              </a:ext>
            </a:extLst>
          </p:cNvPr>
          <p:cNvSpPr/>
          <p:nvPr/>
        </p:nvSpPr>
        <p:spPr>
          <a:xfrm>
            <a:off x="214191" y="3987206"/>
            <a:ext cx="11494584" cy="2740302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Общие характеристики ЦТК ОП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масштабов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1:100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000 и 1:50 000: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Представлены ЦТК почти на всю территорию РФ (без территории Крымского полуострова и части северных островов).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Объекты топографических карт оцифровывались полистно, не сводились по границам листов.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Не актуализированы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момента оцифровки.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Система координат СК-42 или СК-95.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Тиражные оттиски на эти масштабы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Росгеолфонд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не имеет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(ДСП или секретные).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Предоставляется в организации отрасли по заявкам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Группа 1331"/>
          <p:cNvGrpSpPr/>
          <p:nvPr/>
        </p:nvGrpSpPr>
        <p:grpSpPr>
          <a:xfrm>
            <a:off x="0" y="1"/>
            <a:ext cx="12192000" cy="888205"/>
            <a:chOff x="2500762" y="1"/>
            <a:chExt cx="9691238" cy="888205"/>
          </a:xfrm>
        </p:grpSpPr>
        <p:sp>
          <p:nvSpPr>
            <p:cNvPr id="1220" name="Freeform 1130"/>
            <p:cNvSpPr>
              <a:spLocks/>
            </p:cNvSpPr>
            <p:nvPr/>
          </p:nvSpPr>
          <p:spPr bwMode="auto">
            <a:xfrm>
              <a:off x="11533528" y="222418"/>
              <a:ext cx="658472" cy="665788"/>
            </a:xfrm>
            <a:custGeom>
              <a:avLst/>
              <a:gdLst>
                <a:gd name="T0" fmla="*/ 0 w 450"/>
                <a:gd name="T1" fmla="*/ 455 h 455"/>
                <a:gd name="T2" fmla="*/ 13 w 450"/>
                <a:gd name="T3" fmla="*/ 455 h 455"/>
                <a:gd name="T4" fmla="*/ 450 w 450"/>
                <a:gd name="T5" fmla="*/ 13 h 455"/>
                <a:gd name="T6" fmla="*/ 450 w 450"/>
                <a:gd name="T7" fmla="*/ 0 h 455"/>
                <a:gd name="T8" fmla="*/ 0 w 45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455">
                  <a:moveTo>
                    <a:pt x="0" y="455"/>
                  </a:moveTo>
                  <a:lnTo>
                    <a:pt x="13" y="455"/>
                  </a:lnTo>
                  <a:lnTo>
                    <a:pt x="450" y="13"/>
                  </a:lnTo>
                  <a:lnTo>
                    <a:pt x="450" y="0"/>
                  </a:lnTo>
                  <a:lnTo>
                    <a:pt x="0" y="4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1" name="Freeform 1131"/>
            <p:cNvSpPr>
              <a:spLocks/>
            </p:cNvSpPr>
            <p:nvPr/>
          </p:nvSpPr>
          <p:spPr bwMode="auto">
            <a:xfrm>
              <a:off x="11643274" y="333626"/>
              <a:ext cx="548726" cy="554580"/>
            </a:xfrm>
            <a:custGeom>
              <a:avLst/>
              <a:gdLst>
                <a:gd name="T0" fmla="*/ 0 w 375"/>
                <a:gd name="T1" fmla="*/ 379 h 379"/>
                <a:gd name="T2" fmla="*/ 13 w 375"/>
                <a:gd name="T3" fmla="*/ 379 h 379"/>
                <a:gd name="T4" fmla="*/ 375 w 375"/>
                <a:gd name="T5" fmla="*/ 13 h 379"/>
                <a:gd name="T6" fmla="*/ 375 w 375"/>
                <a:gd name="T7" fmla="*/ 13 h 379"/>
                <a:gd name="T8" fmla="*/ 375 w 375"/>
                <a:gd name="T9" fmla="*/ 0 h 379"/>
                <a:gd name="T10" fmla="*/ 0 w 375"/>
                <a:gd name="T11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379">
                  <a:moveTo>
                    <a:pt x="0" y="379"/>
                  </a:moveTo>
                  <a:lnTo>
                    <a:pt x="13" y="379"/>
                  </a:lnTo>
                  <a:lnTo>
                    <a:pt x="375" y="13"/>
                  </a:lnTo>
                  <a:lnTo>
                    <a:pt x="375" y="13"/>
                  </a:lnTo>
                  <a:lnTo>
                    <a:pt x="375" y="0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2" name="Freeform 1132"/>
            <p:cNvSpPr>
              <a:spLocks/>
            </p:cNvSpPr>
            <p:nvPr/>
          </p:nvSpPr>
          <p:spPr bwMode="auto">
            <a:xfrm>
              <a:off x="11423784" y="111209"/>
              <a:ext cx="768216" cy="776997"/>
            </a:xfrm>
            <a:custGeom>
              <a:avLst/>
              <a:gdLst>
                <a:gd name="T0" fmla="*/ 0 w 525"/>
                <a:gd name="T1" fmla="*/ 531 h 531"/>
                <a:gd name="T2" fmla="*/ 12 w 525"/>
                <a:gd name="T3" fmla="*/ 531 h 531"/>
                <a:gd name="T4" fmla="*/ 525 w 525"/>
                <a:gd name="T5" fmla="*/ 13 h 531"/>
                <a:gd name="T6" fmla="*/ 525 w 525"/>
                <a:gd name="T7" fmla="*/ 0 h 531"/>
                <a:gd name="T8" fmla="*/ 0 w 525"/>
                <a:gd name="T9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531">
                  <a:moveTo>
                    <a:pt x="0" y="531"/>
                  </a:moveTo>
                  <a:lnTo>
                    <a:pt x="12" y="531"/>
                  </a:lnTo>
                  <a:lnTo>
                    <a:pt x="525" y="13"/>
                  </a:lnTo>
                  <a:lnTo>
                    <a:pt x="525" y="0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3" name="Freeform 1133"/>
            <p:cNvSpPr>
              <a:spLocks/>
            </p:cNvSpPr>
            <p:nvPr/>
          </p:nvSpPr>
          <p:spPr bwMode="auto">
            <a:xfrm>
              <a:off x="11861301" y="554581"/>
              <a:ext cx="330699" cy="333625"/>
            </a:xfrm>
            <a:custGeom>
              <a:avLst/>
              <a:gdLst>
                <a:gd name="T0" fmla="*/ 0 w 226"/>
                <a:gd name="T1" fmla="*/ 228 h 228"/>
                <a:gd name="T2" fmla="*/ 13 w 226"/>
                <a:gd name="T3" fmla="*/ 228 h 228"/>
                <a:gd name="T4" fmla="*/ 226 w 226"/>
                <a:gd name="T5" fmla="*/ 12 h 228"/>
                <a:gd name="T6" fmla="*/ 226 w 226"/>
                <a:gd name="T7" fmla="*/ 0 h 228"/>
                <a:gd name="T8" fmla="*/ 0 w 226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228"/>
                  </a:moveTo>
                  <a:lnTo>
                    <a:pt x="13" y="228"/>
                  </a:lnTo>
                  <a:lnTo>
                    <a:pt x="226" y="12"/>
                  </a:lnTo>
                  <a:lnTo>
                    <a:pt x="226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4" name="Freeform 1134"/>
            <p:cNvSpPr>
              <a:spLocks/>
            </p:cNvSpPr>
            <p:nvPr/>
          </p:nvSpPr>
          <p:spPr bwMode="auto">
            <a:xfrm>
              <a:off x="12082255" y="776998"/>
              <a:ext cx="109745" cy="111208"/>
            </a:xfrm>
            <a:custGeom>
              <a:avLst/>
              <a:gdLst>
                <a:gd name="T0" fmla="*/ 0 w 75"/>
                <a:gd name="T1" fmla="*/ 76 h 76"/>
                <a:gd name="T2" fmla="*/ 12 w 75"/>
                <a:gd name="T3" fmla="*/ 76 h 76"/>
                <a:gd name="T4" fmla="*/ 75 w 75"/>
                <a:gd name="T5" fmla="*/ 12 h 76"/>
                <a:gd name="T6" fmla="*/ 75 w 75"/>
                <a:gd name="T7" fmla="*/ 0 h 76"/>
                <a:gd name="T8" fmla="*/ 0 w 75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12" y="76"/>
                  </a:lnTo>
                  <a:lnTo>
                    <a:pt x="75" y="12"/>
                  </a:lnTo>
                  <a:lnTo>
                    <a:pt x="75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5" name="Freeform 1135"/>
            <p:cNvSpPr>
              <a:spLocks/>
            </p:cNvSpPr>
            <p:nvPr/>
          </p:nvSpPr>
          <p:spPr bwMode="auto">
            <a:xfrm>
              <a:off x="11971047" y="665789"/>
              <a:ext cx="220953" cy="222417"/>
            </a:xfrm>
            <a:custGeom>
              <a:avLst/>
              <a:gdLst>
                <a:gd name="T0" fmla="*/ 0 w 151"/>
                <a:gd name="T1" fmla="*/ 152 h 152"/>
                <a:gd name="T2" fmla="*/ 13 w 151"/>
                <a:gd name="T3" fmla="*/ 152 h 152"/>
                <a:gd name="T4" fmla="*/ 151 w 151"/>
                <a:gd name="T5" fmla="*/ 12 h 152"/>
                <a:gd name="T6" fmla="*/ 151 w 151"/>
                <a:gd name="T7" fmla="*/ 0 h 152"/>
                <a:gd name="T8" fmla="*/ 0 w 15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2">
                  <a:moveTo>
                    <a:pt x="0" y="152"/>
                  </a:moveTo>
                  <a:lnTo>
                    <a:pt x="13" y="152"/>
                  </a:lnTo>
                  <a:lnTo>
                    <a:pt x="151" y="12"/>
                  </a:lnTo>
                  <a:lnTo>
                    <a:pt x="151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6" name="Freeform 1136"/>
            <p:cNvSpPr>
              <a:spLocks/>
            </p:cNvSpPr>
            <p:nvPr/>
          </p:nvSpPr>
          <p:spPr bwMode="auto">
            <a:xfrm>
              <a:off x="11754483" y="446299"/>
              <a:ext cx="437517" cy="441907"/>
            </a:xfrm>
            <a:custGeom>
              <a:avLst/>
              <a:gdLst>
                <a:gd name="T0" fmla="*/ 0 w 299"/>
                <a:gd name="T1" fmla="*/ 302 h 302"/>
                <a:gd name="T2" fmla="*/ 10 w 299"/>
                <a:gd name="T3" fmla="*/ 302 h 302"/>
                <a:gd name="T4" fmla="*/ 299 w 299"/>
                <a:gd name="T5" fmla="*/ 10 h 302"/>
                <a:gd name="T6" fmla="*/ 299 w 299"/>
                <a:gd name="T7" fmla="*/ 0 h 302"/>
                <a:gd name="T8" fmla="*/ 0 w 299"/>
                <a:gd name="T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302">
                  <a:moveTo>
                    <a:pt x="0" y="302"/>
                  </a:moveTo>
                  <a:lnTo>
                    <a:pt x="10" y="302"/>
                  </a:lnTo>
                  <a:lnTo>
                    <a:pt x="299" y="10"/>
                  </a:lnTo>
                  <a:lnTo>
                    <a:pt x="299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7" name="Freeform 1137"/>
            <p:cNvSpPr>
              <a:spLocks/>
            </p:cNvSpPr>
            <p:nvPr/>
          </p:nvSpPr>
          <p:spPr bwMode="auto">
            <a:xfrm>
              <a:off x="109862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8" name="Freeform 1138"/>
            <p:cNvSpPr>
              <a:spLocks/>
            </p:cNvSpPr>
            <p:nvPr/>
          </p:nvSpPr>
          <p:spPr bwMode="auto">
            <a:xfrm>
              <a:off x="10877983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9" name="Freeform 1139"/>
            <p:cNvSpPr>
              <a:spLocks/>
            </p:cNvSpPr>
            <p:nvPr/>
          </p:nvSpPr>
          <p:spPr bwMode="auto">
            <a:xfrm>
              <a:off x="1109601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0" name="Freeform 1140"/>
            <p:cNvSpPr>
              <a:spLocks/>
            </p:cNvSpPr>
            <p:nvPr/>
          </p:nvSpPr>
          <p:spPr bwMode="auto">
            <a:xfrm>
              <a:off x="1076823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Freeform 1141"/>
            <p:cNvSpPr>
              <a:spLocks/>
            </p:cNvSpPr>
            <p:nvPr/>
          </p:nvSpPr>
          <p:spPr bwMode="auto">
            <a:xfrm>
              <a:off x="1065849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Freeform 1142"/>
            <p:cNvSpPr>
              <a:spLocks/>
            </p:cNvSpPr>
            <p:nvPr/>
          </p:nvSpPr>
          <p:spPr bwMode="auto">
            <a:xfrm>
              <a:off x="1054728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Freeform 1143"/>
            <p:cNvSpPr>
              <a:spLocks/>
            </p:cNvSpPr>
            <p:nvPr/>
          </p:nvSpPr>
          <p:spPr bwMode="auto">
            <a:xfrm>
              <a:off x="1033072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1144"/>
            <p:cNvSpPr>
              <a:spLocks/>
            </p:cNvSpPr>
            <p:nvPr/>
          </p:nvSpPr>
          <p:spPr bwMode="auto">
            <a:xfrm>
              <a:off x="10440466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1145"/>
            <p:cNvSpPr>
              <a:spLocks/>
            </p:cNvSpPr>
            <p:nvPr/>
          </p:nvSpPr>
          <p:spPr bwMode="auto">
            <a:xfrm>
              <a:off x="10219512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Freeform 1146"/>
            <p:cNvSpPr>
              <a:spLocks/>
            </p:cNvSpPr>
            <p:nvPr/>
          </p:nvSpPr>
          <p:spPr bwMode="auto">
            <a:xfrm>
              <a:off x="1010976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1147"/>
            <p:cNvSpPr>
              <a:spLocks/>
            </p:cNvSpPr>
            <p:nvPr/>
          </p:nvSpPr>
          <p:spPr bwMode="auto">
            <a:xfrm>
              <a:off x="1000294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1148"/>
            <p:cNvSpPr>
              <a:spLocks/>
            </p:cNvSpPr>
            <p:nvPr/>
          </p:nvSpPr>
          <p:spPr bwMode="auto">
            <a:xfrm>
              <a:off x="967224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1149"/>
            <p:cNvSpPr>
              <a:spLocks/>
            </p:cNvSpPr>
            <p:nvPr/>
          </p:nvSpPr>
          <p:spPr bwMode="auto">
            <a:xfrm>
              <a:off x="978199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1150"/>
            <p:cNvSpPr>
              <a:spLocks/>
            </p:cNvSpPr>
            <p:nvPr/>
          </p:nvSpPr>
          <p:spPr bwMode="auto">
            <a:xfrm>
              <a:off x="989320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1151"/>
            <p:cNvSpPr>
              <a:spLocks/>
            </p:cNvSpPr>
            <p:nvPr/>
          </p:nvSpPr>
          <p:spPr bwMode="auto">
            <a:xfrm>
              <a:off x="956543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1152"/>
            <p:cNvSpPr>
              <a:spLocks/>
            </p:cNvSpPr>
            <p:nvPr/>
          </p:nvSpPr>
          <p:spPr bwMode="auto">
            <a:xfrm>
              <a:off x="934447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1153"/>
            <p:cNvSpPr>
              <a:spLocks/>
            </p:cNvSpPr>
            <p:nvPr/>
          </p:nvSpPr>
          <p:spPr bwMode="auto">
            <a:xfrm>
              <a:off x="945422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1154"/>
            <p:cNvSpPr>
              <a:spLocks/>
            </p:cNvSpPr>
            <p:nvPr/>
          </p:nvSpPr>
          <p:spPr bwMode="auto">
            <a:xfrm>
              <a:off x="9126449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Freeform 1155"/>
            <p:cNvSpPr>
              <a:spLocks/>
            </p:cNvSpPr>
            <p:nvPr/>
          </p:nvSpPr>
          <p:spPr bwMode="auto">
            <a:xfrm>
              <a:off x="92347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Freeform 1156"/>
            <p:cNvSpPr>
              <a:spLocks/>
            </p:cNvSpPr>
            <p:nvPr/>
          </p:nvSpPr>
          <p:spPr bwMode="auto">
            <a:xfrm>
              <a:off x="901670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Freeform 1157"/>
            <p:cNvSpPr>
              <a:spLocks/>
            </p:cNvSpPr>
            <p:nvPr/>
          </p:nvSpPr>
          <p:spPr bwMode="auto">
            <a:xfrm>
              <a:off x="8795750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Freeform 1158"/>
            <p:cNvSpPr>
              <a:spLocks/>
            </p:cNvSpPr>
            <p:nvPr/>
          </p:nvSpPr>
          <p:spPr bwMode="auto">
            <a:xfrm>
              <a:off x="890695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Freeform 1159"/>
            <p:cNvSpPr>
              <a:spLocks/>
            </p:cNvSpPr>
            <p:nvPr/>
          </p:nvSpPr>
          <p:spPr bwMode="auto">
            <a:xfrm>
              <a:off x="857918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Freeform 1160"/>
            <p:cNvSpPr>
              <a:spLocks/>
            </p:cNvSpPr>
            <p:nvPr/>
          </p:nvSpPr>
          <p:spPr bwMode="auto">
            <a:xfrm>
              <a:off x="868893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Freeform 1161"/>
            <p:cNvSpPr>
              <a:spLocks/>
            </p:cNvSpPr>
            <p:nvPr/>
          </p:nvSpPr>
          <p:spPr bwMode="auto">
            <a:xfrm>
              <a:off x="846797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Freeform 1162"/>
            <p:cNvSpPr>
              <a:spLocks/>
            </p:cNvSpPr>
            <p:nvPr/>
          </p:nvSpPr>
          <p:spPr bwMode="auto">
            <a:xfrm>
              <a:off x="825141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Freeform 1163"/>
            <p:cNvSpPr>
              <a:spLocks/>
            </p:cNvSpPr>
            <p:nvPr/>
          </p:nvSpPr>
          <p:spPr bwMode="auto">
            <a:xfrm>
              <a:off x="835823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Freeform 1164"/>
            <p:cNvSpPr>
              <a:spLocks/>
            </p:cNvSpPr>
            <p:nvPr/>
          </p:nvSpPr>
          <p:spPr bwMode="auto">
            <a:xfrm>
              <a:off x="792071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1165"/>
            <p:cNvSpPr>
              <a:spLocks/>
            </p:cNvSpPr>
            <p:nvPr/>
          </p:nvSpPr>
          <p:spPr bwMode="auto">
            <a:xfrm>
              <a:off x="814166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1166"/>
            <p:cNvSpPr>
              <a:spLocks/>
            </p:cNvSpPr>
            <p:nvPr/>
          </p:nvSpPr>
          <p:spPr bwMode="auto">
            <a:xfrm>
              <a:off x="803046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1167"/>
            <p:cNvSpPr>
              <a:spLocks/>
            </p:cNvSpPr>
            <p:nvPr/>
          </p:nvSpPr>
          <p:spPr bwMode="auto">
            <a:xfrm>
              <a:off x="759294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1168"/>
            <p:cNvSpPr>
              <a:spLocks/>
            </p:cNvSpPr>
            <p:nvPr/>
          </p:nvSpPr>
          <p:spPr bwMode="auto">
            <a:xfrm>
              <a:off x="770268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1169"/>
            <p:cNvSpPr>
              <a:spLocks/>
            </p:cNvSpPr>
            <p:nvPr/>
          </p:nvSpPr>
          <p:spPr bwMode="auto">
            <a:xfrm>
              <a:off x="781389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1170"/>
            <p:cNvSpPr>
              <a:spLocks/>
            </p:cNvSpPr>
            <p:nvPr/>
          </p:nvSpPr>
          <p:spPr bwMode="auto">
            <a:xfrm>
              <a:off x="73749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1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1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1171"/>
            <p:cNvSpPr>
              <a:spLocks/>
            </p:cNvSpPr>
            <p:nvPr/>
          </p:nvSpPr>
          <p:spPr bwMode="auto">
            <a:xfrm>
              <a:off x="74831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1172"/>
            <p:cNvSpPr>
              <a:spLocks/>
            </p:cNvSpPr>
            <p:nvPr/>
          </p:nvSpPr>
          <p:spPr bwMode="auto">
            <a:xfrm>
              <a:off x="715542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Freeform 1173"/>
            <p:cNvSpPr>
              <a:spLocks/>
            </p:cNvSpPr>
            <p:nvPr/>
          </p:nvSpPr>
          <p:spPr bwMode="auto">
            <a:xfrm>
              <a:off x="726517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Freeform 1174"/>
            <p:cNvSpPr>
              <a:spLocks/>
            </p:cNvSpPr>
            <p:nvPr/>
          </p:nvSpPr>
          <p:spPr bwMode="auto">
            <a:xfrm>
              <a:off x="682765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Freeform 1175"/>
            <p:cNvSpPr>
              <a:spLocks/>
            </p:cNvSpPr>
            <p:nvPr/>
          </p:nvSpPr>
          <p:spPr bwMode="auto">
            <a:xfrm>
              <a:off x="7044215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3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Freeform 1176"/>
            <p:cNvSpPr>
              <a:spLocks/>
            </p:cNvSpPr>
            <p:nvPr/>
          </p:nvSpPr>
          <p:spPr bwMode="auto">
            <a:xfrm>
              <a:off x="693739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Freeform 1177"/>
            <p:cNvSpPr>
              <a:spLocks/>
            </p:cNvSpPr>
            <p:nvPr/>
          </p:nvSpPr>
          <p:spPr bwMode="auto">
            <a:xfrm>
              <a:off x="660669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Freeform 1178"/>
            <p:cNvSpPr>
              <a:spLocks/>
            </p:cNvSpPr>
            <p:nvPr/>
          </p:nvSpPr>
          <p:spPr bwMode="auto">
            <a:xfrm>
              <a:off x="649987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Freeform 1179"/>
            <p:cNvSpPr>
              <a:spLocks/>
            </p:cNvSpPr>
            <p:nvPr/>
          </p:nvSpPr>
          <p:spPr bwMode="auto">
            <a:xfrm>
              <a:off x="67179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Freeform 1180"/>
            <p:cNvSpPr>
              <a:spLocks/>
            </p:cNvSpPr>
            <p:nvPr/>
          </p:nvSpPr>
          <p:spPr bwMode="auto">
            <a:xfrm>
              <a:off x="639013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Freeform 1181"/>
            <p:cNvSpPr>
              <a:spLocks/>
            </p:cNvSpPr>
            <p:nvPr/>
          </p:nvSpPr>
          <p:spPr bwMode="auto">
            <a:xfrm>
              <a:off x="60623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Freeform 1182"/>
            <p:cNvSpPr>
              <a:spLocks/>
            </p:cNvSpPr>
            <p:nvPr/>
          </p:nvSpPr>
          <p:spPr bwMode="auto">
            <a:xfrm>
              <a:off x="5951153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Freeform 1183"/>
            <p:cNvSpPr>
              <a:spLocks/>
            </p:cNvSpPr>
            <p:nvPr/>
          </p:nvSpPr>
          <p:spPr bwMode="auto">
            <a:xfrm>
              <a:off x="616918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Freeform 1184"/>
            <p:cNvSpPr>
              <a:spLocks/>
            </p:cNvSpPr>
            <p:nvPr/>
          </p:nvSpPr>
          <p:spPr bwMode="auto">
            <a:xfrm>
              <a:off x="627892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Freeform 1185"/>
            <p:cNvSpPr>
              <a:spLocks/>
            </p:cNvSpPr>
            <p:nvPr/>
          </p:nvSpPr>
          <p:spPr bwMode="auto">
            <a:xfrm>
              <a:off x="57316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Freeform 1186"/>
            <p:cNvSpPr>
              <a:spLocks/>
            </p:cNvSpPr>
            <p:nvPr/>
          </p:nvSpPr>
          <p:spPr bwMode="auto">
            <a:xfrm>
              <a:off x="584140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Freeform 1187"/>
            <p:cNvSpPr>
              <a:spLocks/>
            </p:cNvSpPr>
            <p:nvPr/>
          </p:nvSpPr>
          <p:spPr bwMode="auto">
            <a:xfrm>
              <a:off x="5513635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592 w 613"/>
                <a:gd name="T3" fmla="*/ 8 h 607"/>
                <a:gd name="T4" fmla="*/ 0 w 613"/>
                <a:gd name="T5" fmla="*/ 607 h 607"/>
                <a:gd name="T6" fmla="*/ 13 w 613"/>
                <a:gd name="T7" fmla="*/ 607 h 607"/>
                <a:gd name="T8" fmla="*/ 613 w 613"/>
                <a:gd name="T9" fmla="*/ 0 h 607"/>
                <a:gd name="T10" fmla="*/ 601 w 613"/>
                <a:gd name="T11" fmla="*/ 0 h 607"/>
                <a:gd name="T12" fmla="*/ 592 w 613"/>
                <a:gd name="T13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592" y="8"/>
                  </a:lnTo>
                  <a:lnTo>
                    <a:pt x="0" y="607"/>
                  </a:ln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Freeform 1188"/>
            <p:cNvSpPr>
              <a:spLocks/>
            </p:cNvSpPr>
            <p:nvPr/>
          </p:nvSpPr>
          <p:spPr bwMode="auto">
            <a:xfrm>
              <a:off x="562484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1189"/>
            <p:cNvSpPr>
              <a:spLocks/>
            </p:cNvSpPr>
            <p:nvPr/>
          </p:nvSpPr>
          <p:spPr bwMode="auto">
            <a:xfrm>
              <a:off x="5185862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1190"/>
            <p:cNvSpPr>
              <a:spLocks/>
            </p:cNvSpPr>
            <p:nvPr/>
          </p:nvSpPr>
          <p:spPr bwMode="auto">
            <a:xfrm>
              <a:off x="5294144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Freeform 1191"/>
            <p:cNvSpPr>
              <a:spLocks/>
            </p:cNvSpPr>
            <p:nvPr/>
          </p:nvSpPr>
          <p:spPr bwMode="auto">
            <a:xfrm>
              <a:off x="540389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Freeform 1192"/>
            <p:cNvSpPr>
              <a:spLocks/>
            </p:cNvSpPr>
            <p:nvPr/>
          </p:nvSpPr>
          <p:spPr bwMode="auto">
            <a:xfrm>
              <a:off x="4966372" y="1"/>
              <a:ext cx="896984" cy="888205"/>
            </a:xfrm>
            <a:custGeom>
              <a:avLst/>
              <a:gdLst>
                <a:gd name="T0" fmla="*/ 592 w 613"/>
                <a:gd name="T1" fmla="*/ 8 h 607"/>
                <a:gd name="T2" fmla="*/ 0 w 613"/>
                <a:gd name="T3" fmla="*/ 607 h 607"/>
                <a:gd name="T4" fmla="*/ 12 w 613"/>
                <a:gd name="T5" fmla="*/ 607 h 607"/>
                <a:gd name="T6" fmla="*/ 613 w 613"/>
                <a:gd name="T7" fmla="*/ 0 h 607"/>
                <a:gd name="T8" fmla="*/ 600 w 613"/>
                <a:gd name="T9" fmla="*/ 0 h 607"/>
                <a:gd name="T10" fmla="*/ 592 w 613"/>
                <a:gd name="T11" fmla="*/ 8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3" h="607">
                  <a:moveTo>
                    <a:pt x="592" y="8"/>
                  </a:moveTo>
                  <a:lnTo>
                    <a:pt x="0" y="607"/>
                  </a:ln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1193"/>
            <p:cNvSpPr>
              <a:spLocks/>
            </p:cNvSpPr>
            <p:nvPr/>
          </p:nvSpPr>
          <p:spPr bwMode="auto">
            <a:xfrm>
              <a:off x="507611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Freeform 1194"/>
            <p:cNvSpPr>
              <a:spLocks/>
            </p:cNvSpPr>
            <p:nvPr/>
          </p:nvSpPr>
          <p:spPr bwMode="auto">
            <a:xfrm>
              <a:off x="463859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1195"/>
            <p:cNvSpPr>
              <a:spLocks/>
            </p:cNvSpPr>
            <p:nvPr/>
          </p:nvSpPr>
          <p:spPr bwMode="auto">
            <a:xfrm>
              <a:off x="474834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Freeform 1196"/>
            <p:cNvSpPr>
              <a:spLocks/>
            </p:cNvSpPr>
            <p:nvPr/>
          </p:nvSpPr>
          <p:spPr bwMode="auto">
            <a:xfrm>
              <a:off x="485516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1197"/>
            <p:cNvSpPr>
              <a:spLocks/>
            </p:cNvSpPr>
            <p:nvPr/>
          </p:nvSpPr>
          <p:spPr bwMode="auto">
            <a:xfrm>
              <a:off x="452739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Freeform 1198"/>
            <p:cNvSpPr>
              <a:spLocks/>
            </p:cNvSpPr>
            <p:nvPr/>
          </p:nvSpPr>
          <p:spPr bwMode="auto">
            <a:xfrm>
              <a:off x="408987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1199"/>
            <p:cNvSpPr>
              <a:spLocks/>
            </p:cNvSpPr>
            <p:nvPr/>
          </p:nvSpPr>
          <p:spPr bwMode="auto">
            <a:xfrm>
              <a:off x="4310827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1200"/>
            <p:cNvSpPr>
              <a:spLocks/>
            </p:cNvSpPr>
            <p:nvPr/>
          </p:nvSpPr>
          <p:spPr bwMode="auto">
            <a:xfrm>
              <a:off x="441764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Freeform 1201"/>
            <p:cNvSpPr>
              <a:spLocks/>
            </p:cNvSpPr>
            <p:nvPr/>
          </p:nvSpPr>
          <p:spPr bwMode="auto">
            <a:xfrm>
              <a:off x="4199618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1202"/>
            <p:cNvSpPr>
              <a:spLocks/>
            </p:cNvSpPr>
            <p:nvPr/>
          </p:nvSpPr>
          <p:spPr bwMode="auto">
            <a:xfrm>
              <a:off x="387330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0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0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Freeform 1203"/>
            <p:cNvSpPr>
              <a:spLocks/>
            </p:cNvSpPr>
            <p:nvPr/>
          </p:nvSpPr>
          <p:spPr bwMode="auto">
            <a:xfrm>
              <a:off x="39801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1204"/>
            <p:cNvSpPr>
              <a:spLocks/>
            </p:cNvSpPr>
            <p:nvPr/>
          </p:nvSpPr>
          <p:spPr bwMode="auto">
            <a:xfrm>
              <a:off x="343432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Freeform 1205"/>
            <p:cNvSpPr>
              <a:spLocks/>
            </p:cNvSpPr>
            <p:nvPr/>
          </p:nvSpPr>
          <p:spPr bwMode="auto">
            <a:xfrm>
              <a:off x="365235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1206"/>
            <p:cNvSpPr>
              <a:spLocks/>
            </p:cNvSpPr>
            <p:nvPr/>
          </p:nvSpPr>
          <p:spPr bwMode="auto">
            <a:xfrm>
              <a:off x="3762101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Freeform 1207"/>
            <p:cNvSpPr>
              <a:spLocks/>
            </p:cNvSpPr>
            <p:nvPr/>
          </p:nvSpPr>
          <p:spPr bwMode="auto">
            <a:xfrm>
              <a:off x="3214838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1208"/>
            <p:cNvSpPr>
              <a:spLocks/>
            </p:cNvSpPr>
            <p:nvPr/>
          </p:nvSpPr>
          <p:spPr bwMode="auto">
            <a:xfrm>
              <a:off x="35426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2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2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Freeform 1209"/>
            <p:cNvSpPr>
              <a:spLocks/>
            </p:cNvSpPr>
            <p:nvPr/>
          </p:nvSpPr>
          <p:spPr bwMode="auto">
            <a:xfrm>
              <a:off x="3324583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1210"/>
            <p:cNvSpPr>
              <a:spLocks/>
            </p:cNvSpPr>
            <p:nvPr/>
          </p:nvSpPr>
          <p:spPr bwMode="auto">
            <a:xfrm>
              <a:off x="2996810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1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1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Freeform 1211"/>
            <p:cNvSpPr>
              <a:spLocks/>
            </p:cNvSpPr>
            <p:nvPr/>
          </p:nvSpPr>
          <p:spPr bwMode="auto">
            <a:xfrm>
              <a:off x="3103629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3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3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1212"/>
            <p:cNvSpPr>
              <a:spLocks/>
            </p:cNvSpPr>
            <p:nvPr/>
          </p:nvSpPr>
          <p:spPr bwMode="auto">
            <a:xfrm>
              <a:off x="2775857" y="1"/>
              <a:ext cx="898448" cy="888205"/>
            </a:xfrm>
            <a:custGeom>
              <a:avLst/>
              <a:gdLst>
                <a:gd name="T0" fmla="*/ 0 w 614"/>
                <a:gd name="T1" fmla="*/ 607 h 607"/>
                <a:gd name="T2" fmla="*/ 13 w 614"/>
                <a:gd name="T3" fmla="*/ 607 h 607"/>
                <a:gd name="T4" fmla="*/ 614 w 614"/>
                <a:gd name="T5" fmla="*/ 0 h 607"/>
                <a:gd name="T6" fmla="*/ 601 w 614"/>
                <a:gd name="T7" fmla="*/ 0 h 607"/>
                <a:gd name="T8" fmla="*/ 0 w 614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4" h="607">
                  <a:moveTo>
                    <a:pt x="0" y="607"/>
                  </a:moveTo>
                  <a:lnTo>
                    <a:pt x="13" y="607"/>
                  </a:lnTo>
                  <a:lnTo>
                    <a:pt x="614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Freeform 1213"/>
            <p:cNvSpPr>
              <a:spLocks/>
            </p:cNvSpPr>
            <p:nvPr/>
          </p:nvSpPr>
          <p:spPr bwMode="auto">
            <a:xfrm>
              <a:off x="2887065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2 w 613"/>
                <a:gd name="T3" fmla="*/ 607 h 607"/>
                <a:gd name="T4" fmla="*/ 613 w 613"/>
                <a:gd name="T5" fmla="*/ 0 h 607"/>
                <a:gd name="T6" fmla="*/ 600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2" y="607"/>
                  </a:lnTo>
                  <a:lnTo>
                    <a:pt x="613" y="0"/>
                  </a:lnTo>
                  <a:lnTo>
                    <a:pt x="600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1214"/>
            <p:cNvSpPr>
              <a:spLocks/>
            </p:cNvSpPr>
            <p:nvPr/>
          </p:nvSpPr>
          <p:spPr bwMode="auto">
            <a:xfrm>
              <a:off x="2669038" y="1"/>
              <a:ext cx="894058" cy="888205"/>
            </a:xfrm>
            <a:custGeom>
              <a:avLst/>
              <a:gdLst>
                <a:gd name="T0" fmla="*/ 0 w 611"/>
                <a:gd name="T1" fmla="*/ 607 h 607"/>
                <a:gd name="T2" fmla="*/ 11 w 611"/>
                <a:gd name="T3" fmla="*/ 607 h 607"/>
                <a:gd name="T4" fmla="*/ 611 w 611"/>
                <a:gd name="T5" fmla="*/ 0 h 607"/>
                <a:gd name="T6" fmla="*/ 601 w 611"/>
                <a:gd name="T7" fmla="*/ 0 h 607"/>
                <a:gd name="T8" fmla="*/ 0 w 611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607">
                  <a:moveTo>
                    <a:pt x="0" y="607"/>
                  </a:moveTo>
                  <a:lnTo>
                    <a:pt x="11" y="607"/>
                  </a:lnTo>
                  <a:lnTo>
                    <a:pt x="611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Freeform 1215"/>
            <p:cNvSpPr>
              <a:spLocks/>
            </p:cNvSpPr>
            <p:nvPr/>
          </p:nvSpPr>
          <p:spPr bwMode="auto">
            <a:xfrm>
              <a:off x="11316964" y="2928"/>
              <a:ext cx="875036" cy="885278"/>
            </a:xfrm>
            <a:custGeom>
              <a:avLst/>
              <a:gdLst>
                <a:gd name="T0" fmla="*/ 0 w 598"/>
                <a:gd name="T1" fmla="*/ 605 h 605"/>
                <a:gd name="T2" fmla="*/ 10 w 598"/>
                <a:gd name="T3" fmla="*/ 605 h 605"/>
                <a:gd name="T4" fmla="*/ 598 w 598"/>
                <a:gd name="T5" fmla="*/ 11 h 605"/>
                <a:gd name="T6" fmla="*/ 598 w 598"/>
                <a:gd name="T7" fmla="*/ 0 h 605"/>
                <a:gd name="T8" fmla="*/ 0 w 598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605">
                  <a:moveTo>
                    <a:pt x="0" y="605"/>
                  </a:moveTo>
                  <a:lnTo>
                    <a:pt x="10" y="605"/>
                  </a:lnTo>
                  <a:lnTo>
                    <a:pt x="598" y="11"/>
                  </a:lnTo>
                  <a:lnTo>
                    <a:pt x="598" y="0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1216"/>
            <p:cNvSpPr>
              <a:spLocks/>
            </p:cNvSpPr>
            <p:nvPr/>
          </p:nvSpPr>
          <p:spPr bwMode="auto">
            <a:xfrm>
              <a:off x="11205756" y="1"/>
              <a:ext cx="896984" cy="888205"/>
            </a:xfrm>
            <a:custGeom>
              <a:avLst/>
              <a:gdLst>
                <a:gd name="T0" fmla="*/ 0 w 613"/>
                <a:gd name="T1" fmla="*/ 607 h 607"/>
                <a:gd name="T2" fmla="*/ 13 w 613"/>
                <a:gd name="T3" fmla="*/ 607 h 607"/>
                <a:gd name="T4" fmla="*/ 613 w 613"/>
                <a:gd name="T5" fmla="*/ 0 h 607"/>
                <a:gd name="T6" fmla="*/ 601 w 613"/>
                <a:gd name="T7" fmla="*/ 0 h 607"/>
                <a:gd name="T8" fmla="*/ 0 w 613"/>
                <a:gd name="T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0" y="607"/>
                  </a:moveTo>
                  <a:lnTo>
                    <a:pt x="13" y="607"/>
                  </a:lnTo>
                  <a:lnTo>
                    <a:pt x="613" y="0"/>
                  </a:lnTo>
                  <a:lnTo>
                    <a:pt x="601" y="0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Freeform 1217"/>
            <p:cNvSpPr>
              <a:spLocks/>
            </p:cNvSpPr>
            <p:nvPr/>
          </p:nvSpPr>
          <p:spPr bwMode="auto">
            <a:xfrm>
              <a:off x="2500762" y="1"/>
              <a:ext cx="845770" cy="851623"/>
            </a:xfrm>
            <a:custGeom>
              <a:avLst/>
              <a:gdLst>
                <a:gd name="T0" fmla="*/ 578 w 578"/>
                <a:gd name="T1" fmla="*/ 0 h 582"/>
                <a:gd name="T2" fmla="*/ 565 w 578"/>
                <a:gd name="T3" fmla="*/ 0 h 582"/>
                <a:gd name="T4" fmla="*/ 0 w 578"/>
                <a:gd name="T5" fmla="*/ 571 h 582"/>
                <a:gd name="T6" fmla="*/ 0 w 578"/>
                <a:gd name="T7" fmla="*/ 582 h 582"/>
                <a:gd name="T8" fmla="*/ 578 w 578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82">
                  <a:moveTo>
                    <a:pt x="578" y="0"/>
                  </a:moveTo>
                  <a:lnTo>
                    <a:pt x="565" y="0"/>
                  </a:lnTo>
                  <a:lnTo>
                    <a:pt x="0" y="571"/>
                  </a:lnTo>
                  <a:lnTo>
                    <a:pt x="0" y="58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1218"/>
            <p:cNvSpPr>
              <a:spLocks/>
            </p:cNvSpPr>
            <p:nvPr/>
          </p:nvSpPr>
          <p:spPr bwMode="auto">
            <a:xfrm>
              <a:off x="2500762" y="1"/>
              <a:ext cx="406789" cy="408253"/>
            </a:xfrm>
            <a:custGeom>
              <a:avLst/>
              <a:gdLst>
                <a:gd name="T0" fmla="*/ 278 w 278"/>
                <a:gd name="T1" fmla="*/ 0 h 279"/>
                <a:gd name="T2" fmla="*/ 266 w 278"/>
                <a:gd name="T3" fmla="*/ 0 h 279"/>
                <a:gd name="T4" fmla="*/ 0 w 278"/>
                <a:gd name="T5" fmla="*/ 269 h 279"/>
                <a:gd name="T6" fmla="*/ 0 w 278"/>
                <a:gd name="T7" fmla="*/ 279 h 279"/>
                <a:gd name="T8" fmla="*/ 278 w 278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79">
                  <a:moveTo>
                    <a:pt x="278" y="0"/>
                  </a:moveTo>
                  <a:lnTo>
                    <a:pt x="266" y="0"/>
                  </a:lnTo>
                  <a:lnTo>
                    <a:pt x="0" y="269"/>
                  </a:lnTo>
                  <a:lnTo>
                    <a:pt x="0" y="279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1219"/>
            <p:cNvSpPr>
              <a:spLocks/>
            </p:cNvSpPr>
            <p:nvPr/>
          </p:nvSpPr>
          <p:spPr bwMode="auto">
            <a:xfrm>
              <a:off x="2500762" y="1"/>
              <a:ext cx="624816" cy="630670"/>
            </a:xfrm>
            <a:custGeom>
              <a:avLst/>
              <a:gdLst>
                <a:gd name="T0" fmla="*/ 427 w 427"/>
                <a:gd name="T1" fmla="*/ 0 h 431"/>
                <a:gd name="T2" fmla="*/ 417 w 427"/>
                <a:gd name="T3" fmla="*/ 0 h 431"/>
                <a:gd name="T4" fmla="*/ 0 w 427"/>
                <a:gd name="T5" fmla="*/ 419 h 431"/>
                <a:gd name="T6" fmla="*/ 0 w 427"/>
                <a:gd name="T7" fmla="*/ 431 h 431"/>
                <a:gd name="T8" fmla="*/ 427 w 42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431">
                  <a:moveTo>
                    <a:pt x="427" y="0"/>
                  </a:moveTo>
                  <a:lnTo>
                    <a:pt x="417" y="0"/>
                  </a:lnTo>
                  <a:lnTo>
                    <a:pt x="0" y="419"/>
                  </a:lnTo>
                  <a:lnTo>
                    <a:pt x="0" y="43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Freeform 1220"/>
            <p:cNvSpPr>
              <a:spLocks/>
            </p:cNvSpPr>
            <p:nvPr/>
          </p:nvSpPr>
          <p:spPr bwMode="auto">
            <a:xfrm>
              <a:off x="2500762" y="1"/>
              <a:ext cx="734562" cy="738952"/>
            </a:xfrm>
            <a:custGeom>
              <a:avLst/>
              <a:gdLst>
                <a:gd name="T0" fmla="*/ 502 w 502"/>
                <a:gd name="T1" fmla="*/ 0 h 505"/>
                <a:gd name="T2" fmla="*/ 490 w 502"/>
                <a:gd name="T3" fmla="*/ 0 h 505"/>
                <a:gd name="T4" fmla="*/ 0 w 502"/>
                <a:gd name="T5" fmla="*/ 495 h 505"/>
                <a:gd name="T6" fmla="*/ 0 w 502"/>
                <a:gd name="T7" fmla="*/ 505 h 505"/>
                <a:gd name="T8" fmla="*/ 502 w 50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505">
                  <a:moveTo>
                    <a:pt x="502" y="0"/>
                  </a:moveTo>
                  <a:lnTo>
                    <a:pt x="490" y="0"/>
                  </a:lnTo>
                  <a:lnTo>
                    <a:pt x="0" y="495"/>
                  </a:lnTo>
                  <a:lnTo>
                    <a:pt x="0" y="505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Freeform 1221"/>
            <p:cNvSpPr>
              <a:spLocks/>
            </p:cNvSpPr>
            <p:nvPr/>
          </p:nvSpPr>
          <p:spPr bwMode="auto">
            <a:xfrm>
              <a:off x="2500762" y="1"/>
              <a:ext cx="297043" cy="297044"/>
            </a:xfrm>
            <a:custGeom>
              <a:avLst/>
              <a:gdLst>
                <a:gd name="T0" fmla="*/ 203 w 203"/>
                <a:gd name="T1" fmla="*/ 0 h 203"/>
                <a:gd name="T2" fmla="*/ 191 w 203"/>
                <a:gd name="T3" fmla="*/ 0 h 203"/>
                <a:gd name="T4" fmla="*/ 0 w 203"/>
                <a:gd name="T5" fmla="*/ 192 h 203"/>
                <a:gd name="T6" fmla="*/ 0 w 203"/>
                <a:gd name="T7" fmla="*/ 203 h 203"/>
                <a:gd name="T8" fmla="*/ 203 w 20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3" y="0"/>
                  </a:moveTo>
                  <a:lnTo>
                    <a:pt x="191" y="0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Freeform 1222"/>
            <p:cNvSpPr>
              <a:spLocks/>
            </p:cNvSpPr>
            <p:nvPr/>
          </p:nvSpPr>
          <p:spPr bwMode="auto">
            <a:xfrm>
              <a:off x="2500762" y="1"/>
              <a:ext cx="79017" cy="77554"/>
            </a:xfrm>
            <a:custGeom>
              <a:avLst/>
              <a:gdLst>
                <a:gd name="T0" fmla="*/ 54 w 54"/>
                <a:gd name="T1" fmla="*/ 0 h 53"/>
                <a:gd name="T2" fmla="*/ 42 w 54"/>
                <a:gd name="T3" fmla="*/ 0 h 53"/>
                <a:gd name="T4" fmla="*/ 0 w 54"/>
                <a:gd name="T5" fmla="*/ 40 h 53"/>
                <a:gd name="T6" fmla="*/ 0 w 54"/>
                <a:gd name="T7" fmla="*/ 53 h 53"/>
                <a:gd name="T8" fmla="*/ 54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0"/>
                  </a:moveTo>
                  <a:lnTo>
                    <a:pt x="42" y="0"/>
                  </a:lnTo>
                  <a:lnTo>
                    <a:pt x="0" y="40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Freeform 1223"/>
            <p:cNvSpPr>
              <a:spLocks/>
            </p:cNvSpPr>
            <p:nvPr/>
          </p:nvSpPr>
          <p:spPr bwMode="auto">
            <a:xfrm>
              <a:off x="2500762" y="1"/>
              <a:ext cx="187299" cy="188762"/>
            </a:xfrm>
            <a:custGeom>
              <a:avLst/>
              <a:gdLst>
                <a:gd name="T0" fmla="*/ 128 w 128"/>
                <a:gd name="T1" fmla="*/ 0 h 129"/>
                <a:gd name="T2" fmla="*/ 117 w 128"/>
                <a:gd name="T3" fmla="*/ 0 h 129"/>
                <a:gd name="T4" fmla="*/ 0 w 128"/>
                <a:gd name="T5" fmla="*/ 116 h 129"/>
                <a:gd name="T6" fmla="*/ 0 w 128"/>
                <a:gd name="T7" fmla="*/ 129 h 129"/>
                <a:gd name="T8" fmla="*/ 128 w 12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9">
                  <a:moveTo>
                    <a:pt x="128" y="0"/>
                  </a:moveTo>
                  <a:lnTo>
                    <a:pt x="117" y="0"/>
                  </a:lnTo>
                  <a:lnTo>
                    <a:pt x="0" y="116"/>
                  </a:lnTo>
                  <a:lnTo>
                    <a:pt x="0" y="12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Freeform 1224"/>
            <p:cNvSpPr>
              <a:spLocks/>
            </p:cNvSpPr>
            <p:nvPr/>
          </p:nvSpPr>
          <p:spPr bwMode="auto">
            <a:xfrm>
              <a:off x="2559293" y="1"/>
              <a:ext cx="896984" cy="888205"/>
            </a:xfrm>
            <a:custGeom>
              <a:avLst/>
              <a:gdLst>
                <a:gd name="T0" fmla="*/ 613 w 613"/>
                <a:gd name="T1" fmla="*/ 0 h 607"/>
                <a:gd name="T2" fmla="*/ 600 w 613"/>
                <a:gd name="T3" fmla="*/ 0 h 607"/>
                <a:gd name="T4" fmla="*/ 0 w 613"/>
                <a:gd name="T5" fmla="*/ 607 h 607"/>
                <a:gd name="T6" fmla="*/ 10 w 613"/>
                <a:gd name="T7" fmla="*/ 607 h 607"/>
                <a:gd name="T8" fmla="*/ 613 w 613"/>
                <a:gd name="T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607">
                  <a:moveTo>
                    <a:pt x="613" y="0"/>
                  </a:moveTo>
                  <a:lnTo>
                    <a:pt x="600" y="0"/>
                  </a:lnTo>
                  <a:lnTo>
                    <a:pt x="0" y="607"/>
                  </a:lnTo>
                  <a:lnTo>
                    <a:pt x="10" y="6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1225"/>
            <p:cNvSpPr>
              <a:spLocks/>
            </p:cNvSpPr>
            <p:nvPr/>
          </p:nvSpPr>
          <p:spPr bwMode="auto">
            <a:xfrm>
              <a:off x="2500762" y="1"/>
              <a:ext cx="517998" cy="519461"/>
            </a:xfrm>
            <a:custGeom>
              <a:avLst/>
              <a:gdLst>
                <a:gd name="T0" fmla="*/ 354 w 354"/>
                <a:gd name="T1" fmla="*/ 0 h 355"/>
                <a:gd name="T2" fmla="*/ 341 w 354"/>
                <a:gd name="T3" fmla="*/ 0 h 355"/>
                <a:gd name="T4" fmla="*/ 0 w 354"/>
                <a:gd name="T5" fmla="*/ 343 h 355"/>
                <a:gd name="T6" fmla="*/ 0 w 354"/>
                <a:gd name="T7" fmla="*/ 355 h 355"/>
                <a:gd name="T8" fmla="*/ 354 w 354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55">
                  <a:moveTo>
                    <a:pt x="354" y="0"/>
                  </a:moveTo>
                  <a:lnTo>
                    <a:pt x="341" y="0"/>
                  </a:lnTo>
                  <a:lnTo>
                    <a:pt x="0" y="343"/>
                  </a:lnTo>
                  <a:lnTo>
                    <a:pt x="0" y="35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88272" y="121160"/>
            <a:ext cx="10864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ЦТК крупного масштаба в отрасли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117B5438-A69D-438B-B3F3-AC804246E399}"/>
              </a:ext>
            </a:extLst>
          </p:cNvPr>
          <p:cNvSpPr/>
          <p:nvPr/>
        </p:nvSpPr>
        <p:spPr>
          <a:xfrm>
            <a:off x="214189" y="1261449"/>
            <a:ext cx="11727454" cy="4894738"/>
          </a:xfrm>
          <a:prstGeom prst="rect">
            <a:avLst/>
          </a:prstGeom>
        </p:spPr>
        <p:txBody>
          <a:bodyPr wrap="square" bIns="468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ЦТК ОП масштабов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1:100 000, 1:50 000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используются полистно,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собранные по регионам: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ведения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ГИС-проектов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локальными территориями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 более точным нанесением контуров участков недр на подробную основу,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 также созданием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подробных макетов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привязки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объектов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формирования контуров участков (лицензий)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случаях текстового описания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объектам базовой карты, отсутствующим в мелких масштабах (мелкие реки, НП,…).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Для обеспечения более подробными векторными картами специалистов при проведении полевых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ГГК-200 в пределах НЛ масштаба 1:200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000 в качестве комплекта дополнительных материалов.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44228" y="212571"/>
            <a:ext cx="522793" cy="598343"/>
            <a:chOff x="344228" y="212571"/>
            <a:chExt cx="522793" cy="598343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449996" y="404467"/>
              <a:ext cx="312769" cy="255352"/>
            </a:xfrm>
            <a:custGeom>
              <a:avLst/>
              <a:gdLst>
                <a:gd name="T0" fmla="*/ 173 w 248"/>
                <a:gd name="T1" fmla="*/ 0 h 204"/>
                <a:gd name="T2" fmla="*/ 155 w 248"/>
                <a:gd name="T3" fmla="*/ 15 h 204"/>
                <a:gd name="T4" fmla="*/ 183 w 248"/>
                <a:gd name="T5" fmla="*/ 48 h 204"/>
                <a:gd name="T6" fmla="*/ 124 w 248"/>
                <a:gd name="T7" fmla="*/ 98 h 204"/>
                <a:gd name="T8" fmla="*/ 64 w 248"/>
                <a:gd name="T9" fmla="*/ 48 h 204"/>
                <a:gd name="T10" fmla="*/ 92 w 248"/>
                <a:gd name="T11" fmla="*/ 15 h 204"/>
                <a:gd name="T12" fmla="*/ 74 w 248"/>
                <a:gd name="T13" fmla="*/ 0 h 204"/>
                <a:gd name="T14" fmla="*/ 29 w 248"/>
                <a:gd name="T15" fmla="*/ 47 h 204"/>
                <a:gd name="T16" fmla="*/ 0 w 248"/>
                <a:gd name="T17" fmla="*/ 112 h 204"/>
                <a:gd name="T18" fmla="*/ 6 w 248"/>
                <a:gd name="T19" fmla="*/ 117 h 204"/>
                <a:gd name="T20" fmla="*/ 49 w 248"/>
                <a:gd name="T21" fmla="*/ 66 h 204"/>
                <a:gd name="T22" fmla="*/ 106 w 248"/>
                <a:gd name="T23" fmla="*/ 113 h 204"/>
                <a:gd name="T24" fmla="*/ 18 w 248"/>
                <a:gd name="T25" fmla="*/ 187 h 204"/>
                <a:gd name="T26" fmla="*/ 33 w 248"/>
                <a:gd name="T27" fmla="*/ 204 h 204"/>
                <a:gd name="T28" fmla="*/ 124 w 248"/>
                <a:gd name="T29" fmla="*/ 128 h 204"/>
                <a:gd name="T30" fmla="*/ 215 w 248"/>
                <a:gd name="T31" fmla="*/ 204 h 204"/>
                <a:gd name="T32" fmla="*/ 230 w 248"/>
                <a:gd name="T33" fmla="*/ 187 h 204"/>
                <a:gd name="T34" fmla="*/ 142 w 248"/>
                <a:gd name="T35" fmla="*/ 113 h 204"/>
                <a:gd name="T36" fmla="*/ 198 w 248"/>
                <a:gd name="T37" fmla="*/ 66 h 204"/>
                <a:gd name="T38" fmla="*/ 241 w 248"/>
                <a:gd name="T39" fmla="*/ 117 h 204"/>
                <a:gd name="T40" fmla="*/ 248 w 248"/>
                <a:gd name="T41" fmla="*/ 112 h 204"/>
                <a:gd name="T42" fmla="*/ 218 w 248"/>
                <a:gd name="T43" fmla="*/ 47 h 204"/>
                <a:gd name="T44" fmla="*/ 173 w 248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04">
                  <a:moveTo>
                    <a:pt x="173" y="0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50" y="18"/>
                    <a:pt x="29" y="47"/>
                  </a:cubicBezTo>
                  <a:cubicBezTo>
                    <a:pt x="8" y="75"/>
                    <a:pt x="0" y="112"/>
                    <a:pt x="0" y="112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30" y="187"/>
                    <a:pt x="230" y="187"/>
                    <a:pt x="230" y="187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12"/>
                    <a:pt x="239" y="75"/>
                    <a:pt x="218" y="47"/>
                  </a:cubicBezTo>
                  <a:cubicBezTo>
                    <a:pt x="198" y="18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344228" y="289633"/>
              <a:ext cx="522793" cy="521281"/>
            </a:xfrm>
            <a:custGeom>
              <a:avLst/>
              <a:gdLst>
                <a:gd name="T0" fmla="*/ 236 w 415"/>
                <a:gd name="T1" fmla="*/ 26 h 415"/>
                <a:gd name="T2" fmla="*/ 208 w 415"/>
                <a:gd name="T3" fmla="*/ 49 h 415"/>
                <a:gd name="T4" fmla="*/ 179 w 415"/>
                <a:gd name="T5" fmla="*/ 26 h 415"/>
                <a:gd name="T6" fmla="*/ 106 w 415"/>
                <a:gd name="T7" fmla="*/ 0 h 415"/>
                <a:gd name="T8" fmla="*/ 0 w 415"/>
                <a:gd name="T9" fmla="*/ 0 h 415"/>
                <a:gd name="T10" fmla="*/ 0 w 415"/>
                <a:gd name="T11" fmla="*/ 352 h 415"/>
                <a:gd name="T12" fmla="*/ 89 w 415"/>
                <a:gd name="T13" fmla="*/ 352 h 415"/>
                <a:gd name="T14" fmla="*/ 162 w 415"/>
                <a:gd name="T15" fmla="*/ 378 h 415"/>
                <a:gd name="T16" fmla="*/ 208 w 415"/>
                <a:gd name="T17" fmla="*/ 415 h 415"/>
                <a:gd name="T18" fmla="*/ 254 w 415"/>
                <a:gd name="T19" fmla="*/ 378 h 415"/>
                <a:gd name="T20" fmla="*/ 327 w 415"/>
                <a:gd name="T21" fmla="*/ 352 h 415"/>
                <a:gd name="T22" fmla="*/ 415 w 415"/>
                <a:gd name="T23" fmla="*/ 352 h 415"/>
                <a:gd name="T24" fmla="*/ 415 w 415"/>
                <a:gd name="T25" fmla="*/ 0 h 415"/>
                <a:gd name="T26" fmla="*/ 309 w 415"/>
                <a:gd name="T27" fmla="*/ 0 h 415"/>
                <a:gd name="T28" fmla="*/ 236 w 415"/>
                <a:gd name="T29" fmla="*/ 26 h 415"/>
                <a:gd name="T30" fmla="*/ 392 w 415"/>
                <a:gd name="T31" fmla="*/ 329 h 415"/>
                <a:gd name="T32" fmla="*/ 327 w 415"/>
                <a:gd name="T33" fmla="*/ 329 h 415"/>
                <a:gd name="T34" fmla="*/ 239 w 415"/>
                <a:gd name="T35" fmla="*/ 360 h 415"/>
                <a:gd name="T36" fmla="*/ 208 w 415"/>
                <a:gd name="T37" fmla="*/ 385 h 415"/>
                <a:gd name="T38" fmla="*/ 176 w 415"/>
                <a:gd name="T39" fmla="*/ 360 h 415"/>
                <a:gd name="T40" fmla="*/ 89 w 415"/>
                <a:gd name="T41" fmla="*/ 329 h 415"/>
                <a:gd name="T42" fmla="*/ 23 w 415"/>
                <a:gd name="T43" fmla="*/ 329 h 415"/>
                <a:gd name="T44" fmla="*/ 23 w 415"/>
                <a:gd name="T45" fmla="*/ 23 h 415"/>
                <a:gd name="T46" fmla="*/ 106 w 415"/>
                <a:gd name="T47" fmla="*/ 23 h 415"/>
                <a:gd name="T48" fmla="*/ 164 w 415"/>
                <a:gd name="T49" fmla="*/ 44 h 415"/>
                <a:gd name="T50" fmla="*/ 193 w 415"/>
                <a:gd name="T51" fmla="*/ 67 h 415"/>
                <a:gd name="T52" fmla="*/ 208 w 415"/>
                <a:gd name="T53" fmla="*/ 79 h 415"/>
                <a:gd name="T54" fmla="*/ 222 w 415"/>
                <a:gd name="T55" fmla="*/ 67 h 415"/>
                <a:gd name="T56" fmla="*/ 251 w 415"/>
                <a:gd name="T57" fmla="*/ 44 h 415"/>
                <a:gd name="T58" fmla="*/ 309 w 415"/>
                <a:gd name="T59" fmla="*/ 23 h 415"/>
                <a:gd name="T60" fmla="*/ 392 w 415"/>
                <a:gd name="T61" fmla="*/ 23 h 415"/>
                <a:gd name="T62" fmla="*/ 392 w 415"/>
                <a:gd name="T63" fmla="*/ 32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" h="415">
                  <a:moveTo>
                    <a:pt x="236" y="26"/>
                  </a:moveTo>
                  <a:cubicBezTo>
                    <a:pt x="208" y="49"/>
                    <a:pt x="208" y="49"/>
                    <a:pt x="208" y="49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58" y="9"/>
                    <a:pt x="133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89" y="352"/>
                    <a:pt x="89" y="352"/>
                    <a:pt x="89" y="352"/>
                  </a:cubicBezTo>
                  <a:cubicBezTo>
                    <a:pt x="115" y="352"/>
                    <a:pt x="141" y="361"/>
                    <a:pt x="162" y="378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54" y="378"/>
                    <a:pt x="254" y="378"/>
                    <a:pt x="254" y="378"/>
                  </a:cubicBezTo>
                  <a:cubicBezTo>
                    <a:pt x="274" y="361"/>
                    <a:pt x="300" y="352"/>
                    <a:pt x="327" y="352"/>
                  </a:cubicBezTo>
                  <a:cubicBezTo>
                    <a:pt x="415" y="352"/>
                    <a:pt x="415" y="352"/>
                    <a:pt x="415" y="352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283" y="0"/>
                    <a:pt x="257" y="9"/>
                    <a:pt x="236" y="26"/>
                  </a:cubicBezTo>
                  <a:close/>
                  <a:moveTo>
                    <a:pt x="392" y="329"/>
                  </a:moveTo>
                  <a:cubicBezTo>
                    <a:pt x="327" y="329"/>
                    <a:pt x="327" y="329"/>
                    <a:pt x="327" y="329"/>
                  </a:cubicBezTo>
                  <a:cubicBezTo>
                    <a:pt x="295" y="329"/>
                    <a:pt x="264" y="340"/>
                    <a:pt x="239" y="360"/>
                  </a:cubicBezTo>
                  <a:cubicBezTo>
                    <a:pt x="208" y="385"/>
                    <a:pt x="208" y="385"/>
                    <a:pt x="208" y="385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52" y="340"/>
                    <a:pt x="120" y="329"/>
                    <a:pt x="89" y="329"/>
                  </a:cubicBezTo>
                  <a:cubicBezTo>
                    <a:pt x="23" y="329"/>
                    <a:pt x="23" y="329"/>
                    <a:pt x="23" y="329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27" y="23"/>
                    <a:pt x="148" y="30"/>
                    <a:pt x="164" y="44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67" y="30"/>
                    <a:pt x="288" y="23"/>
                    <a:pt x="309" y="23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2" y="329"/>
                    <a:pt x="392" y="329"/>
                    <a:pt x="392" y="3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"/>
            <p:cNvSpPr>
              <a:spLocks noEditPoints="1"/>
            </p:cNvSpPr>
            <p:nvPr/>
          </p:nvSpPr>
          <p:spPr bwMode="auto">
            <a:xfrm>
              <a:off x="344228" y="212575"/>
              <a:ext cx="30219" cy="42307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1 h 34"/>
                <a:gd name="T4" fmla="*/ 10 w 24"/>
                <a:gd name="T5" fmla="*/ 0 h 34"/>
                <a:gd name="T6" fmla="*/ 24 w 24"/>
                <a:gd name="T7" fmla="*/ 12 h 34"/>
                <a:gd name="T8" fmla="*/ 12 w 24"/>
                <a:gd name="T9" fmla="*/ 23 h 34"/>
                <a:gd name="T10" fmla="*/ 8 w 24"/>
                <a:gd name="T11" fmla="*/ 23 h 34"/>
                <a:gd name="T12" fmla="*/ 8 w 24"/>
                <a:gd name="T13" fmla="*/ 34 h 34"/>
                <a:gd name="T14" fmla="*/ 0 w 24"/>
                <a:gd name="T15" fmla="*/ 34 h 34"/>
                <a:gd name="T16" fmla="*/ 8 w 24"/>
                <a:gd name="T17" fmla="*/ 8 h 34"/>
                <a:gd name="T18" fmla="*/ 8 w 24"/>
                <a:gd name="T19" fmla="*/ 16 h 34"/>
                <a:gd name="T20" fmla="*/ 11 w 24"/>
                <a:gd name="T21" fmla="*/ 16 h 34"/>
                <a:gd name="T22" fmla="*/ 16 w 24"/>
                <a:gd name="T23" fmla="*/ 12 h 34"/>
                <a:gd name="T24" fmla="*/ 11 w 24"/>
                <a:gd name="T25" fmla="*/ 8 h 34"/>
                <a:gd name="T26" fmla="*/ 8 w 24"/>
                <a:gd name="T2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8" y="0"/>
                    <a:pt x="10" y="0"/>
                  </a:cubicBezTo>
                  <a:cubicBezTo>
                    <a:pt x="21" y="0"/>
                    <a:pt x="24" y="6"/>
                    <a:pt x="24" y="12"/>
                  </a:cubicBezTo>
                  <a:cubicBezTo>
                    <a:pt x="24" y="18"/>
                    <a:pt x="19" y="23"/>
                    <a:pt x="12" y="23"/>
                  </a:cubicBezTo>
                  <a:cubicBezTo>
                    <a:pt x="11" y="23"/>
                    <a:pt x="9" y="23"/>
                    <a:pt x="8" y="2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8" y="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6"/>
                    <a:pt x="11" y="16"/>
                  </a:cubicBezTo>
                  <a:cubicBezTo>
                    <a:pt x="13" y="16"/>
                    <a:pt x="16" y="15"/>
                    <a:pt x="16" y="12"/>
                  </a:cubicBezTo>
                  <a:cubicBezTo>
                    <a:pt x="16" y="9"/>
                    <a:pt x="14" y="8"/>
                    <a:pt x="11" y="8"/>
                  </a:cubicBezTo>
                  <a:cubicBezTo>
                    <a:pt x="10" y="8"/>
                    <a:pt x="9" y="8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385023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439418" y="212575"/>
              <a:ext cx="36263" cy="43817"/>
            </a:xfrm>
            <a:custGeom>
              <a:avLst/>
              <a:gdLst>
                <a:gd name="T0" fmla="*/ 29 w 29"/>
                <a:gd name="T1" fmla="*/ 31 h 35"/>
                <a:gd name="T2" fmla="*/ 18 w 29"/>
                <a:gd name="T3" fmla="*/ 35 h 35"/>
                <a:gd name="T4" fmla="*/ 0 w 29"/>
                <a:gd name="T5" fmla="*/ 18 h 35"/>
                <a:gd name="T6" fmla="*/ 18 w 29"/>
                <a:gd name="T7" fmla="*/ 0 h 35"/>
                <a:gd name="T8" fmla="*/ 28 w 29"/>
                <a:gd name="T9" fmla="*/ 4 h 35"/>
                <a:gd name="T10" fmla="*/ 25 w 29"/>
                <a:gd name="T11" fmla="*/ 9 h 35"/>
                <a:gd name="T12" fmla="*/ 18 w 29"/>
                <a:gd name="T13" fmla="*/ 7 h 35"/>
                <a:gd name="T14" fmla="*/ 8 w 29"/>
                <a:gd name="T15" fmla="*/ 18 h 35"/>
                <a:gd name="T16" fmla="*/ 19 w 29"/>
                <a:gd name="T17" fmla="*/ 28 h 35"/>
                <a:gd name="T18" fmla="*/ 26 w 29"/>
                <a:gd name="T19" fmla="*/ 25 h 35"/>
                <a:gd name="T20" fmla="*/ 29 w 29"/>
                <a:gd name="T2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5">
                  <a:moveTo>
                    <a:pt x="29" y="31"/>
                  </a:moveTo>
                  <a:cubicBezTo>
                    <a:pt x="27" y="33"/>
                    <a:pt x="22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6" y="0"/>
                    <a:pt x="18" y="0"/>
                  </a:cubicBezTo>
                  <a:cubicBezTo>
                    <a:pt x="22" y="0"/>
                    <a:pt x="26" y="2"/>
                    <a:pt x="28" y="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8"/>
                    <a:pt x="21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4"/>
                    <a:pt x="12" y="28"/>
                    <a:pt x="19" y="28"/>
                  </a:cubicBezTo>
                  <a:cubicBezTo>
                    <a:pt x="21" y="28"/>
                    <a:pt x="24" y="27"/>
                    <a:pt x="26" y="25"/>
                  </a:cubicBezTo>
                  <a:cubicBezTo>
                    <a:pt x="29" y="31"/>
                    <a:pt x="29" y="31"/>
                    <a:pt x="2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486258" y="214085"/>
              <a:ext cx="24175" cy="40795"/>
            </a:xfrm>
            <a:custGeom>
              <a:avLst/>
              <a:gdLst>
                <a:gd name="T0" fmla="*/ 0 w 16"/>
                <a:gd name="T1" fmla="*/ 0 h 27"/>
                <a:gd name="T2" fmla="*/ 16 w 16"/>
                <a:gd name="T3" fmla="*/ 0 h 27"/>
                <a:gd name="T4" fmla="*/ 16 w 16"/>
                <a:gd name="T5" fmla="*/ 6 h 27"/>
                <a:gd name="T6" fmla="*/ 7 w 16"/>
                <a:gd name="T7" fmla="*/ 6 h 27"/>
                <a:gd name="T8" fmla="*/ 7 w 16"/>
                <a:gd name="T9" fmla="*/ 27 h 27"/>
                <a:gd name="T10" fmla="*/ 0 w 16"/>
                <a:gd name="T11" fmla="*/ 27 h 27"/>
                <a:gd name="T12" fmla="*/ 0 w 16"/>
                <a:gd name="T13" fmla="*/ 0 h 27"/>
                <a:gd name="T14" fmla="*/ 0 w 1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11"/>
            <p:cNvSpPr>
              <a:spLocks/>
            </p:cNvSpPr>
            <p:nvPr/>
          </p:nvSpPr>
          <p:spPr bwMode="auto">
            <a:xfrm>
              <a:off x="522522" y="214085"/>
              <a:ext cx="25687" cy="40795"/>
            </a:xfrm>
            <a:custGeom>
              <a:avLst/>
              <a:gdLst>
                <a:gd name="T0" fmla="*/ 0 w 17"/>
                <a:gd name="T1" fmla="*/ 0 h 27"/>
                <a:gd name="T2" fmla="*/ 16 w 17"/>
                <a:gd name="T3" fmla="*/ 0 h 27"/>
                <a:gd name="T4" fmla="*/ 16 w 17"/>
                <a:gd name="T5" fmla="*/ 6 h 27"/>
                <a:gd name="T6" fmla="*/ 6 w 17"/>
                <a:gd name="T7" fmla="*/ 6 h 27"/>
                <a:gd name="T8" fmla="*/ 6 w 17"/>
                <a:gd name="T9" fmla="*/ 11 h 27"/>
                <a:gd name="T10" fmla="*/ 16 w 17"/>
                <a:gd name="T11" fmla="*/ 11 h 27"/>
                <a:gd name="T12" fmla="*/ 16 w 17"/>
                <a:gd name="T13" fmla="*/ 16 h 27"/>
                <a:gd name="T14" fmla="*/ 6 w 17"/>
                <a:gd name="T15" fmla="*/ 16 h 27"/>
                <a:gd name="T16" fmla="*/ 6 w 17"/>
                <a:gd name="T17" fmla="*/ 21 h 27"/>
                <a:gd name="T18" fmla="*/ 17 w 17"/>
                <a:gd name="T19" fmla="*/ 21 h 27"/>
                <a:gd name="T20" fmla="*/ 17 w 17"/>
                <a:gd name="T21" fmla="*/ 27 h 27"/>
                <a:gd name="T22" fmla="*/ 0 w 17"/>
                <a:gd name="T23" fmla="*/ 27 h 27"/>
                <a:gd name="T24" fmla="*/ 0 w 17"/>
                <a:gd name="T25" fmla="*/ 0 h 27"/>
                <a:gd name="T26" fmla="*/ 0 w 17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12"/>
            <p:cNvSpPr>
              <a:spLocks noEditPoints="1"/>
            </p:cNvSpPr>
            <p:nvPr/>
          </p:nvSpPr>
          <p:spPr bwMode="auto">
            <a:xfrm>
              <a:off x="558786" y="212575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8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9" y="0"/>
                    <a:pt x="36" y="7"/>
                    <a:pt x="36" y="18"/>
                  </a:cubicBezTo>
                  <a:cubicBezTo>
                    <a:pt x="36" y="28"/>
                    <a:pt x="29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5" y="28"/>
                    <a:pt x="28" y="23"/>
                    <a:pt x="28" y="18"/>
                  </a:cubicBezTo>
                  <a:cubicBezTo>
                    <a:pt x="28" y="11"/>
                    <a:pt x="24" y="7"/>
                    <a:pt x="18" y="7"/>
                  </a:cubicBezTo>
                  <a:cubicBezTo>
                    <a:pt x="13" y="7"/>
                    <a:pt x="8" y="11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611670" y="214085"/>
              <a:ext cx="37774" cy="43817"/>
            </a:xfrm>
            <a:custGeom>
              <a:avLst/>
              <a:gdLst>
                <a:gd name="T0" fmla="*/ 22 w 30"/>
                <a:gd name="T1" fmla="*/ 7 h 35"/>
                <a:gd name="T2" fmla="*/ 15 w 30"/>
                <a:gd name="T3" fmla="*/ 7 h 35"/>
                <a:gd name="T4" fmla="*/ 14 w 30"/>
                <a:gd name="T5" fmla="*/ 13 h 35"/>
                <a:gd name="T6" fmla="*/ 0 w 30"/>
                <a:gd name="T7" fmla="*/ 33 h 35"/>
                <a:gd name="T8" fmla="*/ 0 w 30"/>
                <a:gd name="T9" fmla="*/ 26 h 35"/>
                <a:gd name="T10" fmla="*/ 7 w 30"/>
                <a:gd name="T11" fmla="*/ 6 h 35"/>
                <a:gd name="T12" fmla="*/ 8 w 30"/>
                <a:gd name="T13" fmla="*/ 0 h 35"/>
                <a:gd name="T14" fmla="*/ 30 w 30"/>
                <a:gd name="T15" fmla="*/ 0 h 35"/>
                <a:gd name="T16" fmla="*/ 30 w 30"/>
                <a:gd name="T17" fmla="*/ 33 h 35"/>
                <a:gd name="T18" fmla="*/ 22 w 30"/>
                <a:gd name="T19" fmla="*/ 33 h 35"/>
                <a:gd name="T20" fmla="*/ 22 w 3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5">
                  <a:moveTo>
                    <a:pt x="22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31"/>
                    <a:pt x="8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7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7"/>
                    <a:pt x="22" y="7"/>
                    <a:pt x="2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4"/>
            <p:cNvSpPr>
              <a:spLocks noEditPoints="1"/>
            </p:cNvSpPr>
            <p:nvPr/>
          </p:nvSpPr>
          <p:spPr bwMode="auto">
            <a:xfrm>
              <a:off x="661532" y="212575"/>
              <a:ext cx="48351" cy="43817"/>
            </a:xfrm>
            <a:custGeom>
              <a:avLst/>
              <a:gdLst>
                <a:gd name="T0" fmla="*/ 15 w 38"/>
                <a:gd name="T1" fmla="*/ 30 h 35"/>
                <a:gd name="T2" fmla="*/ 0 w 38"/>
                <a:gd name="T3" fmla="*/ 17 h 35"/>
                <a:gd name="T4" fmla="*/ 15 w 38"/>
                <a:gd name="T5" fmla="*/ 4 h 35"/>
                <a:gd name="T6" fmla="*/ 15 w 38"/>
                <a:gd name="T7" fmla="*/ 0 h 35"/>
                <a:gd name="T8" fmla="*/ 22 w 38"/>
                <a:gd name="T9" fmla="*/ 0 h 35"/>
                <a:gd name="T10" fmla="*/ 22 w 38"/>
                <a:gd name="T11" fmla="*/ 4 h 35"/>
                <a:gd name="T12" fmla="*/ 38 w 38"/>
                <a:gd name="T13" fmla="*/ 17 h 35"/>
                <a:gd name="T14" fmla="*/ 22 w 38"/>
                <a:gd name="T15" fmla="*/ 30 h 35"/>
                <a:gd name="T16" fmla="*/ 22 w 38"/>
                <a:gd name="T17" fmla="*/ 35 h 35"/>
                <a:gd name="T18" fmla="*/ 15 w 38"/>
                <a:gd name="T19" fmla="*/ 35 h 35"/>
                <a:gd name="T20" fmla="*/ 15 w 38"/>
                <a:gd name="T21" fmla="*/ 30 h 35"/>
                <a:gd name="T22" fmla="*/ 15 w 38"/>
                <a:gd name="T23" fmla="*/ 23 h 35"/>
                <a:gd name="T24" fmla="*/ 15 w 38"/>
                <a:gd name="T25" fmla="*/ 11 h 35"/>
                <a:gd name="T26" fmla="*/ 8 w 38"/>
                <a:gd name="T27" fmla="*/ 17 h 35"/>
                <a:gd name="T28" fmla="*/ 15 w 38"/>
                <a:gd name="T29" fmla="*/ 23 h 35"/>
                <a:gd name="T30" fmla="*/ 22 w 38"/>
                <a:gd name="T31" fmla="*/ 11 h 35"/>
                <a:gd name="T32" fmla="*/ 22 w 38"/>
                <a:gd name="T33" fmla="*/ 23 h 35"/>
                <a:gd name="T34" fmla="*/ 29 w 38"/>
                <a:gd name="T35" fmla="*/ 17 h 35"/>
                <a:gd name="T36" fmla="*/ 22 w 38"/>
                <a:gd name="T3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15" y="30"/>
                  </a:moveTo>
                  <a:cubicBezTo>
                    <a:pt x="6" y="30"/>
                    <a:pt x="0" y="26"/>
                    <a:pt x="0" y="17"/>
                  </a:cubicBezTo>
                  <a:cubicBezTo>
                    <a:pt x="0" y="9"/>
                    <a:pt x="6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31" y="4"/>
                    <a:pt x="38" y="9"/>
                    <a:pt x="38" y="17"/>
                  </a:cubicBezTo>
                  <a:cubicBezTo>
                    <a:pt x="38" y="25"/>
                    <a:pt x="31" y="30"/>
                    <a:pt x="22" y="3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0" y="11"/>
                    <a:pt x="8" y="14"/>
                    <a:pt x="8" y="17"/>
                  </a:cubicBezTo>
                  <a:cubicBezTo>
                    <a:pt x="8" y="21"/>
                    <a:pt x="10" y="23"/>
                    <a:pt x="15" y="23"/>
                  </a:cubicBezTo>
                  <a:close/>
                  <a:moveTo>
                    <a:pt x="22" y="11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7" y="23"/>
                    <a:pt x="29" y="21"/>
                    <a:pt x="29" y="17"/>
                  </a:cubicBezTo>
                  <a:cubicBezTo>
                    <a:pt x="29" y="14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718952" y="212571"/>
              <a:ext cx="45329" cy="43817"/>
            </a:xfrm>
            <a:custGeom>
              <a:avLst/>
              <a:gdLst>
                <a:gd name="T0" fmla="*/ 18 w 36"/>
                <a:gd name="T1" fmla="*/ 0 h 35"/>
                <a:gd name="T2" fmla="*/ 36 w 36"/>
                <a:gd name="T3" fmla="*/ 18 h 35"/>
                <a:gd name="T4" fmla="*/ 18 w 36"/>
                <a:gd name="T5" fmla="*/ 35 h 35"/>
                <a:gd name="T6" fmla="*/ 0 w 36"/>
                <a:gd name="T7" fmla="*/ 18 h 35"/>
                <a:gd name="T8" fmla="*/ 18 w 36"/>
                <a:gd name="T9" fmla="*/ 0 h 35"/>
                <a:gd name="T10" fmla="*/ 18 w 36"/>
                <a:gd name="T11" fmla="*/ 28 h 35"/>
                <a:gd name="T12" fmla="*/ 27 w 36"/>
                <a:gd name="T13" fmla="*/ 18 h 35"/>
                <a:gd name="T14" fmla="*/ 18 w 36"/>
                <a:gd name="T15" fmla="*/ 7 h 35"/>
                <a:gd name="T16" fmla="*/ 8 w 36"/>
                <a:gd name="T17" fmla="*/ 18 h 35"/>
                <a:gd name="T18" fmla="*/ 18 w 36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0"/>
                  </a:moveTo>
                  <a:cubicBezTo>
                    <a:pt x="28" y="0"/>
                    <a:pt x="36" y="7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lose/>
                  <a:moveTo>
                    <a:pt x="18" y="28"/>
                  </a:moveTo>
                  <a:cubicBezTo>
                    <a:pt x="24" y="28"/>
                    <a:pt x="27" y="23"/>
                    <a:pt x="27" y="18"/>
                  </a:cubicBezTo>
                  <a:cubicBezTo>
                    <a:pt x="27" y="11"/>
                    <a:pt x="23" y="7"/>
                    <a:pt x="18" y="7"/>
                  </a:cubicBezTo>
                  <a:cubicBezTo>
                    <a:pt x="12" y="7"/>
                    <a:pt x="8" y="11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6"/>
            <p:cNvSpPr>
              <a:spLocks/>
            </p:cNvSpPr>
            <p:nvPr/>
          </p:nvSpPr>
          <p:spPr bwMode="auto">
            <a:xfrm>
              <a:off x="774854" y="214088"/>
              <a:ext cx="36263" cy="40795"/>
            </a:xfrm>
            <a:custGeom>
              <a:avLst/>
              <a:gdLst>
                <a:gd name="T0" fmla="*/ 18 w 24"/>
                <a:gd name="T1" fmla="*/ 16 h 27"/>
                <a:gd name="T2" fmla="*/ 7 w 24"/>
                <a:gd name="T3" fmla="*/ 16 h 27"/>
                <a:gd name="T4" fmla="*/ 7 w 24"/>
                <a:gd name="T5" fmla="*/ 27 h 27"/>
                <a:gd name="T6" fmla="*/ 0 w 24"/>
                <a:gd name="T7" fmla="*/ 27 h 27"/>
                <a:gd name="T8" fmla="*/ 0 w 24"/>
                <a:gd name="T9" fmla="*/ 0 h 27"/>
                <a:gd name="T10" fmla="*/ 7 w 24"/>
                <a:gd name="T11" fmla="*/ 0 h 27"/>
                <a:gd name="T12" fmla="*/ 7 w 24"/>
                <a:gd name="T13" fmla="*/ 11 h 27"/>
                <a:gd name="T14" fmla="*/ 18 w 24"/>
                <a:gd name="T15" fmla="*/ 11 h 27"/>
                <a:gd name="T16" fmla="*/ 18 w 24"/>
                <a:gd name="T17" fmla="*/ 0 h 27"/>
                <a:gd name="T18" fmla="*/ 24 w 24"/>
                <a:gd name="T19" fmla="*/ 0 h 27"/>
                <a:gd name="T20" fmla="*/ 24 w 24"/>
                <a:gd name="T21" fmla="*/ 27 h 27"/>
                <a:gd name="T22" fmla="*/ 18 w 24"/>
                <a:gd name="T23" fmla="*/ 27 h 27"/>
                <a:gd name="T24" fmla="*/ 18 w 24"/>
                <a:gd name="T25" fmla="*/ 16 h 27"/>
                <a:gd name="T26" fmla="*/ 18 w 24"/>
                <a:gd name="T27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7">
                  <a:moveTo>
                    <a:pt x="18" y="16"/>
                  </a:moveTo>
                  <a:lnTo>
                    <a:pt x="7" y="16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18" y="27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7"/>
            <p:cNvSpPr>
              <a:spLocks noEditPoints="1"/>
            </p:cNvSpPr>
            <p:nvPr/>
          </p:nvSpPr>
          <p:spPr bwMode="auto">
            <a:xfrm>
              <a:off x="821689" y="214094"/>
              <a:ext cx="43818" cy="48351"/>
            </a:xfrm>
            <a:custGeom>
              <a:avLst/>
              <a:gdLst>
                <a:gd name="T0" fmla="*/ 0 w 35"/>
                <a:gd name="T1" fmla="*/ 26 h 39"/>
                <a:gd name="T2" fmla="*/ 3 w 35"/>
                <a:gd name="T3" fmla="*/ 26 h 39"/>
                <a:gd name="T4" fmla="*/ 8 w 35"/>
                <a:gd name="T5" fmla="*/ 6 h 39"/>
                <a:gd name="T6" fmla="*/ 9 w 35"/>
                <a:gd name="T7" fmla="*/ 0 h 39"/>
                <a:gd name="T8" fmla="*/ 31 w 35"/>
                <a:gd name="T9" fmla="*/ 0 h 39"/>
                <a:gd name="T10" fmla="*/ 31 w 35"/>
                <a:gd name="T11" fmla="*/ 26 h 39"/>
                <a:gd name="T12" fmla="*/ 35 w 35"/>
                <a:gd name="T13" fmla="*/ 26 h 39"/>
                <a:gd name="T14" fmla="*/ 35 w 35"/>
                <a:gd name="T15" fmla="*/ 39 h 39"/>
                <a:gd name="T16" fmla="*/ 28 w 35"/>
                <a:gd name="T17" fmla="*/ 39 h 39"/>
                <a:gd name="T18" fmla="*/ 28 w 35"/>
                <a:gd name="T19" fmla="*/ 33 h 39"/>
                <a:gd name="T20" fmla="*/ 7 w 35"/>
                <a:gd name="T21" fmla="*/ 33 h 39"/>
                <a:gd name="T22" fmla="*/ 7 w 35"/>
                <a:gd name="T23" fmla="*/ 39 h 39"/>
                <a:gd name="T24" fmla="*/ 0 w 35"/>
                <a:gd name="T25" fmla="*/ 39 h 39"/>
                <a:gd name="T26" fmla="*/ 0 w 35"/>
                <a:gd name="T27" fmla="*/ 26 h 39"/>
                <a:gd name="T28" fmla="*/ 12 w 35"/>
                <a:gd name="T29" fmla="*/ 26 h 39"/>
                <a:gd name="T30" fmla="*/ 23 w 35"/>
                <a:gd name="T31" fmla="*/ 26 h 39"/>
                <a:gd name="T32" fmla="*/ 23 w 35"/>
                <a:gd name="T33" fmla="*/ 7 h 39"/>
                <a:gd name="T34" fmla="*/ 16 w 35"/>
                <a:gd name="T35" fmla="*/ 7 h 39"/>
                <a:gd name="T36" fmla="*/ 16 w 35"/>
                <a:gd name="T37" fmla="*/ 13 h 39"/>
                <a:gd name="T38" fmla="*/ 12 w 35"/>
                <a:gd name="T39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9">
                  <a:moveTo>
                    <a:pt x="0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5" y="24"/>
                    <a:pt x="8" y="17"/>
                    <a:pt x="8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lose/>
                  <a:moveTo>
                    <a:pt x="12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8"/>
                    <a:pt x="13" y="25"/>
                    <a:pt x="1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5" name="Group 4"/>
          <p:cNvGrpSpPr>
            <a:grpSpLocks noChangeAspect="1"/>
          </p:cNvGrpSpPr>
          <p:nvPr/>
        </p:nvGrpSpPr>
        <p:grpSpPr bwMode="auto">
          <a:xfrm>
            <a:off x="349088" y="209520"/>
            <a:ext cx="510746" cy="589113"/>
            <a:chOff x="1" y="0"/>
            <a:chExt cx="1486" cy="1714"/>
          </a:xfrm>
        </p:grpSpPr>
        <p:sp>
          <p:nvSpPr>
            <p:cNvPr id="1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" y="0"/>
              <a:ext cx="148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301" y="555"/>
              <a:ext cx="888" cy="731"/>
            </a:xfrm>
            <a:custGeom>
              <a:avLst/>
              <a:gdLst>
                <a:gd name="T0" fmla="*/ 296 w 423"/>
                <a:gd name="T1" fmla="*/ 0 h 348"/>
                <a:gd name="T2" fmla="*/ 266 w 423"/>
                <a:gd name="T3" fmla="*/ 25 h 348"/>
                <a:gd name="T4" fmla="*/ 313 w 423"/>
                <a:gd name="T5" fmla="*/ 82 h 348"/>
                <a:gd name="T6" fmla="*/ 212 w 423"/>
                <a:gd name="T7" fmla="*/ 167 h 348"/>
                <a:gd name="T8" fmla="*/ 110 w 423"/>
                <a:gd name="T9" fmla="*/ 81 h 348"/>
                <a:gd name="T10" fmla="*/ 158 w 423"/>
                <a:gd name="T11" fmla="*/ 25 h 348"/>
                <a:gd name="T12" fmla="*/ 128 w 423"/>
                <a:gd name="T13" fmla="*/ 0 h 348"/>
                <a:gd name="T14" fmla="*/ 50 w 423"/>
                <a:gd name="T15" fmla="*/ 79 h 348"/>
                <a:gd name="T16" fmla="*/ 0 w 423"/>
                <a:gd name="T17" fmla="*/ 190 h 348"/>
                <a:gd name="T18" fmla="*/ 11 w 423"/>
                <a:gd name="T19" fmla="*/ 199 h 348"/>
                <a:gd name="T20" fmla="*/ 85 w 423"/>
                <a:gd name="T21" fmla="*/ 112 h 348"/>
                <a:gd name="T22" fmla="*/ 181 w 423"/>
                <a:gd name="T23" fmla="*/ 192 h 348"/>
                <a:gd name="T24" fmla="*/ 31 w 423"/>
                <a:gd name="T25" fmla="*/ 318 h 348"/>
                <a:gd name="T26" fmla="*/ 57 w 423"/>
                <a:gd name="T27" fmla="*/ 348 h 348"/>
                <a:gd name="T28" fmla="*/ 212 w 423"/>
                <a:gd name="T29" fmla="*/ 218 h 348"/>
                <a:gd name="T30" fmla="*/ 367 w 423"/>
                <a:gd name="T31" fmla="*/ 348 h 348"/>
                <a:gd name="T32" fmla="*/ 393 w 423"/>
                <a:gd name="T33" fmla="*/ 318 h 348"/>
                <a:gd name="T34" fmla="*/ 243 w 423"/>
                <a:gd name="T35" fmla="*/ 192 h 348"/>
                <a:gd name="T36" fmla="*/ 338 w 423"/>
                <a:gd name="T37" fmla="*/ 112 h 348"/>
                <a:gd name="T38" fmla="*/ 412 w 423"/>
                <a:gd name="T39" fmla="*/ 199 h 348"/>
                <a:gd name="T40" fmla="*/ 423 w 423"/>
                <a:gd name="T41" fmla="*/ 190 h 348"/>
                <a:gd name="T42" fmla="*/ 373 w 423"/>
                <a:gd name="T43" fmla="*/ 79 h 348"/>
                <a:gd name="T44" fmla="*/ 296 w 423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" h="348">
                  <a:moveTo>
                    <a:pt x="296" y="0"/>
                  </a:moveTo>
                  <a:cubicBezTo>
                    <a:pt x="266" y="25"/>
                    <a:pt x="266" y="25"/>
                    <a:pt x="266" y="25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86" y="31"/>
                    <a:pt x="50" y="79"/>
                  </a:cubicBezTo>
                  <a:cubicBezTo>
                    <a:pt x="15" y="128"/>
                    <a:pt x="0" y="190"/>
                    <a:pt x="0" y="190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181" y="192"/>
                    <a:pt x="181" y="192"/>
                    <a:pt x="181" y="19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57" y="348"/>
                    <a:pt x="57" y="348"/>
                    <a:pt x="57" y="348"/>
                  </a:cubicBezTo>
                  <a:cubicBezTo>
                    <a:pt x="212" y="218"/>
                    <a:pt x="212" y="218"/>
                    <a:pt x="212" y="218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93" y="318"/>
                    <a:pt x="393" y="318"/>
                    <a:pt x="393" y="3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338" y="112"/>
                    <a:pt x="338" y="112"/>
                    <a:pt x="338" y="112"/>
                  </a:cubicBezTo>
                  <a:cubicBezTo>
                    <a:pt x="412" y="199"/>
                    <a:pt x="412" y="199"/>
                    <a:pt x="412" y="199"/>
                  </a:cubicBezTo>
                  <a:cubicBezTo>
                    <a:pt x="423" y="190"/>
                    <a:pt x="423" y="190"/>
                    <a:pt x="423" y="190"/>
                  </a:cubicBezTo>
                  <a:cubicBezTo>
                    <a:pt x="423" y="190"/>
                    <a:pt x="408" y="128"/>
                    <a:pt x="373" y="79"/>
                  </a:cubicBezTo>
                  <a:cubicBezTo>
                    <a:pt x="338" y="31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6"/>
            <p:cNvSpPr>
              <a:spLocks noEditPoints="1"/>
            </p:cNvSpPr>
            <p:nvPr/>
          </p:nvSpPr>
          <p:spPr bwMode="auto">
            <a:xfrm>
              <a:off x="3" y="229"/>
              <a:ext cx="1484" cy="1485"/>
            </a:xfrm>
            <a:custGeom>
              <a:avLst/>
              <a:gdLst>
                <a:gd name="T0" fmla="*/ 403 w 707"/>
                <a:gd name="T1" fmla="*/ 44 h 707"/>
                <a:gd name="T2" fmla="*/ 354 w 707"/>
                <a:gd name="T3" fmla="*/ 83 h 707"/>
                <a:gd name="T4" fmla="*/ 305 w 707"/>
                <a:gd name="T5" fmla="*/ 44 h 707"/>
                <a:gd name="T6" fmla="*/ 181 w 707"/>
                <a:gd name="T7" fmla="*/ 0 h 707"/>
                <a:gd name="T8" fmla="*/ 0 w 707"/>
                <a:gd name="T9" fmla="*/ 0 h 707"/>
                <a:gd name="T10" fmla="*/ 0 w 707"/>
                <a:gd name="T11" fmla="*/ 599 h 707"/>
                <a:gd name="T12" fmla="*/ 151 w 707"/>
                <a:gd name="T13" fmla="*/ 599 h 707"/>
                <a:gd name="T14" fmla="*/ 275 w 707"/>
                <a:gd name="T15" fmla="*/ 643 h 707"/>
                <a:gd name="T16" fmla="*/ 354 w 707"/>
                <a:gd name="T17" fmla="*/ 707 h 707"/>
                <a:gd name="T18" fmla="*/ 432 w 707"/>
                <a:gd name="T19" fmla="*/ 643 h 707"/>
                <a:gd name="T20" fmla="*/ 556 w 707"/>
                <a:gd name="T21" fmla="*/ 599 h 707"/>
                <a:gd name="T22" fmla="*/ 707 w 707"/>
                <a:gd name="T23" fmla="*/ 599 h 707"/>
                <a:gd name="T24" fmla="*/ 707 w 707"/>
                <a:gd name="T25" fmla="*/ 0 h 707"/>
                <a:gd name="T26" fmla="*/ 526 w 707"/>
                <a:gd name="T27" fmla="*/ 0 h 707"/>
                <a:gd name="T28" fmla="*/ 403 w 707"/>
                <a:gd name="T29" fmla="*/ 44 h 707"/>
                <a:gd name="T30" fmla="*/ 668 w 707"/>
                <a:gd name="T31" fmla="*/ 560 h 707"/>
                <a:gd name="T32" fmla="*/ 556 w 707"/>
                <a:gd name="T33" fmla="*/ 560 h 707"/>
                <a:gd name="T34" fmla="*/ 407 w 707"/>
                <a:gd name="T35" fmla="*/ 613 h 707"/>
                <a:gd name="T36" fmla="*/ 354 w 707"/>
                <a:gd name="T37" fmla="*/ 657 h 707"/>
                <a:gd name="T38" fmla="*/ 300 w 707"/>
                <a:gd name="T39" fmla="*/ 613 h 707"/>
                <a:gd name="T40" fmla="*/ 151 w 707"/>
                <a:gd name="T41" fmla="*/ 560 h 707"/>
                <a:gd name="T42" fmla="*/ 39 w 707"/>
                <a:gd name="T43" fmla="*/ 560 h 707"/>
                <a:gd name="T44" fmla="*/ 39 w 707"/>
                <a:gd name="T45" fmla="*/ 39 h 707"/>
                <a:gd name="T46" fmla="*/ 181 w 707"/>
                <a:gd name="T47" fmla="*/ 39 h 707"/>
                <a:gd name="T48" fmla="*/ 280 w 707"/>
                <a:gd name="T49" fmla="*/ 74 h 707"/>
                <a:gd name="T50" fmla="*/ 329 w 707"/>
                <a:gd name="T51" fmla="*/ 114 h 707"/>
                <a:gd name="T52" fmla="*/ 354 w 707"/>
                <a:gd name="T53" fmla="*/ 134 h 707"/>
                <a:gd name="T54" fmla="*/ 378 w 707"/>
                <a:gd name="T55" fmla="*/ 114 h 707"/>
                <a:gd name="T56" fmla="*/ 428 w 707"/>
                <a:gd name="T57" fmla="*/ 74 h 707"/>
                <a:gd name="T58" fmla="*/ 526 w 707"/>
                <a:gd name="T59" fmla="*/ 39 h 707"/>
                <a:gd name="T60" fmla="*/ 668 w 707"/>
                <a:gd name="T61" fmla="*/ 39 h 707"/>
                <a:gd name="T62" fmla="*/ 668 w 707"/>
                <a:gd name="T63" fmla="*/ 56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7" h="707">
                  <a:moveTo>
                    <a:pt x="403" y="44"/>
                  </a:moveTo>
                  <a:cubicBezTo>
                    <a:pt x="354" y="83"/>
                    <a:pt x="354" y="83"/>
                    <a:pt x="354" y="83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270" y="15"/>
                    <a:pt x="226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51" y="599"/>
                    <a:pt x="151" y="599"/>
                    <a:pt x="151" y="599"/>
                  </a:cubicBezTo>
                  <a:cubicBezTo>
                    <a:pt x="196" y="599"/>
                    <a:pt x="240" y="615"/>
                    <a:pt x="275" y="643"/>
                  </a:cubicBezTo>
                  <a:cubicBezTo>
                    <a:pt x="354" y="707"/>
                    <a:pt x="354" y="707"/>
                    <a:pt x="354" y="707"/>
                  </a:cubicBezTo>
                  <a:cubicBezTo>
                    <a:pt x="432" y="643"/>
                    <a:pt x="432" y="643"/>
                    <a:pt x="432" y="643"/>
                  </a:cubicBezTo>
                  <a:cubicBezTo>
                    <a:pt x="467" y="615"/>
                    <a:pt x="511" y="599"/>
                    <a:pt x="556" y="599"/>
                  </a:cubicBezTo>
                  <a:cubicBezTo>
                    <a:pt x="707" y="599"/>
                    <a:pt x="707" y="599"/>
                    <a:pt x="707" y="599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481" y="0"/>
                    <a:pt x="438" y="15"/>
                    <a:pt x="403" y="44"/>
                  </a:cubicBezTo>
                  <a:close/>
                  <a:moveTo>
                    <a:pt x="668" y="560"/>
                  </a:moveTo>
                  <a:cubicBezTo>
                    <a:pt x="556" y="560"/>
                    <a:pt x="556" y="560"/>
                    <a:pt x="556" y="560"/>
                  </a:cubicBezTo>
                  <a:cubicBezTo>
                    <a:pt x="502" y="560"/>
                    <a:pt x="449" y="579"/>
                    <a:pt x="407" y="613"/>
                  </a:cubicBezTo>
                  <a:cubicBezTo>
                    <a:pt x="354" y="657"/>
                    <a:pt x="354" y="657"/>
                    <a:pt x="354" y="657"/>
                  </a:cubicBezTo>
                  <a:cubicBezTo>
                    <a:pt x="300" y="613"/>
                    <a:pt x="300" y="613"/>
                    <a:pt x="300" y="613"/>
                  </a:cubicBezTo>
                  <a:cubicBezTo>
                    <a:pt x="258" y="579"/>
                    <a:pt x="205" y="560"/>
                    <a:pt x="151" y="560"/>
                  </a:cubicBezTo>
                  <a:cubicBezTo>
                    <a:pt x="39" y="560"/>
                    <a:pt x="39" y="560"/>
                    <a:pt x="39" y="56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217" y="39"/>
                    <a:pt x="252" y="51"/>
                    <a:pt x="280" y="74"/>
                  </a:cubicBezTo>
                  <a:cubicBezTo>
                    <a:pt x="329" y="114"/>
                    <a:pt x="329" y="114"/>
                    <a:pt x="329" y="11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78" y="114"/>
                    <a:pt x="378" y="114"/>
                    <a:pt x="378" y="114"/>
                  </a:cubicBezTo>
                  <a:cubicBezTo>
                    <a:pt x="428" y="74"/>
                    <a:pt x="428" y="74"/>
                    <a:pt x="428" y="74"/>
                  </a:cubicBezTo>
                  <a:cubicBezTo>
                    <a:pt x="455" y="51"/>
                    <a:pt x="491" y="39"/>
                    <a:pt x="526" y="39"/>
                  </a:cubicBezTo>
                  <a:cubicBezTo>
                    <a:pt x="668" y="39"/>
                    <a:pt x="668" y="39"/>
                    <a:pt x="668" y="39"/>
                  </a:cubicBezTo>
                  <a:cubicBezTo>
                    <a:pt x="668" y="560"/>
                    <a:pt x="668" y="560"/>
                    <a:pt x="668" y="56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7"/>
            <p:cNvSpPr>
              <a:spLocks noEditPoints="1"/>
            </p:cNvSpPr>
            <p:nvPr/>
          </p:nvSpPr>
          <p:spPr bwMode="auto">
            <a:xfrm>
              <a:off x="24" y="8"/>
              <a:ext cx="92" cy="127"/>
            </a:xfrm>
            <a:custGeom>
              <a:avLst/>
              <a:gdLst>
                <a:gd name="T0" fmla="*/ 0 w 44"/>
                <a:gd name="T1" fmla="*/ 0 h 60"/>
                <a:gd name="T2" fmla="*/ 25 w 44"/>
                <a:gd name="T3" fmla="*/ 0 h 60"/>
                <a:gd name="T4" fmla="*/ 44 w 44"/>
                <a:gd name="T5" fmla="*/ 20 h 60"/>
                <a:gd name="T6" fmla="*/ 25 w 44"/>
                <a:gd name="T7" fmla="*/ 41 h 60"/>
                <a:gd name="T8" fmla="*/ 14 w 44"/>
                <a:gd name="T9" fmla="*/ 41 h 60"/>
                <a:gd name="T10" fmla="*/ 14 w 44"/>
                <a:gd name="T11" fmla="*/ 60 h 60"/>
                <a:gd name="T12" fmla="*/ 0 w 44"/>
                <a:gd name="T13" fmla="*/ 60 h 60"/>
                <a:gd name="T14" fmla="*/ 0 w 44"/>
                <a:gd name="T15" fmla="*/ 0 h 60"/>
                <a:gd name="T16" fmla="*/ 22 w 44"/>
                <a:gd name="T17" fmla="*/ 29 h 60"/>
                <a:gd name="T18" fmla="*/ 29 w 44"/>
                <a:gd name="T19" fmla="*/ 20 h 60"/>
                <a:gd name="T20" fmla="*/ 22 w 44"/>
                <a:gd name="T21" fmla="*/ 12 h 60"/>
                <a:gd name="T22" fmla="*/ 14 w 44"/>
                <a:gd name="T23" fmla="*/ 12 h 60"/>
                <a:gd name="T24" fmla="*/ 14 w 44"/>
                <a:gd name="T25" fmla="*/ 29 h 60"/>
                <a:gd name="T26" fmla="*/ 22 w 44"/>
                <a:gd name="T2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60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4" y="8"/>
                    <a:pt x="44" y="20"/>
                  </a:cubicBezTo>
                  <a:cubicBezTo>
                    <a:pt x="44" y="32"/>
                    <a:pt x="36" y="41"/>
                    <a:pt x="25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2" y="29"/>
                  </a:moveTo>
                  <a:cubicBezTo>
                    <a:pt x="27" y="29"/>
                    <a:pt x="29" y="25"/>
                    <a:pt x="29" y="20"/>
                  </a:cubicBezTo>
                  <a:cubicBezTo>
                    <a:pt x="29" y="16"/>
                    <a:pt x="27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2" y="29"/>
                    <a:pt x="22" y="29"/>
                    <a:pt x="22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8"/>
            <p:cNvSpPr>
              <a:spLocks noEditPoints="1"/>
            </p:cNvSpPr>
            <p:nvPr/>
          </p:nvSpPr>
          <p:spPr bwMode="auto">
            <a:xfrm>
              <a:off x="137" y="6"/>
              <a:ext cx="131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9"/>
            <p:cNvSpPr>
              <a:spLocks/>
            </p:cNvSpPr>
            <p:nvPr/>
          </p:nvSpPr>
          <p:spPr bwMode="auto">
            <a:xfrm>
              <a:off x="291" y="6"/>
              <a:ext cx="117" cy="131"/>
            </a:xfrm>
            <a:custGeom>
              <a:avLst/>
              <a:gdLst>
                <a:gd name="T0" fmla="*/ 32 w 56"/>
                <a:gd name="T1" fmla="*/ 0 h 62"/>
                <a:gd name="T2" fmla="*/ 54 w 56"/>
                <a:gd name="T3" fmla="*/ 8 h 62"/>
                <a:gd name="T4" fmla="*/ 47 w 56"/>
                <a:gd name="T5" fmla="*/ 19 h 62"/>
                <a:gd name="T6" fmla="*/ 32 w 56"/>
                <a:gd name="T7" fmla="*/ 13 h 62"/>
                <a:gd name="T8" fmla="*/ 16 w 56"/>
                <a:gd name="T9" fmla="*/ 30 h 62"/>
                <a:gd name="T10" fmla="*/ 32 w 56"/>
                <a:gd name="T11" fmla="*/ 48 h 62"/>
                <a:gd name="T12" fmla="*/ 48 w 56"/>
                <a:gd name="T13" fmla="*/ 41 h 62"/>
                <a:gd name="T14" fmla="*/ 56 w 56"/>
                <a:gd name="T15" fmla="*/ 52 h 62"/>
                <a:gd name="T16" fmla="*/ 32 w 56"/>
                <a:gd name="T17" fmla="*/ 62 h 62"/>
                <a:gd name="T18" fmla="*/ 0 w 56"/>
                <a:gd name="T19" fmla="*/ 31 h 62"/>
                <a:gd name="T20" fmla="*/ 32 w 56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2">
                  <a:moveTo>
                    <a:pt x="32" y="0"/>
                  </a:moveTo>
                  <a:cubicBezTo>
                    <a:pt x="40" y="0"/>
                    <a:pt x="48" y="3"/>
                    <a:pt x="54" y="8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16"/>
                    <a:pt x="38" y="13"/>
                    <a:pt x="32" y="13"/>
                  </a:cubicBezTo>
                  <a:cubicBezTo>
                    <a:pt x="20" y="13"/>
                    <a:pt x="16" y="22"/>
                    <a:pt x="16" y="30"/>
                  </a:cubicBezTo>
                  <a:cubicBezTo>
                    <a:pt x="16" y="39"/>
                    <a:pt x="21" y="48"/>
                    <a:pt x="32" y="48"/>
                  </a:cubicBezTo>
                  <a:cubicBezTo>
                    <a:pt x="38" y="48"/>
                    <a:pt x="44" y="45"/>
                    <a:pt x="48" y="41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1" y="57"/>
                    <a:pt x="43" y="62"/>
                    <a:pt x="32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3"/>
                    <a:pt x="13" y="0"/>
                    <a:pt x="32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419" y="8"/>
              <a:ext cx="78" cy="127"/>
            </a:xfrm>
            <a:custGeom>
              <a:avLst/>
              <a:gdLst>
                <a:gd name="T0" fmla="*/ 0 w 78"/>
                <a:gd name="T1" fmla="*/ 0 h 127"/>
                <a:gd name="T2" fmla="*/ 78 w 78"/>
                <a:gd name="T3" fmla="*/ 0 h 127"/>
                <a:gd name="T4" fmla="*/ 78 w 78"/>
                <a:gd name="T5" fmla="*/ 26 h 127"/>
                <a:gd name="T6" fmla="*/ 32 w 78"/>
                <a:gd name="T7" fmla="*/ 26 h 127"/>
                <a:gd name="T8" fmla="*/ 32 w 78"/>
                <a:gd name="T9" fmla="*/ 127 h 127"/>
                <a:gd name="T10" fmla="*/ 0 w 78"/>
                <a:gd name="T11" fmla="*/ 127 h 127"/>
                <a:gd name="T12" fmla="*/ 0 w 78"/>
                <a:gd name="T13" fmla="*/ 0 h 127"/>
                <a:gd name="T14" fmla="*/ 0 w 78"/>
                <a:gd name="T1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522" y="8"/>
              <a:ext cx="82" cy="127"/>
            </a:xfrm>
            <a:custGeom>
              <a:avLst/>
              <a:gdLst>
                <a:gd name="T0" fmla="*/ 0 w 82"/>
                <a:gd name="T1" fmla="*/ 0 h 127"/>
                <a:gd name="T2" fmla="*/ 78 w 82"/>
                <a:gd name="T3" fmla="*/ 0 h 127"/>
                <a:gd name="T4" fmla="*/ 78 w 82"/>
                <a:gd name="T5" fmla="*/ 26 h 127"/>
                <a:gd name="T6" fmla="*/ 32 w 82"/>
                <a:gd name="T7" fmla="*/ 26 h 127"/>
                <a:gd name="T8" fmla="*/ 32 w 82"/>
                <a:gd name="T9" fmla="*/ 49 h 127"/>
                <a:gd name="T10" fmla="*/ 69 w 82"/>
                <a:gd name="T11" fmla="*/ 49 h 127"/>
                <a:gd name="T12" fmla="*/ 69 w 82"/>
                <a:gd name="T13" fmla="*/ 76 h 127"/>
                <a:gd name="T14" fmla="*/ 32 w 82"/>
                <a:gd name="T15" fmla="*/ 76 h 127"/>
                <a:gd name="T16" fmla="*/ 32 w 82"/>
                <a:gd name="T17" fmla="*/ 99 h 127"/>
                <a:gd name="T18" fmla="*/ 82 w 82"/>
                <a:gd name="T19" fmla="*/ 99 h 127"/>
                <a:gd name="T20" fmla="*/ 82 w 82"/>
                <a:gd name="T21" fmla="*/ 127 h 127"/>
                <a:gd name="T22" fmla="*/ 0 w 82"/>
                <a:gd name="T23" fmla="*/ 127 h 127"/>
                <a:gd name="T24" fmla="*/ 0 w 82"/>
                <a:gd name="T25" fmla="*/ 0 h 127"/>
                <a:gd name="T26" fmla="*/ 0 w 82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7">
                  <a:moveTo>
                    <a:pt x="0" y="0"/>
                  </a:moveTo>
                  <a:lnTo>
                    <a:pt x="78" y="0"/>
                  </a:lnTo>
                  <a:lnTo>
                    <a:pt x="78" y="26"/>
                  </a:lnTo>
                  <a:lnTo>
                    <a:pt x="32" y="26"/>
                  </a:lnTo>
                  <a:lnTo>
                    <a:pt x="32" y="49"/>
                  </a:lnTo>
                  <a:lnTo>
                    <a:pt x="69" y="49"/>
                  </a:lnTo>
                  <a:lnTo>
                    <a:pt x="69" y="76"/>
                  </a:lnTo>
                  <a:lnTo>
                    <a:pt x="32" y="76"/>
                  </a:lnTo>
                  <a:lnTo>
                    <a:pt x="32" y="99"/>
                  </a:lnTo>
                  <a:lnTo>
                    <a:pt x="82" y="99"/>
                  </a:lnTo>
                  <a:lnTo>
                    <a:pt x="82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"/>
            <p:cNvSpPr>
              <a:spLocks noEditPoints="1"/>
            </p:cNvSpPr>
            <p:nvPr/>
          </p:nvSpPr>
          <p:spPr bwMode="auto">
            <a:xfrm>
              <a:off x="618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765" y="8"/>
              <a:ext cx="109" cy="127"/>
            </a:xfrm>
            <a:custGeom>
              <a:avLst/>
              <a:gdLst>
                <a:gd name="T0" fmla="*/ 12 w 52"/>
                <a:gd name="T1" fmla="*/ 20 h 60"/>
                <a:gd name="T2" fmla="*/ 12 w 52"/>
                <a:gd name="T3" fmla="*/ 0 h 60"/>
                <a:gd name="T4" fmla="*/ 52 w 52"/>
                <a:gd name="T5" fmla="*/ 0 h 60"/>
                <a:gd name="T6" fmla="*/ 52 w 52"/>
                <a:gd name="T7" fmla="*/ 60 h 60"/>
                <a:gd name="T8" fmla="*/ 37 w 52"/>
                <a:gd name="T9" fmla="*/ 60 h 60"/>
                <a:gd name="T10" fmla="*/ 37 w 52"/>
                <a:gd name="T11" fmla="*/ 12 h 60"/>
                <a:gd name="T12" fmla="*/ 26 w 52"/>
                <a:gd name="T13" fmla="*/ 12 h 60"/>
                <a:gd name="T14" fmla="*/ 26 w 52"/>
                <a:gd name="T15" fmla="*/ 20 h 60"/>
                <a:gd name="T16" fmla="*/ 0 w 52"/>
                <a:gd name="T17" fmla="*/ 60 h 60"/>
                <a:gd name="T18" fmla="*/ 0 w 52"/>
                <a:gd name="T19" fmla="*/ 47 h 60"/>
                <a:gd name="T20" fmla="*/ 12 w 52"/>
                <a:gd name="T2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0">
                  <a:moveTo>
                    <a:pt x="12" y="2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49"/>
                    <a:pt x="17" y="60"/>
                    <a:pt x="0" y="6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6"/>
                    <a:pt x="12" y="41"/>
                    <a:pt x="12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4"/>
            <p:cNvSpPr>
              <a:spLocks noEditPoints="1"/>
            </p:cNvSpPr>
            <p:nvPr/>
          </p:nvSpPr>
          <p:spPr bwMode="auto">
            <a:xfrm>
              <a:off x="901" y="2"/>
              <a:ext cx="143" cy="135"/>
            </a:xfrm>
            <a:custGeom>
              <a:avLst/>
              <a:gdLst>
                <a:gd name="T0" fmla="*/ 27 w 68"/>
                <a:gd name="T1" fmla="*/ 6 h 64"/>
                <a:gd name="T2" fmla="*/ 27 w 68"/>
                <a:gd name="T3" fmla="*/ 0 h 64"/>
                <a:gd name="T4" fmla="*/ 42 w 68"/>
                <a:gd name="T5" fmla="*/ 0 h 64"/>
                <a:gd name="T6" fmla="*/ 42 w 68"/>
                <a:gd name="T7" fmla="*/ 6 h 64"/>
                <a:gd name="T8" fmla="*/ 68 w 68"/>
                <a:gd name="T9" fmla="*/ 31 h 64"/>
                <a:gd name="T10" fmla="*/ 42 w 68"/>
                <a:gd name="T11" fmla="*/ 56 h 64"/>
                <a:gd name="T12" fmla="*/ 42 w 68"/>
                <a:gd name="T13" fmla="*/ 64 h 64"/>
                <a:gd name="T14" fmla="*/ 27 w 68"/>
                <a:gd name="T15" fmla="*/ 64 h 64"/>
                <a:gd name="T16" fmla="*/ 27 w 68"/>
                <a:gd name="T17" fmla="*/ 56 h 64"/>
                <a:gd name="T18" fmla="*/ 0 w 68"/>
                <a:gd name="T19" fmla="*/ 31 h 64"/>
                <a:gd name="T20" fmla="*/ 27 w 68"/>
                <a:gd name="T21" fmla="*/ 6 h 64"/>
                <a:gd name="T22" fmla="*/ 27 w 68"/>
                <a:gd name="T23" fmla="*/ 44 h 64"/>
                <a:gd name="T24" fmla="*/ 27 w 68"/>
                <a:gd name="T25" fmla="*/ 18 h 64"/>
                <a:gd name="T26" fmla="*/ 15 w 68"/>
                <a:gd name="T27" fmla="*/ 31 h 64"/>
                <a:gd name="T28" fmla="*/ 27 w 68"/>
                <a:gd name="T29" fmla="*/ 44 h 64"/>
                <a:gd name="T30" fmla="*/ 54 w 68"/>
                <a:gd name="T31" fmla="*/ 31 h 64"/>
                <a:gd name="T32" fmla="*/ 42 w 68"/>
                <a:gd name="T33" fmla="*/ 18 h 64"/>
                <a:gd name="T34" fmla="*/ 42 w 68"/>
                <a:gd name="T35" fmla="*/ 44 h 64"/>
                <a:gd name="T36" fmla="*/ 54 w 68"/>
                <a:gd name="T37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27" y="6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58" y="6"/>
                    <a:pt x="68" y="17"/>
                    <a:pt x="68" y="31"/>
                  </a:cubicBezTo>
                  <a:cubicBezTo>
                    <a:pt x="68" y="45"/>
                    <a:pt x="58" y="56"/>
                    <a:pt x="42" y="56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1" y="56"/>
                    <a:pt x="0" y="45"/>
                    <a:pt x="0" y="31"/>
                  </a:cubicBezTo>
                  <a:cubicBezTo>
                    <a:pt x="0" y="17"/>
                    <a:pt x="11" y="6"/>
                    <a:pt x="27" y="6"/>
                  </a:cubicBezTo>
                  <a:close/>
                  <a:moveTo>
                    <a:pt x="27" y="44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0" y="18"/>
                    <a:pt x="15" y="24"/>
                    <a:pt x="15" y="31"/>
                  </a:cubicBezTo>
                  <a:cubicBezTo>
                    <a:pt x="15" y="38"/>
                    <a:pt x="20" y="44"/>
                    <a:pt x="27" y="44"/>
                  </a:cubicBezTo>
                  <a:close/>
                  <a:moveTo>
                    <a:pt x="54" y="31"/>
                  </a:moveTo>
                  <a:cubicBezTo>
                    <a:pt x="54" y="24"/>
                    <a:pt x="49" y="18"/>
                    <a:pt x="42" y="1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9" y="44"/>
                    <a:pt x="54" y="38"/>
                    <a:pt x="54" y="3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5"/>
            <p:cNvSpPr>
              <a:spLocks noEditPoints="1"/>
            </p:cNvSpPr>
            <p:nvPr/>
          </p:nvSpPr>
          <p:spPr bwMode="auto">
            <a:xfrm>
              <a:off x="1067" y="6"/>
              <a:ext cx="130" cy="131"/>
            </a:xfrm>
            <a:custGeom>
              <a:avLst/>
              <a:gdLst>
                <a:gd name="T0" fmla="*/ 31 w 62"/>
                <a:gd name="T1" fmla="*/ 0 h 62"/>
                <a:gd name="T2" fmla="*/ 62 w 62"/>
                <a:gd name="T3" fmla="*/ 30 h 62"/>
                <a:gd name="T4" fmla="*/ 31 w 62"/>
                <a:gd name="T5" fmla="*/ 62 h 62"/>
                <a:gd name="T6" fmla="*/ 0 w 62"/>
                <a:gd name="T7" fmla="*/ 30 h 62"/>
                <a:gd name="T8" fmla="*/ 31 w 62"/>
                <a:gd name="T9" fmla="*/ 0 h 62"/>
                <a:gd name="T10" fmla="*/ 31 w 62"/>
                <a:gd name="T11" fmla="*/ 48 h 62"/>
                <a:gd name="T12" fmla="*/ 47 w 62"/>
                <a:gd name="T13" fmla="*/ 30 h 62"/>
                <a:gd name="T14" fmla="*/ 31 w 62"/>
                <a:gd name="T15" fmla="*/ 13 h 62"/>
                <a:gd name="T16" fmla="*/ 15 w 62"/>
                <a:gd name="T17" fmla="*/ 30 h 62"/>
                <a:gd name="T18" fmla="*/ 31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49" y="0"/>
                    <a:pt x="62" y="13"/>
                    <a:pt x="62" y="30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3" y="62"/>
                    <a:pt x="0" y="48"/>
                    <a:pt x="0" y="30"/>
                  </a:cubicBezTo>
                  <a:cubicBezTo>
                    <a:pt x="0" y="13"/>
                    <a:pt x="13" y="0"/>
                    <a:pt x="31" y="0"/>
                  </a:cubicBezTo>
                  <a:close/>
                  <a:moveTo>
                    <a:pt x="31" y="48"/>
                  </a:moveTo>
                  <a:cubicBezTo>
                    <a:pt x="40" y="48"/>
                    <a:pt x="47" y="41"/>
                    <a:pt x="47" y="30"/>
                  </a:cubicBezTo>
                  <a:cubicBezTo>
                    <a:pt x="47" y="21"/>
                    <a:pt x="40" y="13"/>
                    <a:pt x="31" y="13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1"/>
                    <a:pt x="22" y="48"/>
                    <a:pt x="31" y="4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6"/>
            <p:cNvSpPr>
              <a:spLocks/>
            </p:cNvSpPr>
            <p:nvPr/>
          </p:nvSpPr>
          <p:spPr bwMode="auto">
            <a:xfrm>
              <a:off x="1227" y="8"/>
              <a:ext cx="107" cy="127"/>
            </a:xfrm>
            <a:custGeom>
              <a:avLst/>
              <a:gdLst>
                <a:gd name="T0" fmla="*/ 0 w 107"/>
                <a:gd name="T1" fmla="*/ 0 h 127"/>
                <a:gd name="T2" fmla="*/ 31 w 107"/>
                <a:gd name="T3" fmla="*/ 0 h 127"/>
                <a:gd name="T4" fmla="*/ 31 w 107"/>
                <a:gd name="T5" fmla="*/ 51 h 127"/>
                <a:gd name="T6" fmla="*/ 77 w 107"/>
                <a:gd name="T7" fmla="*/ 51 h 127"/>
                <a:gd name="T8" fmla="*/ 77 w 107"/>
                <a:gd name="T9" fmla="*/ 0 h 127"/>
                <a:gd name="T10" fmla="*/ 107 w 107"/>
                <a:gd name="T11" fmla="*/ 0 h 127"/>
                <a:gd name="T12" fmla="*/ 107 w 107"/>
                <a:gd name="T13" fmla="*/ 127 h 127"/>
                <a:gd name="T14" fmla="*/ 77 w 107"/>
                <a:gd name="T15" fmla="*/ 127 h 127"/>
                <a:gd name="T16" fmla="*/ 77 w 107"/>
                <a:gd name="T17" fmla="*/ 76 h 127"/>
                <a:gd name="T18" fmla="*/ 31 w 107"/>
                <a:gd name="T19" fmla="*/ 76 h 127"/>
                <a:gd name="T20" fmla="*/ 31 w 107"/>
                <a:gd name="T21" fmla="*/ 127 h 127"/>
                <a:gd name="T22" fmla="*/ 0 w 107"/>
                <a:gd name="T23" fmla="*/ 127 h 127"/>
                <a:gd name="T24" fmla="*/ 0 w 107"/>
                <a:gd name="T25" fmla="*/ 0 h 127"/>
                <a:gd name="T26" fmla="*/ 0 w 107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27">
                  <a:moveTo>
                    <a:pt x="0" y="0"/>
                  </a:moveTo>
                  <a:lnTo>
                    <a:pt x="31" y="0"/>
                  </a:lnTo>
                  <a:lnTo>
                    <a:pt x="31" y="51"/>
                  </a:lnTo>
                  <a:lnTo>
                    <a:pt x="77" y="51"/>
                  </a:lnTo>
                  <a:lnTo>
                    <a:pt x="77" y="0"/>
                  </a:lnTo>
                  <a:lnTo>
                    <a:pt x="107" y="0"/>
                  </a:lnTo>
                  <a:lnTo>
                    <a:pt x="107" y="127"/>
                  </a:lnTo>
                  <a:lnTo>
                    <a:pt x="77" y="127"/>
                  </a:lnTo>
                  <a:lnTo>
                    <a:pt x="77" y="76"/>
                  </a:lnTo>
                  <a:lnTo>
                    <a:pt x="31" y="76"/>
                  </a:lnTo>
                  <a:lnTo>
                    <a:pt x="31" y="127"/>
                  </a:lnTo>
                  <a:lnTo>
                    <a:pt x="0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7"/>
            <p:cNvSpPr>
              <a:spLocks noEditPoints="1"/>
            </p:cNvSpPr>
            <p:nvPr/>
          </p:nvSpPr>
          <p:spPr bwMode="auto">
            <a:xfrm>
              <a:off x="1359" y="8"/>
              <a:ext cx="128" cy="150"/>
            </a:xfrm>
            <a:custGeom>
              <a:avLst/>
              <a:gdLst>
                <a:gd name="T0" fmla="*/ 6 w 61"/>
                <a:gd name="T1" fmla="*/ 47 h 71"/>
                <a:gd name="T2" fmla="*/ 14 w 61"/>
                <a:gd name="T3" fmla="*/ 14 h 71"/>
                <a:gd name="T4" fmla="*/ 14 w 61"/>
                <a:gd name="T5" fmla="*/ 0 h 71"/>
                <a:gd name="T6" fmla="*/ 54 w 61"/>
                <a:gd name="T7" fmla="*/ 0 h 71"/>
                <a:gd name="T8" fmla="*/ 54 w 61"/>
                <a:gd name="T9" fmla="*/ 47 h 71"/>
                <a:gd name="T10" fmla="*/ 61 w 61"/>
                <a:gd name="T11" fmla="*/ 47 h 71"/>
                <a:gd name="T12" fmla="*/ 61 w 61"/>
                <a:gd name="T13" fmla="*/ 71 h 71"/>
                <a:gd name="T14" fmla="*/ 48 w 61"/>
                <a:gd name="T15" fmla="*/ 71 h 71"/>
                <a:gd name="T16" fmla="*/ 48 w 61"/>
                <a:gd name="T17" fmla="*/ 60 h 71"/>
                <a:gd name="T18" fmla="*/ 14 w 61"/>
                <a:gd name="T19" fmla="*/ 60 h 71"/>
                <a:gd name="T20" fmla="*/ 14 w 61"/>
                <a:gd name="T21" fmla="*/ 71 h 71"/>
                <a:gd name="T22" fmla="*/ 0 w 61"/>
                <a:gd name="T23" fmla="*/ 71 h 71"/>
                <a:gd name="T24" fmla="*/ 0 w 61"/>
                <a:gd name="T25" fmla="*/ 47 h 71"/>
                <a:gd name="T26" fmla="*/ 6 w 61"/>
                <a:gd name="T27" fmla="*/ 47 h 71"/>
                <a:gd name="T28" fmla="*/ 40 w 61"/>
                <a:gd name="T29" fmla="*/ 47 h 71"/>
                <a:gd name="T30" fmla="*/ 40 w 61"/>
                <a:gd name="T31" fmla="*/ 12 h 71"/>
                <a:gd name="T32" fmla="*/ 28 w 61"/>
                <a:gd name="T33" fmla="*/ 12 h 71"/>
                <a:gd name="T34" fmla="*/ 28 w 61"/>
                <a:gd name="T35" fmla="*/ 15 h 71"/>
                <a:gd name="T36" fmla="*/ 21 w 61"/>
                <a:gd name="T37" fmla="*/ 47 h 71"/>
                <a:gd name="T38" fmla="*/ 40 w 61"/>
                <a:gd name="T39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71">
                  <a:moveTo>
                    <a:pt x="6" y="47"/>
                  </a:moveTo>
                  <a:cubicBezTo>
                    <a:pt x="13" y="37"/>
                    <a:pt x="14" y="25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lose/>
                  <a:moveTo>
                    <a:pt x="40" y="47"/>
                  </a:moveTo>
                  <a:cubicBezTo>
                    <a:pt x="40" y="12"/>
                    <a:pt x="40" y="12"/>
                    <a:pt x="40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25"/>
                    <a:pt x="26" y="38"/>
                    <a:pt x="21" y="47"/>
                  </a:cubicBezTo>
                  <a:cubicBezTo>
                    <a:pt x="40" y="47"/>
                    <a:pt x="40" y="47"/>
                    <a:pt x="40" y="4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8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19935</TotalTime>
  <Words>3445</Words>
  <Application>Microsoft Office PowerPoint</Application>
  <PresentationFormat>Произвольный</PresentationFormat>
  <Paragraphs>434</Paragraphs>
  <Slides>49</Slides>
  <Notes>1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Кононенко Ольга Антоновна</dc:creator>
  <cp:lastModifiedBy>Немынов Михаил Петрович</cp:lastModifiedBy>
  <cp:revision>347</cp:revision>
  <dcterms:created xsi:type="dcterms:W3CDTF">2018-09-03T09:38:13Z</dcterms:created>
  <dcterms:modified xsi:type="dcterms:W3CDTF">2021-04-27T15:38:43Z</dcterms:modified>
</cp:coreProperties>
</file>