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341" r:id="rId3"/>
    <p:sldId id="342" r:id="rId4"/>
    <p:sldId id="311" r:id="rId5"/>
    <p:sldId id="330" r:id="rId6"/>
    <p:sldId id="317" r:id="rId7"/>
    <p:sldId id="313" r:id="rId8"/>
    <p:sldId id="338" r:id="rId9"/>
    <p:sldId id="314" r:id="rId10"/>
    <p:sldId id="315" r:id="rId11"/>
    <p:sldId id="332" r:id="rId12"/>
    <p:sldId id="333" r:id="rId13"/>
    <p:sldId id="316" r:id="rId14"/>
    <p:sldId id="327" r:id="rId15"/>
    <p:sldId id="328" r:id="rId16"/>
    <p:sldId id="318" r:id="rId17"/>
    <p:sldId id="335" r:id="rId18"/>
    <p:sldId id="319" r:id="rId19"/>
    <p:sldId id="321" r:id="rId20"/>
    <p:sldId id="334" r:id="rId21"/>
    <p:sldId id="336" r:id="rId22"/>
    <p:sldId id="322" r:id="rId23"/>
    <p:sldId id="323" r:id="rId24"/>
    <p:sldId id="324" r:id="rId25"/>
    <p:sldId id="325" r:id="rId26"/>
    <p:sldId id="326" r:id="rId27"/>
    <p:sldId id="343" r:id="rId28"/>
    <p:sldId id="344" r:id="rId29"/>
    <p:sldId id="346" r:id="rId30"/>
    <p:sldId id="345" r:id="rId31"/>
    <p:sldId id="339"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78" autoAdjust="0"/>
    <p:restoredTop sz="94660"/>
  </p:normalViewPr>
  <p:slideViewPr>
    <p:cSldViewPr snapToGrid="0">
      <p:cViewPr varScale="1">
        <p:scale>
          <a:sx n="106" d="100"/>
          <a:sy n="106" d="100"/>
        </p:scale>
        <p:origin x="108"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47EE6-F8B3-432C-A3AF-8DA551956B48}" type="datetimeFigureOut">
              <a:rPr lang="ru-RU" smtClean="0"/>
              <a:t>28.04.2021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87A3D-BB68-4EAD-91E7-4A711CA723D8}" type="slidenum">
              <a:rPr lang="ru-RU" smtClean="0"/>
              <a:t>‹#›</a:t>
            </a:fld>
            <a:endParaRPr lang="ru-RU"/>
          </a:p>
        </p:txBody>
      </p:sp>
    </p:spTree>
    <p:extLst>
      <p:ext uri="{BB962C8B-B14F-4D97-AF65-F5344CB8AC3E}">
        <p14:creationId xmlns:p14="http://schemas.microsoft.com/office/powerpoint/2010/main" val="26685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Начальный слайд</a:t>
            </a:r>
          </a:p>
        </p:txBody>
      </p:sp>
      <p:sp>
        <p:nvSpPr>
          <p:cNvPr id="4" name="Номер слайда 3"/>
          <p:cNvSpPr>
            <a:spLocks noGrp="1"/>
          </p:cNvSpPr>
          <p:nvPr>
            <p:ph type="sldNum" sz="quarter" idx="10"/>
          </p:nvPr>
        </p:nvSpPr>
        <p:spPr/>
        <p:txBody>
          <a:bodyPr/>
          <a:lstStyle/>
          <a:p>
            <a:fld id="{45E87A3D-BB68-4EAD-91E7-4A711CA723D8}" type="slidenum">
              <a:rPr lang="ru-RU" smtClean="0"/>
              <a:t>1</a:t>
            </a:fld>
            <a:endParaRPr lang="ru-RU"/>
          </a:p>
        </p:txBody>
      </p:sp>
    </p:spTree>
    <p:extLst>
      <p:ext uri="{BB962C8B-B14F-4D97-AF65-F5344CB8AC3E}">
        <p14:creationId xmlns:p14="http://schemas.microsoft.com/office/powerpoint/2010/main" val="423439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f39d065c1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g6f39d065c1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6f39d065c1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28</a:t>
            </a:fld>
            <a:endParaRPr/>
          </a:p>
        </p:txBody>
      </p:sp>
    </p:spTree>
    <p:extLst>
      <p:ext uri="{BB962C8B-B14F-4D97-AF65-F5344CB8AC3E}">
        <p14:creationId xmlns:p14="http://schemas.microsoft.com/office/powerpoint/2010/main" val="59650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df9faa5c1_8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g7df9faa5c1_8_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7df9faa5c1_8_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30</a:t>
            </a:fld>
            <a:endParaRPr/>
          </a:p>
        </p:txBody>
      </p:sp>
    </p:spTree>
    <p:extLst>
      <p:ext uri="{BB962C8B-B14F-4D97-AF65-F5344CB8AC3E}">
        <p14:creationId xmlns:p14="http://schemas.microsoft.com/office/powerpoint/2010/main" val="61559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5E87A3D-BB68-4EAD-91E7-4A711CA723D8}" type="slidenum">
              <a:rPr lang="ru-RU" smtClean="0"/>
              <a:t>31</a:t>
            </a:fld>
            <a:endParaRPr lang="ru-RU"/>
          </a:p>
        </p:txBody>
      </p:sp>
    </p:spTree>
    <p:extLst>
      <p:ext uri="{BB962C8B-B14F-4D97-AF65-F5344CB8AC3E}">
        <p14:creationId xmlns:p14="http://schemas.microsoft.com/office/powerpoint/2010/main" val="414801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409088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04690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87885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节标题">
  <p:cSld name="2_节标题">
    <p:spTree>
      <p:nvGrpSpPr>
        <p:cNvPr id="1" name="Shape 16"/>
        <p:cNvGrpSpPr/>
        <p:nvPr/>
      </p:nvGrpSpPr>
      <p:grpSpPr>
        <a:xfrm>
          <a:off x="0" y="0"/>
          <a:ext cx="0" cy="0"/>
          <a:chOff x="0" y="0"/>
          <a:chExt cx="0" cy="0"/>
        </a:xfrm>
      </p:grpSpPr>
      <p:sp>
        <p:nvSpPr>
          <p:cNvPr id="17" name="Google Shape;17;p4"/>
          <p:cNvSpPr txBox="1"/>
          <p:nvPr/>
        </p:nvSpPr>
        <p:spPr>
          <a:xfrm>
            <a:off x="764118" y="425453"/>
            <a:ext cx="4584700" cy="430887"/>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ru" sz="2000">
                <a:solidFill>
                  <a:schemeClr val="dk1"/>
                </a:solidFill>
                <a:latin typeface="Arial"/>
                <a:ea typeface="Arial"/>
                <a:cs typeface="Arial"/>
                <a:sym typeface="Arial"/>
              </a:rPr>
              <a:t>ADD YOUR TITLE HERE</a:t>
            </a:r>
            <a:endParaRPr sz="2000">
              <a:solidFill>
                <a:schemeClr val="dk1"/>
              </a:solidFill>
              <a:latin typeface="Arial"/>
              <a:ea typeface="Arial"/>
              <a:cs typeface="Arial"/>
              <a:sym typeface="Arial"/>
            </a:endParaRPr>
          </a:p>
        </p:txBody>
      </p:sp>
      <p:sp>
        <p:nvSpPr>
          <p:cNvPr id="18" name="Google Shape;18;p4"/>
          <p:cNvSpPr txBox="1"/>
          <p:nvPr/>
        </p:nvSpPr>
        <p:spPr>
          <a:xfrm>
            <a:off x="791633" y="905935"/>
            <a:ext cx="6927851" cy="276999"/>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ru" sz="1000">
                <a:solidFill>
                  <a:schemeClr val="dk1"/>
                </a:solidFill>
                <a:latin typeface="Arial"/>
                <a:ea typeface="Arial"/>
                <a:cs typeface="Arial"/>
                <a:sym typeface="Arial"/>
              </a:rPr>
              <a:t>Biscuit oat cake carrot cake muffin jelly beans chocolate chocolate sugar plum</a:t>
            </a:r>
            <a:endParaRPr sz="1000">
              <a:solidFill>
                <a:schemeClr val="dk1"/>
              </a:solidFill>
              <a:latin typeface="Arial"/>
              <a:ea typeface="Arial"/>
              <a:cs typeface="Arial"/>
              <a:sym typeface="Arial"/>
            </a:endParaRPr>
          </a:p>
        </p:txBody>
      </p:sp>
      <p:sp>
        <p:nvSpPr>
          <p:cNvPr id="19" name="Google Shape;19;p4"/>
          <p:cNvSpPr/>
          <p:nvPr/>
        </p:nvSpPr>
        <p:spPr>
          <a:xfrm>
            <a:off x="0" y="552453"/>
            <a:ext cx="560917" cy="56938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0" name="Google Shape;20;p4"/>
          <p:cNvSpPr/>
          <p:nvPr/>
        </p:nvSpPr>
        <p:spPr>
          <a:xfrm>
            <a:off x="605367" y="552453"/>
            <a:ext cx="114300" cy="56938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Tree>
    <p:extLst>
      <p:ext uri="{BB962C8B-B14F-4D97-AF65-F5344CB8AC3E}">
        <p14:creationId xmlns:p14="http://schemas.microsoft.com/office/powerpoint/2010/main" val="302477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08422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239573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AEB19FE-7B69-4198-8CDD-AAE7AC39FC13}" type="datetimeFigureOut">
              <a:rPr lang="ru-RU" smtClean="0"/>
              <a:t>28.04.2021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02277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AEB19FE-7B69-4198-8CDD-AAE7AC39FC13}" type="datetimeFigureOut">
              <a:rPr lang="ru-RU" smtClean="0"/>
              <a:t>28.04.2021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60336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AEB19FE-7B69-4198-8CDD-AAE7AC39FC13}" type="datetimeFigureOut">
              <a:rPr lang="ru-RU" smtClean="0"/>
              <a:t>28.04.2021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351784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EB19FE-7B69-4198-8CDD-AAE7AC39FC13}" type="datetimeFigureOut">
              <a:rPr lang="ru-RU" smtClean="0"/>
              <a:t>28.04.2021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417927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EB19FE-7B69-4198-8CDD-AAE7AC39FC13}" type="datetimeFigureOut">
              <a:rPr lang="ru-RU" smtClean="0"/>
              <a:t>28.04.2021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61091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EB19FE-7B69-4198-8CDD-AAE7AC39FC13}" type="datetimeFigureOut">
              <a:rPr lang="ru-RU" smtClean="0"/>
              <a:t>28.04.2021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4C9252-7F5B-40B2-924E-8636884E5C94}" type="slidenum">
              <a:rPr lang="ru-RU" smtClean="0"/>
              <a:t>‹#›</a:t>
            </a:fld>
            <a:endParaRPr lang="ru-RU"/>
          </a:p>
        </p:txBody>
      </p:sp>
    </p:spTree>
    <p:extLst>
      <p:ext uri="{BB962C8B-B14F-4D97-AF65-F5344CB8AC3E}">
        <p14:creationId xmlns:p14="http://schemas.microsoft.com/office/powerpoint/2010/main" val="160896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B19FE-7B69-4198-8CDD-AAE7AC39FC13}" type="datetimeFigureOut">
              <a:rPr lang="ru-RU" smtClean="0"/>
              <a:t>28.04.2021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C9252-7F5B-40B2-924E-8636884E5C94}" type="slidenum">
              <a:rPr lang="ru-RU" smtClean="0"/>
              <a:t>‹#›</a:t>
            </a:fld>
            <a:endParaRPr lang="ru-RU"/>
          </a:p>
        </p:txBody>
      </p:sp>
    </p:spTree>
    <p:extLst>
      <p:ext uri="{BB962C8B-B14F-4D97-AF65-F5344CB8AC3E}">
        <p14:creationId xmlns:p14="http://schemas.microsoft.com/office/powerpoint/2010/main" val="637970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efgi.ru/" TargetMode="External"/><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hyperlink" Target="https://lkefgi.efgi.ru/"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lkefgi.efgi.ru/" TargetMode="External"/><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6205" b="30114"/>
          <a:stretch/>
        </p:blipFill>
        <p:spPr>
          <a:xfrm>
            <a:off x="0" y="-817581"/>
            <a:ext cx="12192001" cy="4362447"/>
          </a:xfrm>
          <a:prstGeom prst="rect">
            <a:avLst/>
          </a:prstGeom>
        </p:spPr>
      </p:pic>
      <p:sp>
        <p:nvSpPr>
          <p:cNvPr id="21" name="Прямоугольник 20"/>
          <p:cNvSpPr/>
          <p:nvPr/>
        </p:nvSpPr>
        <p:spPr>
          <a:xfrm>
            <a:off x="631075" y="5222332"/>
            <a:ext cx="2894404" cy="900246"/>
          </a:xfrm>
          <a:prstGeom prst="rect">
            <a:avLst/>
          </a:prstGeom>
        </p:spPr>
        <p:txBody>
          <a:bodyPr wrap="square">
            <a:spAutoFit/>
          </a:bodyPr>
          <a:lstStyle/>
          <a:p>
            <a:pPr algn="ctr"/>
            <a:r>
              <a:rPr lang="ru-RU" sz="1050" dirty="0">
                <a:solidFill>
                  <a:schemeClr val="tx2">
                    <a:lumMod val="75000"/>
                  </a:schemeClr>
                </a:solidFill>
                <a:latin typeface="Arial" panose="020B0604020202020204" pitchFamily="34" charset="0"/>
                <a:cs typeface="Arial" panose="020B0604020202020204" pitchFamily="34" charset="0"/>
              </a:rPr>
              <a:t>ФЕДЕРАЛЬНОЕ ГОСУДАРСТВЕННОЕ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БЮДЖЕТНОЕ УЧРЕЖДЕНИЕ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
            </a:r>
            <a:br>
              <a:rPr lang="ru-RU" sz="1050"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«РОССИЙСКИЙ ФЕДЕРАЛЬНЫЙ</a:t>
            </a:r>
            <a:br>
              <a:rPr lang="ru-RU" sz="1050" b="1"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ГЕОЛОГИЧЕСКИЙ ФОНД»</a:t>
            </a:r>
            <a:endParaRPr lang="ru-RU" sz="1050" dirty="0">
              <a:solidFill>
                <a:schemeClr val="tx2">
                  <a:lumMod val="7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4245439" y="3544866"/>
            <a:ext cx="210645" cy="1677466"/>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p:cNvGrpSpPr/>
          <p:nvPr/>
        </p:nvGrpSpPr>
        <p:grpSpPr>
          <a:xfrm>
            <a:off x="1534432" y="3845318"/>
            <a:ext cx="1081403" cy="1247553"/>
            <a:chOff x="2862573" y="3845318"/>
            <a:chExt cx="1081403" cy="1247553"/>
          </a:xfrm>
        </p:grpSpPr>
        <p:sp>
          <p:nvSpPr>
            <p:cNvPr id="28" name="Freeform 5"/>
            <p:cNvSpPr>
              <a:spLocks/>
            </p:cNvSpPr>
            <p:nvPr/>
          </p:nvSpPr>
          <p:spPr bwMode="auto">
            <a:xfrm>
              <a:off x="3079728" y="4248295"/>
              <a:ext cx="647093" cy="532687"/>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29" name="Freeform 6"/>
            <p:cNvSpPr>
              <a:spLocks noEditPoints="1"/>
            </p:cNvSpPr>
            <p:nvPr/>
          </p:nvSpPr>
          <p:spPr bwMode="auto">
            <a:xfrm>
              <a:off x="2862573" y="4010736"/>
              <a:ext cx="1081403" cy="108213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0" name="Freeform 7"/>
            <p:cNvSpPr>
              <a:spLocks noEditPoints="1"/>
            </p:cNvSpPr>
            <p:nvPr/>
          </p:nvSpPr>
          <p:spPr bwMode="auto">
            <a:xfrm>
              <a:off x="2877876" y="3849691"/>
              <a:ext cx="67041" cy="92546"/>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1" name="Freeform 8"/>
            <p:cNvSpPr>
              <a:spLocks noEditPoints="1"/>
            </p:cNvSpPr>
            <p:nvPr/>
          </p:nvSpPr>
          <p:spPr bwMode="auto">
            <a:xfrm>
              <a:off x="2960220" y="3848233"/>
              <a:ext cx="95461"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2" name="Freeform 9"/>
            <p:cNvSpPr>
              <a:spLocks/>
            </p:cNvSpPr>
            <p:nvPr/>
          </p:nvSpPr>
          <p:spPr bwMode="auto">
            <a:xfrm>
              <a:off x="3072441" y="3848233"/>
              <a:ext cx="85259" cy="9546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3" name="Freeform 10"/>
            <p:cNvSpPr>
              <a:spLocks/>
            </p:cNvSpPr>
            <p:nvPr/>
          </p:nvSpPr>
          <p:spPr bwMode="auto">
            <a:xfrm>
              <a:off x="3165716" y="3849691"/>
              <a:ext cx="56839" cy="92546"/>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4" name="Freeform 11"/>
            <p:cNvSpPr>
              <a:spLocks/>
            </p:cNvSpPr>
            <p:nvPr/>
          </p:nvSpPr>
          <p:spPr bwMode="auto">
            <a:xfrm>
              <a:off x="3240773" y="3849691"/>
              <a:ext cx="59754" cy="92546"/>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5" name="Freeform 12"/>
            <p:cNvSpPr>
              <a:spLocks noEditPoints="1"/>
            </p:cNvSpPr>
            <p:nvPr/>
          </p:nvSpPr>
          <p:spPr bwMode="auto">
            <a:xfrm>
              <a:off x="331072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6" name="Freeform 13"/>
            <p:cNvSpPr>
              <a:spLocks/>
            </p:cNvSpPr>
            <p:nvPr/>
          </p:nvSpPr>
          <p:spPr bwMode="auto">
            <a:xfrm>
              <a:off x="3417849" y="3849691"/>
              <a:ext cx="79429" cy="92546"/>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7" name="Freeform 14"/>
            <p:cNvSpPr>
              <a:spLocks noEditPoints="1"/>
            </p:cNvSpPr>
            <p:nvPr/>
          </p:nvSpPr>
          <p:spPr bwMode="auto">
            <a:xfrm>
              <a:off x="3516953" y="3845318"/>
              <a:ext cx="104205" cy="98376"/>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8" name="Freeform 15"/>
            <p:cNvSpPr>
              <a:spLocks noEditPoints="1"/>
            </p:cNvSpPr>
            <p:nvPr/>
          </p:nvSpPr>
          <p:spPr bwMode="auto">
            <a:xfrm>
              <a:off x="363791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9" name="Freeform 16"/>
            <p:cNvSpPr>
              <a:spLocks/>
            </p:cNvSpPr>
            <p:nvPr/>
          </p:nvSpPr>
          <p:spPr bwMode="auto">
            <a:xfrm>
              <a:off x="3754512" y="3849691"/>
              <a:ext cx="77972" cy="92546"/>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40" name="Freeform 17"/>
            <p:cNvSpPr>
              <a:spLocks noEditPoints="1"/>
            </p:cNvSpPr>
            <p:nvPr/>
          </p:nvSpPr>
          <p:spPr bwMode="auto">
            <a:xfrm>
              <a:off x="3850701" y="3849691"/>
              <a:ext cx="93275" cy="109307"/>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grpSp>
      <p:sp>
        <p:nvSpPr>
          <p:cNvPr id="20" name="Прямоугольник 19"/>
          <p:cNvSpPr/>
          <p:nvPr/>
        </p:nvSpPr>
        <p:spPr>
          <a:xfrm>
            <a:off x="4783954" y="4035293"/>
            <a:ext cx="6994718" cy="1323439"/>
          </a:xfrm>
          <a:prstGeom prst="rect">
            <a:avLst/>
          </a:prstGeom>
        </p:spPr>
        <p:txBody>
          <a:bodyPr wrap="square">
            <a:spAutoFit/>
          </a:bodyPr>
          <a:lstStyle/>
          <a:p>
            <a:r>
              <a:rPr lang="ru-RU" sz="2000" b="1" dirty="0">
                <a:solidFill>
                  <a:schemeClr val="tx2">
                    <a:lumMod val="75000"/>
                  </a:schemeClr>
                </a:solidFill>
                <a:latin typeface="Arial" panose="020B0604020202020204" pitchFamily="34" charset="0"/>
                <a:cs typeface="Arial" panose="020B0604020202020204" pitchFamily="34" charset="0"/>
              </a:rPr>
              <a:t>Цифровая трансформация отрасли. ФГИС «ЕФГИ» -фундамент современных решений для задач государственного геологического </a:t>
            </a:r>
            <a:r>
              <a:rPr lang="ru-RU" sz="2000" b="1" dirty="0" smtClean="0">
                <a:solidFill>
                  <a:schemeClr val="tx2">
                    <a:lumMod val="75000"/>
                  </a:schemeClr>
                </a:solidFill>
                <a:latin typeface="Arial" panose="020B0604020202020204" pitchFamily="34" charset="0"/>
                <a:cs typeface="Arial" panose="020B0604020202020204" pitchFamily="34" charset="0"/>
              </a:rPr>
              <a:t>картографирования.</a:t>
            </a:r>
            <a:endParaRPr lang="ru-RU" sz="2000" b="1" dirty="0">
              <a:solidFill>
                <a:schemeClr val="tx2">
                  <a:lumMod val="75000"/>
                </a:schemeClr>
              </a:solidFill>
              <a:latin typeface="Arial" panose="020B0604020202020204" pitchFamily="34" charset="0"/>
              <a:cs typeface="Arial" panose="020B0604020202020204" pitchFamily="34" charset="0"/>
            </a:endParaRPr>
          </a:p>
        </p:txBody>
      </p:sp>
      <p:sp>
        <p:nvSpPr>
          <p:cNvPr id="23" name="Прямоугольник 22"/>
          <p:cNvSpPr/>
          <p:nvPr/>
        </p:nvSpPr>
        <p:spPr>
          <a:xfrm>
            <a:off x="4783954" y="5537803"/>
            <a:ext cx="6907303" cy="584775"/>
          </a:xfrm>
          <a:prstGeom prst="rect">
            <a:avLst/>
          </a:prstGeom>
        </p:spPr>
        <p:txBody>
          <a:bodyPr wrap="square">
            <a:spAutoFit/>
          </a:bodyPr>
          <a:lstStyle/>
          <a:p>
            <a:r>
              <a:rPr lang="ru-RU" sz="1600" b="1" dirty="0" err="1" smtClean="0">
                <a:solidFill>
                  <a:schemeClr val="tx2">
                    <a:lumMod val="75000"/>
                  </a:schemeClr>
                </a:solidFill>
                <a:latin typeface="Arial" panose="020B0604020202020204" pitchFamily="34" charset="0"/>
                <a:cs typeface="Arial" panose="020B0604020202020204" pitchFamily="34" charset="0"/>
              </a:rPr>
              <a:t>Захаркин</a:t>
            </a:r>
            <a:r>
              <a:rPr lang="ru-RU" sz="1600" b="1" dirty="0" smtClean="0">
                <a:solidFill>
                  <a:schemeClr val="tx2">
                    <a:lumMod val="75000"/>
                  </a:schemeClr>
                </a:solidFill>
                <a:latin typeface="Arial" panose="020B0604020202020204" pitchFamily="34" charset="0"/>
                <a:cs typeface="Arial" panose="020B0604020202020204" pitchFamily="34" charset="0"/>
              </a:rPr>
              <a:t> И.В.     Начальник Управления формирования и                        ведения ФГИС «ЕФГИ»</a:t>
            </a:r>
          </a:p>
        </p:txBody>
      </p:sp>
    </p:spTree>
    <p:extLst>
      <p:ext uri="{BB962C8B-B14F-4D97-AF65-F5344CB8AC3E}">
        <p14:creationId xmlns:p14="http://schemas.microsoft.com/office/powerpoint/2010/main" val="1972109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1000"/>
                                        <p:tgtEl>
                                          <p:spTgt spid="20"/>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smtClean="0"/>
              <a:t>2. Загрузка описания носителей (при необходимости)</a:t>
            </a:r>
            <a:endParaRPr lang="ru-RU" dirty="0"/>
          </a:p>
        </p:txBody>
      </p:sp>
      <p:sp>
        <p:nvSpPr>
          <p:cNvPr id="3" name="TextBox 2"/>
          <p:cNvSpPr txBox="1"/>
          <p:nvPr/>
        </p:nvSpPr>
        <p:spPr>
          <a:xfrm>
            <a:off x="8657207" y="1277320"/>
            <a:ext cx="3325833" cy="738664"/>
          </a:xfrm>
          <a:prstGeom prst="rect">
            <a:avLst/>
          </a:prstGeom>
          <a:noFill/>
        </p:spPr>
        <p:txBody>
          <a:bodyPr wrap="square" rtlCol="0">
            <a:spAutoFit/>
          </a:bodyPr>
          <a:lstStyle/>
          <a:p>
            <a:r>
              <a:rPr lang="ru-RU" sz="1400" dirty="0" smtClean="0"/>
              <a:t>Поставьте флажок «Комплект</a:t>
            </a:r>
          </a:p>
          <a:p>
            <a:r>
              <a:rPr lang="ru-RU" sz="1400" dirty="0" smtClean="0"/>
              <a:t>имеет дополнительные физические носители»</a:t>
            </a:r>
            <a:endParaRPr lang="ru-RU" sz="1400"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530" y="1646652"/>
            <a:ext cx="5568396" cy="4110337"/>
          </a:xfrm>
          <a:prstGeom prst="rect">
            <a:avLst/>
          </a:prstGeom>
        </p:spPr>
      </p:pic>
    </p:spTree>
    <p:extLst>
      <p:ext uri="{BB962C8B-B14F-4D97-AF65-F5344CB8AC3E}">
        <p14:creationId xmlns:p14="http://schemas.microsoft.com/office/powerpoint/2010/main" val="3586403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64349"/>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smtClean="0"/>
              <a:t>2. Загрузка описания носителей (при необходимости)</a:t>
            </a:r>
            <a:endParaRPr lang="ru-RU"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375" y="1861457"/>
            <a:ext cx="5091282" cy="3736910"/>
          </a:xfrm>
          <a:prstGeom prst="rect">
            <a:avLst/>
          </a:prstGeom>
        </p:spPr>
      </p:pic>
      <p:sp>
        <p:nvSpPr>
          <p:cNvPr id="6" name="TextBox 5"/>
          <p:cNvSpPr txBox="1"/>
          <p:nvPr/>
        </p:nvSpPr>
        <p:spPr>
          <a:xfrm>
            <a:off x="8579186" y="1149611"/>
            <a:ext cx="3338451" cy="5970865"/>
          </a:xfrm>
          <a:prstGeom prst="rect">
            <a:avLst/>
          </a:prstGeom>
          <a:noFill/>
        </p:spPr>
        <p:txBody>
          <a:bodyPr wrap="square" rtlCol="0">
            <a:spAutoFit/>
          </a:bodyPr>
          <a:lstStyle/>
          <a:p>
            <a:r>
              <a:rPr lang="en-US" sz="1400" dirty="0" smtClean="0"/>
              <a:t>1. </a:t>
            </a:r>
            <a:r>
              <a:rPr lang="ru-RU" sz="1400" dirty="0" smtClean="0"/>
              <a:t>Задайте ОПИСАТЕЛЬНОЕ название носителя (например, Первичные материалы). Не надо называть носитель «Диск 1»</a:t>
            </a:r>
          </a:p>
          <a:p>
            <a:endParaRPr lang="ru-RU" sz="1400" dirty="0"/>
          </a:p>
          <a:p>
            <a:r>
              <a:rPr lang="en-US" sz="1400" dirty="0" smtClean="0"/>
              <a:t>2. </a:t>
            </a:r>
            <a:r>
              <a:rPr lang="ru-RU" sz="1400" dirty="0" smtClean="0"/>
              <a:t>Выберите тип носителя из предложенного в списке. ФГБУ «Росгеолфонд» принимает информацию на всех указанных типах носителей (не только </a:t>
            </a:r>
            <a:r>
              <a:rPr lang="en-US" sz="1400" dirty="0" smtClean="0"/>
              <a:t>CD, DVD)</a:t>
            </a:r>
            <a:r>
              <a:rPr lang="ru-RU" sz="1400" dirty="0" smtClean="0"/>
              <a:t> </a:t>
            </a:r>
            <a:endParaRPr lang="en-US" sz="1400" dirty="0" smtClean="0"/>
          </a:p>
          <a:p>
            <a:endParaRPr lang="en-US" sz="1400" dirty="0"/>
          </a:p>
          <a:p>
            <a:r>
              <a:rPr lang="en-US" sz="1400" dirty="0" smtClean="0"/>
              <a:t>3. </a:t>
            </a:r>
            <a:r>
              <a:rPr lang="ru-RU" sz="1400" dirty="0" smtClean="0"/>
              <a:t>Скачайте программу </a:t>
            </a:r>
            <a:r>
              <a:rPr lang="en-US" sz="1400" dirty="0" err="1" smtClean="0"/>
              <a:t>EfgiIndexer</a:t>
            </a:r>
            <a:r>
              <a:rPr lang="en-US" sz="1400" dirty="0" smtClean="0"/>
              <a:t> (32 </a:t>
            </a:r>
            <a:r>
              <a:rPr lang="ru-RU" sz="1400" dirty="0" smtClean="0"/>
              <a:t>или 64 бит) и создайте в ней индексный файл. При создании индексного файла указывайте название диска (если файлы уже записаны на носитель) или корневой папки (если файлы подготовлены для записи на носитель). Индексный файл на носитель записывать не надо!</a:t>
            </a:r>
          </a:p>
          <a:p>
            <a:endParaRPr lang="ru-RU" sz="1400" dirty="0"/>
          </a:p>
          <a:p>
            <a:r>
              <a:rPr lang="ru-RU" sz="1400" dirty="0" smtClean="0"/>
              <a:t>4. Загрузите индексный файл на Портал. </a:t>
            </a:r>
            <a:r>
              <a:rPr lang="ru-RU" sz="1400" dirty="0" smtClean="0">
                <a:solidFill>
                  <a:srgbClr val="FF0000"/>
                </a:solidFill>
              </a:rPr>
              <a:t>Внимание! Если вы после индексации изменили содержимое носителя, необходимо провести индексацию повторно и обновить индексный файл на Портале!</a:t>
            </a:r>
            <a:endParaRPr lang="en-US" sz="1400" dirty="0" smtClean="0">
              <a:solidFill>
                <a:srgbClr val="FF0000"/>
              </a:solidFill>
            </a:endParaRPr>
          </a:p>
          <a:p>
            <a:r>
              <a:rPr lang="ru-RU" dirty="0" smtClean="0"/>
              <a:t> </a:t>
            </a:r>
            <a:endParaRPr lang="ru-RU" dirty="0"/>
          </a:p>
        </p:txBody>
      </p:sp>
    </p:spTree>
    <p:extLst>
      <p:ext uri="{BB962C8B-B14F-4D97-AF65-F5344CB8AC3E}">
        <p14:creationId xmlns:p14="http://schemas.microsoft.com/office/powerpoint/2010/main" val="3146744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5462008" cy="369332"/>
          </a:xfrm>
          <a:prstGeom prst="rect">
            <a:avLst/>
          </a:prstGeom>
          <a:noFill/>
        </p:spPr>
        <p:txBody>
          <a:bodyPr wrap="none" rtlCol="0">
            <a:spAutoFit/>
          </a:bodyPr>
          <a:lstStyle/>
          <a:p>
            <a:r>
              <a:rPr lang="ru-RU" dirty="0" smtClean="0"/>
              <a:t>2. Загрузка описания носителей (при необходимости)</a:t>
            </a:r>
            <a:endParaRPr lang="ru-RU" dirty="0"/>
          </a:p>
        </p:txBody>
      </p:sp>
      <p:sp>
        <p:nvSpPr>
          <p:cNvPr id="6" name="TextBox 5"/>
          <p:cNvSpPr txBox="1"/>
          <p:nvPr/>
        </p:nvSpPr>
        <p:spPr>
          <a:xfrm>
            <a:off x="8579186" y="1149611"/>
            <a:ext cx="3338451" cy="738664"/>
          </a:xfrm>
          <a:prstGeom prst="rect">
            <a:avLst/>
          </a:prstGeom>
          <a:noFill/>
        </p:spPr>
        <p:txBody>
          <a:bodyPr wrap="square" rtlCol="0">
            <a:spAutoFit/>
          </a:bodyPr>
          <a:lstStyle/>
          <a:p>
            <a:r>
              <a:rPr lang="ru-RU" sz="1400" dirty="0" smtClean="0"/>
              <a:t>Не забудьте распечатать сопроводительное письмо к физическим носителям </a:t>
            </a:r>
            <a:endParaRPr lang="ru-RU" sz="1400"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79" y="1691645"/>
            <a:ext cx="5252689" cy="1936129"/>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134" y="2454436"/>
            <a:ext cx="3478976" cy="3834882"/>
          </a:xfrm>
          <a:prstGeom prst="rect">
            <a:avLst/>
          </a:prstGeom>
        </p:spPr>
      </p:pic>
    </p:spTree>
    <p:extLst>
      <p:ext uri="{BB962C8B-B14F-4D97-AF65-F5344CB8AC3E}">
        <p14:creationId xmlns:p14="http://schemas.microsoft.com/office/powerpoint/2010/main" val="2153759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4641221" cy="646331"/>
          </a:xfrm>
          <a:prstGeom prst="rect">
            <a:avLst/>
          </a:prstGeom>
          <a:noFill/>
        </p:spPr>
        <p:txBody>
          <a:bodyPr wrap="square" rtlCol="0">
            <a:spAutoFit/>
          </a:bodyPr>
          <a:lstStyle/>
          <a:p>
            <a:r>
              <a:rPr lang="ru-RU" dirty="0" smtClean="0"/>
              <a:t>3. Основные сведения об объекте работ</a:t>
            </a:r>
            <a:endParaRPr lang="ru-RU" dirty="0"/>
          </a:p>
          <a:p>
            <a:endParaRPr lang="ru-RU" dirty="0" smtClean="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999" y="1575415"/>
            <a:ext cx="4439138" cy="378968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238" y="1504509"/>
            <a:ext cx="4413829" cy="2461000"/>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486" y="3965509"/>
            <a:ext cx="3812466" cy="2603240"/>
          </a:xfrm>
          <a:prstGeom prst="rect">
            <a:avLst/>
          </a:prstGeom>
        </p:spPr>
      </p:pic>
    </p:spTree>
    <p:extLst>
      <p:ext uri="{BB962C8B-B14F-4D97-AF65-F5344CB8AC3E}">
        <p14:creationId xmlns:p14="http://schemas.microsoft.com/office/powerpoint/2010/main" val="3586403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154244" cy="646331"/>
          </a:xfrm>
          <a:prstGeom prst="rect">
            <a:avLst/>
          </a:prstGeom>
          <a:noFill/>
        </p:spPr>
        <p:txBody>
          <a:bodyPr wrap="square" rtlCol="0">
            <a:spAutoFit/>
          </a:bodyPr>
          <a:lstStyle/>
          <a:p>
            <a:r>
              <a:rPr lang="en-US" dirty="0" smtClean="0"/>
              <a:t>4</a:t>
            </a:r>
            <a:r>
              <a:rPr lang="ru-RU" dirty="0" smtClean="0"/>
              <a:t>. Описание первичной информации (при наличии)</a:t>
            </a:r>
            <a:endParaRPr lang="ru-RU" dirty="0"/>
          </a:p>
          <a:p>
            <a:endParaRPr lang="ru-RU" dirty="0" smtClean="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785" y="1817877"/>
            <a:ext cx="5431202" cy="3724507"/>
          </a:xfrm>
          <a:prstGeom prst="rect">
            <a:avLst/>
          </a:prstGeom>
        </p:spPr>
      </p:pic>
      <p:sp>
        <p:nvSpPr>
          <p:cNvPr id="119" name="TextBox 118"/>
          <p:cNvSpPr txBox="1"/>
          <p:nvPr/>
        </p:nvSpPr>
        <p:spPr>
          <a:xfrm>
            <a:off x="8579186" y="1149611"/>
            <a:ext cx="3338451" cy="1384995"/>
          </a:xfrm>
          <a:prstGeom prst="rect">
            <a:avLst/>
          </a:prstGeom>
          <a:noFill/>
        </p:spPr>
        <p:txBody>
          <a:bodyPr wrap="square" rtlCol="0">
            <a:spAutoFit/>
          </a:bodyPr>
          <a:lstStyle/>
          <a:p>
            <a:pPr marL="342900" indent="-342900">
              <a:buAutoNum type="arabicPeriod"/>
            </a:pPr>
            <a:r>
              <a:rPr lang="ru-RU" sz="1400" dirty="0" smtClean="0"/>
              <a:t>Заполните описание первичных материалов</a:t>
            </a:r>
          </a:p>
          <a:p>
            <a:pPr marL="342900" indent="-342900">
              <a:buAutoNum type="arabicPeriod"/>
            </a:pPr>
            <a:endParaRPr lang="ru-RU" sz="1400" dirty="0"/>
          </a:p>
          <a:p>
            <a:pPr marL="342900" indent="-342900">
              <a:buAutoNum type="arabicPeriod"/>
            </a:pPr>
            <a:r>
              <a:rPr lang="ru-RU" sz="1400" dirty="0" smtClean="0"/>
              <a:t>Пояснительная записка к первичным материалам печатается из Портала </a:t>
            </a:r>
            <a:endParaRPr lang="ru-RU" sz="1400"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367" y="3088431"/>
            <a:ext cx="4194438" cy="2695615"/>
          </a:xfrm>
          <a:prstGeom prst="rect">
            <a:avLst/>
          </a:prstGeom>
        </p:spPr>
      </p:pic>
    </p:spTree>
    <p:extLst>
      <p:ext uri="{BB962C8B-B14F-4D97-AF65-F5344CB8AC3E}">
        <p14:creationId xmlns:p14="http://schemas.microsoft.com/office/powerpoint/2010/main" val="2838092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8365244" cy="923330"/>
          </a:xfrm>
          <a:prstGeom prst="rect">
            <a:avLst/>
          </a:prstGeom>
          <a:noFill/>
        </p:spPr>
        <p:txBody>
          <a:bodyPr wrap="square" rtlCol="0">
            <a:spAutoFit/>
          </a:bodyPr>
          <a:lstStyle/>
          <a:p>
            <a:r>
              <a:rPr lang="en-US" dirty="0" smtClean="0"/>
              <a:t>5</a:t>
            </a:r>
            <a:r>
              <a:rPr lang="ru-RU" dirty="0" smtClean="0"/>
              <a:t>. Описание интерпретированной информации, поставляемой в электронном виде (при наличии)</a:t>
            </a:r>
            <a:endParaRPr lang="ru-RU" dirty="0"/>
          </a:p>
          <a:p>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043" y="2072942"/>
            <a:ext cx="5178445" cy="3957993"/>
          </a:xfrm>
          <a:prstGeom prst="rect">
            <a:avLst/>
          </a:prstGeom>
        </p:spPr>
      </p:pic>
      <p:sp>
        <p:nvSpPr>
          <p:cNvPr id="119" name="TextBox 118"/>
          <p:cNvSpPr txBox="1"/>
          <p:nvPr/>
        </p:nvSpPr>
        <p:spPr>
          <a:xfrm>
            <a:off x="8544798" y="1611277"/>
            <a:ext cx="3338451" cy="1600438"/>
          </a:xfrm>
          <a:prstGeom prst="rect">
            <a:avLst/>
          </a:prstGeom>
          <a:noFill/>
        </p:spPr>
        <p:txBody>
          <a:bodyPr wrap="square" rtlCol="0">
            <a:spAutoFit/>
          </a:bodyPr>
          <a:lstStyle/>
          <a:p>
            <a:pPr marL="342900" indent="-342900">
              <a:buAutoNum type="arabicPeriod"/>
            </a:pPr>
            <a:r>
              <a:rPr lang="ru-RU" sz="1400" dirty="0" smtClean="0"/>
              <a:t>Заполните описание интерпретированных материалов, поставляемых только в электронном виде</a:t>
            </a:r>
          </a:p>
          <a:p>
            <a:pPr marL="342900" indent="-342900">
              <a:buAutoNum type="arabicPeriod"/>
            </a:pPr>
            <a:endParaRPr lang="ru-RU" sz="1400" dirty="0"/>
          </a:p>
          <a:p>
            <a:pPr marL="342900" indent="-342900">
              <a:buAutoNum type="arabicPeriod"/>
            </a:pPr>
            <a:r>
              <a:rPr lang="ru-RU" sz="1400" dirty="0" smtClean="0"/>
              <a:t>Пояснительная записка к материалам печатается из Портала </a:t>
            </a:r>
            <a:endParaRPr lang="ru-RU" sz="1400"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750" y="3211715"/>
            <a:ext cx="3350142" cy="3542679"/>
          </a:xfrm>
          <a:prstGeom prst="rect">
            <a:avLst/>
          </a:prstGeom>
        </p:spPr>
      </p:pic>
    </p:spTree>
    <p:extLst>
      <p:ext uri="{BB962C8B-B14F-4D97-AF65-F5344CB8AC3E}">
        <p14:creationId xmlns:p14="http://schemas.microsoft.com/office/powerpoint/2010/main" val="424916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en-US" dirty="0" smtClean="0"/>
              <a:t>6</a:t>
            </a:r>
            <a:r>
              <a:rPr lang="ru-RU" dirty="0" smtClean="0"/>
              <a:t>. Структурные элементы отчета (Приказ Минприроды №54)</a:t>
            </a:r>
            <a:endParaRPr lang="ru-RU" dirty="0"/>
          </a:p>
          <a:p>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895" y="1795943"/>
            <a:ext cx="6382338" cy="4572662"/>
          </a:xfrm>
          <a:prstGeom prst="rect">
            <a:avLst/>
          </a:prstGeom>
        </p:spPr>
      </p:pic>
    </p:spTree>
    <p:extLst>
      <p:ext uri="{BB962C8B-B14F-4D97-AF65-F5344CB8AC3E}">
        <p14:creationId xmlns:p14="http://schemas.microsoft.com/office/powerpoint/2010/main" val="3906849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7</a:t>
            </a:r>
            <a:r>
              <a:rPr lang="ru-RU" dirty="0" smtClean="0"/>
              <a:t>. Данные изученности</a:t>
            </a:r>
            <a:endParaRPr lang="ru-RU" dirty="0"/>
          </a:p>
          <a:p>
            <a:endParaRPr lang="ru-RU" dirty="0" smtClean="0"/>
          </a:p>
        </p:txBody>
      </p:sp>
      <p:sp>
        <p:nvSpPr>
          <p:cNvPr id="117" name="TextBox 116"/>
          <p:cNvSpPr txBox="1"/>
          <p:nvPr/>
        </p:nvSpPr>
        <p:spPr>
          <a:xfrm>
            <a:off x="8544798" y="1611277"/>
            <a:ext cx="3338451" cy="954107"/>
          </a:xfrm>
          <a:prstGeom prst="rect">
            <a:avLst/>
          </a:prstGeom>
          <a:noFill/>
        </p:spPr>
        <p:txBody>
          <a:bodyPr wrap="square" rtlCol="0">
            <a:spAutoFit/>
          </a:bodyPr>
          <a:lstStyle/>
          <a:p>
            <a:pPr marL="342900" indent="-342900">
              <a:buAutoNum type="arabicPeriod"/>
            </a:pPr>
            <a:r>
              <a:rPr lang="ru-RU" sz="1400" dirty="0" smtClean="0"/>
              <a:t>Заполните данные изученности</a:t>
            </a:r>
          </a:p>
          <a:p>
            <a:pPr marL="342900" indent="-342900">
              <a:buAutoNum type="arabicPeriod"/>
            </a:pPr>
            <a:endParaRPr lang="ru-RU" sz="1400" dirty="0"/>
          </a:p>
          <a:p>
            <a:pPr marL="342900" indent="-342900">
              <a:buAutoNum type="arabicPeriod"/>
            </a:pPr>
            <a:r>
              <a:rPr lang="ru-RU" sz="1400" dirty="0" smtClean="0"/>
              <a:t>Карточка изученности печатается из Портала </a:t>
            </a:r>
            <a:endParaRPr lang="ru-RU"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454" y="1795943"/>
            <a:ext cx="5430235" cy="349987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724" y="2761860"/>
            <a:ext cx="3219550" cy="3638939"/>
          </a:xfrm>
          <a:prstGeom prst="rect">
            <a:avLst/>
          </a:prstGeom>
        </p:spPr>
      </p:pic>
    </p:spTree>
    <p:extLst>
      <p:ext uri="{BB962C8B-B14F-4D97-AF65-F5344CB8AC3E}">
        <p14:creationId xmlns:p14="http://schemas.microsoft.com/office/powerpoint/2010/main" val="1909026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8. Паспорт ГКМ (при наличии)</a:t>
            </a:r>
            <a:endParaRPr lang="ru-RU" dirty="0"/>
          </a:p>
          <a:p>
            <a:endParaRPr lang="ru-RU" dirty="0" smtClean="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629" y="1914594"/>
            <a:ext cx="6010015" cy="347948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406" y="3263194"/>
            <a:ext cx="5047791" cy="3287410"/>
          </a:xfrm>
          <a:prstGeom prst="rect">
            <a:avLst/>
          </a:prstGeom>
        </p:spPr>
      </p:pic>
    </p:spTree>
    <p:extLst>
      <p:ext uri="{BB962C8B-B14F-4D97-AF65-F5344CB8AC3E}">
        <p14:creationId xmlns:p14="http://schemas.microsoft.com/office/powerpoint/2010/main" val="4064687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Проверка комплекта </a:t>
            </a:r>
            <a:endParaRPr lang="ru-RU" dirty="0"/>
          </a:p>
          <a:p>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916" y="1729577"/>
            <a:ext cx="4047299" cy="175592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294" y="3623549"/>
            <a:ext cx="4936659" cy="2730917"/>
          </a:xfrm>
          <a:prstGeom prst="rect">
            <a:avLst/>
          </a:prstGeom>
        </p:spPr>
      </p:pic>
      <p:sp>
        <p:nvSpPr>
          <p:cNvPr id="120" name="TextBox 119"/>
          <p:cNvSpPr txBox="1"/>
          <p:nvPr/>
        </p:nvSpPr>
        <p:spPr>
          <a:xfrm>
            <a:off x="8544798" y="1611277"/>
            <a:ext cx="3338451" cy="1384995"/>
          </a:xfrm>
          <a:prstGeom prst="rect">
            <a:avLst/>
          </a:prstGeom>
          <a:noFill/>
        </p:spPr>
        <p:txBody>
          <a:bodyPr wrap="square" rtlCol="0">
            <a:spAutoFit/>
          </a:bodyPr>
          <a:lstStyle/>
          <a:p>
            <a:r>
              <a:rPr lang="ru-RU" sz="1400" dirty="0" smtClean="0"/>
              <a:t>Если какой-либо из разделов помечен как «Черновик», значит для него заданы не все данные</a:t>
            </a:r>
          </a:p>
          <a:p>
            <a:endParaRPr lang="ru-RU" sz="1400" dirty="0" smtClean="0"/>
          </a:p>
          <a:p>
            <a:r>
              <a:rPr lang="ru-RU" sz="1400" dirty="0" smtClean="0"/>
              <a:t>Перейдите в этот раздел и нажмите кнопку «ОК», система покажет ошибку </a:t>
            </a:r>
            <a:endParaRPr lang="ru-RU" sz="1400" dirty="0"/>
          </a:p>
        </p:txBody>
      </p:sp>
    </p:spTree>
    <p:extLst>
      <p:ext uri="{BB962C8B-B14F-4D97-AF65-F5344CB8AC3E}">
        <p14:creationId xmlns:p14="http://schemas.microsoft.com/office/powerpoint/2010/main" val="2026222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77304" b="16446"/>
            <a:stretch/>
          </p:blipFill>
          <p:spPr>
            <a:xfrm>
              <a:off x="0" y="6400800"/>
              <a:ext cx="12192000" cy="457200"/>
            </a:xfrm>
            <a:prstGeom prst="rect">
              <a:avLst/>
            </a:prstGeom>
          </p:spPr>
        </p:pic>
        <p:pic>
          <p:nvPicPr>
            <p:cNvPr id="5" name="Рисунок 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11" t="1067" r="22902" b="96120"/>
            <a:stretch/>
          </p:blipFill>
          <p:spPr>
            <a:xfrm>
              <a:off x="0" y="0"/>
              <a:ext cx="12192000" cy="122663"/>
            </a:xfrm>
            <a:prstGeom prst="rect">
              <a:avLst/>
            </a:prstGeom>
          </p:spPr>
        </p:pic>
      </p:grpSp>
      <p:sp>
        <p:nvSpPr>
          <p:cNvPr id="6" name="TextBox 5">
            <a:extLst>
              <a:ext uri="{FF2B5EF4-FFF2-40B4-BE49-F238E27FC236}">
                <a16:creationId xmlns:a16="http://schemas.microsoft.com/office/drawing/2014/main" id="{B9E365C4-4E69-4945-A33B-DAF69AEB4E68}"/>
              </a:ext>
            </a:extLst>
          </p:cNvPr>
          <p:cNvSpPr txBox="1"/>
          <p:nvPr/>
        </p:nvSpPr>
        <p:spPr>
          <a:xfrm>
            <a:off x="0" y="274588"/>
            <a:ext cx="12192000" cy="707886"/>
          </a:xfrm>
          <a:prstGeom prst="rect">
            <a:avLst/>
          </a:prstGeom>
          <a:no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ФГИС «ЕФГИ» введена в эксплуатацию приказом Федерального агентства по недропользованию №62 от 14.02.2020г.</a:t>
            </a:r>
          </a:p>
        </p:txBody>
      </p:sp>
      <p:sp>
        <p:nvSpPr>
          <p:cNvPr id="7" name="Прямоугольник 6"/>
          <p:cNvSpPr/>
          <p:nvPr/>
        </p:nvSpPr>
        <p:spPr>
          <a:xfrm>
            <a:off x="288452" y="4549876"/>
            <a:ext cx="3225389" cy="1786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dirty="0" smtClean="0">
                <a:solidFill>
                  <a:schemeClr val="accent5">
                    <a:lumMod val="50000"/>
                  </a:schemeClr>
                </a:solidFill>
                <a:latin typeface="Arial" panose="020B0604020202020204" pitchFamily="34" charset="0"/>
                <a:cs typeface="Arial" panose="020B0604020202020204" pitchFamily="34" charset="0"/>
              </a:rPr>
              <a:t>Учет</a:t>
            </a:r>
            <a:endParaRPr lang="ru-RU" dirty="0">
              <a:solidFill>
                <a:schemeClr val="accent5">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dirty="0">
                <a:solidFill>
                  <a:schemeClr val="accent5">
                    <a:lumMod val="50000"/>
                  </a:schemeClr>
                </a:solidFill>
                <a:latin typeface="Arial" panose="020B0604020202020204" pitchFamily="34" charset="0"/>
                <a:cs typeface="Arial" panose="020B0604020202020204" pitchFamily="34" charset="0"/>
              </a:rPr>
              <a:t>Поиск</a:t>
            </a:r>
          </a:p>
          <a:p>
            <a:pPr marL="285750" indent="-285750">
              <a:buFont typeface="Arial" panose="020B0604020202020204" pitchFamily="34" charset="0"/>
              <a:buChar char="•"/>
            </a:pPr>
            <a:r>
              <a:rPr lang="ru-RU" dirty="0" smtClean="0">
                <a:solidFill>
                  <a:schemeClr val="accent5">
                    <a:lumMod val="50000"/>
                  </a:schemeClr>
                </a:solidFill>
                <a:latin typeface="Arial" panose="020B0604020202020204" pitchFamily="34" charset="0"/>
                <a:cs typeface="Arial" panose="020B0604020202020204" pitchFamily="34" charset="0"/>
              </a:rPr>
              <a:t>Сбор, накопление и безопасное хранение</a:t>
            </a:r>
          </a:p>
          <a:p>
            <a:pPr marL="285750" indent="-285750">
              <a:buFont typeface="Arial" panose="020B0604020202020204" pitchFamily="34" charset="0"/>
              <a:buChar char="•"/>
            </a:pPr>
            <a:r>
              <a:rPr lang="ru-RU" dirty="0" smtClean="0">
                <a:solidFill>
                  <a:schemeClr val="accent5">
                    <a:lumMod val="50000"/>
                  </a:schemeClr>
                </a:solidFill>
                <a:latin typeface="Arial" panose="020B0604020202020204" pitchFamily="34" charset="0"/>
                <a:cs typeface="Arial" panose="020B0604020202020204" pitchFamily="34" charset="0"/>
              </a:rPr>
              <a:t>Предоставление потребителям</a:t>
            </a:r>
            <a:endParaRPr lang="ru-RU" dirty="0">
              <a:solidFill>
                <a:schemeClr val="accent5">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49382" y="1398327"/>
            <a:ext cx="3391593" cy="2585323"/>
          </a:xfrm>
          <a:prstGeom prst="rect">
            <a:avLst/>
          </a:prstGeom>
          <a:noFill/>
        </p:spPr>
        <p:txBody>
          <a:bodyPr wrap="square" rtlCol="0">
            <a:spAutoFit/>
          </a:bodyPr>
          <a:lstStyle/>
          <a:p>
            <a:pPr marL="342900" indent="-342900">
              <a:buFont typeface="Arial" panose="020B0604020202020204" pitchFamily="34" charset="0"/>
              <a:buChar char="•"/>
            </a:pPr>
            <a:r>
              <a:rPr lang="ru-RU" dirty="0" smtClean="0">
                <a:solidFill>
                  <a:srgbClr val="002060"/>
                </a:solidFill>
                <a:latin typeface="Arial" panose="020B0604020202020204" pitchFamily="34" charset="0"/>
                <a:cs typeface="Arial" panose="020B0604020202020204" pitchFamily="34" charset="0"/>
              </a:rPr>
              <a:t>Информационное обеспечение на федеральном и региональном уровнях</a:t>
            </a:r>
            <a:endParaRPr lang="ru-RU"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ru-RU"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dirty="0" smtClean="0">
                <a:solidFill>
                  <a:srgbClr val="002060"/>
                </a:solidFill>
                <a:latin typeface="Arial" panose="020B0604020202020204" pitchFamily="34" charset="0"/>
                <a:cs typeface="Arial" panose="020B0604020202020204" pitchFamily="34" charset="0"/>
              </a:rPr>
              <a:t>Предоставление геологической информации широкому кругу пользователей</a:t>
            </a:r>
            <a:endParaRPr lang="ru-RU" dirty="0"/>
          </a:p>
        </p:txBody>
      </p:sp>
      <p:pic>
        <p:nvPicPr>
          <p:cNvPr id="9" name="Рисунок 8"/>
          <p:cNvPicPr>
            <a:picLocks noChangeAspect="1"/>
          </p:cNvPicPr>
          <p:nvPr/>
        </p:nvPicPr>
        <p:blipFill>
          <a:blip r:embed="rId4"/>
          <a:stretch>
            <a:fillRect/>
          </a:stretch>
        </p:blipFill>
        <p:spPr>
          <a:xfrm>
            <a:off x="3801093" y="1670928"/>
            <a:ext cx="7644354" cy="4041418"/>
          </a:xfrm>
          <a:prstGeom prst="rect">
            <a:avLst/>
          </a:prstGeom>
        </p:spPr>
      </p:pic>
      <p:sp>
        <p:nvSpPr>
          <p:cNvPr id="14" name="TextBox 13"/>
          <p:cNvSpPr txBox="1"/>
          <p:nvPr/>
        </p:nvSpPr>
        <p:spPr>
          <a:xfrm>
            <a:off x="249382" y="1130239"/>
            <a:ext cx="807272" cy="369332"/>
          </a:xfrm>
          <a:prstGeom prst="rect">
            <a:avLst/>
          </a:prstGeom>
          <a:noFill/>
        </p:spPr>
        <p:txBody>
          <a:bodyPr wrap="none" rtlCol="0">
            <a:spAutoFit/>
          </a:bodyPr>
          <a:lstStyle/>
          <a:p>
            <a:r>
              <a:rPr lang="ru-RU" b="1" dirty="0" smtClean="0"/>
              <a:t>ЦЕЛИ:</a:t>
            </a:r>
            <a:endParaRPr lang="ru-RU" b="1" dirty="0"/>
          </a:p>
        </p:txBody>
      </p:sp>
      <p:sp>
        <p:nvSpPr>
          <p:cNvPr id="15" name="TextBox 14"/>
          <p:cNvSpPr txBox="1"/>
          <p:nvPr/>
        </p:nvSpPr>
        <p:spPr>
          <a:xfrm>
            <a:off x="249382" y="4241758"/>
            <a:ext cx="1060034" cy="369332"/>
          </a:xfrm>
          <a:prstGeom prst="rect">
            <a:avLst/>
          </a:prstGeom>
          <a:noFill/>
        </p:spPr>
        <p:txBody>
          <a:bodyPr wrap="none" rtlCol="0">
            <a:spAutoFit/>
          </a:bodyPr>
          <a:lstStyle/>
          <a:p>
            <a:r>
              <a:rPr lang="ru-RU" b="1" dirty="0" smtClean="0"/>
              <a:t>ЗАДАЧИ:</a:t>
            </a:r>
            <a:endParaRPr lang="ru-RU" b="1" dirty="0"/>
          </a:p>
        </p:txBody>
      </p:sp>
    </p:spTree>
    <p:extLst>
      <p:ext uri="{BB962C8B-B14F-4D97-AF65-F5344CB8AC3E}">
        <p14:creationId xmlns:p14="http://schemas.microsoft.com/office/powerpoint/2010/main" val="657720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a:t>9</a:t>
            </a:r>
            <a:r>
              <a:rPr lang="ru-RU" dirty="0" smtClean="0"/>
              <a:t>. Отправка комплекта в ЕФГИ</a:t>
            </a:r>
            <a:endParaRPr lang="ru-RU" dirty="0"/>
          </a:p>
          <a:p>
            <a:endParaRPr lang="ru-RU" dirty="0" smtClean="0"/>
          </a:p>
        </p:txBody>
      </p:sp>
      <p:sp>
        <p:nvSpPr>
          <p:cNvPr id="120" name="TextBox 119"/>
          <p:cNvSpPr txBox="1"/>
          <p:nvPr/>
        </p:nvSpPr>
        <p:spPr>
          <a:xfrm>
            <a:off x="8544798" y="1611277"/>
            <a:ext cx="3338451" cy="738664"/>
          </a:xfrm>
          <a:prstGeom prst="rect">
            <a:avLst/>
          </a:prstGeom>
          <a:noFill/>
        </p:spPr>
        <p:txBody>
          <a:bodyPr wrap="square" rtlCol="0">
            <a:spAutoFit/>
          </a:bodyPr>
          <a:lstStyle/>
          <a:p>
            <a:r>
              <a:rPr lang="ru-RU" sz="1400" dirty="0" smtClean="0"/>
              <a:t>После того, как все разделы будут заполнены, станет доступной кнопка «Отправить в ЕФГИ»</a:t>
            </a:r>
            <a:endParaRPr lang="ru-RU"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647" y="1795943"/>
            <a:ext cx="5302827" cy="4208106"/>
          </a:xfrm>
          <a:prstGeom prst="rect">
            <a:avLst/>
          </a:prstGeom>
        </p:spPr>
      </p:pic>
    </p:spTree>
    <p:extLst>
      <p:ext uri="{BB962C8B-B14F-4D97-AF65-F5344CB8AC3E}">
        <p14:creationId xmlns:p14="http://schemas.microsoft.com/office/powerpoint/2010/main" val="2879792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Справка о поступлении геологической информации</a:t>
            </a:r>
            <a:endParaRPr lang="ru-RU" dirty="0"/>
          </a:p>
          <a:p>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857" y="1795943"/>
            <a:ext cx="8664746" cy="2981330"/>
          </a:xfrm>
          <a:prstGeom prst="rect">
            <a:avLst/>
          </a:prstGeom>
        </p:spPr>
      </p:pic>
    </p:spTree>
    <p:extLst>
      <p:ext uri="{BB962C8B-B14F-4D97-AF65-F5344CB8AC3E}">
        <p14:creationId xmlns:p14="http://schemas.microsoft.com/office/powerpoint/2010/main" val="173115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Уведомления о замечаниях</a:t>
            </a:r>
            <a:endParaRPr lang="ru-RU" dirty="0"/>
          </a:p>
          <a:p>
            <a:endParaRPr lang="ru-RU" dirty="0" smtClean="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461" y="1634779"/>
            <a:ext cx="5696916" cy="4271500"/>
          </a:xfrm>
          <a:prstGeom prst="rect">
            <a:avLst/>
          </a:prstGeom>
        </p:spPr>
      </p:pic>
      <p:sp>
        <p:nvSpPr>
          <p:cNvPr id="117" name="TextBox 116"/>
          <p:cNvSpPr txBox="1"/>
          <p:nvPr/>
        </p:nvSpPr>
        <p:spPr>
          <a:xfrm>
            <a:off x="8723235" y="1611277"/>
            <a:ext cx="3338451" cy="1169551"/>
          </a:xfrm>
          <a:prstGeom prst="rect">
            <a:avLst/>
          </a:prstGeom>
          <a:noFill/>
        </p:spPr>
        <p:txBody>
          <a:bodyPr wrap="square" rtlCol="0">
            <a:spAutoFit/>
          </a:bodyPr>
          <a:lstStyle/>
          <a:p>
            <a:r>
              <a:rPr lang="ru-RU" sz="1400" dirty="0" smtClean="0"/>
              <a:t>Если при проверке комплекта будут найдены неточности, в Портал придет Уведомление об отказе в приёмке на хранение, а на электронную почту - письмо об изменении статуса комплекта</a:t>
            </a:r>
            <a:endParaRPr lang="ru-RU" sz="1400" dirty="0"/>
          </a:p>
        </p:txBody>
      </p:sp>
    </p:spTree>
    <p:extLst>
      <p:ext uri="{BB962C8B-B14F-4D97-AF65-F5344CB8AC3E}">
        <p14:creationId xmlns:p14="http://schemas.microsoft.com/office/powerpoint/2010/main" val="2724290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Устранение замечаний </a:t>
            </a:r>
            <a:endParaRPr lang="ru-RU" dirty="0"/>
          </a:p>
          <a:p>
            <a:endParaRPr lang="ru-RU" dirty="0" smtClean="0"/>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760" y="1674646"/>
            <a:ext cx="5846773" cy="877016"/>
          </a:xfrm>
          <a:prstGeom prst="rect">
            <a:avLst/>
          </a:prstGeom>
        </p:spPr>
      </p:pic>
      <p:sp>
        <p:nvSpPr>
          <p:cNvPr id="121" name="TextBox 120"/>
          <p:cNvSpPr txBox="1"/>
          <p:nvPr/>
        </p:nvSpPr>
        <p:spPr>
          <a:xfrm>
            <a:off x="2880113" y="2954885"/>
            <a:ext cx="9037524" cy="3108543"/>
          </a:xfrm>
          <a:prstGeom prst="rect">
            <a:avLst/>
          </a:prstGeom>
          <a:noFill/>
        </p:spPr>
        <p:txBody>
          <a:bodyPr wrap="square" rtlCol="0">
            <a:spAutoFit/>
          </a:bodyPr>
          <a:lstStyle/>
          <a:p>
            <a:r>
              <a:rPr lang="ru-RU" sz="1400" dirty="0" smtClean="0"/>
              <a:t>Для того, чтобы внести изменения в комплект, необходимо нажать на кнопку «Редактировать комплект»</a:t>
            </a:r>
          </a:p>
          <a:p>
            <a:endParaRPr lang="ru-RU" sz="1400" dirty="0"/>
          </a:p>
          <a:p>
            <a:r>
              <a:rPr lang="ru-RU" sz="1400" dirty="0" smtClean="0"/>
              <a:t>После этого вы можете изменять метаданные комплекта (описания материалов)</a:t>
            </a:r>
          </a:p>
          <a:p>
            <a:endParaRPr lang="ru-RU" sz="1400" dirty="0"/>
          </a:p>
          <a:p>
            <a:r>
              <a:rPr lang="ru-RU" sz="1400" dirty="0" smtClean="0"/>
              <a:t>Если вам надо заменить или добавить файлы, у вас есть три опции:</a:t>
            </a:r>
          </a:p>
          <a:p>
            <a:pPr marL="285750" indent="-285750">
              <a:buFont typeface="Arial" pitchFamily="34" charset="0"/>
              <a:buChar char="•"/>
            </a:pPr>
            <a:r>
              <a:rPr lang="ru-RU" sz="1400" dirty="0" smtClean="0"/>
              <a:t>Заменить целиком архив (основные данные поставки). Для этого нажмите кнопку «Заменить архив» и загрузите новый архив.</a:t>
            </a:r>
          </a:p>
          <a:p>
            <a:pPr marL="285750" indent="-285750">
              <a:buFont typeface="Arial" pitchFamily="34" charset="0"/>
              <a:buChar char="•"/>
            </a:pPr>
            <a:r>
              <a:rPr lang="ru-RU" sz="1400" dirty="0" smtClean="0"/>
              <a:t>Заменить целиком носитель. Для этого подготовьте новый носитель и проиндексируйте его. Выберите нужный носитель и загрузите индексный файл. Также вы можете изменить тип носителя. Отправьте носитель в ФГБУ «Росгеолфонд» с сопроводительным письмом.</a:t>
            </a:r>
          </a:p>
          <a:p>
            <a:pPr marL="285750" indent="-285750">
              <a:buFont typeface="Arial" pitchFamily="34" charset="0"/>
              <a:buChar char="•"/>
            </a:pPr>
            <a:r>
              <a:rPr lang="ru-RU" sz="1400" dirty="0" smtClean="0"/>
              <a:t>Создать досыл. Нажмите кнопку «Создать досыл» и загрузите архив с файлами. В дереве файлов появится новая корневая папка с названием и датой досыла.</a:t>
            </a:r>
          </a:p>
          <a:p>
            <a:endParaRPr lang="ru-RU" sz="1400" dirty="0" smtClean="0"/>
          </a:p>
          <a:p>
            <a:r>
              <a:rPr lang="ru-RU" sz="1400" dirty="0" smtClean="0"/>
              <a:t>Не забудьте изменить привязку материалов, если вам нужно сослаться на новый файл/папку.</a:t>
            </a:r>
            <a:endParaRPr lang="ru-RU" sz="1400" dirty="0"/>
          </a:p>
        </p:txBody>
      </p:sp>
    </p:spTree>
    <p:extLst>
      <p:ext uri="{BB962C8B-B14F-4D97-AF65-F5344CB8AC3E}">
        <p14:creationId xmlns:p14="http://schemas.microsoft.com/office/powerpoint/2010/main" val="1265616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Уведомление о принятии электронной версии </a:t>
            </a:r>
            <a:endParaRPr lang="ru-RU" dirty="0"/>
          </a:p>
          <a:p>
            <a:endParaRPr lang="ru-RU" dirty="0" smtClean="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647" y="1711982"/>
            <a:ext cx="5609243" cy="3263299"/>
          </a:xfrm>
          <a:prstGeom prst="rect">
            <a:avLst/>
          </a:prstGeom>
        </p:spPr>
      </p:pic>
      <p:sp>
        <p:nvSpPr>
          <p:cNvPr id="118" name="TextBox 117"/>
          <p:cNvSpPr txBox="1"/>
          <p:nvPr/>
        </p:nvSpPr>
        <p:spPr>
          <a:xfrm>
            <a:off x="8723235" y="1611277"/>
            <a:ext cx="3338451" cy="2677656"/>
          </a:xfrm>
          <a:prstGeom prst="rect">
            <a:avLst/>
          </a:prstGeom>
          <a:noFill/>
        </p:spPr>
        <p:txBody>
          <a:bodyPr wrap="square" rtlCol="0">
            <a:spAutoFit/>
          </a:bodyPr>
          <a:lstStyle/>
          <a:p>
            <a:r>
              <a:rPr lang="ru-RU" sz="1400" dirty="0" smtClean="0"/>
              <a:t>После того, как электронная версия отчета будет принята, в Портал придет Уведомление о принятии на хранение электронной версии</a:t>
            </a:r>
          </a:p>
          <a:p>
            <a:endParaRPr lang="ru-RU" sz="1400" dirty="0"/>
          </a:p>
          <a:p>
            <a:r>
              <a:rPr lang="ru-RU" sz="1400" dirty="0" smtClean="0"/>
              <a:t>Далее надо будет </a:t>
            </a:r>
          </a:p>
          <a:p>
            <a:pPr marL="342900" indent="-342900">
              <a:buAutoNum type="arabicPeriod"/>
            </a:pPr>
            <a:r>
              <a:rPr lang="ru-RU" sz="1400" dirty="0" smtClean="0"/>
              <a:t>Распечатать бумажную версию из электронной</a:t>
            </a:r>
          </a:p>
          <a:p>
            <a:pPr marL="342900" indent="-342900">
              <a:buAutoNum type="arabicPeriod"/>
            </a:pPr>
            <a:r>
              <a:rPr lang="ru-RU" sz="1400" dirty="0" smtClean="0"/>
              <a:t>Распечатать сопроводительное письмо</a:t>
            </a:r>
          </a:p>
          <a:p>
            <a:pPr marL="342900" indent="-342900">
              <a:buAutoNum type="arabicPeriod"/>
            </a:pPr>
            <a:r>
              <a:rPr lang="ru-RU" sz="1400" dirty="0" smtClean="0"/>
              <a:t>Уведомить об отправке бумажной версии</a:t>
            </a:r>
            <a:endParaRPr lang="ru-RU" sz="1400" dirty="0"/>
          </a:p>
        </p:txBody>
      </p:sp>
    </p:spTree>
    <p:extLst>
      <p:ext uri="{BB962C8B-B14F-4D97-AF65-F5344CB8AC3E}">
        <p14:creationId xmlns:p14="http://schemas.microsoft.com/office/powerpoint/2010/main" val="2635949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Уведомление о поступлении бумажной версии </a:t>
            </a:r>
            <a:endParaRPr lang="ru-RU" dirty="0"/>
          </a:p>
          <a:p>
            <a:endParaRPr lang="ru-RU" dirty="0" smtClean="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05" y="1595325"/>
            <a:ext cx="6118026" cy="5066731"/>
          </a:xfrm>
          <a:prstGeom prst="rect">
            <a:avLst/>
          </a:prstGeom>
        </p:spPr>
      </p:pic>
    </p:spTree>
    <p:extLst>
      <p:ext uri="{BB962C8B-B14F-4D97-AF65-F5344CB8AC3E}">
        <p14:creationId xmlns:p14="http://schemas.microsoft.com/office/powerpoint/2010/main" val="3732370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0" y="1149612"/>
            <a:ext cx="6613710" cy="646331"/>
          </a:xfrm>
          <a:prstGeom prst="rect">
            <a:avLst/>
          </a:prstGeom>
          <a:noFill/>
        </p:spPr>
        <p:txBody>
          <a:bodyPr wrap="square" rtlCol="0">
            <a:spAutoFit/>
          </a:bodyPr>
          <a:lstStyle/>
          <a:p>
            <a:r>
              <a:rPr lang="ru-RU" dirty="0" smtClean="0"/>
              <a:t>Уведомление о принятии </a:t>
            </a:r>
            <a:endParaRPr lang="ru-RU" dirty="0"/>
          </a:p>
          <a:p>
            <a:endParaRPr lang="ru-RU" dirty="0" smtClean="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360" y="1650059"/>
            <a:ext cx="5618796" cy="5142627"/>
          </a:xfrm>
          <a:prstGeom prst="rect">
            <a:avLst/>
          </a:prstGeom>
        </p:spPr>
      </p:pic>
    </p:spTree>
    <p:extLst>
      <p:ext uri="{BB962C8B-B14F-4D97-AF65-F5344CB8AC3E}">
        <p14:creationId xmlns:p14="http://schemas.microsoft.com/office/powerpoint/2010/main" val="88647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646331"/>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Пилотный проект. Апробация технологии представления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a:t>
            </a:r>
            <a:r>
              <a:rPr lang="ru-RU" b="1" dirty="0" smtClean="0">
                <a:solidFill>
                  <a:schemeClr val="tx2">
                    <a:lumMod val="75000"/>
                  </a:schemeClr>
                </a:solidFill>
                <a:latin typeface="Arial" panose="020B0604020202020204" pitchFamily="34" charset="0"/>
                <a:cs typeface="Arial" panose="020B0604020202020204" pitchFamily="34" charset="0"/>
              </a:rPr>
              <a:t>с использованием ФГИС «ЕФГИ»</a:t>
            </a:r>
            <a:endParaRPr lang="ru-RU" b="1" dirty="0">
              <a:solidFill>
                <a:schemeClr val="tx2">
                  <a:lumMod val="75000"/>
                </a:schemeClr>
              </a:solidFill>
              <a:latin typeface="Arial" panose="020B0604020202020204" pitchFamily="34" charset="0"/>
              <a:cs typeface="Arial" panose="020B0604020202020204" pitchFamily="34" charset="0"/>
            </a:endParaRP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17" name="TextBox 116"/>
          <p:cNvSpPr txBox="1"/>
          <p:nvPr/>
        </p:nvSpPr>
        <p:spPr>
          <a:xfrm>
            <a:off x="3093522" y="5966034"/>
            <a:ext cx="6613710" cy="923330"/>
          </a:xfrm>
          <a:prstGeom prst="rect">
            <a:avLst/>
          </a:prstGeom>
          <a:noFill/>
        </p:spPr>
        <p:txBody>
          <a:bodyPr wrap="square" rtlCol="0">
            <a:spAutoFit/>
          </a:bodyPr>
          <a:lstStyle/>
          <a:p>
            <a:r>
              <a:rPr lang="ru-RU" dirty="0" smtClean="0"/>
              <a:t>Зарегистрировано </a:t>
            </a:r>
            <a:r>
              <a:rPr lang="ru-RU" dirty="0" smtClean="0"/>
              <a:t>26 </a:t>
            </a:r>
            <a:r>
              <a:rPr lang="ru-RU" dirty="0" smtClean="0"/>
              <a:t>комплектов геологической </a:t>
            </a:r>
            <a:r>
              <a:rPr lang="ru-RU" dirty="0" smtClean="0"/>
              <a:t>информации от 14 поставщиков.</a:t>
            </a:r>
            <a:endParaRPr lang="ru-RU" dirty="0" smtClean="0"/>
          </a:p>
          <a:p>
            <a:pPr marL="285750" indent="-285750">
              <a:buFont typeface="Arial" panose="020B0604020202020204" pitchFamily="34" charset="0"/>
              <a:buChar char="•"/>
            </a:pPr>
            <a:endParaRPr lang="ru-RU" dirty="0" smtClean="0"/>
          </a:p>
        </p:txBody>
      </p:sp>
      <p:graphicFrame>
        <p:nvGraphicFramePr>
          <p:cNvPr id="5" name="Таблица 4"/>
          <p:cNvGraphicFramePr>
            <a:graphicFrameLocks noGrp="1"/>
          </p:cNvGraphicFramePr>
          <p:nvPr>
            <p:extLst>
              <p:ext uri="{D42A27DB-BD31-4B8C-83A1-F6EECF244321}">
                <p14:modId xmlns:p14="http://schemas.microsoft.com/office/powerpoint/2010/main" val="3892787752"/>
              </p:ext>
            </p:extLst>
          </p:nvPr>
        </p:nvGraphicFramePr>
        <p:xfrm>
          <a:off x="3039244" y="894556"/>
          <a:ext cx="7529989" cy="5852160"/>
        </p:xfrm>
        <a:graphic>
          <a:graphicData uri="http://schemas.openxmlformats.org/drawingml/2006/table">
            <a:tbl>
              <a:tblPr firstRow="1" bandRow="1">
                <a:tableStyleId>{5C22544A-7EE6-4342-B048-85BDC9FD1C3A}</a:tableStyleId>
              </a:tblPr>
              <a:tblGrid>
                <a:gridCol w="4760063">
                  <a:extLst>
                    <a:ext uri="{9D8B030D-6E8A-4147-A177-3AD203B41FA5}">
                      <a16:colId xmlns:a16="http://schemas.microsoft.com/office/drawing/2014/main" val="1874720550"/>
                    </a:ext>
                  </a:extLst>
                </a:gridCol>
                <a:gridCol w="2769926">
                  <a:extLst>
                    <a:ext uri="{9D8B030D-6E8A-4147-A177-3AD203B41FA5}">
                      <a16:colId xmlns:a16="http://schemas.microsoft.com/office/drawing/2014/main" val="561095565"/>
                    </a:ext>
                  </a:extLst>
                </a:gridCol>
              </a:tblGrid>
              <a:tr h="339552">
                <a:tc>
                  <a:txBody>
                    <a:bodyPr/>
                    <a:lstStyle/>
                    <a:p>
                      <a:r>
                        <a:rPr lang="ru-RU" dirty="0" smtClean="0"/>
                        <a:t>Организация</a:t>
                      </a:r>
                      <a:endParaRPr lang="ru-RU" dirty="0"/>
                    </a:p>
                  </a:txBody>
                  <a:tcPr/>
                </a:tc>
                <a:tc>
                  <a:txBody>
                    <a:bodyPr/>
                    <a:lstStyle/>
                    <a:p>
                      <a:r>
                        <a:rPr lang="ru-RU" dirty="0" smtClean="0"/>
                        <a:t>Количество комплектов</a:t>
                      </a:r>
                    </a:p>
                  </a:txBody>
                  <a:tcPr/>
                </a:tc>
                <a:extLst>
                  <a:ext uri="{0D108BD9-81ED-4DB2-BD59-A6C34878D82A}">
                    <a16:rowId xmlns:a16="http://schemas.microsoft.com/office/drawing/2014/main" val="2688144237"/>
                  </a:ext>
                </a:extLst>
              </a:tr>
              <a:tr h="289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ПАО НК "РУССНЕФТЬ"</a:t>
                      </a:r>
                      <a:endParaRPr lang="ru-RU" dirty="0"/>
                    </a:p>
                  </a:txBody>
                  <a:tcPr/>
                </a:tc>
                <a:tc>
                  <a:txBody>
                    <a:bodyPr/>
                    <a:lstStyle/>
                    <a:p>
                      <a:pPr algn="r"/>
                      <a:r>
                        <a:rPr lang="ru-RU" dirty="0" smtClean="0"/>
                        <a:t>5</a:t>
                      </a:r>
                      <a:endParaRPr lang="ru-RU" dirty="0"/>
                    </a:p>
                  </a:txBody>
                  <a:tcPr/>
                </a:tc>
                <a:extLst>
                  <a:ext uri="{0D108BD9-81ED-4DB2-BD59-A6C34878D82A}">
                    <a16:rowId xmlns:a16="http://schemas.microsoft.com/office/drawing/2014/main" val="2922303375"/>
                  </a:ext>
                </a:extLst>
              </a:tr>
              <a:tr h="289255">
                <a:tc>
                  <a:txBody>
                    <a:bodyPr/>
                    <a:lstStyle/>
                    <a:p>
                      <a:r>
                        <a:rPr lang="ru-RU" dirty="0" smtClean="0"/>
                        <a:t>ФГБУ "ВНИГНИ"</a:t>
                      </a:r>
                      <a:endParaRPr lang="ru-RU" dirty="0"/>
                    </a:p>
                  </a:txBody>
                  <a:tcPr/>
                </a:tc>
                <a:tc>
                  <a:txBody>
                    <a:bodyPr/>
                    <a:lstStyle/>
                    <a:p>
                      <a:pPr algn="r"/>
                      <a:r>
                        <a:rPr lang="ru-RU" dirty="0" smtClean="0"/>
                        <a:t>3</a:t>
                      </a:r>
                      <a:endParaRPr lang="ru-RU" dirty="0"/>
                    </a:p>
                  </a:txBody>
                  <a:tcPr/>
                </a:tc>
                <a:extLst>
                  <a:ext uri="{0D108BD9-81ED-4DB2-BD59-A6C34878D82A}">
                    <a16:rowId xmlns:a16="http://schemas.microsoft.com/office/drawing/2014/main" val="278448135"/>
                  </a:ext>
                </a:extLst>
              </a:tr>
              <a:tr h="289255">
                <a:tc>
                  <a:txBody>
                    <a:bodyPr/>
                    <a:lstStyle/>
                    <a:p>
                      <a:r>
                        <a:rPr lang="ru-RU" dirty="0" smtClean="0"/>
                        <a:t>ПАО "ТАТНЕФТЬ" ИМЕНИ В.Д. ШАШИНА</a:t>
                      </a:r>
                      <a:endParaRPr lang="ru-RU" dirty="0"/>
                    </a:p>
                  </a:txBody>
                  <a:tcPr/>
                </a:tc>
                <a:tc>
                  <a:txBody>
                    <a:bodyPr/>
                    <a:lstStyle/>
                    <a:p>
                      <a:pPr algn="r"/>
                      <a:r>
                        <a:rPr lang="ru-RU" dirty="0" smtClean="0"/>
                        <a:t>3</a:t>
                      </a:r>
                      <a:endParaRPr lang="ru-RU" dirty="0"/>
                    </a:p>
                  </a:txBody>
                  <a:tcPr/>
                </a:tc>
                <a:extLst>
                  <a:ext uri="{0D108BD9-81ED-4DB2-BD59-A6C34878D82A}">
                    <a16:rowId xmlns:a16="http://schemas.microsoft.com/office/drawing/2014/main" val="3988071541"/>
                  </a:ext>
                </a:extLst>
              </a:tr>
              <a:tr h="289255">
                <a:tc>
                  <a:txBody>
                    <a:bodyPr/>
                    <a:lstStyle/>
                    <a:p>
                      <a:r>
                        <a:rPr lang="ru-RU" dirty="0" smtClean="0"/>
                        <a:t>АО "</a:t>
                      </a:r>
                      <a:r>
                        <a:rPr lang="ru-RU" dirty="0" err="1" smtClean="0"/>
                        <a:t>СНИИГГиМС</a:t>
                      </a:r>
                      <a:r>
                        <a:rPr lang="ru-RU" dirty="0" smtClean="0"/>
                        <a:t>"</a:t>
                      </a:r>
                      <a:endParaRPr lang="ru-RU" dirty="0"/>
                    </a:p>
                  </a:txBody>
                  <a:tcPr/>
                </a:tc>
                <a:tc>
                  <a:txBody>
                    <a:bodyPr/>
                    <a:lstStyle/>
                    <a:p>
                      <a:pPr algn="r"/>
                      <a:r>
                        <a:rPr lang="ru-RU" dirty="0" smtClean="0"/>
                        <a:t>3</a:t>
                      </a:r>
                      <a:endParaRPr lang="ru-RU" dirty="0"/>
                    </a:p>
                  </a:txBody>
                  <a:tcPr/>
                </a:tc>
                <a:extLst>
                  <a:ext uri="{0D108BD9-81ED-4DB2-BD59-A6C34878D82A}">
                    <a16:rowId xmlns:a16="http://schemas.microsoft.com/office/drawing/2014/main" val="29378539"/>
                  </a:ext>
                </a:extLst>
              </a:tr>
              <a:tr h="289255">
                <a:tc>
                  <a:txBody>
                    <a:bodyPr/>
                    <a:lstStyle/>
                    <a:p>
                      <a:r>
                        <a:rPr lang="ru-RU" dirty="0" smtClean="0"/>
                        <a:t>ООО "</a:t>
                      </a:r>
                      <a:r>
                        <a:rPr lang="ru-RU" dirty="0" err="1" smtClean="0"/>
                        <a:t>ГеоСолюшинс</a:t>
                      </a:r>
                      <a:r>
                        <a:rPr lang="ru-RU" dirty="0" smtClean="0"/>
                        <a:t>"</a:t>
                      </a:r>
                      <a:endParaRPr lang="ru-RU" dirty="0"/>
                    </a:p>
                  </a:txBody>
                  <a:tcPr/>
                </a:tc>
                <a:tc>
                  <a:txBody>
                    <a:bodyPr/>
                    <a:lstStyle/>
                    <a:p>
                      <a:pPr algn="r"/>
                      <a:r>
                        <a:rPr lang="ru-RU" dirty="0" smtClean="0"/>
                        <a:t>2</a:t>
                      </a:r>
                      <a:endParaRPr lang="ru-RU" dirty="0"/>
                    </a:p>
                  </a:txBody>
                  <a:tcPr/>
                </a:tc>
                <a:extLst>
                  <a:ext uri="{0D108BD9-81ED-4DB2-BD59-A6C34878D82A}">
                    <a16:rowId xmlns:a16="http://schemas.microsoft.com/office/drawing/2014/main" val="2006411141"/>
                  </a:ext>
                </a:extLst>
              </a:tr>
              <a:tr h="289255">
                <a:tc>
                  <a:txBody>
                    <a:bodyPr/>
                    <a:lstStyle/>
                    <a:p>
                      <a:r>
                        <a:rPr lang="ru-RU" dirty="0" smtClean="0"/>
                        <a:t>ФГБУ "ВСЕГЕИ"</a:t>
                      </a:r>
                      <a:endParaRPr lang="ru-RU" dirty="0"/>
                    </a:p>
                  </a:txBody>
                  <a:tcPr/>
                </a:tc>
                <a:tc>
                  <a:txBody>
                    <a:bodyPr/>
                    <a:lstStyle/>
                    <a:p>
                      <a:pPr algn="r"/>
                      <a:r>
                        <a:rPr lang="ru-RU" dirty="0" smtClean="0"/>
                        <a:t>2</a:t>
                      </a:r>
                      <a:endParaRPr lang="ru-RU" dirty="0"/>
                    </a:p>
                  </a:txBody>
                  <a:tcPr/>
                </a:tc>
                <a:extLst>
                  <a:ext uri="{0D108BD9-81ED-4DB2-BD59-A6C34878D82A}">
                    <a16:rowId xmlns:a16="http://schemas.microsoft.com/office/drawing/2014/main" val="504785287"/>
                  </a:ext>
                </a:extLst>
              </a:tr>
              <a:tr h="289255">
                <a:tc>
                  <a:txBody>
                    <a:bodyPr/>
                    <a:lstStyle/>
                    <a:p>
                      <a:r>
                        <a:rPr lang="ru-RU" dirty="0" smtClean="0"/>
                        <a:t>ООО "ТННЦ"</a:t>
                      </a:r>
                      <a:endParaRPr lang="ru-RU" dirty="0"/>
                    </a:p>
                  </a:txBody>
                  <a:tcPr/>
                </a:tc>
                <a:tc>
                  <a:txBody>
                    <a:bodyPr/>
                    <a:lstStyle/>
                    <a:p>
                      <a:pPr algn="r"/>
                      <a:r>
                        <a:rPr lang="ru-RU" dirty="0" smtClean="0"/>
                        <a:t>1</a:t>
                      </a:r>
                    </a:p>
                  </a:txBody>
                  <a:tcPr/>
                </a:tc>
                <a:extLst>
                  <a:ext uri="{0D108BD9-81ED-4DB2-BD59-A6C34878D82A}">
                    <a16:rowId xmlns:a16="http://schemas.microsoft.com/office/drawing/2014/main" val="2335755349"/>
                  </a:ext>
                </a:extLst>
              </a:tr>
              <a:tr h="289255">
                <a:tc>
                  <a:txBody>
                    <a:bodyPr/>
                    <a:lstStyle/>
                    <a:p>
                      <a:r>
                        <a:rPr lang="ru-RU" dirty="0" smtClean="0"/>
                        <a:t>ПАО "АЛРОСА"</a:t>
                      </a:r>
                      <a:endParaRPr lang="ru-RU" dirty="0"/>
                    </a:p>
                  </a:txBody>
                  <a:tcPr/>
                </a:tc>
                <a:tc>
                  <a:txBody>
                    <a:bodyPr/>
                    <a:lstStyle/>
                    <a:p>
                      <a:pPr algn="r"/>
                      <a:r>
                        <a:rPr lang="ru-RU" dirty="0" smtClean="0"/>
                        <a:t>1</a:t>
                      </a:r>
                    </a:p>
                  </a:txBody>
                  <a:tcPr/>
                </a:tc>
                <a:extLst>
                  <a:ext uri="{0D108BD9-81ED-4DB2-BD59-A6C34878D82A}">
                    <a16:rowId xmlns:a16="http://schemas.microsoft.com/office/drawing/2014/main" val="2208692330"/>
                  </a:ext>
                </a:extLst>
              </a:tr>
              <a:tr h="289255">
                <a:tc>
                  <a:txBody>
                    <a:bodyPr/>
                    <a:lstStyle/>
                    <a:p>
                      <a:r>
                        <a:rPr lang="ru-RU" dirty="0" smtClean="0"/>
                        <a:t>ООО "Недра-</a:t>
                      </a:r>
                      <a:r>
                        <a:rPr lang="ru-RU" dirty="0" err="1" smtClean="0"/>
                        <a:t>Консалт</a:t>
                      </a:r>
                      <a:r>
                        <a:rPr lang="ru-RU" dirty="0" smtClean="0"/>
                        <a:t>"</a:t>
                      </a:r>
                      <a:endParaRPr lang="ru-RU" dirty="0"/>
                    </a:p>
                  </a:txBody>
                  <a:tcPr/>
                </a:tc>
                <a:tc>
                  <a:txBody>
                    <a:bodyPr/>
                    <a:lstStyle/>
                    <a:p>
                      <a:pPr algn="r"/>
                      <a:r>
                        <a:rPr lang="ru-RU" dirty="0" smtClean="0"/>
                        <a:t>1</a:t>
                      </a:r>
                    </a:p>
                  </a:txBody>
                  <a:tcPr/>
                </a:tc>
                <a:extLst>
                  <a:ext uri="{0D108BD9-81ED-4DB2-BD59-A6C34878D82A}">
                    <a16:rowId xmlns:a16="http://schemas.microsoft.com/office/drawing/2014/main" val="37780352"/>
                  </a:ext>
                </a:extLst>
              </a:tr>
              <a:tr h="289255">
                <a:tc>
                  <a:txBody>
                    <a:bodyPr/>
                    <a:lstStyle/>
                    <a:p>
                      <a:r>
                        <a:rPr lang="ru-RU" dirty="0" smtClean="0"/>
                        <a:t>ООО "НОРИЛЬСКГЕОЛОГИЯ"</a:t>
                      </a:r>
                      <a:endParaRPr lang="ru-RU" dirty="0"/>
                    </a:p>
                  </a:txBody>
                  <a:tcPr/>
                </a:tc>
                <a:tc>
                  <a:txBody>
                    <a:bodyPr/>
                    <a:lstStyle/>
                    <a:p>
                      <a:pPr algn="r"/>
                      <a:r>
                        <a:rPr lang="ru-RU" dirty="0" smtClean="0"/>
                        <a:t>1</a:t>
                      </a:r>
                    </a:p>
                  </a:txBody>
                  <a:tcPr/>
                </a:tc>
                <a:extLst>
                  <a:ext uri="{0D108BD9-81ED-4DB2-BD59-A6C34878D82A}">
                    <a16:rowId xmlns:a16="http://schemas.microsoft.com/office/drawing/2014/main" val="2217618533"/>
                  </a:ext>
                </a:extLst>
              </a:tr>
              <a:tr h="289255">
                <a:tc>
                  <a:txBody>
                    <a:bodyPr/>
                    <a:lstStyle/>
                    <a:p>
                      <a:r>
                        <a:rPr lang="ru-RU" dirty="0" smtClean="0"/>
                        <a:t>ООО "Газпром недра"</a:t>
                      </a:r>
                      <a:endParaRPr lang="ru-RU" dirty="0"/>
                    </a:p>
                  </a:txBody>
                  <a:tcPr/>
                </a:tc>
                <a:tc>
                  <a:txBody>
                    <a:bodyPr/>
                    <a:lstStyle/>
                    <a:p>
                      <a:pPr algn="r"/>
                      <a:r>
                        <a:rPr lang="ru-RU" dirty="0" smtClean="0"/>
                        <a:t>1</a:t>
                      </a:r>
                    </a:p>
                  </a:txBody>
                  <a:tcPr/>
                </a:tc>
                <a:extLst>
                  <a:ext uri="{0D108BD9-81ED-4DB2-BD59-A6C34878D82A}">
                    <a16:rowId xmlns:a16="http://schemas.microsoft.com/office/drawing/2014/main" val="3835293971"/>
                  </a:ext>
                </a:extLst>
              </a:tr>
              <a:tr h="289255">
                <a:tc>
                  <a:txBody>
                    <a:bodyPr/>
                    <a:lstStyle/>
                    <a:p>
                      <a:r>
                        <a:rPr lang="ru-RU" dirty="0" smtClean="0"/>
                        <a:t>АО "ВНИГРИ"</a:t>
                      </a:r>
                      <a:endParaRPr lang="ru-RU" dirty="0"/>
                    </a:p>
                  </a:txBody>
                  <a:tcPr/>
                </a:tc>
                <a:tc>
                  <a:txBody>
                    <a:bodyPr/>
                    <a:lstStyle/>
                    <a:p>
                      <a:pPr algn="r"/>
                      <a:r>
                        <a:rPr lang="ru-RU" dirty="0" smtClean="0"/>
                        <a:t>1</a:t>
                      </a:r>
                    </a:p>
                  </a:txBody>
                  <a:tcPr/>
                </a:tc>
                <a:extLst>
                  <a:ext uri="{0D108BD9-81ED-4DB2-BD59-A6C34878D82A}">
                    <a16:rowId xmlns:a16="http://schemas.microsoft.com/office/drawing/2014/main" val="2609861778"/>
                  </a:ext>
                </a:extLst>
              </a:tr>
              <a:tr h="289255">
                <a:tc>
                  <a:txBody>
                    <a:bodyPr/>
                    <a:lstStyle/>
                    <a:p>
                      <a:r>
                        <a:rPr lang="ru-RU" dirty="0" smtClean="0"/>
                        <a:t>ПАО "СУРГУТНЕФТЕГАЗ"</a:t>
                      </a:r>
                      <a:endParaRPr lang="ru-RU" dirty="0"/>
                    </a:p>
                  </a:txBody>
                  <a:tcPr/>
                </a:tc>
                <a:tc>
                  <a:txBody>
                    <a:bodyPr/>
                    <a:lstStyle/>
                    <a:p>
                      <a:pPr algn="r"/>
                      <a:r>
                        <a:rPr lang="ru-RU" dirty="0" smtClean="0"/>
                        <a:t>1</a:t>
                      </a:r>
                    </a:p>
                  </a:txBody>
                  <a:tcPr/>
                </a:tc>
                <a:extLst>
                  <a:ext uri="{0D108BD9-81ED-4DB2-BD59-A6C34878D82A}">
                    <a16:rowId xmlns:a16="http://schemas.microsoft.com/office/drawing/2014/main" val="2634860955"/>
                  </a:ext>
                </a:extLst>
              </a:tr>
              <a:tr h="289255">
                <a:tc>
                  <a:txBody>
                    <a:bodyPr/>
                    <a:lstStyle/>
                    <a:p>
                      <a:r>
                        <a:rPr lang="ru-RU" dirty="0" smtClean="0"/>
                        <a:t>ООО "ГЕОЛИНВЕСТПРОЕКТ"</a:t>
                      </a:r>
                      <a:endParaRPr lang="ru-RU" dirty="0"/>
                    </a:p>
                  </a:txBody>
                  <a:tcPr/>
                </a:tc>
                <a:tc>
                  <a:txBody>
                    <a:bodyPr/>
                    <a:lstStyle/>
                    <a:p>
                      <a:pPr algn="r"/>
                      <a:r>
                        <a:rPr lang="ru-RU" dirty="0" smtClean="0"/>
                        <a:t>1</a:t>
                      </a:r>
                    </a:p>
                  </a:txBody>
                  <a:tcPr/>
                </a:tc>
                <a:extLst>
                  <a:ext uri="{0D108BD9-81ED-4DB2-BD59-A6C34878D82A}">
                    <a16:rowId xmlns:a16="http://schemas.microsoft.com/office/drawing/2014/main" val="553921350"/>
                  </a:ext>
                </a:extLst>
              </a:tr>
              <a:tr h="289255">
                <a:tc>
                  <a:txBody>
                    <a:bodyPr/>
                    <a:lstStyle/>
                    <a:p>
                      <a:pPr algn="ctr"/>
                      <a:r>
                        <a:rPr lang="ru-RU" dirty="0" smtClean="0"/>
                        <a:t>14 организаций</a:t>
                      </a:r>
                      <a:endParaRPr lang="ru-RU" dirty="0"/>
                    </a:p>
                  </a:txBody>
                  <a:tcPr/>
                </a:tc>
                <a:tc>
                  <a:txBody>
                    <a:bodyPr/>
                    <a:lstStyle/>
                    <a:p>
                      <a:pPr algn="ctr"/>
                      <a:r>
                        <a:rPr lang="ru-RU" dirty="0" smtClean="0"/>
                        <a:t>26 комплектов</a:t>
                      </a:r>
                    </a:p>
                  </a:txBody>
                  <a:tcPr/>
                </a:tc>
                <a:extLst>
                  <a:ext uri="{0D108BD9-81ED-4DB2-BD59-A6C34878D82A}">
                    <a16:rowId xmlns:a16="http://schemas.microsoft.com/office/drawing/2014/main" val="2072566081"/>
                  </a:ext>
                </a:extLst>
              </a:tr>
            </a:tbl>
          </a:graphicData>
        </a:graphic>
      </p:graphicFrame>
    </p:spTree>
    <p:extLst>
      <p:ext uri="{BB962C8B-B14F-4D97-AF65-F5344CB8AC3E}">
        <p14:creationId xmlns:p14="http://schemas.microsoft.com/office/powerpoint/2010/main" val="2041233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48" name="Google Shape;248;p23"/>
          <p:cNvGrpSpPr/>
          <p:nvPr/>
        </p:nvGrpSpPr>
        <p:grpSpPr>
          <a:xfrm>
            <a:off x="3991064" y="1899611"/>
            <a:ext cx="3916379" cy="3916379"/>
            <a:chOff x="6552798" y="434125"/>
            <a:chExt cx="2584500" cy="2584500"/>
          </a:xfrm>
        </p:grpSpPr>
        <p:sp>
          <p:nvSpPr>
            <p:cNvPr id="249" name="Google Shape;249;p23"/>
            <p:cNvSpPr/>
            <p:nvPr/>
          </p:nvSpPr>
          <p:spPr>
            <a:xfrm>
              <a:off x="6552798" y="434125"/>
              <a:ext cx="2584500" cy="2584500"/>
            </a:xfrm>
            <a:prstGeom prst="arc">
              <a:avLst>
                <a:gd name="adj1" fmla="val 16200000"/>
                <a:gd name="adj2" fmla="val 57145"/>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50" name="Google Shape;250;p23"/>
            <p:cNvSpPr/>
            <p:nvPr/>
          </p:nvSpPr>
          <p:spPr>
            <a:xfrm rot="-5400000" flipH="1">
              <a:off x="6552798" y="434125"/>
              <a:ext cx="2584500" cy="2584500"/>
            </a:xfrm>
            <a:prstGeom prst="arc">
              <a:avLst>
                <a:gd name="adj1" fmla="val 16200000"/>
                <a:gd name="adj2" fmla="val 57145"/>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51" name="Google Shape;251;p23"/>
            <p:cNvSpPr/>
            <p:nvPr/>
          </p:nvSpPr>
          <p:spPr>
            <a:xfrm rot="-5400000">
              <a:off x="6552798" y="434125"/>
              <a:ext cx="2584500" cy="2584500"/>
            </a:xfrm>
            <a:prstGeom prst="arc">
              <a:avLst>
                <a:gd name="adj1" fmla="val 16200000"/>
                <a:gd name="adj2" fmla="val 57145"/>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252" name="Google Shape;252;p23"/>
            <p:cNvSpPr/>
            <p:nvPr/>
          </p:nvSpPr>
          <p:spPr>
            <a:xfrm rot="5400000">
              <a:off x="6552798" y="434125"/>
              <a:ext cx="2584500" cy="2584500"/>
            </a:xfrm>
            <a:prstGeom prst="arc">
              <a:avLst>
                <a:gd name="adj1" fmla="val 16200000"/>
                <a:gd name="adj2" fmla="val 57145"/>
              </a:avLst>
            </a:prstGeom>
            <a:solidFill>
              <a:schemeClr val="accent2"/>
            </a:solidFill>
            <a:ln>
              <a:noFill/>
            </a:ln>
          </p:spPr>
          <p:txBody>
            <a:bodyPr spcFirstLastPara="1" wrap="square" lIns="121900" tIns="121900" rIns="121900" bIns="121900" anchor="ctr" anchorCtr="0">
              <a:noAutofit/>
            </a:bodyPr>
            <a:lstStyle/>
            <a:p>
              <a:endParaRPr sz="2400"/>
            </a:p>
          </p:txBody>
        </p:sp>
      </p:grpSp>
      <p:sp>
        <p:nvSpPr>
          <p:cNvPr id="253" name="Google Shape;253;p23"/>
          <p:cNvSpPr txBox="1"/>
          <p:nvPr/>
        </p:nvSpPr>
        <p:spPr>
          <a:xfrm>
            <a:off x="8413651" y="2482431"/>
            <a:ext cx="3548000" cy="1307200"/>
          </a:xfrm>
          <a:prstGeom prst="rect">
            <a:avLst/>
          </a:prstGeom>
          <a:noFill/>
          <a:ln>
            <a:noFill/>
          </a:ln>
        </p:spPr>
        <p:txBody>
          <a:bodyPr spcFirstLastPara="1" wrap="square" lIns="45700" tIns="22833" rIns="45700" bIns="22833" anchor="t" anchorCtr="0">
            <a:noAutofit/>
          </a:bodyPr>
          <a:lstStyle/>
          <a:p>
            <a:r>
              <a:rPr lang="ru" sz="2400" b="1">
                <a:solidFill>
                  <a:schemeClr val="accent2"/>
                </a:solidFill>
              </a:rPr>
              <a:t>ЕСИА</a:t>
            </a:r>
            <a:endParaRPr sz="2400" b="1">
              <a:solidFill>
                <a:schemeClr val="accent2"/>
              </a:solidFill>
              <a:latin typeface="Arial"/>
              <a:ea typeface="Arial"/>
              <a:cs typeface="Arial"/>
              <a:sym typeface="Arial"/>
            </a:endParaRPr>
          </a:p>
          <a:p>
            <a:r>
              <a:rPr lang="ru" sz="1600">
                <a:solidFill>
                  <a:schemeClr val="accent2"/>
                </a:solidFill>
              </a:rPr>
              <a:t>Для получения геологической информации необходима регистрация в системе</a:t>
            </a:r>
            <a:endParaRPr sz="1600">
              <a:solidFill>
                <a:schemeClr val="accent2"/>
              </a:solidFill>
              <a:latin typeface="Arial"/>
              <a:ea typeface="Arial"/>
              <a:cs typeface="Arial"/>
              <a:sym typeface="Arial"/>
            </a:endParaRPr>
          </a:p>
        </p:txBody>
      </p:sp>
      <p:sp>
        <p:nvSpPr>
          <p:cNvPr id="254" name="Google Shape;254;p23"/>
          <p:cNvSpPr txBox="1"/>
          <p:nvPr/>
        </p:nvSpPr>
        <p:spPr>
          <a:xfrm>
            <a:off x="8413653" y="4785275"/>
            <a:ext cx="3623600" cy="836800"/>
          </a:xfrm>
          <a:prstGeom prst="rect">
            <a:avLst/>
          </a:prstGeom>
          <a:noFill/>
          <a:ln>
            <a:noFill/>
          </a:ln>
        </p:spPr>
        <p:txBody>
          <a:bodyPr spcFirstLastPara="1" wrap="square" lIns="45700" tIns="22833" rIns="45700" bIns="22833" anchor="t" anchorCtr="0">
            <a:noAutofit/>
          </a:bodyPr>
          <a:lstStyle/>
          <a:p>
            <a:r>
              <a:rPr lang="ru" sz="2400" b="1">
                <a:solidFill>
                  <a:schemeClr val="accent1"/>
                </a:solidFill>
              </a:rPr>
              <a:t>Заявка</a:t>
            </a:r>
            <a:endParaRPr sz="2400" b="1">
              <a:solidFill>
                <a:schemeClr val="accent1"/>
              </a:solidFill>
              <a:latin typeface="Arial"/>
              <a:ea typeface="Arial"/>
              <a:cs typeface="Arial"/>
              <a:sym typeface="Arial"/>
            </a:endParaRPr>
          </a:p>
          <a:p>
            <a:r>
              <a:rPr lang="ru" sz="1600">
                <a:solidFill>
                  <a:schemeClr val="accent1"/>
                </a:solidFill>
              </a:rPr>
              <a:t>на получение геологической информации</a:t>
            </a:r>
            <a:endParaRPr sz="1600">
              <a:solidFill>
                <a:schemeClr val="accent1"/>
              </a:solidFill>
              <a:latin typeface="Arial"/>
              <a:ea typeface="Arial"/>
              <a:cs typeface="Arial"/>
              <a:sym typeface="Arial"/>
            </a:endParaRPr>
          </a:p>
        </p:txBody>
      </p:sp>
      <p:sp>
        <p:nvSpPr>
          <p:cNvPr id="255" name="Google Shape;255;p23"/>
          <p:cNvSpPr txBox="1"/>
          <p:nvPr/>
        </p:nvSpPr>
        <p:spPr>
          <a:xfrm>
            <a:off x="27536" y="2482445"/>
            <a:ext cx="3567600" cy="836800"/>
          </a:xfrm>
          <a:prstGeom prst="rect">
            <a:avLst/>
          </a:prstGeom>
          <a:noFill/>
          <a:ln>
            <a:noFill/>
          </a:ln>
        </p:spPr>
        <p:txBody>
          <a:bodyPr spcFirstLastPara="1" wrap="square" lIns="45700" tIns="22833" rIns="45700" bIns="22833" anchor="t" anchorCtr="0">
            <a:noAutofit/>
          </a:bodyPr>
          <a:lstStyle/>
          <a:p>
            <a:pPr algn="r"/>
            <a:r>
              <a:rPr lang="ru" sz="2400" b="1">
                <a:solidFill>
                  <a:schemeClr val="accent1"/>
                </a:solidFill>
                <a:uFill>
                  <a:noFill/>
                </a:uFill>
                <a:hlinkClick r:id="rId3"/>
              </a:rPr>
              <a:t>https://efgi.ru/</a:t>
            </a:r>
            <a:endParaRPr sz="2400" b="1">
              <a:solidFill>
                <a:schemeClr val="accent1"/>
              </a:solidFill>
            </a:endParaRPr>
          </a:p>
          <a:p>
            <a:pPr algn="r"/>
            <a:r>
              <a:rPr lang="ru" sz="1600">
                <a:solidFill>
                  <a:schemeClr val="accent1"/>
                </a:solidFill>
              </a:rPr>
              <a:t>сайт ресурса</a:t>
            </a:r>
            <a:endParaRPr sz="1600" b="1">
              <a:solidFill>
                <a:schemeClr val="accent1"/>
              </a:solidFill>
            </a:endParaRPr>
          </a:p>
        </p:txBody>
      </p:sp>
      <p:sp>
        <p:nvSpPr>
          <p:cNvPr id="256" name="Google Shape;256;p23"/>
          <p:cNvSpPr txBox="1"/>
          <p:nvPr/>
        </p:nvSpPr>
        <p:spPr>
          <a:xfrm>
            <a:off x="27533" y="4785265"/>
            <a:ext cx="3567600" cy="1030800"/>
          </a:xfrm>
          <a:prstGeom prst="rect">
            <a:avLst/>
          </a:prstGeom>
          <a:noFill/>
          <a:ln>
            <a:noFill/>
          </a:ln>
        </p:spPr>
        <p:txBody>
          <a:bodyPr spcFirstLastPara="1" wrap="square" lIns="45700" tIns="22833" rIns="45700" bIns="22833" anchor="t" anchorCtr="0">
            <a:noAutofit/>
          </a:bodyPr>
          <a:lstStyle/>
          <a:p>
            <a:pPr algn="r"/>
            <a:r>
              <a:rPr lang="ru" sz="2400" b="1">
                <a:solidFill>
                  <a:schemeClr val="accent2"/>
                </a:solidFill>
              </a:rPr>
              <a:t>Поиск</a:t>
            </a:r>
            <a:endParaRPr sz="2400" b="1">
              <a:solidFill>
                <a:schemeClr val="accent2"/>
              </a:solidFill>
              <a:latin typeface="Arial"/>
              <a:ea typeface="Arial"/>
              <a:cs typeface="Arial"/>
              <a:sym typeface="Arial"/>
            </a:endParaRPr>
          </a:p>
          <a:p>
            <a:pPr algn="r"/>
            <a:r>
              <a:rPr lang="ru" sz="1600">
                <a:solidFill>
                  <a:schemeClr val="accent2"/>
                </a:solidFill>
              </a:rPr>
              <a:t>графический (на карте) и по выбранным атрибутам</a:t>
            </a:r>
            <a:endParaRPr sz="1600">
              <a:solidFill>
                <a:schemeClr val="accent2"/>
              </a:solidFill>
              <a:latin typeface="Arial"/>
              <a:ea typeface="Arial"/>
              <a:cs typeface="Arial"/>
              <a:sym typeface="Arial"/>
            </a:endParaRPr>
          </a:p>
        </p:txBody>
      </p:sp>
      <p:sp>
        <p:nvSpPr>
          <p:cNvPr id="257" name="Google Shape;257;p23"/>
          <p:cNvSpPr/>
          <p:nvPr/>
        </p:nvSpPr>
        <p:spPr>
          <a:xfrm>
            <a:off x="4879167" y="2795000"/>
            <a:ext cx="2168400" cy="2168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pic>
        <p:nvPicPr>
          <p:cNvPr id="258" name="Google Shape;258;p23"/>
          <p:cNvPicPr preferRelativeResize="0"/>
          <p:nvPr/>
        </p:nvPicPr>
        <p:blipFill rotWithShape="1">
          <a:blip r:embed="rId4">
            <a:alphaModFix/>
          </a:blip>
          <a:srcRect/>
          <a:stretch/>
        </p:blipFill>
        <p:spPr>
          <a:xfrm>
            <a:off x="4777318" y="19419888"/>
            <a:ext cx="1978025" cy="511175"/>
          </a:xfrm>
          <a:prstGeom prst="rect">
            <a:avLst/>
          </a:prstGeom>
          <a:noFill/>
          <a:ln>
            <a:noFill/>
          </a:ln>
        </p:spPr>
      </p:pic>
      <p:sp>
        <p:nvSpPr>
          <p:cNvPr id="259" name="Google Shape;259;p23"/>
          <p:cNvSpPr/>
          <p:nvPr/>
        </p:nvSpPr>
        <p:spPr>
          <a:xfrm>
            <a:off x="5529639" y="3552428"/>
            <a:ext cx="896392" cy="595064"/>
          </a:xfrm>
          <a:custGeom>
            <a:avLst/>
            <a:gdLst/>
            <a:ahLst/>
            <a:cxnLst/>
            <a:rect l="l" t="t" r="r" b="b"/>
            <a:pathLst>
              <a:path w="157" h="106" extrusionOk="0">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accen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grpSp>
        <p:nvGrpSpPr>
          <p:cNvPr id="260" name="Google Shape;260;p23"/>
          <p:cNvGrpSpPr/>
          <p:nvPr/>
        </p:nvGrpSpPr>
        <p:grpSpPr>
          <a:xfrm>
            <a:off x="6831665" y="4628738"/>
            <a:ext cx="494257" cy="478863"/>
            <a:chOff x="7540014" y="4306907"/>
            <a:chExt cx="389342" cy="339426"/>
          </a:xfrm>
        </p:grpSpPr>
        <p:sp>
          <p:nvSpPr>
            <p:cNvPr id="261" name="Google Shape;261;p23"/>
            <p:cNvSpPr/>
            <p:nvPr/>
          </p:nvSpPr>
          <p:spPr>
            <a:xfrm>
              <a:off x="7799575" y="4409234"/>
              <a:ext cx="102328" cy="102328"/>
            </a:xfrm>
            <a:custGeom>
              <a:avLst/>
              <a:gdLst/>
              <a:ahLst/>
              <a:cxnLst/>
              <a:rect l="l" t="t" r="r" b="b"/>
              <a:pathLst>
                <a:path w="41" h="41" extrusionOk="0">
                  <a:moveTo>
                    <a:pt x="0" y="39"/>
                  </a:moveTo>
                  <a:lnTo>
                    <a:pt x="3" y="41"/>
                  </a:lnTo>
                  <a:lnTo>
                    <a:pt x="41" y="3"/>
                  </a:lnTo>
                  <a:lnTo>
                    <a:pt x="39" y="0"/>
                  </a:lnTo>
                  <a:lnTo>
                    <a:pt x="0" y="39"/>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2" name="Google Shape;262;p23"/>
            <p:cNvSpPr/>
            <p:nvPr/>
          </p:nvSpPr>
          <p:spPr>
            <a:xfrm>
              <a:off x="7777112" y="4381780"/>
              <a:ext cx="109814" cy="114806"/>
            </a:xfrm>
            <a:custGeom>
              <a:avLst/>
              <a:gdLst/>
              <a:ahLst/>
              <a:cxnLst/>
              <a:rect l="l" t="t" r="r" b="b"/>
              <a:pathLst>
                <a:path w="44" h="46" extrusionOk="0">
                  <a:moveTo>
                    <a:pt x="37" y="0"/>
                  </a:moveTo>
                  <a:lnTo>
                    <a:pt x="0" y="39"/>
                  </a:lnTo>
                  <a:lnTo>
                    <a:pt x="6" y="46"/>
                  </a:lnTo>
                  <a:lnTo>
                    <a:pt x="44" y="8"/>
                  </a:lnTo>
                  <a:lnTo>
                    <a:pt x="37" y="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3" name="Google Shape;263;p23"/>
            <p:cNvSpPr/>
            <p:nvPr/>
          </p:nvSpPr>
          <p:spPr>
            <a:xfrm>
              <a:off x="7757146" y="4366805"/>
              <a:ext cx="104823" cy="104823"/>
            </a:xfrm>
            <a:custGeom>
              <a:avLst/>
              <a:gdLst/>
              <a:ahLst/>
              <a:cxnLst/>
              <a:rect l="l" t="t" r="r" b="b"/>
              <a:pathLst>
                <a:path w="42" h="42" extrusionOk="0">
                  <a:moveTo>
                    <a:pt x="0" y="38"/>
                  </a:moveTo>
                  <a:lnTo>
                    <a:pt x="4" y="42"/>
                  </a:lnTo>
                  <a:lnTo>
                    <a:pt x="42" y="4"/>
                  </a:lnTo>
                  <a:lnTo>
                    <a:pt x="38" y="0"/>
                  </a:lnTo>
                  <a:lnTo>
                    <a:pt x="0" y="38"/>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4" name="Google Shape;264;p23"/>
            <p:cNvSpPr/>
            <p:nvPr/>
          </p:nvSpPr>
          <p:spPr>
            <a:xfrm>
              <a:off x="7729693" y="4469133"/>
              <a:ext cx="69882" cy="69882"/>
            </a:xfrm>
            <a:custGeom>
              <a:avLst/>
              <a:gdLst/>
              <a:ahLst/>
              <a:cxnLst/>
              <a:rect l="l" t="t" r="r" b="b"/>
              <a:pathLst>
                <a:path w="28" h="28" extrusionOk="0">
                  <a:moveTo>
                    <a:pt x="28" y="20"/>
                  </a:moveTo>
                  <a:lnTo>
                    <a:pt x="8" y="0"/>
                  </a:lnTo>
                  <a:lnTo>
                    <a:pt x="0" y="20"/>
                  </a:lnTo>
                  <a:lnTo>
                    <a:pt x="9" y="28"/>
                  </a:lnTo>
                  <a:lnTo>
                    <a:pt x="28" y="2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5" name="Google Shape;265;p23"/>
            <p:cNvSpPr/>
            <p:nvPr/>
          </p:nvSpPr>
          <p:spPr>
            <a:xfrm>
              <a:off x="7712222" y="4526535"/>
              <a:ext cx="34941" cy="32446"/>
            </a:xfrm>
            <a:custGeom>
              <a:avLst/>
              <a:gdLst/>
              <a:ahLst/>
              <a:cxnLst/>
              <a:rect l="l" t="t" r="r" b="b"/>
              <a:pathLst>
                <a:path w="14" h="13" extrusionOk="0">
                  <a:moveTo>
                    <a:pt x="0" y="13"/>
                  </a:moveTo>
                  <a:lnTo>
                    <a:pt x="14" y="6"/>
                  </a:lnTo>
                  <a:lnTo>
                    <a:pt x="6" y="0"/>
                  </a:lnTo>
                  <a:lnTo>
                    <a:pt x="0" y="13"/>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6" name="Google Shape;266;p23"/>
            <p:cNvSpPr/>
            <p:nvPr/>
          </p:nvSpPr>
          <p:spPr>
            <a:xfrm>
              <a:off x="7859474" y="4341848"/>
              <a:ext cx="69882" cy="69882"/>
            </a:xfrm>
            <a:custGeom>
              <a:avLst/>
              <a:gdLst/>
              <a:ahLst/>
              <a:cxnLst/>
              <a:rect l="l" t="t" r="r" b="b"/>
              <a:pathLst>
                <a:path w="28" h="28" extrusionOk="0">
                  <a:moveTo>
                    <a:pt x="7" y="0"/>
                  </a:moveTo>
                  <a:lnTo>
                    <a:pt x="0" y="8"/>
                  </a:lnTo>
                  <a:lnTo>
                    <a:pt x="20" y="28"/>
                  </a:lnTo>
                  <a:lnTo>
                    <a:pt x="28" y="20"/>
                  </a:lnTo>
                  <a:lnTo>
                    <a:pt x="7" y="0"/>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7" name="Google Shape;267;p23"/>
            <p:cNvSpPr/>
            <p:nvPr/>
          </p:nvSpPr>
          <p:spPr>
            <a:xfrm>
              <a:off x="7540014" y="4306907"/>
              <a:ext cx="279527" cy="339426"/>
            </a:xfrm>
            <a:custGeom>
              <a:avLst/>
              <a:gdLst/>
              <a:ahLst/>
              <a:cxnLst/>
              <a:rect l="l" t="t" r="r" b="b"/>
              <a:pathLst>
                <a:path w="112" h="136" extrusionOk="0">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8" name="Google Shape;268;p23"/>
            <p:cNvSpPr/>
            <p:nvPr/>
          </p:nvSpPr>
          <p:spPr>
            <a:xfrm>
              <a:off x="7589930" y="4421713"/>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69" name="Google Shape;269;p23"/>
            <p:cNvSpPr/>
            <p:nvPr/>
          </p:nvSpPr>
          <p:spPr>
            <a:xfrm>
              <a:off x="7589930" y="4461645"/>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70" name="Google Shape;270;p23"/>
            <p:cNvSpPr/>
            <p:nvPr/>
          </p:nvSpPr>
          <p:spPr>
            <a:xfrm>
              <a:off x="7589930" y="4506569"/>
              <a:ext cx="109814" cy="14975"/>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sp>
          <p:nvSpPr>
            <p:cNvPr id="271" name="Google Shape;271;p23"/>
            <p:cNvSpPr/>
            <p:nvPr/>
          </p:nvSpPr>
          <p:spPr>
            <a:xfrm>
              <a:off x="7589930" y="4548998"/>
              <a:ext cx="109814" cy="17471"/>
            </a:xfrm>
            <a:prstGeom prst="rect">
              <a:avLst/>
            </a:prstGeom>
            <a:solidFill>
              <a:schemeClr val="lt1"/>
            </a:solidFill>
            <a:ln>
              <a:noFill/>
            </a:ln>
          </p:spPr>
          <p:txBody>
            <a:bodyPr spcFirstLastPara="1" wrap="square" lIns="121900" tIns="60933" rIns="121900" bIns="60933" anchor="t" anchorCtr="0">
              <a:noAutofit/>
            </a:bodyPr>
            <a:lstStyle/>
            <a:p>
              <a:endParaRPr sz="1351">
                <a:solidFill>
                  <a:srgbClr val="0C0C0C"/>
                </a:solidFill>
                <a:latin typeface="Calibri"/>
                <a:ea typeface="Calibri"/>
                <a:cs typeface="Calibri"/>
                <a:sym typeface="Calibri"/>
              </a:endParaRPr>
            </a:p>
          </p:txBody>
        </p:sp>
      </p:grpSp>
      <p:sp>
        <p:nvSpPr>
          <p:cNvPr id="272" name="Google Shape;272;p23"/>
          <p:cNvSpPr txBox="1"/>
          <p:nvPr/>
        </p:nvSpPr>
        <p:spPr>
          <a:xfrm>
            <a:off x="859900" y="512867"/>
            <a:ext cx="10074800" cy="658000"/>
          </a:xfrm>
          <a:prstGeom prst="rect">
            <a:avLst/>
          </a:prstGeom>
          <a:solidFill>
            <a:srgbClr val="FFFFFF"/>
          </a:solidFill>
          <a:ln>
            <a:noFill/>
          </a:ln>
        </p:spPr>
        <p:txBody>
          <a:bodyPr spcFirstLastPara="1" wrap="square" lIns="121900" tIns="121900" rIns="121900" bIns="121900" anchor="t" anchorCtr="0">
            <a:noAutofit/>
          </a:bodyPr>
          <a:lstStyle/>
          <a:p>
            <a:r>
              <a:rPr lang="ru" sz="2400" dirty="0">
                <a:solidFill>
                  <a:srgbClr val="3F3F3F"/>
                </a:solidFill>
              </a:rPr>
              <a:t>Получение геологической информации с помощью Реестра ФГИС </a:t>
            </a:r>
            <a:r>
              <a:rPr lang="ru" sz="2400" dirty="0" smtClean="0">
                <a:solidFill>
                  <a:srgbClr val="3F3F3F"/>
                </a:solidFill>
              </a:rPr>
              <a:t>«ЕФГИ»</a:t>
            </a:r>
            <a:endParaRPr sz="2400" dirty="0">
              <a:solidFill>
                <a:srgbClr val="3F3F3F"/>
              </a:solidFill>
            </a:endParaRPr>
          </a:p>
        </p:txBody>
      </p:sp>
      <p:pic>
        <p:nvPicPr>
          <p:cNvPr id="273" name="Google Shape;273;p23"/>
          <p:cNvPicPr preferRelativeResize="0"/>
          <p:nvPr/>
        </p:nvPicPr>
        <p:blipFill>
          <a:blip r:embed="rId5">
            <a:alphaModFix/>
          </a:blip>
          <a:stretch>
            <a:fillRect/>
          </a:stretch>
        </p:blipFill>
        <p:spPr>
          <a:xfrm>
            <a:off x="6833018" y="2641262"/>
            <a:ext cx="564601" cy="595085"/>
          </a:xfrm>
          <a:prstGeom prst="rect">
            <a:avLst/>
          </a:prstGeom>
          <a:noFill/>
          <a:ln>
            <a:noFill/>
          </a:ln>
        </p:spPr>
      </p:pic>
      <p:pic>
        <p:nvPicPr>
          <p:cNvPr id="274" name="Google Shape;274;p23"/>
          <p:cNvPicPr preferRelativeResize="0"/>
          <p:nvPr/>
        </p:nvPicPr>
        <p:blipFill>
          <a:blip r:embed="rId6">
            <a:alphaModFix/>
          </a:blip>
          <a:stretch>
            <a:fillRect/>
          </a:stretch>
        </p:blipFill>
        <p:spPr>
          <a:xfrm>
            <a:off x="4560346" y="2582363"/>
            <a:ext cx="636804" cy="636808"/>
          </a:xfrm>
          <a:prstGeom prst="rect">
            <a:avLst/>
          </a:prstGeom>
          <a:noFill/>
          <a:ln>
            <a:noFill/>
          </a:ln>
        </p:spPr>
      </p:pic>
      <p:pic>
        <p:nvPicPr>
          <p:cNvPr id="275" name="Google Shape;275;p23"/>
          <p:cNvPicPr preferRelativeResize="0"/>
          <p:nvPr/>
        </p:nvPicPr>
        <p:blipFill>
          <a:blip r:embed="rId7">
            <a:alphaModFix/>
          </a:blip>
          <a:stretch>
            <a:fillRect/>
          </a:stretch>
        </p:blipFill>
        <p:spPr>
          <a:xfrm>
            <a:off x="4664129" y="4650733"/>
            <a:ext cx="494267" cy="494267"/>
          </a:xfrm>
          <a:prstGeom prst="rect">
            <a:avLst/>
          </a:prstGeom>
          <a:noFill/>
          <a:ln>
            <a:noFill/>
          </a:ln>
        </p:spPr>
      </p:pic>
      <p:pic>
        <p:nvPicPr>
          <p:cNvPr id="276" name="Google Shape;276;p23"/>
          <p:cNvPicPr preferRelativeResize="0"/>
          <p:nvPr/>
        </p:nvPicPr>
        <p:blipFill>
          <a:blip r:embed="rId8">
            <a:alphaModFix/>
          </a:blip>
          <a:stretch>
            <a:fillRect/>
          </a:stretch>
        </p:blipFill>
        <p:spPr>
          <a:xfrm>
            <a:off x="11297233" y="214267"/>
            <a:ext cx="640003" cy="642967"/>
          </a:xfrm>
          <a:prstGeom prst="rect">
            <a:avLst/>
          </a:prstGeom>
          <a:noFill/>
          <a:ln>
            <a:noFill/>
          </a:ln>
        </p:spPr>
      </p:pic>
    </p:spTree>
    <p:extLst>
      <p:ext uri="{BB962C8B-B14F-4D97-AF65-F5344CB8AC3E}">
        <p14:creationId xmlns:p14="http://schemas.microsoft.com/office/powerpoint/2010/main" val="429498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011" y="1242566"/>
            <a:ext cx="5745925" cy="3852463"/>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646331"/>
          </a:xfrm>
          <a:prstGeom prst="rect">
            <a:avLst/>
          </a:prstGeom>
        </p:spPr>
        <p:txBody>
          <a:bodyPr wrap="square">
            <a:spAutoFit/>
          </a:bodyPr>
          <a:lstStyle/>
          <a:p>
            <a:r>
              <a:rPr lang="ru-RU" b="1" dirty="0" smtClean="0">
                <a:ln w="0"/>
                <a:solidFill>
                  <a:schemeClr val="tx2">
                    <a:lumMod val="75000"/>
                  </a:schemeClr>
                </a:solidFill>
                <a:latin typeface="Arial" panose="020B0604020202020204" pitchFamily="34" charset="0"/>
                <a:ea typeface="Myriad Pro" charset="0"/>
                <a:cs typeface="Arial" panose="020B0604020202020204" pitchFamily="34" charset="0"/>
              </a:rPr>
              <a:t>Реестр первичной и интерпретированной геологической информации</a:t>
            </a:r>
            <a:endParaRPr lang="ru-RU" b="1" dirty="0">
              <a:ln w="0"/>
              <a:solidFill>
                <a:schemeClr val="tx2">
                  <a:lumMod val="75000"/>
                </a:schemeClr>
              </a:solidFill>
              <a:latin typeface="Arial" panose="020B0604020202020204" pitchFamily="34" charset="0"/>
              <a:ea typeface="Myriad Pro" charset="0"/>
              <a:cs typeface="Arial" panose="020B0604020202020204" pitchFamily="34" charset="0"/>
            </a:endParaRPr>
          </a:p>
          <a:p>
            <a:endParaRPr lang="ru-RU" b="1" dirty="0">
              <a:ln w="0"/>
              <a:solidFill>
                <a:schemeClr val="tx2">
                  <a:lumMod val="75000"/>
                </a:schemeClr>
              </a:solidFill>
              <a:latin typeface="Arial" panose="020B0604020202020204" pitchFamily="34" charset="0"/>
              <a:ea typeface="Myriad Pro" charset="0"/>
              <a:cs typeface="Arial" panose="020B0604020202020204" pitchFamily="34" charset="0"/>
            </a:endParaRP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19" name="Прямоугольник 118"/>
          <p:cNvSpPr/>
          <p:nvPr/>
        </p:nvSpPr>
        <p:spPr>
          <a:xfrm>
            <a:off x="2577583" y="1931987"/>
            <a:ext cx="3724022" cy="461665"/>
          </a:xfrm>
          <a:prstGeom prst="rect">
            <a:avLst/>
          </a:prstGeom>
        </p:spPr>
        <p:txBody>
          <a:bodyPr wrap="square">
            <a:spAutoFit/>
          </a:bodyPr>
          <a:lstStyle/>
          <a:p>
            <a:pPr algn="ctr"/>
            <a:r>
              <a:rPr lang="en-US" sz="2400" u="sng" dirty="0" smtClean="0">
                <a:solidFill>
                  <a:schemeClr val="accent5"/>
                </a:solidFill>
              </a:rPr>
              <a:t>www.EFGI.ru</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596" y="3083073"/>
            <a:ext cx="4308403" cy="2898627"/>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6578" y="3654299"/>
            <a:ext cx="4318075" cy="2881459"/>
          </a:xfrm>
          <a:prstGeom prst="rect">
            <a:avLst/>
          </a:prstGeom>
        </p:spPr>
      </p:pic>
    </p:spTree>
    <p:extLst>
      <p:ext uri="{BB962C8B-B14F-4D97-AF65-F5344CB8AC3E}">
        <p14:creationId xmlns:p14="http://schemas.microsoft.com/office/powerpoint/2010/main" val="1474139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77304" b="16446"/>
            <a:stretch/>
          </p:blipFill>
          <p:spPr>
            <a:xfrm>
              <a:off x="0" y="6400800"/>
              <a:ext cx="12192000" cy="457200"/>
            </a:xfrm>
            <a:prstGeom prst="rect">
              <a:avLst/>
            </a:prstGeom>
          </p:spPr>
        </p:pic>
        <p:pic>
          <p:nvPicPr>
            <p:cNvPr id="5" name="Рисунок 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11" t="1067" r="22902" b="96120"/>
            <a:stretch/>
          </p:blipFill>
          <p:spPr>
            <a:xfrm>
              <a:off x="0" y="0"/>
              <a:ext cx="12192000" cy="122663"/>
            </a:xfrm>
            <a:prstGeom prst="rect">
              <a:avLst/>
            </a:prstGeom>
          </p:spPr>
        </p:pic>
      </p:grpSp>
      <p:sp>
        <p:nvSpPr>
          <p:cNvPr id="6" name="TextBox 5">
            <a:extLst>
              <a:ext uri="{FF2B5EF4-FFF2-40B4-BE49-F238E27FC236}">
                <a16:creationId xmlns:a16="http://schemas.microsoft.com/office/drawing/2014/main" id="{B9E365C4-4E69-4945-A33B-DAF69AEB4E68}"/>
              </a:ext>
            </a:extLst>
          </p:cNvPr>
          <p:cNvSpPr txBox="1"/>
          <p:nvPr/>
        </p:nvSpPr>
        <p:spPr>
          <a:xfrm>
            <a:off x="0" y="274588"/>
            <a:ext cx="12192000" cy="400110"/>
          </a:xfrm>
          <a:prstGeom prst="rect">
            <a:avLst/>
          </a:prstGeom>
          <a:noFill/>
        </p:spPr>
        <p:txBody>
          <a:bodyPr wrap="square" rtlCol="0">
            <a:spAutoFit/>
          </a:bodyPr>
          <a:lstStyle/>
          <a:p>
            <a:r>
              <a:rPr lang="ru-RU" sz="2000" b="1" dirty="0" smtClean="0">
                <a:solidFill>
                  <a:srgbClr val="002060"/>
                </a:solidFill>
                <a:latin typeface="Arial" panose="020B0604020202020204" pitchFamily="34" charset="0"/>
                <a:cs typeface="Arial" panose="020B0604020202020204" pitchFamily="34" charset="0"/>
              </a:rPr>
              <a:t>Безбумажный сбор геологической информации в ФГИС «ЕФГИ»</a:t>
            </a:r>
            <a:endParaRPr lang="ru-RU" sz="2000" dirty="0">
              <a:solidFill>
                <a:srgbClr val="00206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696" y="961699"/>
            <a:ext cx="7695951" cy="4811642"/>
          </a:xfrm>
          <a:prstGeom prst="rect">
            <a:avLst/>
          </a:prstGeom>
        </p:spPr>
      </p:pic>
      <p:sp>
        <p:nvSpPr>
          <p:cNvPr id="7" name="Прямоугольник 6"/>
          <p:cNvSpPr/>
          <p:nvPr/>
        </p:nvSpPr>
        <p:spPr>
          <a:xfrm>
            <a:off x="1778751" y="3595168"/>
            <a:ext cx="2679520" cy="2670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91440" y="960120"/>
            <a:ext cx="3584448" cy="4185761"/>
          </a:xfrm>
          <a:prstGeom prst="rect">
            <a:avLst/>
          </a:prstGeom>
          <a:noFill/>
        </p:spPr>
        <p:txBody>
          <a:bodyPr wrap="square" rtlCol="0">
            <a:spAutoFit/>
          </a:bodyPr>
          <a:lstStyle/>
          <a:p>
            <a:pPr marL="342900" indent="-342900">
              <a:buAutoNum type="arabicPeriod"/>
            </a:pPr>
            <a:r>
              <a:rPr lang="ru-RU" dirty="0" smtClean="0">
                <a:solidFill>
                  <a:srgbClr val="002060"/>
                </a:solidFill>
                <a:latin typeface="Arial" panose="020B0604020202020204" pitchFamily="34" charset="0"/>
                <a:cs typeface="Arial" panose="020B0604020202020204" pitchFamily="34" charset="0"/>
              </a:rPr>
              <a:t>Единое окно подачи геологической отчетности, интегрированное с ЛКН </a:t>
            </a:r>
            <a:r>
              <a:rPr lang="ru-RU" dirty="0" err="1" smtClean="0">
                <a:solidFill>
                  <a:srgbClr val="002060"/>
                </a:solidFill>
                <a:latin typeface="Arial" panose="020B0604020202020204" pitchFamily="34" charset="0"/>
                <a:cs typeface="Arial" panose="020B0604020202020204" pitchFamily="34" charset="0"/>
              </a:rPr>
              <a:t>Роснедра</a:t>
            </a:r>
            <a:endParaRPr lang="ru-RU"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ru-RU" dirty="0">
              <a:solidFill>
                <a:srgbClr val="002060"/>
              </a:solidFill>
              <a:latin typeface="Arial" panose="020B0604020202020204" pitchFamily="34" charset="0"/>
              <a:cs typeface="Arial" panose="020B0604020202020204" pitchFamily="34" charset="0"/>
            </a:endParaRPr>
          </a:p>
          <a:p>
            <a:pPr marL="342900" indent="-342900">
              <a:buFontTx/>
              <a:buAutoNum type="arabicPeriod"/>
            </a:pPr>
            <a:r>
              <a:rPr lang="ru-RU" dirty="0" smtClean="0">
                <a:solidFill>
                  <a:srgbClr val="002060"/>
                </a:solidFill>
                <a:latin typeface="Arial" panose="020B0604020202020204" pitchFamily="34" charset="0"/>
                <a:cs typeface="Arial" panose="020B0604020202020204" pitchFamily="34" charset="0"/>
              </a:rPr>
              <a:t>Единый производственный цикл приемки геологической отчетности Федеральным и территориальными фондами</a:t>
            </a:r>
            <a:endParaRPr lang="ru-RU" dirty="0">
              <a:solidFill>
                <a:srgbClr val="002060"/>
              </a:solidFill>
              <a:latin typeface="Arial" panose="020B0604020202020204" pitchFamily="34" charset="0"/>
              <a:cs typeface="Arial" panose="020B0604020202020204" pitchFamily="34" charset="0"/>
            </a:endParaRPr>
          </a:p>
          <a:p>
            <a:pPr marL="342900" indent="-342900">
              <a:buFontTx/>
              <a:buAutoNum type="arabicPeriod"/>
            </a:pPr>
            <a:endParaRPr lang="ru-RU" sz="1400" dirty="0">
              <a:solidFill>
                <a:srgbClr val="002060"/>
              </a:solidFill>
              <a:latin typeface="Arial" panose="020B0604020202020204" pitchFamily="34" charset="0"/>
              <a:cs typeface="Arial" panose="020B0604020202020204" pitchFamily="34" charset="0"/>
            </a:endParaRPr>
          </a:p>
          <a:p>
            <a:pPr marL="342900" indent="-342900">
              <a:buFontTx/>
              <a:buAutoNum type="arabicPeriod"/>
            </a:pPr>
            <a:r>
              <a:rPr lang="ru-RU" dirty="0" smtClean="0">
                <a:solidFill>
                  <a:srgbClr val="002060"/>
                </a:solidFill>
                <a:latin typeface="Arial" panose="020B0604020202020204" pitchFamily="34" charset="0"/>
                <a:cs typeface="Arial" panose="020B0604020202020204" pitchFamily="34" charset="0"/>
              </a:rPr>
              <a:t>Проверенные комплекты геологической информации, загруженные в ФГИС «ЕФГИ»  </a:t>
            </a:r>
            <a:endParaRPr lang="ru-RU" dirty="0"/>
          </a:p>
        </p:txBody>
      </p:sp>
    </p:spTree>
    <p:extLst>
      <p:ext uri="{BB962C8B-B14F-4D97-AF65-F5344CB8AC3E}">
        <p14:creationId xmlns:p14="http://schemas.microsoft.com/office/powerpoint/2010/main" val="1500889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5"/>
          <p:cNvSpPr/>
          <p:nvPr/>
        </p:nvSpPr>
        <p:spPr>
          <a:xfrm>
            <a:off x="4206576" y="1971523"/>
            <a:ext cx="3844781" cy="3220743"/>
          </a:xfrm>
          <a:custGeom>
            <a:avLst/>
            <a:gdLst/>
            <a:ahLst/>
            <a:cxnLst/>
            <a:rect l="l" t="t" r="r" b="b"/>
            <a:pathLst>
              <a:path w="1370" h="1207" extrusionOk="0">
                <a:moveTo>
                  <a:pt x="243" y="0"/>
                </a:moveTo>
                <a:cubicBezTo>
                  <a:pt x="94" y="125"/>
                  <a:pt x="0" y="313"/>
                  <a:pt x="0" y="523"/>
                </a:cubicBezTo>
                <a:cubicBezTo>
                  <a:pt x="0" y="901"/>
                  <a:pt x="307" y="1207"/>
                  <a:pt x="685" y="1207"/>
                </a:cubicBezTo>
                <a:cubicBezTo>
                  <a:pt x="1063" y="1207"/>
                  <a:pt x="1370" y="901"/>
                  <a:pt x="1370" y="523"/>
                </a:cubicBezTo>
                <a:cubicBezTo>
                  <a:pt x="1370" y="313"/>
                  <a:pt x="1276" y="125"/>
                  <a:pt x="1127" y="0"/>
                </a:cubicBezTo>
              </a:path>
            </a:pathLst>
          </a:custGeom>
          <a:noFill/>
          <a:ln w="9525" cap="flat" cmpd="sng">
            <a:solidFill>
              <a:srgbClr val="7F7F7F"/>
            </a:solidFill>
            <a:prstDash val="solid"/>
            <a:miter lim="800000"/>
            <a:headEnd type="none" w="sm" len="sm"/>
            <a:tailEnd type="none" w="sm" len="sm"/>
          </a:ln>
        </p:spPr>
        <p:txBody>
          <a:bodyPr spcFirstLastPara="1" wrap="square" lIns="121900" tIns="60933" rIns="121900" bIns="60933" anchor="t" anchorCtr="0">
            <a:noAutofit/>
          </a:bodyPr>
          <a:lstStyle/>
          <a:p>
            <a:endParaRPr sz="1300">
              <a:solidFill>
                <a:schemeClr val="dk1"/>
              </a:solidFill>
              <a:latin typeface="Arial"/>
              <a:ea typeface="Arial"/>
              <a:cs typeface="Arial"/>
              <a:sym typeface="Arial"/>
            </a:endParaRPr>
          </a:p>
        </p:txBody>
      </p:sp>
      <p:sp>
        <p:nvSpPr>
          <p:cNvPr id="309" name="Google Shape;309;p25"/>
          <p:cNvSpPr/>
          <p:nvPr/>
        </p:nvSpPr>
        <p:spPr>
          <a:xfrm>
            <a:off x="4460295" y="1835519"/>
            <a:ext cx="592000" cy="562400"/>
          </a:xfrm>
          <a:prstGeom prst="ellipse">
            <a:avLst/>
          </a:prstGeom>
          <a:solidFill>
            <a:schemeClr val="accent1"/>
          </a:solidFill>
          <a:ln>
            <a:noFill/>
          </a:ln>
        </p:spPr>
        <p:txBody>
          <a:bodyPr spcFirstLastPara="1" wrap="square" lIns="0" tIns="0" rIns="0" bIns="0" anchor="t" anchorCtr="0">
            <a:noAutofit/>
          </a:bodyPr>
          <a:lstStyle/>
          <a:p>
            <a:pPr algn="ctr"/>
            <a:r>
              <a:rPr lang="ru" sz="1300">
                <a:solidFill>
                  <a:schemeClr val="lt1"/>
                </a:solidFill>
                <a:latin typeface="Arial"/>
                <a:ea typeface="Arial"/>
                <a:cs typeface="Arial"/>
                <a:sym typeface="Arial"/>
              </a:rPr>
              <a:t>01</a:t>
            </a:r>
            <a:endParaRPr sz="1300">
              <a:solidFill>
                <a:schemeClr val="lt1"/>
              </a:solidFill>
              <a:latin typeface="Arial"/>
              <a:ea typeface="Arial"/>
              <a:cs typeface="Arial"/>
              <a:sym typeface="Arial"/>
            </a:endParaRPr>
          </a:p>
        </p:txBody>
      </p:sp>
      <p:sp>
        <p:nvSpPr>
          <p:cNvPr id="310" name="Google Shape;310;p25"/>
          <p:cNvSpPr/>
          <p:nvPr/>
        </p:nvSpPr>
        <p:spPr>
          <a:xfrm>
            <a:off x="3944876" y="3107200"/>
            <a:ext cx="592000" cy="564800"/>
          </a:xfrm>
          <a:prstGeom prst="ellipse">
            <a:avLst/>
          </a:prstGeom>
          <a:solidFill>
            <a:schemeClr val="accent2"/>
          </a:solidFill>
          <a:ln>
            <a:noFill/>
          </a:ln>
        </p:spPr>
        <p:txBody>
          <a:bodyPr spcFirstLastPara="1" wrap="square" lIns="0" tIns="0" rIns="0" bIns="0" anchor="t" anchorCtr="0">
            <a:noAutofit/>
          </a:bodyPr>
          <a:lstStyle/>
          <a:p>
            <a:pPr algn="ctr"/>
            <a:r>
              <a:rPr lang="ru" sz="1300" dirty="0">
                <a:solidFill>
                  <a:schemeClr val="lt1"/>
                </a:solidFill>
                <a:latin typeface="Arial"/>
                <a:ea typeface="Arial"/>
                <a:cs typeface="Arial"/>
                <a:sym typeface="Arial"/>
              </a:rPr>
              <a:t>02</a:t>
            </a:r>
            <a:endParaRPr sz="1300" dirty="0">
              <a:solidFill>
                <a:schemeClr val="lt1"/>
              </a:solidFill>
              <a:latin typeface="Arial"/>
              <a:ea typeface="Arial"/>
              <a:cs typeface="Arial"/>
              <a:sym typeface="Arial"/>
            </a:endParaRPr>
          </a:p>
        </p:txBody>
      </p:sp>
      <p:sp>
        <p:nvSpPr>
          <p:cNvPr id="311" name="Google Shape;311;p25"/>
          <p:cNvSpPr/>
          <p:nvPr/>
        </p:nvSpPr>
        <p:spPr>
          <a:xfrm>
            <a:off x="4536876" y="4441734"/>
            <a:ext cx="594400" cy="562400"/>
          </a:xfrm>
          <a:prstGeom prst="ellipse">
            <a:avLst/>
          </a:prstGeom>
          <a:solidFill>
            <a:schemeClr val="accent3"/>
          </a:solidFill>
          <a:ln>
            <a:noFill/>
          </a:ln>
        </p:spPr>
        <p:txBody>
          <a:bodyPr spcFirstLastPara="1" wrap="square" lIns="0" tIns="0" rIns="0" bIns="0" anchor="t" anchorCtr="0">
            <a:noAutofit/>
          </a:bodyPr>
          <a:lstStyle/>
          <a:p>
            <a:pPr algn="ctr"/>
            <a:r>
              <a:rPr lang="ru" sz="1300">
                <a:solidFill>
                  <a:schemeClr val="lt1"/>
                </a:solidFill>
                <a:latin typeface="Arial"/>
                <a:ea typeface="Arial"/>
                <a:cs typeface="Arial"/>
                <a:sym typeface="Arial"/>
              </a:rPr>
              <a:t>03</a:t>
            </a:r>
            <a:endParaRPr sz="1300">
              <a:solidFill>
                <a:schemeClr val="lt1"/>
              </a:solidFill>
              <a:latin typeface="Arial"/>
              <a:ea typeface="Arial"/>
              <a:cs typeface="Arial"/>
              <a:sym typeface="Arial"/>
            </a:endParaRPr>
          </a:p>
        </p:txBody>
      </p:sp>
      <p:sp>
        <p:nvSpPr>
          <p:cNvPr id="313" name="Google Shape;313;p25"/>
          <p:cNvSpPr/>
          <p:nvPr/>
        </p:nvSpPr>
        <p:spPr>
          <a:xfrm>
            <a:off x="7010300" y="4658426"/>
            <a:ext cx="596800" cy="564800"/>
          </a:xfrm>
          <a:prstGeom prst="ellipse">
            <a:avLst/>
          </a:prstGeom>
          <a:solidFill>
            <a:schemeClr val="accent5"/>
          </a:solidFill>
          <a:ln>
            <a:noFill/>
          </a:ln>
        </p:spPr>
        <p:txBody>
          <a:bodyPr spcFirstLastPara="1" wrap="square" lIns="0" tIns="0" rIns="0" bIns="0" anchor="t" anchorCtr="0">
            <a:noAutofit/>
          </a:bodyPr>
          <a:lstStyle/>
          <a:p>
            <a:pPr algn="ctr"/>
            <a:r>
              <a:rPr lang="ru" sz="1300" dirty="0" smtClean="0">
                <a:solidFill>
                  <a:schemeClr val="lt1"/>
                </a:solidFill>
                <a:latin typeface="Arial"/>
                <a:ea typeface="Arial"/>
                <a:cs typeface="Arial"/>
                <a:sym typeface="Arial"/>
              </a:rPr>
              <a:t>04</a:t>
            </a:r>
            <a:endParaRPr sz="1300" dirty="0">
              <a:solidFill>
                <a:schemeClr val="lt1"/>
              </a:solidFill>
              <a:latin typeface="Arial"/>
              <a:ea typeface="Arial"/>
              <a:cs typeface="Arial"/>
              <a:sym typeface="Arial"/>
            </a:endParaRPr>
          </a:p>
        </p:txBody>
      </p:sp>
      <p:sp>
        <p:nvSpPr>
          <p:cNvPr id="316" name="Google Shape;316;p25"/>
          <p:cNvSpPr/>
          <p:nvPr/>
        </p:nvSpPr>
        <p:spPr>
          <a:xfrm>
            <a:off x="6364753" y="5328270"/>
            <a:ext cx="3140000" cy="1355655"/>
          </a:xfrm>
          <a:prstGeom prst="rect">
            <a:avLst/>
          </a:prstGeom>
          <a:noFill/>
          <a:ln>
            <a:noFill/>
          </a:ln>
        </p:spPr>
        <p:txBody>
          <a:bodyPr spcFirstLastPara="1" wrap="square" lIns="0" tIns="0" rIns="0" bIns="0" anchor="t" anchorCtr="0">
            <a:noAutofit/>
          </a:bodyPr>
          <a:lstStyle/>
          <a:p>
            <a:pPr>
              <a:lnSpc>
                <a:spcPct val="120000"/>
              </a:lnSpc>
            </a:pPr>
            <a:r>
              <a:rPr lang="ru" sz="2400" b="1" dirty="0" smtClean="0">
                <a:solidFill>
                  <a:srgbClr val="3F3F3F"/>
                </a:solidFill>
              </a:rPr>
              <a:t>2</a:t>
            </a:r>
            <a:r>
              <a:rPr lang="en-US" sz="2400" b="1" dirty="0" smtClean="0">
                <a:solidFill>
                  <a:srgbClr val="3F3F3F"/>
                </a:solidFill>
              </a:rPr>
              <a:t>36</a:t>
            </a:r>
            <a:r>
              <a:rPr lang="ru" sz="2400" b="1" dirty="0" smtClean="0">
                <a:solidFill>
                  <a:srgbClr val="3F3F3F"/>
                </a:solidFill>
              </a:rPr>
              <a:t> </a:t>
            </a:r>
            <a:r>
              <a:rPr lang="en-US" sz="2400" b="1" dirty="0" smtClean="0">
                <a:solidFill>
                  <a:srgbClr val="3F3F3F"/>
                </a:solidFill>
              </a:rPr>
              <a:t>816</a:t>
            </a:r>
            <a:endParaRPr sz="2400" dirty="0">
              <a:solidFill>
                <a:srgbClr val="3F3F3F"/>
              </a:solidFill>
              <a:latin typeface="Arial"/>
              <a:ea typeface="Arial"/>
              <a:cs typeface="Arial"/>
              <a:sym typeface="Arial"/>
            </a:endParaRPr>
          </a:p>
          <a:p>
            <a:pPr>
              <a:lnSpc>
                <a:spcPct val="120000"/>
              </a:lnSpc>
              <a:spcBef>
                <a:spcPts val="300"/>
              </a:spcBef>
            </a:pPr>
            <a:r>
              <a:rPr lang="ru" sz="2400" dirty="0">
                <a:solidFill>
                  <a:srgbClr val="7F7F7F"/>
                </a:solidFill>
              </a:rPr>
              <a:t>Документов, доступных для скачивания</a:t>
            </a:r>
            <a:endParaRPr sz="2400" dirty="0"/>
          </a:p>
        </p:txBody>
      </p:sp>
      <p:sp>
        <p:nvSpPr>
          <p:cNvPr id="318" name="Google Shape;318;p25"/>
          <p:cNvSpPr/>
          <p:nvPr/>
        </p:nvSpPr>
        <p:spPr>
          <a:xfrm>
            <a:off x="910429" y="1683033"/>
            <a:ext cx="3276400" cy="1050800"/>
          </a:xfrm>
          <a:prstGeom prst="rect">
            <a:avLst/>
          </a:prstGeom>
          <a:noFill/>
          <a:ln>
            <a:noFill/>
          </a:ln>
        </p:spPr>
        <p:txBody>
          <a:bodyPr spcFirstLastPara="1" wrap="square" lIns="0" tIns="0" rIns="0" bIns="0" anchor="t" anchorCtr="0">
            <a:noAutofit/>
          </a:bodyPr>
          <a:lstStyle/>
          <a:p>
            <a:pPr algn="r">
              <a:lnSpc>
                <a:spcPct val="120000"/>
              </a:lnSpc>
            </a:pPr>
            <a:r>
              <a:rPr lang="en-US" sz="2400" b="1" dirty="0">
                <a:solidFill>
                  <a:srgbClr val="3F3F3F"/>
                </a:solidFill>
              </a:rPr>
              <a:t>2</a:t>
            </a:r>
            <a:r>
              <a:rPr lang="ru" sz="2400" b="1" dirty="0" smtClean="0">
                <a:solidFill>
                  <a:srgbClr val="3F3F3F"/>
                </a:solidFill>
              </a:rPr>
              <a:t> </a:t>
            </a:r>
            <a:r>
              <a:rPr lang="en-US" sz="2400" b="1" dirty="0" smtClean="0">
                <a:solidFill>
                  <a:srgbClr val="3F3F3F"/>
                </a:solidFill>
              </a:rPr>
              <a:t>142</a:t>
            </a:r>
            <a:r>
              <a:rPr lang="ru" sz="2400" b="1" dirty="0" smtClean="0">
                <a:solidFill>
                  <a:srgbClr val="3F3F3F"/>
                </a:solidFill>
              </a:rPr>
              <a:t> </a:t>
            </a:r>
            <a:r>
              <a:rPr lang="en-US" sz="2400" b="1" dirty="0" smtClean="0">
                <a:solidFill>
                  <a:srgbClr val="3F3F3F"/>
                </a:solidFill>
              </a:rPr>
              <a:t>980</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Объектов учета</a:t>
            </a:r>
            <a:r>
              <a:rPr lang="ru" sz="2400" dirty="0">
                <a:solidFill>
                  <a:srgbClr val="7F7F7F"/>
                </a:solidFill>
                <a:latin typeface="Arial"/>
                <a:ea typeface="Arial"/>
                <a:cs typeface="Arial"/>
                <a:sym typeface="Arial"/>
              </a:rPr>
              <a:t> </a:t>
            </a:r>
            <a:endParaRPr sz="2400" dirty="0"/>
          </a:p>
        </p:txBody>
      </p:sp>
      <p:sp>
        <p:nvSpPr>
          <p:cNvPr id="319" name="Google Shape;319;p25"/>
          <p:cNvSpPr/>
          <p:nvPr/>
        </p:nvSpPr>
        <p:spPr>
          <a:xfrm>
            <a:off x="404752" y="3542967"/>
            <a:ext cx="3276400" cy="1050800"/>
          </a:xfrm>
          <a:prstGeom prst="rect">
            <a:avLst/>
          </a:prstGeom>
          <a:noFill/>
          <a:ln>
            <a:noFill/>
          </a:ln>
        </p:spPr>
        <p:txBody>
          <a:bodyPr spcFirstLastPara="1" wrap="square" lIns="0" tIns="0" rIns="0" bIns="0" anchor="t" anchorCtr="0">
            <a:noAutofit/>
          </a:bodyPr>
          <a:lstStyle/>
          <a:p>
            <a:pPr algn="r">
              <a:lnSpc>
                <a:spcPct val="120000"/>
              </a:lnSpc>
            </a:pPr>
            <a:r>
              <a:rPr lang="en-US" sz="2400" b="1" dirty="0" smtClean="0">
                <a:solidFill>
                  <a:srgbClr val="3F3F3F"/>
                </a:solidFill>
              </a:rPr>
              <a:t>23</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Каталогов-источников</a:t>
            </a:r>
            <a:r>
              <a:rPr lang="ru" sz="2400" dirty="0">
                <a:solidFill>
                  <a:srgbClr val="7F7F7F"/>
                </a:solidFill>
                <a:latin typeface="Arial"/>
                <a:ea typeface="Arial"/>
                <a:cs typeface="Arial"/>
                <a:sym typeface="Arial"/>
              </a:rPr>
              <a:t> </a:t>
            </a:r>
            <a:endParaRPr sz="2400" dirty="0"/>
          </a:p>
        </p:txBody>
      </p:sp>
      <p:sp>
        <p:nvSpPr>
          <p:cNvPr id="320" name="Google Shape;320;p25"/>
          <p:cNvSpPr/>
          <p:nvPr/>
        </p:nvSpPr>
        <p:spPr>
          <a:xfrm>
            <a:off x="2084322" y="5223226"/>
            <a:ext cx="2375973" cy="1392475"/>
          </a:xfrm>
          <a:prstGeom prst="rect">
            <a:avLst/>
          </a:prstGeom>
          <a:noFill/>
          <a:ln>
            <a:noFill/>
          </a:ln>
        </p:spPr>
        <p:txBody>
          <a:bodyPr spcFirstLastPara="1" wrap="square" lIns="0" tIns="0" rIns="0" bIns="0" anchor="t" anchorCtr="0">
            <a:noAutofit/>
          </a:bodyPr>
          <a:lstStyle/>
          <a:p>
            <a:pPr algn="r">
              <a:lnSpc>
                <a:spcPct val="120000"/>
              </a:lnSpc>
            </a:pPr>
            <a:r>
              <a:rPr lang="ru" sz="2400" b="1" dirty="0" smtClean="0">
                <a:solidFill>
                  <a:srgbClr val="3F3F3F"/>
                </a:solidFill>
              </a:rPr>
              <a:t>1</a:t>
            </a:r>
            <a:r>
              <a:rPr lang="en-US" sz="2400" b="1" dirty="0" smtClean="0">
                <a:solidFill>
                  <a:srgbClr val="3F3F3F"/>
                </a:solidFill>
              </a:rPr>
              <a:t>2</a:t>
            </a:r>
            <a:endParaRPr sz="2400" dirty="0">
              <a:solidFill>
                <a:srgbClr val="3F3F3F"/>
              </a:solidFill>
              <a:latin typeface="Arial"/>
              <a:ea typeface="Arial"/>
              <a:cs typeface="Arial"/>
              <a:sym typeface="Arial"/>
            </a:endParaRPr>
          </a:p>
          <a:p>
            <a:pPr algn="r">
              <a:lnSpc>
                <a:spcPct val="120000"/>
              </a:lnSpc>
              <a:spcBef>
                <a:spcPts val="300"/>
              </a:spcBef>
            </a:pPr>
            <a:r>
              <a:rPr lang="ru" sz="2400" dirty="0">
                <a:solidFill>
                  <a:srgbClr val="7F7F7F"/>
                </a:solidFill>
              </a:rPr>
              <a:t>Организаций-поставщиков</a:t>
            </a:r>
            <a:r>
              <a:rPr lang="ru" sz="2400" dirty="0">
                <a:solidFill>
                  <a:srgbClr val="7F7F7F"/>
                </a:solidFill>
                <a:latin typeface="Arial"/>
                <a:ea typeface="Arial"/>
                <a:cs typeface="Arial"/>
                <a:sym typeface="Arial"/>
              </a:rPr>
              <a:t> </a:t>
            </a:r>
            <a:endParaRPr sz="2400" dirty="0"/>
          </a:p>
        </p:txBody>
      </p:sp>
      <p:sp>
        <p:nvSpPr>
          <p:cNvPr id="321" name="Google Shape;321;p25"/>
          <p:cNvSpPr/>
          <p:nvPr/>
        </p:nvSpPr>
        <p:spPr>
          <a:xfrm>
            <a:off x="4766300" y="2611567"/>
            <a:ext cx="2840800" cy="1456800"/>
          </a:xfrm>
          <a:prstGeom prst="rect">
            <a:avLst/>
          </a:prstGeom>
          <a:noFill/>
          <a:ln>
            <a:noFill/>
          </a:ln>
        </p:spPr>
        <p:txBody>
          <a:bodyPr spcFirstLastPara="1" wrap="square" lIns="0" tIns="0" rIns="0" bIns="0" anchor="ctr" anchorCtr="0">
            <a:noAutofit/>
          </a:bodyPr>
          <a:lstStyle/>
          <a:p>
            <a:pPr algn="ctr">
              <a:lnSpc>
                <a:spcPct val="120000"/>
              </a:lnSpc>
              <a:spcBef>
                <a:spcPts val="300"/>
              </a:spcBef>
            </a:pPr>
            <a:r>
              <a:rPr lang="ru" sz="2400" dirty="0">
                <a:solidFill>
                  <a:srgbClr val="7F7F7F"/>
                </a:solidFill>
              </a:rPr>
              <a:t>Реестр</a:t>
            </a:r>
            <a:endParaRPr sz="2400" dirty="0">
              <a:solidFill>
                <a:srgbClr val="7F7F7F"/>
              </a:solidFill>
            </a:endParaRPr>
          </a:p>
          <a:p>
            <a:pPr algn="ctr">
              <a:lnSpc>
                <a:spcPct val="120000"/>
              </a:lnSpc>
              <a:spcBef>
                <a:spcPts val="300"/>
              </a:spcBef>
            </a:pPr>
            <a:r>
              <a:rPr lang="ru" sz="2400" b="1" dirty="0">
                <a:solidFill>
                  <a:srgbClr val="3F3F3F"/>
                </a:solidFill>
              </a:rPr>
              <a:t>ФГИС </a:t>
            </a:r>
            <a:r>
              <a:rPr lang="ru" sz="2400" b="1" dirty="0" smtClean="0">
                <a:solidFill>
                  <a:srgbClr val="3F3F3F"/>
                </a:solidFill>
              </a:rPr>
              <a:t>«ЕФГИ» </a:t>
            </a:r>
            <a:endParaRPr sz="2400" b="1" dirty="0">
              <a:solidFill>
                <a:srgbClr val="3F3F3F"/>
              </a:solidFill>
            </a:endParaRPr>
          </a:p>
        </p:txBody>
      </p:sp>
      <p:sp>
        <p:nvSpPr>
          <p:cNvPr id="322" name="Google Shape;322;p25"/>
          <p:cNvSpPr txBox="1"/>
          <p:nvPr/>
        </p:nvSpPr>
        <p:spPr>
          <a:xfrm>
            <a:off x="859900" y="498948"/>
            <a:ext cx="5849200" cy="658000"/>
          </a:xfrm>
          <a:prstGeom prst="rect">
            <a:avLst/>
          </a:prstGeom>
          <a:solidFill>
            <a:srgbClr val="FFFFFF"/>
          </a:solidFill>
          <a:ln>
            <a:noFill/>
          </a:ln>
        </p:spPr>
        <p:txBody>
          <a:bodyPr spcFirstLastPara="1" wrap="square" lIns="121900" tIns="121900" rIns="121900" bIns="121900" anchor="t" anchorCtr="0">
            <a:noAutofit/>
          </a:bodyPr>
          <a:lstStyle/>
          <a:p>
            <a:r>
              <a:rPr lang="ru" sz="2400" dirty="0">
                <a:solidFill>
                  <a:srgbClr val="3F3F3F"/>
                </a:solidFill>
              </a:rPr>
              <a:t>Текущее состояние Реестра ФГИС </a:t>
            </a:r>
            <a:r>
              <a:rPr lang="ru" sz="2400" dirty="0" smtClean="0">
                <a:solidFill>
                  <a:srgbClr val="3F3F3F"/>
                </a:solidFill>
              </a:rPr>
              <a:t>«ЕФГИ»</a:t>
            </a:r>
            <a:endParaRPr sz="2400" dirty="0">
              <a:solidFill>
                <a:srgbClr val="3F3F3F"/>
              </a:solidFill>
            </a:endParaRPr>
          </a:p>
        </p:txBody>
      </p:sp>
      <p:pic>
        <p:nvPicPr>
          <p:cNvPr id="323" name="Google Shape;323;p25"/>
          <p:cNvPicPr preferRelativeResize="0"/>
          <p:nvPr/>
        </p:nvPicPr>
        <p:blipFill>
          <a:blip r:embed="rId3">
            <a:alphaModFix/>
          </a:blip>
          <a:stretch>
            <a:fillRect/>
          </a:stretch>
        </p:blipFill>
        <p:spPr>
          <a:xfrm>
            <a:off x="11297233" y="214267"/>
            <a:ext cx="640003" cy="642967"/>
          </a:xfrm>
          <a:prstGeom prst="rect">
            <a:avLst/>
          </a:prstGeom>
          <a:noFill/>
          <a:ln>
            <a:noFill/>
          </a:ln>
        </p:spPr>
      </p:pic>
      <p:sp>
        <p:nvSpPr>
          <p:cNvPr id="14" name="Google Shape;313;p25"/>
          <p:cNvSpPr/>
          <p:nvPr/>
        </p:nvSpPr>
        <p:spPr>
          <a:xfrm>
            <a:off x="7716257" y="3389600"/>
            <a:ext cx="596800" cy="564800"/>
          </a:xfrm>
          <a:prstGeom prst="ellipse">
            <a:avLst/>
          </a:prstGeom>
          <a:solidFill>
            <a:schemeClr val="accent6"/>
          </a:solidFill>
          <a:ln>
            <a:noFill/>
          </a:ln>
        </p:spPr>
        <p:txBody>
          <a:bodyPr spcFirstLastPara="1" wrap="square" lIns="0" tIns="0" rIns="0" bIns="0" anchor="t" anchorCtr="0">
            <a:noAutofit/>
          </a:bodyPr>
          <a:lstStyle/>
          <a:p>
            <a:pPr algn="ctr"/>
            <a:r>
              <a:rPr lang="ru" sz="1300" dirty="0" smtClean="0">
                <a:solidFill>
                  <a:schemeClr val="lt1"/>
                </a:solidFill>
                <a:latin typeface="Arial"/>
                <a:ea typeface="Arial"/>
                <a:cs typeface="Arial"/>
                <a:sym typeface="Arial"/>
              </a:rPr>
              <a:t>0</a:t>
            </a:r>
            <a:r>
              <a:rPr lang="en-US" sz="1300" dirty="0" smtClean="0">
                <a:solidFill>
                  <a:schemeClr val="lt1"/>
                </a:solidFill>
                <a:latin typeface="Arial"/>
                <a:ea typeface="Arial"/>
                <a:cs typeface="Arial"/>
                <a:sym typeface="Arial"/>
              </a:rPr>
              <a:t>5</a:t>
            </a:r>
            <a:endParaRPr sz="1300" dirty="0">
              <a:solidFill>
                <a:schemeClr val="lt1"/>
              </a:solidFill>
              <a:latin typeface="Arial"/>
              <a:ea typeface="Arial"/>
              <a:cs typeface="Arial"/>
              <a:sym typeface="Arial"/>
            </a:endParaRPr>
          </a:p>
        </p:txBody>
      </p:sp>
      <p:sp>
        <p:nvSpPr>
          <p:cNvPr id="16" name="Google Shape;316;p25"/>
          <p:cNvSpPr/>
          <p:nvPr/>
        </p:nvSpPr>
        <p:spPr>
          <a:xfrm>
            <a:off x="8576780" y="3585171"/>
            <a:ext cx="3446221" cy="1355655"/>
          </a:xfrm>
          <a:prstGeom prst="rect">
            <a:avLst/>
          </a:prstGeom>
          <a:noFill/>
          <a:ln>
            <a:noFill/>
          </a:ln>
        </p:spPr>
        <p:txBody>
          <a:bodyPr spcFirstLastPara="1" wrap="square" lIns="0" tIns="0" rIns="0" bIns="0" anchor="t" anchorCtr="0">
            <a:noAutofit/>
          </a:bodyPr>
          <a:lstStyle/>
          <a:p>
            <a:pPr>
              <a:lnSpc>
                <a:spcPct val="120000"/>
              </a:lnSpc>
            </a:pPr>
            <a:r>
              <a:rPr lang="en-US" sz="2400" b="1" dirty="0" smtClean="0">
                <a:solidFill>
                  <a:srgbClr val="3F3F3F"/>
                </a:solidFill>
              </a:rPr>
              <a:t>678</a:t>
            </a:r>
            <a:endParaRPr sz="2400" dirty="0">
              <a:solidFill>
                <a:srgbClr val="3F3F3F"/>
              </a:solidFill>
              <a:latin typeface="Arial"/>
              <a:ea typeface="Arial"/>
              <a:cs typeface="Arial"/>
              <a:sym typeface="Arial"/>
            </a:endParaRPr>
          </a:p>
          <a:p>
            <a:pPr>
              <a:lnSpc>
                <a:spcPct val="120000"/>
              </a:lnSpc>
              <a:spcBef>
                <a:spcPts val="300"/>
              </a:spcBef>
            </a:pPr>
            <a:r>
              <a:rPr lang="ru-RU" sz="2400" dirty="0" smtClean="0">
                <a:solidFill>
                  <a:srgbClr val="7F7F7F"/>
                </a:solidFill>
              </a:rPr>
              <a:t>Заявок на предоставление ГИ (2021)</a:t>
            </a:r>
            <a:endParaRPr sz="2400" dirty="0"/>
          </a:p>
        </p:txBody>
      </p:sp>
      <p:sp>
        <p:nvSpPr>
          <p:cNvPr id="17" name="Google Shape;313;p25"/>
          <p:cNvSpPr/>
          <p:nvPr/>
        </p:nvSpPr>
        <p:spPr>
          <a:xfrm>
            <a:off x="7146873" y="1745822"/>
            <a:ext cx="596800" cy="564800"/>
          </a:xfrm>
          <a:prstGeom prst="ellipse">
            <a:avLst/>
          </a:prstGeom>
          <a:solidFill>
            <a:schemeClr val="accent6"/>
          </a:solidFill>
          <a:ln>
            <a:noFill/>
          </a:ln>
        </p:spPr>
        <p:txBody>
          <a:bodyPr spcFirstLastPara="1" wrap="square" lIns="0" tIns="0" rIns="0" bIns="0" anchor="t" anchorCtr="0">
            <a:noAutofit/>
          </a:bodyPr>
          <a:lstStyle/>
          <a:p>
            <a:pPr algn="ctr"/>
            <a:r>
              <a:rPr lang="ru" sz="1300" dirty="0" smtClean="0">
                <a:solidFill>
                  <a:schemeClr val="lt1"/>
                </a:solidFill>
                <a:latin typeface="Arial"/>
                <a:ea typeface="Arial"/>
                <a:cs typeface="Arial"/>
                <a:sym typeface="Arial"/>
              </a:rPr>
              <a:t>06</a:t>
            </a:r>
            <a:endParaRPr sz="1300" dirty="0">
              <a:solidFill>
                <a:schemeClr val="lt1"/>
              </a:solidFill>
              <a:latin typeface="Arial"/>
              <a:ea typeface="Arial"/>
              <a:cs typeface="Arial"/>
              <a:sym typeface="Arial"/>
            </a:endParaRPr>
          </a:p>
        </p:txBody>
      </p:sp>
      <p:sp>
        <p:nvSpPr>
          <p:cNvPr id="19" name="Google Shape;316;p25"/>
          <p:cNvSpPr/>
          <p:nvPr/>
        </p:nvSpPr>
        <p:spPr>
          <a:xfrm>
            <a:off x="8166823" y="1542581"/>
            <a:ext cx="3647949" cy="1564619"/>
          </a:xfrm>
          <a:prstGeom prst="rect">
            <a:avLst/>
          </a:prstGeom>
          <a:noFill/>
          <a:ln>
            <a:noFill/>
          </a:ln>
        </p:spPr>
        <p:txBody>
          <a:bodyPr spcFirstLastPara="1" wrap="square" lIns="0" tIns="0" rIns="0" bIns="0" anchor="t" anchorCtr="0">
            <a:noAutofit/>
          </a:bodyPr>
          <a:lstStyle/>
          <a:p>
            <a:pPr>
              <a:lnSpc>
                <a:spcPct val="120000"/>
              </a:lnSpc>
            </a:pPr>
            <a:r>
              <a:rPr lang="ru-RU" sz="2400" b="1" dirty="0" smtClean="0">
                <a:solidFill>
                  <a:srgbClr val="3F3F3F"/>
                </a:solidFill>
              </a:rPr>
              <a:t>8 026</a:t>
            </a:r>
            <a:endParaRPr sz="2400" dirty="0">
              <a:solidFill>
                <a:srgbClr val="3F3F3F"/>
              </a:solidFill>
              <a:latin typeface="Arial"/>
              <a:ea typeface="Arial"/>
              <a:cs typeface="Arial"/>
              <a:sym typeface="Arial"/>
            </a:endParaRPr>
          </a:p>
          <a:p>
            <a:pPr>
              <a:lnSpc>
                <a:spcPct val="120000"/>
              </a:lnSpc>
              <a:spcBef>
                <a:spcPts val="300"/>
              </a:spcBef>
            </a:pPr>
            <a:r>
              <a:rPr lang="ru-RU" sz="2400" dirty="0" smtClean="0">
                <a:solidFill>
                  <a:srgbClr val="7F7F7F"/>
                </a:solidFill>
              </a:rPr>
              <a:t>Объектам учета предоставлен доступ (2021)</a:t>
            </a:r>
            <a:endParaRPr sz="2400" dirty="0"/>
          </a:p>
        </p:txBody>
      </p:sp>
    </p:spTree>
    <p:extLst>
      <p:ext uri="{BB962C8B-B14F-4D97-AF65-F5344CB8AC3E}">
        <p14:creationId xmlns:p14="http://schemas.microsoft.com/office/powerpoint/2010/main" val="2006529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26041"/>
            <a:ext cx="12192001" cy="4362447"/>
          </a:xfrm>
          <a:prstGeom prst="rect">
            <a:avLst/>
          </a:prstGeom>
        </p:spPr>
      </p:pic>
      <p:sp>
        <p:nvSpPr>
          <p:cNvPr id="21" name="Прямоугольник 20"/>
          <p:cNvSpPr/>
          <p:nvPr/>
        </p:nvSpPr>
        <p:spPr>
          <a:xfrm>
            <a:off x="631075" y="5505368"/>
            <a:ext cx="2894404" cy="900246"/>
          </a:xfrm>
          <a:prstGeom prst="rect">
            <a:avLst/>
          </a:prstGeom>
        </p:spPr>
        <p:txBody>
          <a:bodyPr wrap="square">
            <a:spAutoFit/>
          </a:bodyPr>
          <a:lstStyle/>
          <a:p>
            <a:pPr algn="ctr"/>
            <a:r>
              <a:rPr lang="ru-RU" sz="1050" dirty="0">
                <a:solidFill>
                  <a:schemeClr val="tx2">
                    <a:lumMod val="75000"/>
                  </a:schemeClr>
                </a:solidFill>
                <a:latin typeface="Arial" panose="020B0604020202020204" pitchFamily="34" charset="0"/>
                <a:cs typeface="Arial" panose="020B0604020202020204" pitchFamily="34" charset="0"/>
              </a:rPr>
              <a:t>ФЕДЕРАЛЬНОЕ ГОСУДАРСТВЕННОЕ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БЮДЖЕТНОЕ УЧРЕЖДЕНИЕ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
            </a:r>
            <a:br>
              <a:rPr lang="ru-RU" sz="1050"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«РОССИЙСКИЙ ФЕДЕРАЛЬНЫЙ</a:t>
            </a:r>
            <a:br>
              <a:rPr lang="ru-RU" sz="1050" b="1"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ГЕОЛОГИЧЕСКИЙ ФОНД»</a:t>
            </a:r>
            <a:endParaRPr lang="ru-RU" sz="1050" dirty="0">
              <a:solidFill>
                <a:schemeClr val="tx2">
                  <a:lumMod val="7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4245439" y="4426610"/>
            <a:ext cx="210645" cy="1677466"/>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p:cNvGrpSpPr/>
          <p:nvPr/>
        </p:nvGrpSpPr>
        <p:grpSpPr>
          <a:xfrm>
            <a:off x="1534432" y="4128354"/>
            <a:ext cx="1081403" cy="1247553"/>
            <a:chOff x="2862573" y="3845318"/>
            <a:chExt cx="1081403" cy="1247553"/>
          </a:xfrm>
        </p:grpSpPr>
        <p:sp>
          <p:nvSpPr>
            <p:cNvPr id="28" name="Freeform 5"/>
            <p:cNvSpPr>
              <a:spLocks/>
            </p:cNvSpPr>
            <p:nvPr/>
          </p:nvSpPr>
          <p:spPr bwMode="auto">
            <a:xfrm>
              <a:off x="3079728" y="4248295"/>
              <a:ext cx="647093" cy="532687"/>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29" name="Freeform 6"/>
            <p:cNvSpPr>
              <a:spLocks noEditPoints="1"/>
            </p:cNvSpPr>
            <p:nvPr/>
          </p:nvSpPr>
          <p:spPr bwMode="auto">
            <a:xfrm>
              <a:off x="2862573" y="4010736"/>
              <a:ext cx="1081403" cy="108213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7"/>
            <p:cNvSpPr>
              <a:spLocks noEditPoints="1"/>
            </p:cNvSpPr>
            <p:nvPr/>
          </p:nvSpPr>
          <p:spPr bwMode="auto">
            <a:xfrm>
              <a:off x="2877876" y="3849691"/>
              <a:ext cx="67041" cy="92546"/>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8"/>
            <p:cNvSpPr>
              <a:spLocks noEditPoints="1"/>
            </p:cNvSpPr>
            <p:nvPr/>
          </p:nvSpPr>
          <p:spPr bwMode="auto">
            <a:xfrm>
              <a:off x="2960220" y="3848233"/>
              <a:ext cx="95461"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9"/>
            <p:cNvSpPr>
              <a:spLocks/>
            </p:cNvSpPr>
            <p:nvPr/>
          </p:nvSpPr>
          <p:spPr bwMode="auto">
            <a:xfrm>
              <a:off x="3072441" y="3848233"/>
              <a:ext cx="85259" cy="9546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10"/>
            <p:cNvSpPr>
              <a:spLocks/>
            </p:cNvSpPr>
            <p:nvPr/>
          </p:nvSpPr>
          <p:spPr bwMode="auto">
            <a:xfrm>
              <a:off x="3165716" y="3849691"/>
              <a:ext cx="56839" cy="92546"/>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4" name="Freeform 11"/>
            <p:cNvSpPr>
              <a:spLocks/>
            </p:cNvSpPr>
            <p:nvPr/>
          </p:nvSpPr>
          <p:spPr bwMode="auto">
            <a:xfrm>
              <a:off x="3240773" y="3849691"/>
              <a:ext cx="59754" cy="92546"/>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12"/>
            <p:cNvSpPr>
              <a:spLocks noEditPoints="1"/>
            </p:cNvSpPr>
            <p:nvPr/>
          </p:nvSpPr>
          <p:spPr bwMode="auto">
            <a:xfrm>
              <a:off x="331072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13"/>
            <p:cNvSpPr>
              <a:spLocks/>
            </p:cNvSpPr>
            <p:nvPr/>
          </p:nvSpPr>
          <p:spPr bwMode="auto">
            <a:xfrm>
              <a:off x="3417849" y="3849691"/>
              <a:ext cx="79429" cy="92546"/>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14"/>
            <p:cNvSpPr>
              <a:spLocks noEditPoints="1"/>
            </p:cNvSpPr>
            <p:nvPr/>
          </p:nvSpPr>
          <p:spPr bwMode="auto">
            <a:xfrm>
              <a:off x="3516953" y="3845318"/>
              <a:ext cx="104205" cy="98376"/>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8" name="Freeform 15"/>
            <p:cNvSpPr>
              <a:spLocks noEditPoints="1"/>
            </p:cNvSpPr>
            <p:nvPr/>
          </p:nvSpPr>
          <p:spPr bwMode="auto">
            <a:xfrm>
              <a:off x="363791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39" name="Freeform 16"/>
            <p:cNvSpPr>
              <a:spLocks/>
            </p:cNvSpPr>
            <p:nvPr/>
          </p:nvSpPr>
          <p:spPr bwMode="auto">
            <a:xfrm>
              <a:off x="3754512" y="3849691"/>
              <a:ext cx="77972" cy="92546"/>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40" name="Freeform 17"/>
            <p:cNvSpPr>
              <a:spLocks noEditPoints="1"/>
            </p:cNvSpPr>
            <p:nvPr/>
          </p:nvSpPr>
          <p:spPr bwMode="auto">
            <a:xfrm>
              <a:off x="3850701" y="3849691"/>
              <a:ext cx="93275" cy="109307"/>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3" name="Прямоугольник 22"/>
          <p:cNvSpPr/>
          <p:nvPr/>
        </p:nvSpPr>
        <p:spPr>
          <a:xfrm>
            <a:off x="4966860" y="5066106"/>
            <a:ext cx="6876797" cy="769441"/>
          </a:xfrm>
          <a:prstGeom prst="rect">
            <a:avLst/>
          </a:prstGeom>
        </p:spPr>
        <p:txBody>
          <a:bodyPr wrap="square">
            <a:spAutoFit/>
          </a:bodyPr>
          <a:lstStyle/>
          <a:p>
            <a:r>
              <a:rPr lang="ru-RU" sz="4400" b="1" dirty="0">
                <a:solidFill>
                  <a:schemeClr val="tx2">
                    <a:lumMod val="75000"/>
                  </a:schemeClr>
                </a:solidFill>
                <a:latin typeface="Arial" panose="020B0604020202020204" pitchFamily="34" charset="0"/>
                <a:cs typeface="Arial" panose="020B0604020202020204" pitchFamily="34" charset="0"/>
              </a:rPr>
              <a:t>Спасибо за внимание</a:t>
            </a:r>
          </a:p>
        </p:txBody>
      </p:sp>
    </p:spTree>
    <p:extLst>
      <p:ext uri="{BB962C8B-B14F-4D97-AF65-F5344CB8AC3E}">
        <p14:creationId xmlns:p14="http://schemas.microsoft.com/office/powerpoint/2010/main" val="3379505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6046848" cy="369332"/>
          </a:xfrm>
          <a:prstGeom prst="rect">
            <a:avLst/>
          </a:prstGeom>
          <a:noFill/>
        </p:spPr>
        <p:txBody>
          <a:bodyPr wrap="none" rtlCol="0">
            <a:spAutoFit/>
          </a:bodyPr>
          <a:lstStyle/>
          <a:p>
            <a:r>
              <a:rPr lang="ru-RU" dirty="0" smtClean="0"/>
              <a:t>Схема процесса подачи геологической информации в ЕФГИ</a:t>
            </a:r>
            <a:endParaRPr lang="ru-R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143" y="1677571"/>
            <a:ext cx="9502329" cy="479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224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a:t>
            </a:r>
            <a:r>
              <a:rPr lang="ru-RU" b="1" dirty="0" smtClean="0">
                <a:solidFill>
                  <a:schemeClr val="tx2">
                    <a:lumMod val="75000"/>
                  </a:schemeClr>
                </a:solidFill>
                <a:latin typeface="Arial" panose="020B0604020202020204" pitchFamily="34" charset="0"/>
                <a:cs typeface="Arial" panose="020B0604020202020204" pitchFamily="34" charset="0"/>
              </a:rPr>
              <a:t>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2" y="1149612"/>
            <a:ext cx="9130534" cy="5078313"/>
          </a:xfrm>
          <a:prstGeom prst="rect">
            <a:avLst/>
          </a:prstGeom>
          <a:noFill/>
        </p:spPr>
        <p:txBody>
          <a:bodyPr wrap="square" rtlCol="0">
            <a:spAutoFit/>
          </a:bodyPr>
          <a:lstStyle/>
          <a:p>
            <a:pPr algn="just"/>
            <a:r>
              <a:rPr lang="ru-RU" dirty="0" smtClean="0"/>
              <a:t>Представление геологической информации в ЕФГИ в электронном виде осуществляется в виде </a:t>
            </a:r>
            <a:r>
              <a:rPr lang="ru-RU" b="1" dirty="0" smtClean="0"/>
              <a:t>Электронного документа</a:t>
            </a:r>
            <a:endParaRPr lang="ru-RU" dirty="0" smtClean="0"/>
          </a:p>
          <a:p>
            <a:pPr algn="just"/>
            <a:endParaRPr lang="ru-RU" dirty="0" smtClean="0"/>
          </a:p>
          <a:p>
            <a:pPr algn="just"/>
            <a:r>
              <a:rPr lang="ru-RU" dirty="0" smtClean="0"/>
              <a:t>Электронный документ = Файлы произвольного формата + Описание (</a:t>
            </a:r>
            <a:r>
              <a:rPr lang="en-US" dirty="0" smtClean="0"/>
              <a:t>XML</a:t>
            </a:r>
            <a:r>
              <a:rPr lang="ru-RU" dirty="0" smtClean="0"/>
              <a:t>)</a:t>
            </a:r>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en-US" dirty="0" smtClean="0"/>
          </a:p>
          <a:p>
            <a:pPr algn="just"/>
            <a:endParaRPr lang="ru-RU" dirty="0"/>
          </a:p>
          <a:p>
            <a:endParaRPr lang="en-US" dirty="0"/>
          </a:p>
          <a:p>
            <a:endParaRPr lang="en-US" dirty="0" smtClean="0"/>
          </a:p>
          <a:p>
            <a:endParaRPr lang="en-US" dirty="0"/>
          </a:p>
          <a:p>
            <a:endParaRPr lang="en-US" dirty="0" smtClean="0"/>
          </a:p>
          <a:p>
            <a:r>
              <a:rPr lang="ru-RU" dirty="0" smtClean="0"/>
              <a:t>* В настоящее время ЭЦП не обязательна</a:t>
            </a:r>
            <a:endParaRPr lang="ru-RU" dirty="0"/>
          </a:p>
        </p:txBody>
      </p:sp>
      <p:sp>
        <p:nvSpPr>
          <p:cNvPr id="3" name="Прямоугольник 2"/>
          <p:cNvSpPr/>
          <p:nvPr/>
        </p:nvSpPr>
        <p:spPr>
          <a:xfrm>
            <a:off x="3744993" y="2649894"/>
            <a:ext cx="7115882" cy="303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&lt;XML&gt;</a:t>
            </a:r>
            <a:endParaRPr lang="ru-RU" dirty="0"/>
          </a:p>
          <a:p>
            <a:pPr algn="just"/>
            <a:r>
              <a:rPr lang="ru-RU" dirty="0"/>
              <a:t>	</a:t>
            </a:r>
            <a:r>
              <a:rPr lang="en-US" dirty="0" smtClean="0"/>
              <a:t>&lt;</a:t>
            </a:r>
            <a:r>
              <a:rPr lang="ru-RU" dirty="0"/>
              <a:t>Метаданные </a:t>
            </a:r>
            <a:r>
              <a:rPr lang="ru-RU" dirty="0" smtClean="0"/>
              <a:t>комплекта</a:t>
            </a:r>
            <a:r>
              <a:rPr lang="en-US" dirty="0" smtClean="0"/>
              <a:t>&gt;</a:t>
            </a:r>
            <a:endParaRPr lang="en-US" dirty="0"/>
          </a:p>
          <a:p>
            <a:pPr algn="just"/>
            <a:r>
              <a:rPr lang="en-US" dirty="0"/>
              <a:t>	</a:t>
            </a:r>
            <a:r>
              <a:rPr lang="en-US" dirty="0" smtClean="0"/>
              <a:t>&lt;</a:t>
            </a:r>
            <a:r>
              <a:rPr lang="ru-RU" dirty="0"/>
              <a:t>Описание файловой структуры</a:t>
            </a:r>
            <a:r>
              <a:rPr lang="en-US" dirty="0"/>
              <a:t>&gt;</a:t>
            </a:r>
            <a:endParaRPr lang="ru-RU" dirty="0"/>
          </a:p>
          <a:p>
            <a:pPr algn="just"/>
            <a:r>
              <a:rPr lang="ru-RU" dirty="0"/>
              <a:t>		</a:t>
            </a:r>
            <a:r>
              <a:rPr lang="en-US" dirty="0"/>
              <a:t>&lt;</a:t>
            </a:r>
            <a:r>
              <a:rPr lang="ru-RU" dirty="0"/>
              <a:t>Носитель</a:t>
            </a:r>
            <a:r>
              <a:rPr lang="en-US" dirty="0"/>
              <a:t>&gt;</a:t>
            </a:r>
            <a:endParaRPr lang="ru-RU" dirty="0"/>
          </a:p>
          <a:p>
            <a:pPr algn="just"/>
            <a:r>
              <a:rPr lang="ru-RU" dirty="0"/>
              <a:t>			</a:t>
            </a:r>
            <a:r>
              <a:rPr lang="en-US" dirty="0"/>
              <a:t>&lt;</a:t>
            </a:r>
            <a:r>
              <a:rPr lang="ru-RU" dirty="0"/>
              <a:t>Папка</a:t>
            </a:r>
            <a:r>
              <a:rPr lang="en-US" dirty="0"/>
              <a:t>&gt;</a:t>
            </a:r>
          </a:p>
          <a:p>
            <a:pPr algn="just"/>
            <a:r>
              <a:rPr lang="en-US" dirty="0"/>
              <a:t>				&lt;</a:t>
            </a:r>
            <a:r>
              <a:rPr lang="ru-RU" dirty="0"/>
              <a:t>Имя файла</a:t>
            </a:r>
            <a:r>
              <a:rPr lang="en-US" dirty="0"/>
              <a:t>&gt;</a:t>
            </a:r>
          </a:p>
          <a:p>
            <a:pPr algn="just"/>
            <a:r>
              <a:rPr lang="en-US" dirty="0"/>
              <a:t>		</a:t>
            </a:r>
            <a:r>
              <a:rPr lang="ru-RU" dirty="0"/>
              <a:t>	</a:t>
            </a:r>
            <a:r>
              <a:rPr lang="en-US" dirty="0"/>
              <a:t>	&lt;</a:t>
            </a:r>
            <a:r>
              <a:rPr lang="ru-RU" dirty="0"/>
              <a:t>Контрольная</a:t>
            </a:r>
            <a:r>
              <a:rPr lang="en-US" dirty="0"/>
              <a:t> </a:t>
            </a:r>
            <a:r>
              <a:rPr lang="ru-RU" dirty="0"/>
              <a:t>сумма </a:t>
            </a:r>
            <a:r>
              <a:rPr lang="en-US" dirty="0"/>
              <a:t>(</a:t>
            </a:r>
            <a:r>
              <a:rPr lang="ru-RU" dirty="0" err="1"/>
              <a:t>хеш</a:t>
            </a:r>
            <a:r>
              <a:rPr lang="ru-RU" dirty="0"/>
              <a:t>)</a:t>
            </a:r>
            <a:r>
              <a:rPr lang="en-US" dirty="0"/>
              <a:t>&gt;</a:t>
            </a:r>
            <a:endParaRPr lang="ru-RU" dirty="0"/>
          </a:p>
          <a:p>
            <a:pPr algn="just"/>
            <a:r>
              <a:rPr lang="ru-RU" dirty="0"/>
              <a:t>		…….</a:t>
            </a:r>
          </a:p>
          <a:p>
            <a:pPr algn="just"/>
            <a:r>
              <a:rPr lang="ru-RU" dirty="0"/>
              <a:t>	</a:t>
            </a:r>
            <a:r>
              <a:rPr lang="en-US" dirty="0"/>
              <a:t>&lt;</a:t>
            </a:r>
            <a:r>
              <a:rPr lang="ru-RU" dirty="0" smtClean="0"/>
              <a:t>ЭЦП*</a:t>
            </a:r>
            <a:r>
              <a:rPr lang="en-US" dirty="0" smtClean="0"/>
              <a:t>&gt;</a:t>
            </a:r>
            <a:endParaRPr lang="en-US" dirty="0"/>
          </a:p>
          <a:p>
            <a:pPr algn="just"/>
            <a:r>
              <a:rPr lang="en-US" dirty="0" smtClean="0"/>
              <a:t>&lt;/XML&gt;</a:t>
            </a:r>
            <a:endParaRPr lang="ru-RU" dirty="0"/>
          </a:p>
          <a:p>
            <a:pPr algn="ctr"/>
            <a:endParaRPr lang="ru-RU" dirty="0"/>
          </a:p>
        </p:txBody>
      </p:sp>
    </p:spTree>
    <p:extLst>
      <p:ext uri="{BB962C8B-B14F-4D97-AF65-F5344CB8AC3E}">
        <p14:creationId xmlns:p14="http://schemas.microsoft.com/office/powerpoint/2010/main" val="2686308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a:t>
            </a:r>
            <a:r>
              <a:rPr lang="ru-RU" b="1" dirty="0" smtClean="0">
                <a:solidFill>
                  <a:schemeClr val="tx2">
                    <a:lumMod val="75000"/>
                  </a:schemeClr>
                </a:solidFill>
                <a:latin typeface="Arial" panose="020B0604020202020204" pitchFamily="34" charset="0"/>
                <a:cs typeface="Arial" panose="020B0604020202020204" pitchFamily="34" charset="0"/>
              </a:rPr>
              <a:t>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3" name="Выноска со стрелкой вправо 2"/>
          <p:cNvSpPr/>
          <p:nvPr/>
        </p:nvSpPr>
        <p:spPr>
          <a:xfrm>
            <a:off x="2923647" y="1950098"/>
            <a:ext cx="5218021" cy="3069771"/>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ru-RU" dirty="0" smtClean="0"/>
          </a:p>
          <a:p>
            <a:pPr marL="285750" indent="-285750">
              <a:buFontTx/>
              <a:buChar char="-"/>
            </a:pPr>
            <a:endParaRPr lang="ru-RU" dirty="0"/>
          </a:p>
          <a:p>
            <a:pPr marL="285750" indent="-285750">
              <a:buFontTx/>
              <a:buChar char="-"/>
            </a:pPr>
            <a:r>
              <a:rPr lang="ru-RU" sz="1600" dirty="0" smtClean="0"/>
              <a:t>Общие данные об объекте работ</a:t>
            </a:r>
          </a:p>
          <a:p>
            <a:pPr marL="285750" indent="-285750">
              <a:buFontTx/>
              <a:buChar char="-"/>
            </a:pPr>
            <a:endParaRPr lang="ru-RU" sz="1600" dirty="0" smtClean="0"/>
          </a:p>
          <a:p>
            <a:pPr marL="285750" indent="-285750">
              <a:buFontTx/>
              <a:buChar char="-"/>
            </a:pPr>
            <a:r>
              <a:rPr lang="ru-RU" sz="1600" dirty="0" smtClean="0"/>
              <a:t>Информация по изученности</a:t>
            </a:r>
          </a:p>
          <a:p>
            <a:pPr marL="285750" indent="-285750">
              <a:buFontTx/>
              <a:buChar char="-"/>
            </a:pPr>
            <a:endParaRPr lang="ru-RU" sz="1600" dirty="0"/>
          </a:p>
          <a:p>
            <a:pPr marL="285750" indent="-285750">
              <a:buFontTx/>
              <a:buChar char="-"/>
            </a:pPr>
            <a:r>
              <a:rPr lang="ru-RU" sz="1600" dirty="0" smtClean="0"/>
              <a:t>Описание первичной геологической информации</a:t>
            </a:r>
          </a:p>
          <a:p>
            <a:pPr marL="285750" indent="-285750">
              <a:buFontTx/>
              <a:buChar char="-"/>
            </a:pPr>
            <a:endParaRPr lang="ru-RU" sz="1600" dirty="0"/>
          </a:p>
          <a:p>
            <a:pPr marL="285750" indent="-285750">
              <a:buFontTx/>
              <a:buChar char="-"/>
            </a:pPr>
            <a:r>
              <a:rPr lang="ru-RU" sz="1600" dirty="0" smtClean="0"/>
              <a:t>Описание интерпретированной геологической информации</a:t>
            </a:r>
          </a:p>
          <a:p>
            <a:pPr marL="285750" indent="-285750">
              <a:buFontTx/>
              <a:buChar char="-"/>
            </a:pPr>
            <a:endParaRPr lang="ru-RU" sz="1600" dirty="0" smtClean="0"/>
          </a:p>
          <a:p>
            <a:pPr marL="285750" indent="-285750">
              <a:buFontTx/>
              <a:buChar char="-"/>
            </a:pPr>
            <a:r>
              <a:rPr lang="ru-RU" sz="1600" dirty="0" smtClean="0"/>
              <a:t>Паспорт ГКМ</a:t>
            </a:r>
          </a:p>
          <a:p>
            <a:endParaRPr lang="ru-RU" dirty="0"/>
          </a:p>
          <a:p>
            <a:pPr algn="ctr"/>
            <a:endParaRPr lang="ru-RU" dirty="0"/>
          </a:p>
        </p:txBody>
      </p:sp>
      <p:sp>
        <p:nvSpPr>
          <p:cNvPr id="4" name="Блок-схема: процесс 3"/>
          <p:cNvSpPr/>
          <p:nvPr/>
        </p:nvSpPr>
        <p:spPr>
          <a:xfrm>
            <a:off x="8590160" y="1950099"/>
            <a:ext cx="2955806" cy="30697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Метаданные комплекта</a:t>
            </a:r>
            <a:endParaRPr lang="ru-RU" sz="2400" dirty="0"/>
          </a:p>
        </p:txBody>
      </p:sp>
    </p:spTree>
    <p:extLst>
      <p:ext uri="{BB962C8B-B14F-4D97-AF65-F5344CB8AC3E}">
        <p14:creationId xmlns:p14="http://schemas.microsoft.com/office/powerpoint/2010/main" val="1969140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6989606" cy="369332"/>
          </a:xfrm>
          <a:prstGeom prst="rect">
            <a:avLst/>
          </a:prstGeom>
          <a:noFill/>
        </p:spPr>
        <p:txBody>
          <a:bodyPr wrap="none" rtlCol="0">
            <a:spAutoFit/>
          </a:bodyPr>
          <a:lstStyle/>
          <a:p>
            <a:r>
              <a:rPr lang="ru-RU" dirty="0" smtClean="0"/>
              <a:t>1. Аутентификация в Портале через ЛК Недропользователя </a:t>
            </a:r>
            <a:r>
              <a:rPr lang="ru-RU" dirty="0" err="1" smtClean="0"/>
              <a:t>Роснедра</a:t>
            </a:r>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205" y="1829433"/>
            <a:ext cx="5802889" cy="351578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1913" y="2007646"/>
            <a:ext cx="4644235" cy="367860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780" y="3717954"/>
            <a:ext cx="2910406" cy="2968949"/>
          </a:xfrm>
          <a:prstGeom prst="rect">
            <a:avLst/>
          </a:prstGeom>
        </p:spPr>
      </p:pic>
      <p:sp>
        <p:nvSpPr>
          <p:cNvPr id="3" name="Прямоугольник 2"/>
          <p:cNvSpPr/>
          <p:nvPr/>
        </p:nvSpPr>
        <p:spPr>
          <a:xfrm>
            <a:off x="5758734" y="486206"/>
            <a:ext cx="2935419" cy="369332"/>
          </a:xfrm>
          <a:prstGeom prst="rect">
            <a:avLst/>
          </a:prstGeom>
        </p:spPr>
        <p:txBody>
          <a:bodyPr wrap="none">
            <a:spAutoFit/>
          </a:bodyPr>
          <a:lstStyle/>
          <a:p>
            <a:r>
              <a:rPr lang="en-US" b="1" dirty="0">
                <a:solidFill>
                  <a:srgbClr val="0000CC"/>
                </a:solidFill>
                <a:latin typeface="Verdana" panose="020B0604030504040204" pitchFamily="34" charset="0"/>
                <a:hlinkClick r:id="rId6"/>
              </a:rPr>
              <a:t>https://lkefgi.efgi.ru</a:t>
            </a:r>
            <a:endParaRPr lang="ru-RU" b="1" dirty="0"/>
          </a:p>
        </p:txBody>
      </p:sp>
    </p:spTree>
    <p:extLst>
      <p:ext uri="{BB962C8B-B14F-4D97-AF65-F5344CB8AC3E}">
        <p14:creationId xmlns:p14="http://schemas.microsoft.com/office/powerpoint/2010/main" val="1242941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3527673" cy="2585323"/>
          </a:xfrm>
          <a:prstGeom prst="rect">
            <a:avLst/>
          </a:prstGeom>
          <a:noFill/>
        </p:spPr>
        <p:txBody>
          <a:bodyPr wrap="square" rtlCol="0">
            <a:spAutoFit/>
          </a:bodyPr>
          <a:lstStyle/>
          <a:p>
            <a:r>
              <a:rPr lang="ru-RU" b="1" dirty="0" smtClean="0"/>
              <a:t>Группы </a:t>
            </a:r>
            <a:r>
              <a:rPr lang="ru-RU" b="1" dirty="0"/>
              <a:t>в системе ИС ГУ </a:t>
            </a:r>
            <a:r>
              <a:rPr lang="ru-RU" b="1" dirty="0" err="1"/>
              <a:t>Роснедра</a:t>
            </a:r>
            <a:r>
              <a:rPr lang="ru-RU" b="1" dirty="0" smtClean="0"/>
              <a:t>:</a:t>
            </a:r>
          </a:p>
          <a:p>
            <a:endParaRPr lang="ru-RU" b="1" dirty="0"/>
          </a:p>
          <a:p>
            <a:r>
              <a:rPr lang="ru-RU" dirty="0" smtClean="0"/>
              <a:t>1. Составление </a:t>
            </a:r>
            <a:r>
              <a:rPr lang="ru-RU" dirty="0"/>
              <a:t>комплекта геологической информации для представления в </a:t>
            </a:r>
            <a:r>
              <a:rPr lang="ru-RU" dirty="0" smtClean="0"/>
              <a:t>ЕФГИ</a:t>
            </a:r>
          </a:p>
          <a:p>
            <a:endParaRPr lang="ru-RU" dirty="0" smtClean="0"/>
          </a:p>
          <a:p>
            <a:r>
              <a:rPr lang="ru-RU" dirty="0" smtClean="0"/>
              <a:t>2</a:t>
            </a:r>
            <a:r>
              <a:rPr lang="ru-RU" dirty="0"/>
              <a:t>. Представление геологической информации в </a:t>
            </a:r>
            <a:r>
              <a:rPr lang="ru-RU" dirty="0" smtClean="0"/>
              <a:t>ЕФГИ</a:t>
            </a:r>
            <a:endParaRPr lang="ru-RU" dirty="0"/>
          </a:p>
        </p:txBody>
      </p:sp>
      <p:sp>
        <p:nvSpPr>
          <p:cNvPr id="3" name="Прямоугольник 2"/>
          <p:cNvSpPr/>
          <p:nvPr/>
        </p:nvSpPr>
        <p:spPr>
          <a:xfrm>
            <a:off x="5758734" y="486206"/>
            <a:ext cx="2935419" cy="369332"/>
          </a:xfrm>
          <a:prstGeom prst="rect">
            <a:avLst/>
          </a:prstGeom>
        </p:spPr>
        <p:txBody>
          <a:bodyPr wrap="none">
            <a:spAutoFit/>
          </a:bodyPr>
          <a:lstStyle/>
          <a:p>
            <a:r>
              <a:rPr lang="en-US" b="1" dirty="0">
                <a:solidFill>
                  <a:srgbClr val="0000CC"/>
                </a:solidFill>
                <a:latin typeface="Verdana" panose="020B0604030504040204" pitchFamily="34" charset="0"/>
                <a:hlinkClick r:id="rId3"/>
              </a:rPr>
              <a:t>https://lkefgi.efgi.ru</a:t>
            </a:r>
            <a:endParaRPr lang="ru-RU" b="1"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854" y="1097766"/>
            <a:ext cx="5396540" cy="5379265"/>
          </a:xfrm>
          <a:prstGeom prst="rect">
            <a:avLst/>
          </a:prstGeom>
        </p:spPr>
      </p:pic>
    </p:spTree>
    <p:extLst>
      <p:ext uri="{BB962C8B-B14F-4D97-AF65-F5344CB8AC3E}">
        <p14:creationId xmlns:p14="http://schemas.microsoft.com/office/powerpoint/2010/main" val="3874933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33978" t="-81" r="41493" b="-47"/>
          <a:stretch/>
        </p:blipFill>
        <p:spPr>
          <a:xfrm>
            <a:off x="-25399" y="-6349"/>
            <a:ext cx="2530474" cy="6886574"/>
          </a:xfrm>
          <a:prstGeom prst="rect">
            <a:avLst/>
          </a:prstGeom>
        </p:spPr>
      </p:pic>
      <p:grpSp>
        <p:nvGrpSpPr>
          <p:cNvPr id="1332" name="Группа 1331"/>
          <p:cNvGrpSpPr/>
          <p:nvPr/>
        </p:nvGrpSpPr>
        <p:grpSpPr>
          <a:xfrm>
            <a:off x="2500762" y="1"/>
            <a:ext cx="9691238" cy="888205"/>
            <a:chOff x="2500762" y="1"/>
            <a:chExt cx="9691238" cy="888205"/>
          </a:xfrm>
        </p:grpSpPr>
        <p:sp>
          <p:nvSpPr>
            <p:cNvPr id="1220"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1"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2"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3"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4"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5"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6"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7"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8"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29"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0"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1"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2"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3"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4"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5"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6"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7"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8"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39"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0"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1"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2"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3"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4"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5"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6"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7"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8"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49"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0"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1"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2"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3"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4"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5"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6"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7"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8"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59"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0"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1"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2"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3"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4"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5"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6"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7"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8"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69"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0"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1"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2"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3"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4"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5"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6"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7"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8"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79"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0"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1"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2"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3"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4"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5"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6"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7"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8"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89"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0"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1"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2"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3"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4"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5"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6"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7"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8"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299"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0"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1"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2"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3"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4"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5"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6"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7"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8"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09"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0"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1"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2"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3"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4"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315"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1" name="Прямоугольник 20"/>
          <p:cNvSpPr/>
          <p:nvPr/>
        </p:nvSpPr>
        <p:spPr>
          <a:xfrm>
            <a:off x="2712846" y="121160"/>
            <a:ext cx="8764001" cy="369332"/>
          </a:xfrm>
          <a:prstGeom prst="rect">
            <a:avLst/>
          </a:prstGeom>
        </p:spPr>
        <p:txBody>
          <a:bodyPr wrap="square">
            <a:spAutoFit/>
          </a:bodyPr>
          <a:lstStyle/>
          <a:p>
            <a:r>
              <a:rPr lang="ru-RU" b="1" dirty="0" smtClean="0">
                <a:solidFill>
                  <a:schemeClr val="tx2">
                    <a:lumMod val="75000"/>
                  </a:schemeClr>
                </a:solidFill>
                <a:latin typeface="Arial" panose="020B0604020202020204" pitchFamily="34" charset="0"/>
                <a:cs typeface="Arial" panose="020B0604020202020204" pitchFamily="34" charset="0"/>
              </a:rPr>
              <a:t>Представление </a:t>
            </a:r>
            <a:r>
              <a:rPr lang="ru-RU" b="1" dirty="0">
                <a:solidFill>
                  <a:schemeClr val="tx2">
                    <a:lumMod val="75000"/>
                  </a:schemeClr>
                </a:solidFill>
                <a:latin typeface="Arial" panose="020B0604020202020204" pitchFamily="34" charset="0"/>
                <a:cs typeface="Arial" panose="020B0604020202020204" pitchFamily="34" charset="0"/>
              </a:rPr>
              <a:t>геологической информации в ЕФГИ</a:t>
            </a:r>
          </a:p>
        </p:txBody>
      </p:sp>
      <p:grpSp>
        <p:nvGrpSpPr>
          <p:cNvPr id="2" name="Группа 1"/>
          <p:cNvGrpSpPr/>
          <p:nvPr/>
        </p:nvGrpSpPr>
        <p:grpSpPr>
          <a:xfrm>
            <a:off x="344228" y="212571"/>
            <a:ext cx="522793" cy="598343"/>
            <a:chOff x="344228" y="212571"/>
            <a:chExt cx="522793" cy="598343"/>
          </a:xfrm>
        </p:grpSpPr>
        <p:sp>
          <p:nvSpPr>
            <p:cNvPr id="123"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4"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5"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6"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7"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8"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29"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0"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13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7" name="TextBox 6"/>
          <p:cNvSpPr txBox="1"/>
          <p:nvPr/>
        </p:nvSpPr>
        <p:spPr>
          <a:xfrm>
            <a:off x="2862461" y="1149612"/>
            <a:ext cx="4178708" cy="369332"/>
          </a:xfrm>
          <a:prstGeom prst="rect">
            <a:avLst/>
          </a:prstGeom>
          <a:noFill/>
        </p:spPr>
        <p:txBody>
          <a:bodyPr wrap="none" rtlCol="0">
            <a:spAutoFit/>
          </a:bodyPr>
          <a:lstStyle/>
          <a:p>
            <a:r>
              <a:rPr lang="ru-RU" dirty="0" smtClean="0"/>
              <a:t>2. Создание комплекта, загрузка данных</a:t>
            </a:r>
            <a:endParaRPr lang="ru-RU"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788" y="1690754"/>
            <a:ext cx="6494680" cy="4407661"/>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358" y="2603240"/>
            <a:ext cx="5413720" cy="3881535"/>
          </a:xfrm>
          <a:prstGeom prst="rect">
            <a:avLst/>
          </a:prstGeom>
        </p:spPr>
      </p:pic>
    </p:spTree>
    <p:extLst>
      <p:ext uri="{BB962C8B-B14F-4D97-AF65-F5344CB8AC3E}">
        <p14:creationId xmlns:p14="http://schemas.microsoft.com/office/powerpoint/2010/main" val="1634807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24590</TotalTime>
  <Words>1183</Words>
  <Application>Microsoft Office PowerPoint</Application>
  <PresentationFormat>Широкоэкранный</PresentationFormat>
  <Paragraphs>222</Paragraphs>
  <Slides>31</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Calibri Light</vt:lpstr>
      <vt:lpstr>Myriad Pro</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Кононенко Ольга Антоновна</dc:creator>
  <cp:lastModifiedBy>Иван Захаркин</cp:lastModifiedBy>
  <cp:revision>295</cp:revision>
  <cp:lastPrinted>2019-02-26T17:47:50Z</cp:lastPrinted>
  <dcterms:created xsi:type="dcterms:W3CDTF">2018-09-03T09:38:13Z</dcterms:created>
  <dcterms:modified xsi:type="dcterms:W3CDTF">2021-04-28T16:51:45Z</dcterms:modified>
</cp:coreProperties>
</file>