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9" r:id="rId1"/>
    <p:sldMasterId id="2147483650" r:id="rId2"/>
    <p:sldMasterId id="2147483651" r:id="rId3"/>
    <p:sldMasterId id="2147483766" r:id="rId4"/>
  </p:sldMasterIdLst>
  <p:notesMasterIdLst>
    <p:notesMasterId r:id="rId22"/>
  </p:notesMasterIdLst>
  <p:sldIdLst>
    <p:sldId id="256" r:id="rId5"/>
    <p:sldId id="437" r:id="rId6"/>
    <p:sldId id="436" r:id="rId7"/>
    <p:sldId id="438" r:id="rId8"/>
    <p:sldId id="439" r:id="rId9"/>
    <p:sldId id="406" r:id="rId10"/>
    <p:sldId id="440" r:id="rId11"/>
    <p:sldId id="441" r:id="rId12"/>
    <p:sldId id="442" r:id="rId13"/>
    <p:sldId id="443" r:id="rId14"/>
    <p:sldId id="444" r:id="rId15"/>
    <p:sldId id="446" r:id="rId16"/>
    <p:sldId id="445" r:id="rId17"/>
    <p:sldId id="408" r:id="rId18"/>
    <p:sldId id="434" r:id="rId19"/>
    <p:sldId id="447" r:id="rId20"/>
    <p:sldId id="404" r:id="rId21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C5ADA3"/>
    <a:srgbClr val="0033CC"/>
    <a:srgbClr val="0000FF"/>
    <a:srgbClr val="009900"/>
    <a:srgbClr val="00CC00"/>
    <a:srgbClr val="00FF00"/>
    <a:srgbClr val="FF99FF"/>
    <a:srgbClr val="FFCC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629" autoAdjust="0"/>
  </p:normalViewPr>
  <p:slideViewPr>
    <p:cSldViewPr snapToGrid="0">
      <p:cViewPr varScale="1">
        <p:scale>
          <a:sx n="96" d="100"/>
          <a:sy n="96" d="100"/>
        </p:scale>
        <p:origin x="107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8"/>
    </p:cViewPr>
  </p:outlin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ashev\Conference\&#1044;&#1086;&#1082;&#1083;&#1072;&#1076;%20&#1042;&#1057;&#1045;&#1043;&#1045;&#1048;%202021\&#1090;&#1072;&#1073;&#1083;%20&#1080;&#1079;&#1091;&#1095;%20&#1075;&#1088;&#1072;&#1074;_&#1057;&#1051;&#1054;_&#1057;&#1090;&#1072;&#109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ashev\Conference\&#1044;&#1086;&#1082;&#1083;&#1072;&#1076;%20&#1042;&#1057;&#1045;&#1043;&#1045;&#1048;%202021\&#1090;&#1072;&#1073;&#1083;%20&#1080;&#1079;&#1091;&#1095;%20&#1075;&#1088;&#1072;&#1074;_&#1044;&#1042;_&#1089;&#1090;&#1072;&#1090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ashev\Conference\&#1044;&#1086;&#1082;&#1083;&#1072;&#1076;%20&#1042;&#1057;&#1045;&#1043;&#1045;&#1048;%202021\&#1090;&#1072;&#1073;&#1083;%20&#1080;&#1079;&#1091;&#1095;%20&#1075;&#1088;&#1072;&#1074;_&#1044;&#1042;_&#1089;&#1090;&#1072;&#1090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ashev\Conference\&#1044;&#1086;&#1082;&#1083;&#1072;&#1076;%20&#1042;&#1057;&#1045;&#1043;&#1045;&#1048;%202021\&#1090;&#1072;&#1073;&#1083;_&#1080;&#1079;&#1091;&#1095;_&#1052;&#1072;&#1075;_&#1044;&#1042;_&#1089;&#1090;&#1072;&#1090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ashev\Conference\&#1044;&#1086;&#1082;&#1083;&#1072;&#1076;%20&#1042;&#1057;&#1045;&#1043;&#1045;&#1048;%202021\&#1090;&#1072;&#1073;&#1083;%20&#1080;&#1079;&#1091;&#1095;%20&#1075;&#1088;&#1072;&#1074;_&#1057;&#1051;&#1054;_&#1057;&#1090;&#1072;&#109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ashev\Conference\&#1044;&#1086;&#1082;&#1083;&#1072;&#1076;%20&#1042;&#1057;&#1045;&#1043;&#1045;&#1048;%202021\&#1076;&#1072;&#1085;&#1085;&#1099;&#1077;_&#1048;&#1075;&#1085;&#1072;&#1090;&#1091;\&#1076;&#1072;&#1085;&#1085;&#1099;&#1077;_&#1048;&#1075;&#1085;&#1072;&#1090;&#1091;\&#1057;&#1051;&#1054;_&#1090;&#1072;&#1073;&#1083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ashev\Conference\&#1044;&#1086;&#1082;&#1083;&#1072;&#1076;%20&#1042;&#1057;&#1045;&#1043;&#1045;&#1048;%202021\&#1076;&#1072;&#1085;&#1085;&#1099;&#1077;_&#1048;&#1075;&#1085;&#1072;&#1090;&#1091;\&#1076;&#1072;&#1085;&#1085;&#1099;&#1077;_&#1048;&#1075;&#1085;&#1072;&#1090;&#1091;\&#1057;&#1051;&#1054;_&#1090;&#1072;&#1073;&#1083;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ashev\Conference\&#1044;&#1086;&#1082;&#1083;&#1072;&#1076;%20&#1042;&#1057;&#1045;&#1043;&#1045;&#1048;%202021\&#1076;&#1072;&#1085;&#1085;&#1099;&#1077;_&#1048;&#1075;&#1085;&#1072;&#1090;&#1091;\&#1076;&#1072;&#1085;&#1085;&#1099;&#1077;_&#1048;&#1075;&#1085;&#1072;&#1090;&#1091;\&#1057;&#1051;&#1054;_&#1090;&#1072;&#1073;&#1083;.xls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ashev\Conference\&#1044;&#1086;&#1082;&#1083;&#1072;&#1076;%20&#1042;&#1057;&#1045;&#1043;&#1045;&#1048;%202021\&#1090;&#1072;&#1073;&#1083;%20&#1080;&#1079;&#1091;&#1095;%20&#1075;&#1088;&#1072;&#1074;_&#1057;&#1051;&#1054;_&#1057;&#1090;&#1072;&#109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ashev\Conference\&#1044;&#1086;&#1082;&#1083;&#1072;&#1076;%20&#1042;&#1057;&#1045;&#1043;&#1045;&#1048;%202021\&#1090;&#1072;&#1073;&#1083;%20&#1080;&#1079;&#1091;&#1095;%20&#1075;&#1088;&#1072;&#1074;_&#1044;&#1042;_&#1089;&#1090;&#1072;&#1090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ashev\Conference\&#1044;&#1086;&#1082;&#1083;&#1072;&#1076;%20&#1042;&#1057;&#1045;&#1043;&#1045;&#1048;%202021\&#1090;&#1072;&#1073;&#1083;_&#1080;&#1079;&#1091;&#1095;_&#1052;&#1072;&#1075;_&#1044;&#1042;_&#1089;&#1090;&#1072;&#1090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ashev\Conference\&#1044;&#1086;&#1082;&#1083;&#1072;&#1076;%20&#1042;&#1057;&#1045;&#1043;&#1045;&#1048;%202021\&#1090;&#1072;&#1073;&#1083;_&#1080;&#1079;&#1091;&#1095;_&#1052;&#1072;&#1075;_&#1044;&#1042;_&#1089;&#1090;&#1072;&#1090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200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съёмок АГП по годам </a:t>
            </a:r>
          </a:p>
          <a:p>
            <a:pPr>
              <a:defRPr sz="12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pPr>
            <a:r>
              <a:rPr lang="ru-RU" sz="1200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выполнения</a:t>
            </a:r>
          </a:p>
        </c:rich>
      </c:tx>
      <c:layout>
        <c:manualLayout>
          <c:xMode val="edge"/>
          <c:yMode val="edge"/>
          <c:x val="0.176048556430446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6.7576389767190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E9-4DA9-92B0-2ECE45D04D15}"/>
                </c:ext>
              </c:extLst>
            </c:dLbl>
            <c:dLbl>
              <c:idx val="1"/>
              <c:layout>
                <c:manualLayout>
                  <c:x val="0"/>
                  <c:y val="4.6783654454209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E9-4DA9-92B0-2ECE45D04D15}"/>
                </c:ext>
              </c:extLst>
            </c:dLbl>
            <c:dLbl>
              <c:idx val="2"/>
              <c:layout>
                <c:manualLayout>
                  <c:x val="0"/>
                  <c:y val="9.3567308908418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2E9-4DA9-92B0-2ECE45D04D15}"/>
                </c:ext>
              </c:extLst>
            </c:dLbl>
            <c:dLbl>
              <c:idx val="3"/>
              <c:layout>
                <c:manualLayout>
                  <c:x val="0"/>
                  <c:y val="7.7972757423681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E9-4DA9-92B0-2ECE45D04D15}"/>
                </c:ext>
              </c:extLst>
            </c:dLbl>
            <c:dLbl>
              <c:idx val="4"/>
              <c:layout>
                <c:manualLayout>
                  <c:x val="-1.1187259525582785E-16"/>
                  <c:y val="8.836912508017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2E9-4DA9-92B0-2ECE45D04D15}"/>
                </c:ext>
              </c:extLst>
            </c:dLbl>
            <c:dLbl>
              <c:idx val="5"/>
              <c:layout>
                <c:manualLayout>
                  <c:x val="-1.1187259525582785E-16"/>
                  <c:y val="9.3567308908418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E9-4DA9-92B0-2ECE45D04D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Sheet1!$W$3:$W$8</c:f>
              <c:strCache>
                <c:ptCount val="6"/>
                <c:pt idx="0">
                  <c:v>1961-1969</c:v>
                </c:pt>
                <c:pt idx="1">
                  <c:v>1970-1979</c:v>
                </c:pt>
                <c:pt idx="2">
                  <c:v>1980-1989</c:v>
                </c:pt>
                <c:pt idx="3">
                  <c:v>1990-1999</c:v>
                </c:pt>
                <c:pt idx="4">
                  <c:v>2000-2009</c:v>
                </c:pt>
                <c:pt idx="5">
                  <c:v>2010-2020</c:v>
                </c:pt>
              </c:strCache>
            </c:strRef>
          </c:cat>
          <c:val>
            <c:numRef>
              <c:f>Sheet1!$X$3:$X$8</c:f>
              <c:numCache>
                <c:formatCode>General</c:formatCode>
                <c:ptCount val="6"/>
                <c:pt idx="0">
                  <c:v>5</c:v>
                </c:pt>
                <c:pt idx="1">
                  <c:v>3</c:v>
                </c:pt>
                <c:pt idx="2">
                  <c:v>19</c:v>
                </c:pt>
                <c:pt idx="3">
                  <c:v>7</c:v>
                </c:pt>
                <c:pt idx="4">
                  <c:v>11</c:v>
                </c:pt>
                <c:pt idx="5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E9-4DA9-92B0-2ECE45D04D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5976368"/>
        <c:axId val="318130656"/>
        <c:axId val="0"/>
      </c:bar3DChart>
      <c:catAx>
        <c:axId val="32597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318130656"/>
        <c:crosses val="autoZero"/>
        <c:auto val="1"/>
        <c:lblAlgn val="ctr"/>
        <c:lblOffset val="100"/>
        <c:noMultiLvlLbl val="0"/>
      </c:catAx>
      <c:valAx>
        <c:axId val="318130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325976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9050" cap="rnd" cmpd="sng" algn="ctr">
      <a:solidFill>
        <a:schemeClr val="bg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200"/>
              <a:t>Количество съёмок АГП по масштабу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10910652920962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A8-43B3-8531-50B317BE2799}"/>
                </c:ext>
              </c:extLst>
            </c:dLbl>
            <c:dLbl>
              <c:idx val="1"/>
              <c:layout>
                <c:manualLayout>
                  <c:x val="0"/>
                  <c:y val="0.124693176239567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A8-43B3-8531-50B317BE2799}"/>
                </c:ext>
              </c:extLst>
            </c:dLbl>
            <c:dLbl>
              <c:idx val="2"/>
              <c:layout>
                <c:manualLayout>
                  <c:x val="-5.5947386498911393E-17"/>
                  <c:y val="8.8324333169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A8-43B3-8531-50B317BE2799}"/>
                </c:ext>
              </c:extLst>
            </c:dLbl>
            <c:dLbl>
              <c:idx val="3"/>
              <c:layout>
                <c:manualLayout>
                  <c:x val="0"/>
                  <c:y val="0.11949762722958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A8-43B3-8531-50B317BE2799}"/>
                </c:ext>
              </c:extLst>
            </c:dLbl>
            <c:dLbl>
              <c:idx val="4"/>
              <c:layout>
                <c:manualLayout>
                  <c:x val="-1.1189477299782279E-16"/>
                  <c:y val="0.181844215349369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A8-43B3-8531-50B317BE27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Sheet1!$AA$2:$AA$6</c:f>
              <c:strCache>
                <c:ptCount val="5"/>
                <c:pt idx="0">
                  <c:v>отдельные 
профили</c:v>
                </c:pt>
                <c:pt idx="1">
                  <c:v>1:400 000
и крупнее</c:v>
                </c:pt>
                <c:pt idx="2">
                  <c:v>1:500 000</c:v>
                </c:pt>
                <c:pt idx="3">
                  <c:v>1:1 000 000</c:v>
                </c:pt>
                <c:pt idx="4">
                  <c:v>1:1 500 000
и мельче</c:v>
                </c:pt>
              </c:strCache>
            </c:strRef>
          </c:cat>
          <c:val>
            <c:numRef>
              <c:f>Sheet1!$AB$2:$AB$6</c:f>
              <c:numCache>
                <c:formatCode>General</c:formatCode>
                <c:ptCount val="5"/>
                <c:pt idx="0">
                  <c:v>12</c:v>
                </c:pt>
                <c:pt idx="1">
                  <c:v>7</c:v>
                </c:pt>
                <c:pt idx="2">
                  <c:v>3</c:v>
                </c:pt>
                <c:pt idx="3">
                  <c:v>23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9A8-43B3-8531-50B317BE27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3676064"/>
        <c:axId val="255867040"/>
        <c:axId val="0"/>
      </c:bar3DChart>
      <c:catAx>
        <c:axId val="41367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55867040"/>
        <c:crosses val="autoZero"/>
        <c:auto val="1"/>
        <c:lblAlgn val="ctr"/>
        <c:lblOffset val="100"/>
        <c:noMultiLvlLbl val="0"/>
      </c:catAx>
      <c:valAx>
        <c:axId val="25586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413676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ysClr val="window" lastClr="FFFFFF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>
          <a:solidFill>
            <a:schemeClr val="accent3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200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съёмок АГП по погрешностям (мГал)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8.8324333169693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58-44F7-8646-5C7B8E1D9CD7}"/>
                </c:ext>
              </c:extLst>
            </c:dLbl>
            <c:dLbl>
              <c:idx val="1"/>
              <c:layout>
                <c:manualLayout>
                  <c:x val="0"/>
                  <c:y val="9.871543118965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58-44F7-8646-5C7B8E1D9CD7}"/>
                </c:ext>
              </c:extLst>
            </c:dLbl>
            <c:dLbl>
              <c:idx val="2"/>
              <c:layout>
                <c:manualLayout>
                  <c:x val="5.5947386498911393E-17"/>
                  <c:y val="0.10910652920962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58-44F7-8646-5C7B8E1D9CD7}"/>
                </c:ext>
              </c:extLst>
            </c:dLbl>
            <c:dLbl>
              <c:idx val="3"/>
              <c:layout>
                <c:manualLayout>
                  <c:x val="0"/>
                  <c:y val="7.7933235149729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58-44F7-8646-5C7B8E1D9CD7}"/>
                </c:ext>
              </c:extLst>
            </c:dLbl>
            <c:dLbl>
              <c:idx val="4"/>
              <c:layout>
                <c:manualLayout>
                  <c:x val="-1.1189477299782279E-16"/>
                  <c:y val="8.8324333169693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58-44F7-8646-5C7B8E1D9CD7}"/>
                </c:ext>
              </c:extLst>
            </c:dLbl>
            <c:dLbl>
              <c:idx val="5"/>
              <c:layout>
                <c:manualLayout>
                  <c:x val="0"/>
                  <c:y val="0.10910652920962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58-44F7-8646-5C7B8E1D9C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Sheet1!$AF$2:$AF$7</c:f>
              <c:strCache>
                <c:ptCount val="6"/>
                <c:pt idx="0">
                  <c:v>&lt; 0.5</c:v>
                </c:pt>
                <c:pt idx="1">
                  <c:v>0.6 - 1</c:v>
                </c:pt>
                <c:pt idx="2">
                  <c:v>1.1 - 1.5</c:v>
                </c:pt>
                <c:pt idx="3">
                  <c:v>1.6-2.5</c:v>
                </c:pt>
                <c:pt idx="4">
                  <c:v>&gt;2.6</c:v>
                </c:pt>
                <c:pt idx="5">
                  <c:v>нет данных</c:v>
                </c:pt>
              </c:strCache>
            </c:strRef>
          </c:cat>
          <c:val>
            <c:numRef>
              <c:f>Sheet1!$AG$2:$AG$7</c:f>
              <c:numCache>
                <c:formatCode>General</c:formatCode>
                <c:ptCount val="6"/>
                <c:pt idx="0">
                  <c:v>6</c:v>
                </c:pt>
                <c:pt idx="1">
                  <c:v>11</c:v>
                </c:pt>
                <c:pt idx="2">
                  <c:v>12</c:v>
                </c:pt>
                <c:pt idx="3">
                  <c:v>5</c:v>
                </c:pt>
                <c:pt idx="4">
                  <c:v>5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58-44F7-8646-5C7B8E1D9C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2338176"/>
        <c:axId val="412448768"/>
        <c:axId val="0"/>
      </c:bar3DChart>
      <c:catAx>
        <c:axId val="41233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412448768"/>
        <c:crosses val="autoZero"/>
        <c:auto val="1"/>
        <c:lblAlgn val="ctr"/>
        <c:lblOffset val="100"/>
        <c:noMultiLvlLbl val="0"/>
      </c:catAx>
      <c:valAx>
        <c:axId val="41244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412338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9050" cap="rnd" cmpd="sng" algn="ctr">
      <a:solidFill>
        <a:schemeClr val="bg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200" dirty="0"/>
              <a:t>Количество съёмок АМП по погрешностям (нТл)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1039109801996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86-49EB-B11D-CA1E69F640A9}"/>
                </c:ext>
              </c:extLst>
            </c:dLbl>
            <c:dLbl>
              <c:idx val="1"/>
              <c:layout>
                <c:manualLayout>
                  <c:x val="0"/>
                  <c:y val="9.871543118965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86-49EB-B11D-CA1E69F640A9}"/>
                </c:ext>
              </c:extLst>
            </c:dLbl>
            <c:dLbl>
              <c:idx val="2"/>
              <c:layout>
                <c:manualLayout>
                  <c:x val="0"/>
                  <c:y val="0.10910652920962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86-49EB-B11D-CA1E69F640A9}"/>
                </c:ext>
              </c:extLst>
            </c:dLbl>
            <c:dLbl>
              <c:idx val="3"/>
              <c:layout>
                <c:manualLayout>
                  <c:x val="0"/>
                  <c:y val="9.3519882179675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86-49EB-B11D-CA1E69F640A9}"/>
                </c:ext>
              </c:extLst>
            </c:dLbl>
            <c:dLbl>
              <c:idx val="4"/>
              <c:layout>
                <c:manualLayout>
                  <c:x val="0"/>
                  <c:y val="9.871543118965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86-49EB-B11D-CA1E69F640A9}"/>
                </c:ext>
              </c:extLst>
            </c:dLbl>
            <c:dLbl>
              <c:idx val="5"/>
              <c:layout>
                <c:manualLayout>
                  <c:x val="0"/>
                  <c:y val="0.1039109801996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86-49EB-B11D-CA1E69F640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Схема!$AC$2:$AC$7</c:f>
              <c:strCache>
                <c:ptCount val="6"/>
                <c:pt idx="0">
                  <c:v>&lt; 5</c:v>
                </c:pt>
                <c:pt idx="1">
                  <c:v>5 - 10</c:v>
                </c:pt>
                <c:pt idx="2">
                  <c:v>10-20</c:v>
                </c:pt>
                <c:pt idx="3">
                  <c:v>20- 30</c:v>
                </c:pt>
                <c:pt idx="4">
                  <c:v>&gt; 30</c:v>
                </c:pt>
                <c:pt idx="5">
                  <c:v>нет данных</c:v>
                </c:pt>
              </c:strCache>
            </c:strRef>
          </c:cat>
          <c:val>
            <c:numRef>
              <c:f>Схема!$AD$2:$AD$7</c:f>
              <c:numCache>
                <c:formatCode>General</c:formatCode>
                <c:ptCount val="6"/>
                <c:pt idx="0">
                  <c:v>14</c:v>
                </c:pt>
                <c:pt idx="1">
                  <c:v>16</c:v>
                </c:pt>
                <c:pt idx="2">
                  <c:v>29</c:v>
                </c:pt>
                <c:pt idx="3">
                  <c:v>13</c:v>
                </c:pt>
                <c:pt idx="4">
                  <c:v>10</c:v>
                </c:pt>
                <c:pt idx="5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86-49EB-B11D-CA1E69F640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62788064"/>
        <c:axId val="653288224"/>
        <c:axId val="0"/>
      </c:bar3DChart>
      <c:catAx>
        <c:axId val="66278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653288224"/>
        <c:crosses val="autoZero"/>
        <c:auto val="1"/>
        <c:lblAlgn val="ctr"/>
        <c:lblOffset val="100"/>
        <c:noMultiLvlLbl val="0"/>
      </c:catAx>
      <c:valAx>
        <c:axId val="65328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662788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accent3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200" dirty="0">
                <a:solidFill>
                  <a:schemeClr val="accent3"/>
                </a:solidFill>
              </a:rPr>
              <a:t>Количество съёмок АГП по масштабу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7973693249455697E-17"/>
                  <c:y val="6.7542137129765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81-4C1A-9F0A-C8EC62079BDC}"/>
                </c:ext>
              </c:extLst>
            </c:dLbl>
            <c:dLbl>
              <c:idx val="1"/>
              <c:layout>
                <c:manualLayout>
                  <c:x val="-5.5947386498911393E-17"/>
                  <c:y val="7.4317733382661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81-4C1A-9F0A-C8EC62079BDC}"/>
                </c:ext>
              </c:extLst>
            </c:dLbl>
            <c:dLbl>
              <c:idx val="2"/>
              <c:layout>
                <c:manualLayout>
                  <c:x val="-5.5947386498911393E-17"/>
                  <c:y val="8.8324333169693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81-4C1A-9F0A-C8EC62079BDC}"/>
                </c:ext>
              </c:extLst>
            </c:dLbl>
            <c:dLbl>
              <c:idx val="3"/>
              <c:layout>
                <c:manualLayout>
                  <c:x val="0"/>
                  <c:y val="9.871543118965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81-4C1A-9F0A-C8EC62079BDC}"/>
                </c:ext>
              </c:extLst>
            </c:dLbl>
            <c:dLbl>
              <c:idx val="4"/>
              <c:layout>
                <c:manualLayout>
                  <c:x val="0"/>
                  <c:y val="8.8324333169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81-4C1A-9F0A-C8EC62079BDC}"/>
                </c:ext>
              </c:extLst>
            </c:dLbl>
            <c:dLbl>
              <c:idx val="5"/>
              <c:layout>
                <c:manualLayout>
                  <c:x val="0"/>
                  <c:y val="7.7933235149729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81-4C1A-9F0A-C8EC62079B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Sheet1!$AA$3:$AA$7</c:f>
              <c:strCache>
                <c:ptCount val="5"/>
                <c:pt idx="0">
                  <c:v>отдельные
 профили</c:v>
                </c:pt>
                <c:pt idx="1">
                  <c:v>1:200 000
и крупнее</c:v>
                </c:pt>
                <c:pt idx="2">
                  <c:v>1:500 000</c:v>
                </c:pt>
                <c:pt idx="3">
                  <c:v>1:1 000 000</c:v>
                </c:pt>
                <c:pt idx="4">
                  <c:v>1:2 000 000
и мельче</c:v>
                </c:pt>
              </c:strCache>
            </c:strRef>
          </c:cat>
          <c:val>
            <c:numRef>
              <c:f>Sheet1!$AB$3:$AB$7</c:f>
              <c:numCache>
                <c:formatCode>General</c:formatCode>
                <c:ptCount val="5"/>
                <c:pt idx="0">
                  <c:v>4</c:v>
                </c:pt>
                <c:pt idx="1">
                  <c:v>7</c:v>
                </c:pt>
                <c:pt idx="2">
                  <c:v>23</c:v>
                </c:pt>
                <c:pt idx="3">
                  <c:v>36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81-4C1A-9F0A-C8EC62079B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62836064"/>
        <c:axId val="876460704"/>
        <c:axId val="0"/>
      </c:bar3DChart>
      <c:catAx>
        <c:axId val="66283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876460704"/>
        <c:crosses val="autoZero"/>
        <c:auto val="1"/>
        <c:lblAlgn val="ctr"/>
        <c:lblOffset val="100"/>
        <c:noMultiLvlLbl val="0"/>
      </c:catAx>
      <c:valAx>
        <c:axId val="876460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662836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9050" cap="rnd" cmpd="sng" algn="ctr">
      <a:solidFill>
        <a:schemeClr val="bg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200" b="0">
                <a:solidFill>
                  <a:schemeClr val="accent3"/>
                </a:solidFill>
              </a:defRPr>
            </a:pPr>
            <a:r>
              <a:rPr lang="ru-RU" sz="1200" b="0" dirty="0">
                <a:solidFill>
                  <a:schemeClr val="accent3"/>
                </a:solidFill>
              </a:rPr>
              <a:t>Количество съёмок АМП по годам выполнения</a:t>
            </a:r>
          </a:p>
        </c:rich>
      </c:tx>
      <c:overlay val="0"/>
      <c:spPr>
        <a:noFill/>
        <a:ln w="25400"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-2.7973693249455697E-17"/>
                  <c:y val="0.10391098019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C1-46DB-8A89-3AC2DCFDDD5E}"/>
                </c:ext>
              </c:extLst>
            </c:dLbl>
            <c:dLbl>
              <c:idx val="1"/>
              <c:layout>
                <c:manualLayout>
                  <c:x val="0"/>
                  <c:y val="0.1194976272295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C1-46DB-8A89-3AC2DCFDDD5E}"/>
                </c:ext>
              </c:extLst>
            </c:dLbl>
            <c:dLbl>
              <c:idx val="2"/>
              <c:layout>
                <c:manualLayout>
                  <c:x val="-5.5947386498911393E-17"/>
                  <c:y val="0.10910652920962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C1-46DB-8A89-3AC2DCFDDD5E}"/>
                </c:ext>
              </c:extLst>
            </c:dLbl>
            <c:dLbl>
              <c:idx val="3"/>
              <c:layout>
                <c:manualLayout>
                  <c:x val="0"/>
                  <c:y val="9.871543118965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C1-46DB-8A89-3AC2DCFDDD5E}"/>
                </c:ext>
              </c:extLst>
            </c:dLbl>
            <c:dLbl>
              <c:idx val="4"/>
              <c:layout>
                <c:manualLayout>
                  <c:x val="0"/>
                  <c:y val="0.10910652920962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CC1-46DB-8A89-3AC2DCFDDD5E}"/>
                </c:ext>
              </c:extLst>
            </c:dLbl>
            <c:dLbl>
              <c:idx val="5"/>
              <c:layout>
                <c:manualLayout>
                  <c:x val="0"/>
                  <c:y val="0.10910652920962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C1-46DB-8A89-3AC2DCFDDD5E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Лист1!$N$2:$N$7</c:f>
              <c:strCache>
                <c:ptCount val="6"/>
                <c:pt idx="0">
                  <c:v>1961-1969</c:v>
                </c:pt>
                <c:pt idx="1">
                  <c:v>1970-1979</c:v>
                </c:pt>
                <c:pt idx="2">
                  <c:v>1980-1989</c:v>
                </c:pt>
                <c:pt idx="3">
                  <c:v>1990-1999</c:v>
                </c:pt>
                <c:pt idx="4">
                  <c:v>2000-2009</c:v>
                </c:pt>
                <c:pt idx="5">
                  <c:v>2010-2020</c:v>
                </c:pt>
              </c:strCache>
            </c:strRef>
          </c:cat>
          <c:val>
            <c:numRef>
              <c:f>Лист1!$O$2:$O$7</c:f>
              <c:numCache>
                <c:formatCode>General</c:formatCode>
                <c:ptCount val="6"/>
                <c:pt idx="0">
                  <c:v>12</c:v>
                </c:pt>
                <c:pt idx="1">
                  <c:v>20</c:v>
                </c:pt>
                <c:pt idx="2">
                  <c:v>14</c:v>
                </c:pt>
                <c:pt idx="3">
                  <c:v>11</c:v>
                </c:pt>
                <c:pt idx="4">
                  <c:v>14</c:v>
                </c:pt>
                <c:pt idx="5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C1-46DB-8A89-3AC2DCFDDD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6846943"/>
        <c:axId val="1"/>
        <c:axId val="0"/>
      </c:bar3DChart>
      <c:catAx>
        <c:axId val="576846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 sz="900">
                <a:solidFill>
                  <a:schemeClr val="accent3"/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 sz="900">
                <a:solidFill>
                  <a:schemeClr val="accent3"/>
                </a:solidFill>
              </a:defRPr>
            </a:pPr>
            <a:endParaRPr lang="ru-RU"/>
          </a:p>
        </c:txPr>
        <c:crossAx val="576846943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200" b="0" i="0" baseline="0">
                <a:solidFill>
                  <a:schemeClr val="accent3"/>
                </a:solidFill>
                <a:effectLst/>
              </a:rPr>
              <a:t>Количество съёмок АМП по масштабу</a:t>
            </a:r>
            <a:endParaRPr lang="ru-RU" sz="1200" b="0">
              <a:solidFill>
                <a:schemeClr val="accent3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9.3519882179675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17-4534-A5DB-B4A42753A89A}"/>
                </c:ext>
              </c:extLst>
            </c:dLbl>
            <c:dLbl>
              <c:idx val="1"/>
              <c:layout>
                <c:manualLayout>
                  <c:x val="0"/>
                  <c:y val="9.871543118965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17-4534-A5DB-B4A42753A89A}"/>
                </c:ext>
              </c:extLst>
            </c:dLbl>
            <c:dLbl>
              <c:idx val="2"/>
              <c:layout>
                <c:manualLayout>
                  <c:x val="-5.5947386498911393E-17"/>
                  <c:y val="9.3519882179675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17-4534-A5DB-B4A42753A89A}"/>
                </c:ext>
              </c:extLst>
            </c:dLbl>
            <c:dLbl>
              <c:idx val="3"/>
              <c:layout>
                <c:manualLayout>
                  <c:x val="0"/>
                  <c:y val="0.10391098019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17-4534-A5DB-B4A42753A89A}"/>
                </c:ext>
              </c:extLst>
            </c:dLbl>
            <c:dLbl>
              <c:idx val="4"/>
              <c:layout>
                <c:manualLayout>
                  <c:x val="0"/>
                  <c:y val="7.7933235149729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17-4534-A5DB-B4A42753A89A}"/>
                </c:ext>
              </c:extLst>
            </c:dLbl>
            <c:dLbl>
              <c:idx val="5"/>
              <c:layout>
                <c:manualLayout>
                  <c:x val="0"/>
                  <c:y val="0.10910652920962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17-4534-A5DB-B4A42753A8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Лист1!$R$2:$R$7</c:f>
              <c:strCache>
                <c:ptCount val="6"/>
                <c:pt idx="0">
                  <c:v>отдельные
 профили</c:v>
                </c:pt>
                <c:pt idx="1">
                  <c:v>крупнее
1:200 000</c:v>
                </c:pt>
                <c:pt idx="2">
                  <c:v>1:200 000</c:v>
                </c:pt>
                <c:pt idx="3">
                  <c:v>1:500 000</c:v>
                </c:pt>
                <c:pt idx="4">
                  <c:v>1:1 000 000</c:v>
                </c:pt>
                <c:pt idx="5">
                  <c:v>1:2 000 000
и мельче</c:v>
                </c:pt>
              </c:strCache>
            </c:strRef>
          </c:cat>
          <c:val>
            <c:numRef>
              <c:f>Лист1!$S$2:$S$7</c:f>
              <c:numCache>
                <c:formatCode>General</c:formatCode>
                <c:ptCount val="6"/>
                <c:pt idx="0">
                  <c:v>23</c:v>
                </c:pt>
                <c:pt idx="1">
                  <c:v>5</c:v>
                </c:pt>
                <c:pt idx="2">
                  <c:v>17</c:v>
                </c:pt>
                <c:pt idx="3">
                  <c:v>30</c:v>
                </c:pt>
                <c:pt idx="4">
                  <c:v>13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217-4534-A5DB-B4A42753A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4651151"/>
        <c:axId val="1"/>
        <c:axId val="0"/>
      </c:bar3DChart>
      <c:catAx>
        <c:axId val="404651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404651151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200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</a:t>
            </a:r>
            <a:r>
              <a:rPr lang="ru-RU" sz="1200" baseline="0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съёмок АМП по погрешностям (нТл)</a:t>
            </a:r>
            <a:endParaRPr lang="ru-RU" sz="120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20047961078035978"/>
          <c:y val="3.4934497816593885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109106529209621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4E-4C2C-AF65-FBFF59236184}"/>
                </c:ext>
              </c:extLst>
            </c:dLbl>
            <c:dLbl>
              <c:idx val="1"/>
              <c:layout>
                <c:manualLayout>
                  <c:x val="0"/>
                  <c:y val="9.871543118965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4E-4C2C-AF65-FBFF59236184}"/>
                </c:ext>
              </c:extLst>
            </c:dLbl>
            <c:dLbl>
              <c:idx val="2"/>
              <c:layout>
                <c:manualLayout>
                  <c:x val="0"/>
                  <c:y val="0.10910652920962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4E-4C2C-AF65-FBFF59236184}"/>
                </c:ext>
              </c:extLst>
            </c:dLbl>
            <c:dLbl>
              <c:idx val="3"/>
              <c:layout>
                <c:manualLayout>
                  <c:x val="-1.1189477299782279E-16"/>
                  <c:y val="9.3519882179675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4E-4C2C-AF65-FBFF59236184}"/>
                </c:ext>
              </c:extLst>
            </c:dLbl>
            <c:dLbl>
              <c:idx val="4"/>
              <c:layout>
                <c:manualLayout>
                  <c:x val="-1.1189477299782279E-16"/>
                  <c:y val="6.2346588119783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4E-4C2C-AF65-FBFF592361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Лист1!$W$2:$W$6</c:f>
              <c:strCache>
                <c:ptCount val="5"/>
                <c:pt idx="0">
                  <c:v>&lt; 5</c:v>
                </c:pt>
                <c:pt idx="1">
                  <c:v>5 - 15</c:v>
                </c:pt>
                <c:pt idx="2">
                  <c:v>15 - 30</c:v>
                </c:pt>
                <c:pt idx="3">
                  <c:v>&gt; 30</c:v>
                </c:pt>
                <c:pt idx="4">
                  <c:v>нет данных</c:v>
                </c:pt>
              </c:strCache>
            </c:strRef>
          </c:cat>
          <c:val>
            <c:numRef>
              <c:f>Лист1!$X$2:$X$6</c:f>
              <c:numCache>
                <c:formatCode>General</c:formatCode>
                <c:ptCount val="5"/>
                <c:pt idx="0">
                  <c:v>50</c:v>
                </c:pt>
                <c:pt idx="1">
                  <c:v>27</c:v>
                </c:pt>
                <c:pt idx="2">
                  <c:v>13</c:v>
                </c:pt>
                <c:pt idx="3">
                  <c:v>9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D4E-4C2C-AF65-FBFF592361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48886352"/>
        <c:axId val="1"/>
        <c:axId val="0"/>
      </c:bar3DChart>
      <c:catAx>
        <c:axId val="64888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6488863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r>
              <a:rPr lang="ru-RU" sz="1200" b="0" i="0" baseline="0">
                <a:solidFill>
                  <a:schemeClr val="accent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Количество съёмок АГП по погрешностям (мГал)</a:t>
            </a:r>
            <a:endParaRPr lang="ru-RU" sz="1200">
              <a:solidFill>
                <a:schemeClr val="accent3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3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124693176239567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B9-4A78-BA11-1AC85F7B6474}"/>
                </c:ext>
              </c:extLst>
            </c:dLbl>
            <c:dLbl>
              <c:idx val="1"/>
              <c:layout>
                <c:manualLayout>
                  <c:x val="0"/>
                  <c:y val="0.10910652920962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B9-4A78-BA11-1AC85F7B6474}"/>
                </c:ext>
              </c:extLst>
            </c:dLbl>
            <c:dLbl>
              <c:idx val="2"/>
              <c:layout>
                <c:manualLayout>
                  <c:x val="0"/>
                  <c:y val="9.871543118965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1B9-4A78-BA11-1AC85F7B6474}"/>
                </c:ext>
              </c:extLst>
            </c:dLbl>
            <c:dLbl>
              <c:idx val="3"/>
              <c:layout>
                <c:manualLayout>
                  <c:x val="0"/>
                  <c:y val="5.0900234307559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B9-4A78-BA11-1AC85F7B6474}"/>
                </c:ext>
              </c:extLst>
            </c:dLbl>
            <c:dLbl>
              <c:idx val="4"/>
              <c:layout>
                <c:manualLayout>
                  <c:x val="-1.1189477299782279E-16"/>
                  <c:y val="0.10910652920962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B9-4A78-BA11-1AC85F7B64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Sheet1!$AF$3:$AF$7</c:f>
              <c:strCache>
                <c:ptCount val="5"/>
                <c:pt idx="0">
                  <c:v>&lt; 0.5</c:v>
                </c:pt>
                <c:pt idx="1">
                  <c:v>0.6 - 1</c:v>
                </c:pt>
                <c:pt idx="2">
                  <c:v>1.1 - 1.5</c:v>
                </c:pt>
                <c:pt idx="3">
                  <c:v>&gt; 1.5</c:v>
                </c:pt>
                <c:pt idx="4">
                  <c:v>нет данных</c:v>
                </c:pt>
              </c:strCache>
            </c:strRef>
          </c:cat>
          <c:val>
            <c:numRef>
              <c:f>Sheet1!$AG$3:$AG$7</c:f>
              <c:numCache>
                <c:formatCode>General</c:formatCode>
                <c:ptCount val="5"/>
                <c:pt idx="0">
                  <c:v>26</c:v>
                </c:pt>
                <c:pt idx="1">
                  <c:v>18</c:v>
                </c:pt>
                <c:pt idx="2">
                  <c:v>7</c:v>
                </c:pt>
                <c:pt idx="3">
                  <c:v>2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B9-4A78-BA11-1AC85F7B6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4214032"/>
        <c:axId val="122771712"/>
        <c:axId val="0"/>
      </c:bar3DChart>
      <c:catAx>
        <c:axId val="42421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122771712"/>
        <c:crosses val="autoZero"/>
        <c:auto val="1"/>
        <c:lblAlgn val="ctr"/>
        <c:lblOffset val="100"/>
        <c:noMultiLvlLbl val="0"/>
      </c:catAx>
      <c:valAx>
        <c:axId val="12277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424214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2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съёмок АГП по годам выполнения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7.7933235149729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B3-41B3-9CF0-C3F6EA366D14}"/>
                </c:ext>
              </c:extLst>
            </c:dLbl>
            <c:dLbl>
              <c:idx val="1"/>
              <c:layout>
                <c:manualLayout>
                  <c:x val="0"/>
                  <c:y val="0.124693176239567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B3-41B3-9CF0-C3F6EA366D14}"/>
                </c:ext>
              </c:extLst>
            </c:dLbl>
            <c:dLbl>
              <c:idx val="2"/>
              <c:layout>
                <c:manualLayout>
                  <c:x val="0"/>
                  <c:y val="0.140279823269513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B3-41B3-9CF0-C3F6EA366D14}"/>
                </c:ext>
              </c:extLst>
            </c:dLbl>
            <c:dLbl>
              <c:idx val="3"/>
              <c:layout>
                <c:manualLayout>
                  <c:x val="0"/>
                  <c:y val="9.3519882179675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B3-41B3-9CF0-C3F6EA366D14}"/>
                </c:ext>
              </c:extLst>
            </c:dLbl>
            <c:dLbl>
              <c:idx val="4"/>
              <c:layout>
                <c:manualLayout>
                  <c:x val="0"/>
                  <c:y val="9.3519882179675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BB3-41B3-9CF0-C3F6EA366D14}"/>
                </c:ext>
              </c:extLst>
            </c:dLbl>
            <c:dLbl>
              <c:idx val="5"/>
              <c:layout>
                <c:manualLayout>
                  <c:x val="-1.1189477299782279E-16"/>
                  <c:y val="0.135084274259531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B3-41B3-9CF0-C3F6EA366D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Sheet1!$W$2:$W$7</c:f>
              <c:strCache>
                <c:ptCount val="6"/>
                <c:pt idx="0">
                  <c:v>1961-1969</c:v>
                </c:pt>
                <c:pt idx="1">
                  <c:v>1970-1979</c:v>
                </c:pt>
                <c:pt idx="2">
                  <c:v>1980-1989</c:v>
                </c:pt>
                <c:pt idx="3">
                  <c:v>1990-1999</c:v>
                </c:pt>
                <c:pt idx="4">
                  <c:v>2000-2009</c:v>
                </c:pt>
                <c:pt idx="5">
                  <c:v>2010-2020</c:v>
                </c:pt>
              </c:strCache>
            </c:strRef>
          </c:cat>
          <c:val>
            <c:numRef>
              <c:f>Sheet1!$X$2:$X$7</c:f>
              <c:numCache>
                <c:formatCode>General</c:formatCode>
                <c:ptCount val="6"/>
                <c:pt idx="0">
                  <c:v>4</c:v>
                </c:pt>
                <c:pt idx="1">
                  <c:v>8</c:v>
                </c:pt>
                <c:pt idx="2">
                  <c:v>25</c:v>
                </c:pt>
                <c:pt idx="3">
                  <c:v>6</c:v>
                </c:pt>
                <c:pt idx="4">
                  <c:v>6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BB3-41B3-9CF0-C3F6EA366D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9112591"/>
        <c:axId val="2026021151"/>
        <c:axId val="0"/>
      </c:bar3DChart>
      <c:catAx>
        <c:axId val="201911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6021151"/>
        <c:crosses val="autoZero"/>
        <c:auto val="1"/>
        <c:lblAlgn val="ctr"/>
        <c:lblOffset val="100"/>
        <c:noMultiLvlLbl val="0"/>
      </c:catAx>
      <c:valAx>
        <c:axId val="2026021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019112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9050" cap="rnd" cmpd="sng" algn="ctr">
      <a:solidFill>
        <a:schemeClr val="bg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200"/>
              <a:t>Количество съёмок АМП по годам </a:t>
            </a:r>
          </a:p>
          <a:p>
            <a:pPr>
              <a:defRPr sz="1200"/>
            </a:pPr>
            <a:r>
              <a:rPr lang="ru-RU" sz="1200"/>
              <a:t>выполнения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9.3519882179675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52-4838-899A-85873E497152}"/>
                </c:ext>
              </c:extLst>
            </c:dLbl>
            <c:dLbl>
              <c:idx val="1"/>
              <c:layout>
                <c:manualLayout>
                  <c:x val="0"/>
                  <c:y val="9.3519882179675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52-4838-899A-85873E497152}"/>
                </c:ext>
              </c:extLst>
            </c:dLbl>
            <c:dLbl>
              <c:idx val="2"/>
              <c:layout>
                <c:manualLayout>
                  <c:x val="0"/>
                  <c:y val="0.109106529209621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D52-4838-899A-85873E497152}"/>
                </c:ext>
              </c:extLst>
            </c:dLbl>
            <c:dLbl>
              <c:idx val="3"/>
              <c:layout>
                <c:manualLayout>
                  <c:x val="0"/>
                  <c:y val="9.3519882179675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52-4838-899A-85873E497152}"/>
                </c:ext>
              </c:extLst>
            </c:dLbl>
            <c:dLbl>
              <c:idx val="4"/>
              <c:layout>
                <c:manualLayout>
                  <c:x val="0"/>
                  <c:y val="8.3128784159711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D52-4838-899A-85873E497152}"/>
                </c:ext>
              </c:extLst>
            </c:dLbl>
            <c:dLbl>
              <c:idx val="5"/>
              <c:layout>
                <c:manualLayout>
                  <c:x val="0"/>
                  <c:y val="8.8324333169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52-4838-899A-85873E4971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Схема!$T$2:$T$7</c:f>
              <c:strCache>
                <c:ptCount val="6"/>
                <c:pt idx="0">
                  <c:v>1955-1969</c:v>
                </c:pt>
                <c:pt idx="1">
                  <c:v>1970-1979</c:v>
                </c:pt>
                <c:pt idx="2">
                  <c:v>1980-1989</c:v>
                </c:pt>
                <c:pt idx="3">
                  <c:v>1990-1999</c:v>
                </c:pt>
                <c:pt idx="4">
                  <c:v>2000-2009</c:v>
                </c:pt>
                <c:pt idx="5">
                  <c:v>2010-2020</c:v>
                </c:pt>
              </c:strCache>
            </c:strRef>
          </c:cat>
          <c:val>
            <c:numRef>
              <c:f>Схема!$U$2:$U$7</c:f>
              <c:numCache>
                <c:formatCode>General</c:formatCode>
                <c:ptCount val="6"/>
                <c:pt idx="0">
                  <c:v>13</c:v>
                </c:pt>
                <c:pt idx="1">
                  <c:v>20</c:v>
                </c:pt>
                <c:pt idx="2">
                  <c:v>38</c:v>
                </c:pt>
                <c:pt idx="3">
                  <c:v>16</c:v>
                </c:pt>
                <c:pt idx="4">
                  <c:v>5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D52-4838-899A-85873E4971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9603775"/>
        <c:axId val="2014671407"/>
        <c:axId val="0"/>
      </c:bar3DChart>
      <c:catAx>
        <c:axId val="2019603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014671407"/>
        <c:crosses val="autoZero"/>
        <c:auto val="1"/>
        <c:lblAlgn val="ctr"/>
        <c:lblOffset val="100"/>
        <c:noMultiLvlLbl val="0"/>
      </c:catAx>
      <c:valAx>
        <c:axId val="20146714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019603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accent3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200" dirty="0">
                <a:solidFill>
                  <a:schemeClr val="accent3"/>
                </a:solidFill>
              </a:rPr>
              <a:t>Количество съёмок АМП по масштабу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9.871543118965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7-4A91-9577-1E5CE92FAEDF}"/>
                </c:ext>
              </c:extLst>
            </c:dLbl>
            <c:dLbl>
              <c:idx val="1"/>
              <c:layout>
                <c:manualLayout>
                  <c:x val="-5.5947386498911393E-17"/>
                  <c:y val="9.871543118965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E7-4A91-9577-1E5CE92FAEDF}"/>
                </c:ext>
              </c:extLst>
            </c:dLbl>
            <c:dLbl>
              <c:idx val="2"/>
              <c:layout>
                <c:manualLayout>
                  <c:x val="-5.5947386498911393E-17"/>
                  <c:y val="9.8715431189657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7-4A91-9577-1E5CE92FAEDF}"/>
                </c:ext>
              </c:extLst>
            </c:dLbl>
            <c:dLbl>
              <c:idx val="3"/>
              <c:layout>
                <c:manualLayout>
                  <c:x val="0"/>
                  <c:y val="0.10910652920962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E7-4A91-9577-1E5CE92FAEDF}"/>
                </c:ext>
              </c:extLst>
            </c:dLbl>
            <c:dLbl>
              <c:idx val="4"/>
              <c:layout>
                <c:manualLayout>
                  <c:x val="0"/>
                  <c:y val="0.109106529209622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7-4A91-9577-1E5CE92FAE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Схема!$X$2:$X$6</c:f>
              <c:strCache>
                <c:ptCount val="5"/>
                <c:pt idx="0">
                  <c:v>отдельные
 профили</c:v>
                </c:pt>
                <c:pt idx="1">
                  <c:v>1:200 000 и 
крупнее </c:v>
                </c:pt>
                <c:pt idx="2">
                  <c:v>1:500 000 - 
1:400 000</c:v>
                </c:pt>
                <c:pt idx="3">
                  <c:v>1:1 000 000 -1:650 000</c:v>
                </c:pt>
                <c:pt idx="4">
                  <c:v>1:2 000 000
и мельче</c:v>
                </c:pt>
              </c:strCache>
            </c:strRef>
          </c:cat>
          <c:val>
            <c:numRef>
              <c:f>Схема!$Y$2:$Y$6</c:f>
              <c:numCache>
                <c:formatCode>General</c:formatCode>
                <c:ptCount val="5"/>
                <c:pt idx="0">
                  <c:v>24</c:v>
                </c:pt>
                <c:pt idx="1">
                  <c:v>13</c:v>
                </c:pt>
                <c:pt idx="2">
                  <c:v>21</c:v>
                </c:pt>
                <c:pt idx="3">
                  <c:v>28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5E7-4A91-9577-1E5CE92FAE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4822640"/>
        <c:axId val="416975968"/>
        <c:axId val="0"/>
      </c:bar3DChart>
      <c:catAx>
        <c:axId val="25482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416975968"/>
        <c:crosses val="autoZero"/>
        <c:auto val="1"/>
        <c:lblAlgn val="ctr"/>
        <c:lblOffset val="100"/>
        <c:noMultiLvlLbl val="0"/>
      </c:catAx>
      <c:valAx>
        <c:axId val="416975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54822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ysClr val="window" lastClr="FFFFFF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effectLst/>
                <a:latin typeface="Symbol" pitchFamily="18" charset="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effectLst/>
                <a:latin typeface="Symbol" pitchFamily="18" charset="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4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</p:sp>
      <p:sp>
        <p:nvSpPr>
          <p:cNvPr id="264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64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effectLst/>
                <a:latin typeface="Symbol" pitchFamily="18" charset="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4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effectLst/>
                <a:latin typeface="Symbol" pitchFamily="18" charset="2"/>
              </a:defRPr>
            </a:lvl1pPr>
          </a:lstStyle>
          <a:p>
            <a:pPr>
              <a:defRPr/>
            </a:pPr>
            <a:fld id="{F599F7C7-8D05-490F-98E0-2AD06AFC78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439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ymbol" pitchFamily="18" charset="2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ymbol" pitchFamily="18" charset="2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ymbol" pitchFamily="18" charset="2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ymbol" pitchFamily="18" charset="2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ymbol" pitchFamily="18" charset="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/>
          <a:p>
            <a:pPr>
              <a:defRPr/>
            </a:pPr>
            <a:fld id="{5D92FF1C-B063-4F56-B2F8-67079C055659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167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54790-D4E8-42C5-AD79-4DBFC74A1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7C534-698D-4CA1-AA3A-6085375B3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7C2AF-E751-4197-B132-0C6BF7CF7A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42896-2CC7-4348-A4FF-98B11EB3F2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DA831-ABC7-4222-92A8-75289AEBA2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85843-27AB-452C-ACE9-A0F482A310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4EE6F-58FE-478B-9D2A-3A6B7575DC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061EC-36C4-4CE8-A578-3C54A181F8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A9BDE-8F2C-4A62-8F14-CD612B1FD0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38E7F-B31C-4B25-90F9-DC51025FB3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3C1EE-BE8D-415C-A3DF-0373A63635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4FA9C-70F1-40FC-BDA2-79F8C5EFD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4BEDB-4912-4E31-9093-8642368F8D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CAB26-DEE4-4F6D-A07B-3C891A8BD8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733FF-5ED1-4C7E-9486-56DF0596E4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07D8B-BD5D-496A-AAA6-DB7D4E9F81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25290-C9B4-4B33-9A27-1392EE77DE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58C56-D96D-4A7F-AF48-C995D5B521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58138-5654-4B19-A180-903D5BEE79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4D2F8-457A-4E15-8D77-C70345CA2C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CD9D8-B31F-443E-82E0-CD94F8BF8C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B6B85-7E56-45C6-8821-BEB7A4ECA2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8FED-5933-4123-9022-D21E8F8266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5082B-C1E1-49ED-A541-4874620450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88CA5-F208-408C-AA4E-073734233A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AC7BB-7989-4407-9E3B-0998558E2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AC43E-5759-4E56-8CD1-0BDF3C95BD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EC9AF-EBD9-4446-AA47-C84C0C0616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FC8BA-C0C1-4375-A108-56F97662A3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119D0-4D7D-419F-8105-6BA7D5A49C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396ED-9308-4C54-AF57-5B99FB1C6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046EF-14C3-4B4E-8D56-40E32B3CB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80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7A30C-FA05-4021-B3DD-69F1AC902E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525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340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262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579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707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2079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202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86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961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877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27C12-D751-4963-90F7-E68D347A0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328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82419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0543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4134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45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DA831-ABC7-4222-92A8-75289AEBA2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623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E53DA-334F-4A69-8F5F-9D3EA8239A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30CAE-0D0C-4ED4-9595-90414E668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8ED9-D502-4A48-9143-30EDA8A20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0163A-54B3-48C5-8149-2B858D58A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effectLst/>
                <a:latin typeface="Symbol" pitchFamily="18" charset="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effectLst/>
                <a:latin typeface="Symbol" pitchFamily="18" charset="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effectLst/>
                <a:latin typeface="Symbol" pitchFamily="18" charset="2"/>
              </a:defRPr>
            </a:lvl1pPr>
          </a:lstStyle>
          <a:p>
            <a:pPr>
              <a:defRPr/>
            </a:pPr>
            <a:fld id="{A08BE206-AE1D-4703-9EE2-E6C63FB460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60" r:id="rId12"/>
    <p:sldLayoutId id="2147483659" r:id="rId13"/>
    <p:sldLayoutId id="214748365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effectLst/>
                <a:latin typeface="Symbol" pitchFamily="18" charset="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effectLst/>
                <a:latin typeface="Symbol" pitchFamily="18" charset="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4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effectLst/>
                <a:latin typeface="Symbol" pitchFamily="18" charset="2"/>
              </a:defRPr>
            </a:lvl1pPr>
          </a:lstStyle>
          <a:p>
            <a:pPr>
              <a:defRPr/>
            </a:pPr>
            <a:fld id="{81698644-AB70-49A1-8F2E-F216EE36D5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  <p:sldLayoutId id="2147483673" r:id="rId12"/>
    <p:sldLayoutId id="21474836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effectLst/>
                <a:latin typeface="Symbol" pitchFamily="18" charset="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5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effectLst/>
                <a:latin typeface="Symbol" pitchFamily="18" charset="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effectLst/>
                <a:latin typeface="Symbol" pitchFamily="18" charset="2"/>
              </a:defRPr>
            </a:lvl1pPr>
          </a:lstStyle>
          <a:p>
            <a:pPr>
              <a:defRPr/>
            </a:pPr>
            <a:fld id="{EECE788E-9911-4612-BB04-AA36533AE5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08BE206-AE1D-4703-9EE2-E6C63FB46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48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4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0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413468" y="855010"/>
            <a:ext cx="7847937" cy="256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ru-RU" sz="3200" dirty="0">
              <a:solidFill>
                <a:schemeClr val="accent1"/>
              </a:solidFill>
              <a:ea typeface="Verdana" panose="020B0604030504040204" pitchFamily="34" charset="0"/>
            </a:endParaRPr>
          </a:p>
          <a:p>
            <a:r>
              <a:rPr lang="ru-RU" sz="2400" dirty="0">
                <a:solidFill>
                  <a:schemeClr val="accent1"/>
                </a:solidFill>
                <a:ea typeface="Verdana" panose="020B0604030504040204" pitchFamily="34" charset="0"/>
                <a:cs typeface="Arial" pitchFamily="34" charset="0"/>
              </a:rPr>
              <a:t>Структурированный массив цифровой информации по потенциальным полям акваторий континентального шельфа Российской Федерации: </a:t>
            </a:r>
          </a:p>
          <a:p>
            <a:r>
              <a:rPr lang="ru-RU" sz="2400" dirty="0">
                <a:solidFill>
                  <a:schemeClr val="accent1"/>
                </a:solidFill>
                <a:ea typeface="Verdana" panose="020B0604030504040204" pitchFamily="34" charset="0"/>
                <a:cs typeface="Arial" pitchFamily="34" charset="0"/>
              </a:rPr>
              <a:t>состав, применяемые методики, возможности использования для мониторинга ГК-1000 и подготовки сводных карт различного масштаба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121780" y="5808050"/>
            <a:ext cx="5322013" cy="923330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algn="ctr"/>
            <a:endParaRPr lang="ru-RU" sz="1200" i="1" dirty="0">
              <a:solidFill>
                <a:schemeClr val="accent5"/>
              </a:solidFill>
              <a:ea typeface="Verdana" panose="020B0604030504040204" pitchFamily="34" charset="0"/>
            </a:endParaRPr>
          </a:p>
          <a:p>
            <a:pPr algn="ctr"/>
            <a:r>
              <a:rPr lang="ru-RU" sz="1400" dirty="0">
                <a:solidFill>
                  <a:schemeClr val="accent5"/>
                </a:solidFill>
                <a:ea typeface="Verdana" panose="020B0604030504040204" pitchFamily="34" charset="0"/>
              </a:rPr>
              <a:t>ФГБУ «ВНИИОкеангеология» </a:t>
            </a:r>
            <a:endParaRPr lang="en-US" sz="1400" dirty="0">
              <a:solidFill>
                <a:schemeClr val="accent5"/>
              </a:solidFill>
              <a:ea typeface="Verdana" panose="020B0604030504040204" pitchFamily="34" charset="0"/>
            </a:endParaRPr>
          </a:p>
          <a:p>
            <a:pPr algn="ctr"/>
            <a:r>
              <a:rPr lang="ru-RU" sz="1400" dirty="0">
                <a:solidFill>
                  <a:schemeClr val="accent5"/>
                </a:solidFill>
                <a:ea typeface="Verdana" panose="020B0604030504040204" pitchFamily="34" charset="0"/>
              </a:rPr>
              <a:t>Санкт-Петербург</a:t>
            </a:r>
          </a:p>
          <a:p>
            <a:pPr algn="ctr"/>
            <a:r>
              <a:rPr lang="ru-RU" sz="1400" dirty="0">
                <a:solidFill>
                  <a:schemeClr val="accent5"/>
                </a:solidFill>
                <a:ea typeface="Verdana" panose="020B0604030504040204" pitchFamily="34" charset="0"/>
              </a:rPr>
              <a:t>2021</a:t>
            </a: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508634" y="5175545"/>
            <a:ext cx="8548307" cy="126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1400" u="sng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</a:rPr>
              <a:t>А.А. Черных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</a:rPr>
              <a:t>, </a:t>
            </a:r>
            <a:r>
              <a:rPr lang="ru-RU" sz="1400" dirty="0" err="1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</a:rPr>
              <a:t>Глебовский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</a:rPr>
              <a:t> В.Ю., Корнева М.С., Редько А.Г., Голынская О.А., </a:t>
            </a:r>
            <a:r>
              <a:rPr lang="ru-RU" sz="1400" dirty="0" err="1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</a:rPr>
              <a:t>Башев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</a:rPr>
              <a:t> И.А., Яковенко И.В., Абельская А.А., Васильев В.В., Комарова В.С</a:t>
            </a:r>
          </a:p>
          <a:p>
            <a:pPr algn="ctr"/>
            <a:r>
              <a:rPr lang="en-US" sz="1100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</a:rPr>
              <a:t/>
            </a:r>
            <a:br>
              <a:rPr lang="en-US" sz="1100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</a:rPr>
            </a:br>
            <a:r>
              <a:rPr lang="ru-RU" sz="1100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</a:rPr>
              <a:t/>
            </a:r>
            <a:br>
              <a:rPr lang="ru-RU" sz="1100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</a:rPr>
            </a:br>
            <a:endParaRPr lang="ru-RU" sz="1100" dirty="0">
              <a:solidFill>
                <a:schemeClr val="accent2">
                  <a:lumMod val="75000"/>
                </a:schemeClr>
              </a:solidFill>
              <a:ea typeface="Verdana" panose="020B0604030504040204" pitchFamily="34" charset="0"/>
            </a:endParaRPr>
          </a:p>
        </p:txBody>
      </p:sp>
      <p:graphicFrame>
        <p:nvGraphicFramePr>
          <p:cNvPr id="5132" name="Object 12"/>
          <p:cNvGraphicFramePr>
            <a:graphicFrameLocks noChangeAspect="1"/>
          </p:cNvGraphicFramePr>
          <p:nvPr/>
        </p:nvGraphicFramePr>
        <p:xfrm>
          <a:off x="7638332" y="272515"/>
          <a:ext cx="1052851" cy="105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3" name="CorelDRAW" r:id="rId4" imgW="4002840" imgH="4002840" progId="CorelDraw.Graphic.12">
                  <p:embed/>
                </p:oleObj>
              </mc:Choice>
              <mc:Fallback>
                <p:oleObj name="CorelDRAW" r:id="rId4" imgW="4002840" imgH="4002840" progId="CorelDraw.Graphic.12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8332" y="272515"/>
                        <a:ext cx="1052851" cy="1052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222250"/>
            <a:ext cx="10223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8DE5-3588-44E7-B146-8A6FAA11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56" y="195309"/>
            <a:ext cx="7772400" cy="45885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Созданные геофизические основы для ГК-1000/3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A970B1-39AE-4ADA-8E7E-7E93561115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44" y="654159"/>
            <a:ext cx="8963835" cy="538989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93491D-A895-4175-BA55-A94D9587FA5D}"/>
              </a:ext>
            </a:extLst>
          </p:cNvPr>
          <p:cNvSpPr/>
          <p:nvPr/>
        </p:nvSpPr>
        <p:spPr>
          <a:xfrm>
            <a:off x="1367623" y="6027003"/>
            <a:ext cx="653597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600" b="0" dirty="0">
                <a:solidFill>
                  <a:schemeClr val="accent2"/>
                </a:solidFill>
                <a:ea typeface="Verdana" panose="020B0604030504040204" pitchFamily="34" charset="0"/>
                <a:cs typeface="Arial" pitchFamily="34" charset="0"/>
              </a:rPr>
              <a:t>Всего создано (2008-2021 гг.) – 26 комплектов ГФО-1000: полных комплектов – 13, только магнитометрическая часть - 11, в работе – 2. </a:t>
            </a:r>
          </a:p>
        </p:txBody>
      </p:sp>
    </p:spTree>
    <p:extLst>
      <p:ext uri="{BB962C8B-B14F-4D97-AF65-F5344CB8AC3E}">
        <p14:creationId xmlns:p14="http://schemas.microsoft.com/office/powerpoint/2010/main" val="2341931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155A9-B89F-4882-B006-79918441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22" y="159797"/>
            <a:ext cx="7772400" cy="57425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Методические рекомендации по актуализации ГФО-1000 акваторий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AB036C-80CE-4F29-978A-21FED8F5C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31261"/>
            <a:ext cx="4412974" cy="5926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D0A96E-C401-46E7-AA4D-F5A2B2CD8747}"/>
              </a:ext>
            </a:extLst>
          </p:cNvPr>
          <p:cNvSpPr/>
          <p:nvPr/>
        </p:nvSpPr>
        <p:spPr>
          <a:xfrm>
            <a:off x="134092" y="1084619"/>
            <a:ext cx="4350058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При создании «Методических рекомендаций» выполнены: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ревизия фонда апробированных ГФО-1000 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оценена возможная эффективность апробированных ГФО-1000 при составлении комплектов ГК-1000/3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выполнено ранжирование созданных ГФО: </a:t>
            </a:r>
            <a:r>
              <a:rPr lang="ru-RU" sz="14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неэффективные – 25 комплектов (10 рекомендованы к пересоставлению), малоэффективные – 21, эффективные – 24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даны предложения по дальнейшему совершенствованию требований к ГФО-1000 и повышению их эффективности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9127" y="5251611"/>
            <a:ext cx="3882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accent3"/>
                </a:solidFill>
              </a:rPr>
              <a:t>Полученные результаты могут стать основой при планировании работ по мониторингу ГК-1000</a:t>
            </a:r>
          </a:p>
        </p:txBody>
      </p:sp>
    </p:spTree>
    <p:extLst>
      <p:ext uri="{BB962C8B-B14F-4D97-AF65-F5344CB8AC3E}">
        <p14:creationId xmlns:p14="http://schemas.microsoft.com/office/powerpoint/2010/main" val="414563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C992E-F783-461A-86C4-8C4DF02DC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71022"/>
            <a:ext cx="8120404" cy="725178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Цифровая модель аномалий гравитационного поля в свободном воздухе  СЛО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(масштаб 1:2 500 000)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7BE52A-AA3D-4313-A840-65573D691F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17" y="785300"/>
            <a:ext cx="7772401" cy="592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57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0629D2-4082-480E-A300-DF31479F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1" y="65642"/>
            <a:ext cx="8794142" cy="683580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Цифровая модель аномального магнитного поля СЛО 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(масштаб 1:2 500 000)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17CEEA-973C-4B46-805A-06C03BC564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75" y="710214"/>
            <a:ext cx="8061125" cy="60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56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5757" y="72008"/>
            <a:ext cx="870221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Цифровая карта аномального магнитного поля ДВ морей  </a:t>
            </a:r>
          </a:p>
          <a:p>
            <a:pPr algn="ctr"/>
            <a:r>
              <a:rPr lang="ru-RU" sz="1600" dirty="0">
                <a:solidFill>
                  <a:schemeClr val="accent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(масштаб 1:2 500 000)</a:t>
            </a:r>
            <a:r>
              <a:rPr lang="ru-RU" sz="2000" dirty="0">
                <a:solidFill>
                  <a:schemeClr val="accent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523" y="758094"/>
            <a:ext cx="4586777" cy="59946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09683" y="1590261"/>
            <a:ext cx="200828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0" dirty="0">
                <a:solidFill>
                  <a:schemeClr val="accent1"/>
                </a:solidFill>
              </a:rPr>
              <a:t>Схема использованных материалов</a:t>
            </a:r>
          </a:p>
        </p:txBody>
      </p:sp>
      <p:cxnSp>
        <p:nvCxnSpPr>
          <p:cNvPr id="5" name="Прямая со стрелкой 4"/>
          <p:cNvCxnSpPr>
            <a:stCxn id="2" idx="1"/>
          </p:cNvCxnSpPr>
          <p:nvPr/>
        </p:nvCxnSpPr>
        <p:spPr>
          <a:xfrm flipH="1">
            <a:off x="5764697" y="1959593"/>
            <a:ext cx="1144986" cy="60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09683" y="2730955"/>
            <a:ext cx="200828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0" dirty="0">
                <a:solidFill>
                  <a:schemeClr val="accent1"/>
                </a:solidFill>
              </a:rPr>
              <a:t>Таблица к схеме с характеристиками съемок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9683" y="3970692"/>
            <a:ext cx="20082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0" dirty="0">
                <a:solidFill>
                  <a:schemeClr val="accent1"/>
                </a:solidFill>
              </a:rPr>
              <a:t>Структура сводной цифровой модели</a:t>
            </a:r>
          </a:p>
        </p:txBody>
      </p:sp>
      <p:cxnSp>
        <p:nvCxnSpPr>
          <p:cNvPr id="10" name="Прямая со стрелкой 9"/>
          <p:cNvCxnSpPr>
            <a:stCxn id="7" idx="1"/>
          </p:cNvCxnSpPr>
          <p:nvPr/>
        </p:nvCxnSpPr>
        <p:spPr>
          <a:xfrm flipH="1" flipV="1">
            <a:off x="6718852" y="3015011"/>
            <a:ext cx="190831" cy="85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5764697" y="4232302"/>
            <a:ext cx="1144986" cy="261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0893" y="19331"/>
            <a:ext cx="870221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Цифровая карта аномалий гравитационного поля в свободном воздухе  ДВ морей  (масштаб 1:2 500 000)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216" y="798779"/>
            <a:ext cx="4585467" cy="59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9683" y="1590261"/>
            <a:ext cx="200828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0" dirty="0">
                <a:solidFill>
                  <a:schemeClr val="accent1"/>
                </a:solidFill>
              </a:rPr>
              <a:t>Схема использованных материалов</a:t>
            </a:r>
          </a:p>
        </p:txBody>
      </p:sp>
      <p:cxnSp>
        <p:nvCxnSpPr>
          <p:cNvPr id="5" name="Прямая со стрелкой 4"/>
          <p:cNvCxnSpPr>
            <a:stCxn id="4" idx="1"/>
          </p:cNvCxnSpPr>
          <p:nvPr/>
        </p:nvCxnSpPr>
        <p:spPr>
          <a:xfrm flipH="1">
            <a:off x="5764697" y="1959593"/>
            <a:ext cx="1144986" cy="60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09683" y="3548755"/>
            <a:ext cx="200828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0" dirty="0">
                <a:solidFill>
                  <a:schemeClr val="accent1"/>
                </a:solidFill>
              </a:rPr>
              <a:t>Таблица к схеме с характеристиками съемок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09683" y="2698257"/>
            <a:ext cx="20082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0" dirty="0">
                <a:solidFill>
                  <a:schemeClr val="accent1"/>
                </a:solidFill>
              </a:rPr>
              <a:t>Структура сводной цифровой модели</a:t>
            </a:r>
          </a:p>
        </p:txBody>
      </p:sp>
      <p:cxnSp>
        <p:nvCxnSpPr>
          <p:cNvPr id="9" name="Прямая со стрелкой 8"/>
          <p:cNvCxnSpPr>
            <a:stCxn id="6" idx="1"/>
          </p:cNvCxnSpPr>
          <p:nvPr/>
        </p:nvCxnSpPr>
        <p:spPr>
          <a:xfrm flipH="1">
            <a:off x="6559826" y="3918087"/>
            <a:ext cx="349857" cy="176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7" idx="1"/>
          </p:cNvCxnSpPr>
          <p:nvPr/>
        </p:nvCxnSpPr>
        <p:spPr>
          <a:xfrm flipH="1" flipV="1">
            <a:off x="6718852" y="2743501"/>
            <a:ext cx="190831" cy="216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485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A58257-DF6D-4C3F-9B9F-0D0D95498386}"/>
              </a:ext>
            </a:extLst>
          </p:cNvPr>
          <p:cNvSpPr/>
          <p:nvPr/>
        </p:nvSpPr>
        <p:spPr>
          <a:xfrm>
            <a:off x="220894" y="0"/>
            <a:ext cx="870221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ВГКШ в СЛО: карта изученности АМП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C1204F-FF01-4657-9371-249F921152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74" y="614795"/>
            <a:ext cx="8100251" cy="551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55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i="1">
                <a:solidFill>
                  <a:srgbClr val="FF3300"/>
                </a:solidFill>
              </a:rPr>
              <a:t/>
            </a:r>
            <a:br>
              <a:rPr lang="en-US" sz="2400" b="1" i="1">
                <a:solidFill>
                  <a:srgbClr val="FF3300"/>
                </a:solidFill>
              </a:rPr>
            </a:br>
            <a:endParaRPr lang="ru-RU" sz="2400" b="1" i="1">
              <a:solidFill>
                <a:srgbClr val="FF33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0675" y="4295775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936176"/>
            <a:ext cx="8296275" cy="120032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1"/>
                </a:solidFill>
              </a:rPr>
              <a:t>Спасибо за внимание !</a:t>
            </a:r>
          </a:p>
          <a:p>
            <a:endParaRPr lang="ru-RU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6A707-275F-4F65-BD60-BCA288571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9809"/>
            <a:ext cx="7772400" cy="68079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Схема гравиметрической изученности </a:t>
            </a:r>
            <a:b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</a:b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Северного Ледовитого океана (далее СЛО)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165938-F0C9-4031-9B4B-86BF3B6DF0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42" y="740600"/>
            <a:ext cx="8387316" cy="56196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7ED0DA2-621D-410F-BEBC-6872ADB243BB}"/>
              </a:ext>
            </a:extLst>
          </p:cNvPr>
          <p:cNvSpPr/>
          <p:nvPr/>
        </p:nvSpPr>
        <p:spPr>
          <a:xfrm>
            <a:off x="1956021" y="6360200"/>
            <a:ext cx="4799886" cy="371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164 гравиметрических набора данных</a:t>
            </a:r>
            <a:endParaRPr lang="ru-RU" sz="1400" dirty="0">
              <a:solidFill>
                <a:schemeClr val="accent3"/>
              </a:solidFill>
              <a:ea typeface="Verdana" panose="020B060403050404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775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3040C-36C5-4158-87CB-25E6599D1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7526"/>
            <a:ext cx="7772400" cy="55986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Схема магнитометрической изученности СЛО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1F2A11-E33F-4FF0-8335-CAAEB503F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69" y="619778"/>
            <a:ext cx="8602462" cy="561844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8D4D2F-3E25-4362-AF07-6FA4EAAAAECF}"/>
              </a:ext>
            </a:extLst>
          </p:cNvPr>
          <p:cNvSpPr/>
          <p:nvPr/>
        </p:nvSpPr>
        <p:spPr>
          <a:xfrm>
            <a:off x="1478942" y="6308512"/>
            <a:ext cx="5214821" cy="371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106 </a:t>
            </a:r>
            <a:r>
              <a:rPr lang="ru-RU" sz="140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магнитометрических </a:t>
            </a:r>
            <a:r>
              <a:rPr lang="ru-RU" sz="1400" dirty="0" smtClean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наборов данных</a:t>
            </a:r>
            <a:endParaRPr lang="ru-RU" sz="1400" dirty="0">
              <a:solidFill>
                <a:schemeClr val="accent3"/>
              </a:solidFill>
              <a:ea typeface="Verdana" panose="020B060403050404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30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5E00AA-7A75-483D-8ABD-F5C86CF24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64" y="17754"/>
            <a:ext cx="8884119" cy="48827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Статистика наборов данных потенциальных полей по СЛО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AA90CA-B1A0-4AD9-AC5E-E004D1B4816F}"/>
              </a:ext>
            </a:extLst>
          </p:cNvPr>
          <p:cNvSpPr txBox="1"/>
          <p:nvPr/>
        </p:nvSpPr>
        <p:spPr>
          <a:xfrm>
            <a:off x="397758" y="864316"/>
            <a:ext cx="3744936" cy="1341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Магнитометрические наборы данных: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в цифровом виде – 37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в аналоговом виде – 66</a:t>
            </a:r>
          </a:p>
          <a:p>
            <a:pPr>
              <a:lnSpc>
                <a:spcPct val="150000"/>
              </a:lnSpc>
            </a:pPr>
            <a:r>
              <a:rPr lang="ru-RU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Всего - 103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113FF5-0D8C-4FD2-B394-2E3A4E751A79}"/>
              </a:ext>
            </a:extLst>
          </p:cNvPr>
          <p:cNvSpPr txBox="1"/>
          <p:nvPr/>
        </p:nvSpPr>
        <p:spPr>
          <a:xfrm>
            <a:off x="4440037" y="864316"/>
            <a:ext cx="3517310" cy="134145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Гравиметрические наборы данных: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в цифровом виде – 13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в аналоговом виде – 63</a:t>
            </a:r>
          </a:p>
          <a:p>
            <a:pPr>
              <a:lnSpc>
                <a:spcPct val="150000"/>
              </a:lnSpc>
            </a:pPr>
            <a:r>
              <a:rPr lang="ru-RU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Всего - 76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A31B88A8-5E59-4F64-99E0-B27A9AD8D1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037550"/>
              </p:ext>
            </p:extLst>
          </p:nvPr>
        </p:nvGraphicFramePr>
        <p:xfrm>
          <a:off x="4440037" y="2747069"/>
          <a:ext cx="4162425" cy="324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310313DA-F8F7-47DB-9160-5BDBD99EEC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9428997"/>
              </p:ext>
            </p:extLst>
          </p:nvPr>
        </p:nvGraphicFramePr>
        <p:xfrm>
          <a:off x="4439212" y="2744718"/>
          <a:ext cx="4161600" cy="32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59CD7FA4-4EB4-4B4C-B43F-E19EF32752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4572"/>
              </p:ext>
            </p:extLst>
          </p:nvPr>
        </p:nvGraphicFramePr>
        <p:xfrm>
          <a:off x="133785" y="2744718"/>
          <a:ext cx="4162425" cy="32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A8FB67BD-0452-4EE3-8865-F9CA8717C8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069312"/>
              </p:ext>
            </p:extLst>
          </p:nvPr>
        </p:nvGraphicFramePr>
        <p:xfrm>
          <a:off x="275137" y="2734260"/>
          <a:ext cx="4162425" cy="32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DEEA2BCF-3FDE-448D-B124-55E24D2577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1905807"/>
              </p:ext>
            </p:extLst>
          </p:nvPr>
        </p:nvGraphicFramePr>
        <p:xfrm>
          <a:off x="275962" y="2743479"/>
          <a:ext cx="4161600" cy="3244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BF375193-F4A0-47D3-BBE5-0EF47CB693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9591984"/>
              </p:ext>
            </p:extLst>
          </p:nvPr>
        </p:nvGraphicFramePr>
        <p:xfrm>
          <a:off x="4439212" y="2734260"/>
          <a:ext cx="4161600" cy="32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68159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1" grpId="0">
        <p:bldAsOne/>
      </p:bldGraphic>
      <p:bldGraphic spid="20" grpId="0">
        <p:bldAsOne/>
      </p:bldGraphic>
      <p:bldGraphic spid="2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E541AC-309C-4E4E-A1CB-BE5C849C82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84" y="108668"/>
            <a:ext cx="5465086" cy="671409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45064" y="108668"/>
            <a:ext cx="5287540" cy="90114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000" b="1" dirty="0"/>
              <a:t>Схема гравиметрической изученности морей Дальнего Востока (далее ДВ)</a:t>
            </a:r>
            <a:br>
              <a:rPr lang="ru-RU" sz="2000" b="1" dirty="0"/>
            </a:br>
            <a:endParaRPr lang="ru-RU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91C70-9BD5-4A8A-ADD1-6D8653004717}"/>
              </a:ext>
            </a:extLst>
          </p:cNvPr>
          <p:cNvSpPr txBox="1"/>
          <p:nvPr/>
        </p:nvSpPr>
        <p:spPr>
          <a:xfrm>
            <a:off x="4124242" y="1941896"/>
            <a:ext cx="2674124" cy="695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114 гравиметрических наборов данных</a:t>
            </a:r>
            <a:endParaRPr lang="ru-RU" sz="1400" dirty="0">
              <a:solidFill>
                <a:schemeClr val="accent3"/>
              </a:solidFill>
              <a:ea typeface="Verdana" panose="020B060403050404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80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95" y="0"/>
            <a:ext cx="5833791" cy="6847619"/>
          </a:xfrm>
          <a:prstGeom prst="rect">
            <a:avLst/>
          </a:prstGeom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3745064" y="108668"/>
            <a:ext cx="5287540" cy="90114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ru-RU" sz="2000" b="1" dirty="0"/>
              <a:t>Схема магнитометрической изученности морей ДВ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BCF96D-D113-4A61-B08A-53D0D27DFFAC}"/>
              </a:ext>
            </a:extLst>
          </p:cNvPr>
          <p:cNvSpPr txBox="1"/>
          <p:nvPr/>
        </p:nvSpPr>
        <p:spPr>
          <a:xfrm>
            <a:off x="4261499" y="3051848"/>
            <a:ext cx="3077556" cy="695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117 магнитометрических наборов данных</a:t>
            </a:r>
            <a:endParaRPr lang="ru-RU" sz="1400" dirty="0">
              <a:solidFill>
                <a:schemeClr val="accent3"/>
              </a:solidFill>
              <a:ea typeface="Verdana" panose="020B0604030504040204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C9081A3C-1E8F-4372-BC3F-E839F3C0C8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4658724"/>
              </p:ext>
            </p:extLst>
          </p:nvPr>
        </p:nvGraphicFramePr>
        <p:xfrm>
          <a:off x="4517561" y="2417197"/>
          <a:ext cx="4161600" cy="3562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401E91AF-2866-478B-94ED-E4E6820B43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1171234"/>
              </p:ext>
            </p:extLst>
          </p:nvPr>
        </p:nvGraphicFramePr>
        <p:xfrm>
          <a:off x="355961" y="2416289"/>
          <a:ext cx="4161600" cy="35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8424" y="119586"/>
            <a:ext cx="8454988" cy="42411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000" b="1" dirty="0"/>
              <a:t>Статистика наборов данных потенциальных полей по ДВ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691C70-9BD5-4A8A-ADD1-6D8653004717}"/>
              </a:ext>
            </a:extLst>
          </p:cNvPr>
          <p:cNvSpPr txBox="1"/>
          <p:nvPr/>
        </p:nvSpPr>
        <p:spPr>
          <a:xfrm>
            <a:off x="5161851" y="706201"/>
            <a:ext cx="3517310" cy="134145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Гравиметрические наборы данных: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в цифровом виде – 25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в аналоговом виде – 37</a:t>
            </a:r>
          </a:p>
          <a:p>
            <a:pPr>
              <a:lnSpc>
                <a:spcPct val="150000"/>
              </a:lnSpc>
            </a:pPr>
            <a:r>
              <a:rPr lang="ru-RU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Всего - </a:t>
            </a:r>
            <a:r>
              <a:rPr lang="en-US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62</a:t>
            </a:r>
            <a:endParaRPr lang="ru-RU" sz="1400" b="0" dirty="0">
              <a:solidFill>
                <a:schemeClr val="accent3"/>
              </a:solidFill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691575-CE08-44FA-A4AA-9E836129144C}"/>
              </a:ext>
            </a:extLst>
          </p:cNvPr>
          <p:cNvSpPr txBox="1"/>
          <p:nvPr/>
        </p:nvSpPr>
        <p:spPr>
          <a:xfrm>
            <a:off x="542507" y="706201"/>
            <a:ext cx="3744936" cy="1341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Магнитометрические наборы данных: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в цифровом виде – 32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в аналоговом виде – 69</a:t>
            </a:r>
          </a:p>
          <a:p>
            <a:pPr>
              <a:lnSpc>
                <a:spcPct val="150000"/>
              </a:lnSpc>
            </a:pPr>
            <a:r>
              <a:rPr lang="ru-RU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Всего - 1</a:t>
            </a:r>
            <a:r>
              <a:rPr lang="en-US" sz="1400" b="0" dirty="0">
                <a:solidFill>
                  <a:schemeClr val="accent3"/>
                </a:solidFill>
                <a:ea typeface="Verdana" panose="020B0604030504040204" pitchFamily="34" charset="0"/>
                <a:cs typeface="Arial" pitchFamily="34" charset="0"/>
              </a:rPr>
              <a:t>01</a:t>
            </a:r>
            <a:endParaRPr lang="ru-RU" sz="1400" b="0" dirty="0">
              <a:solidFill>
                <a:schemeClr val="accent3"/>
              </a:solidFill>
              <a:ea typeface="Verdana" panose="020B0604030504040204" pitchFamily="34" charset="0"/>
              <a:cs typeface="Arial" pitchFamily="34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93EA1AED-25CB-48A5-90E4-F585AC5C97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167236"/>
              </p:ext>
            </p:extLst>
          </p:nvPr>
        </p:nvGraphicFramePr>
        <p:xfrm>
          <a:off x="410400" y="2415381"/>
          <a:ext cx="4161600" cy="35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0D29F5D0-4FC8-470C-A268-98EE0106D0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7299829"/>
              </p:ext>
            </p:extLst>
          </p:nvPr>
        </p:nvGraphicFramePr>
        <p:xfrm>
          <a:off x="4517561" y="2415381"/>
          <a:ext cx="4161600" cy="35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EE31D44A-0022-4306-8208-C64DF37704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3955478"/>
              </p:ext>
            </p:extLst>
          </p:nvPr>
        </p:nvGraphicFramePr>
        <p:xfrm>
          <a:off x="4517561" y="2418559"/>
          <a:ext cx="4161600" cy="3562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9D655926-F178-48B1-BCF2-EA62035D09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2403972"/>
              </p:ext>
            </p:extLst>
          </p:nvPr>
        </p:nvGraphicFramePr>
        <p:xfrm>
          <a:off x="458424" y="2415381"/>
          <a:ext cx="4161600" cy="35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45599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4" grpId="0">
        <p:bldAsOne/>
      </p:bldGraphic>
      <p:bldGraphic spid="18" grpId="0">
        <p:bldAsOne/>
      </p:bldGraphic>
      <p:bldGraphic spid="2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3AA50-A7B0-42D8-B6EC-DB46E991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1" y="150920"/>
            <a:ext cx="8643068" cy="44109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Методики и технологии систематизации информации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12ACFB-4F6F-449D-B474-142F8F676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866" y="695771"/>
            <a:ext cx="4585961" cy="605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3B5789-CFC6-461D-999B-B34CF57B8A52}"/>
              </a:ext>
            </a:extLst>
          </p:cNvPr>
          <p:cNvSpPr txBox="1"/>
          <p:nvPr/>
        </p:nvSpPr>
        <p:spPr>
          <a:xfrm>
            <a:off x="200680" y="841348"/>
            <a:ext cx="410892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Систематизация в виде схем изученности в ГИС </a:t>
            </a:r>
            <a:r>
              <a:rPr lang="en-US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ArcMap</a:t>
            </a:r>
            <a:endParaRPr lang="ru-RU" sz="1400" b="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b="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Анализ, ранжирование и отбор кондиционных материалов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b="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Оцифровка и векторизация аналоговых</a:t>
            </a:r>
            <a:r>
              <a:rPr lang="en-US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геофизических материалов</a:t>
            </a:r>
          </a:p>
          <a:p>
            <a:pPr algn="just"/>
            <a:endParaRPr lang="en-US" sz="1400" b="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Внутренняя и внешняя увязка наборов маршрутных данных по технологии «Микролевелинг-М»</a:t>
            </a:r>
          </a:p>
          <a:p>
            <a:pPr algn="just"/>
            <a:endParaRPr lang="ru-RU" sz="1400" b="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Создание сводных цифровых моделей (ПО </a:t>
            </a:r>
            <a:r>
              <a:rPr lang="en-US" sz="1400" b="0" dirty="0" err="1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Geosoft</a:t>
            </a:r>
            <a:r>
              <a:rPr lang="en-US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Oasis </a:t>
            </a:r>
            <a:r>
              <a:rPr lang="en-US" sz="1400" b="0" dirty="0" err="1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Montaj</a:t>
            </a:r>
            <a:r>
              <a:rPr lang="en-US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400" b="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400" b="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Картографирование сводных ЦМ потенциальных полей в ГИС </a:t>
            </a:r>
            <a:r>
              <a:rPr lang="en-US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ArcMap</a:t>
            </a:r>
            <a:endParaRPr lang="ru-RU" sz="1400" b="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b="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Более чем 25-летний опыт работ систематизирован в «</a:t>
            </a:r>
            <a:r>
              <a:rPr lang="ru-RU" sz="1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Методических рекомендациях по обработке, увязке и картографированию разнородных магнитометрических и гравиметрических данных при создании сводных моделей потенциальных полей</a:t>
            </a:r>
            <a:r>
              <a:rPr lang="ru-RU" sz="1400" b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647447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F062959-B015-44C1-8433-DC4BCCF10A78}"/>
              </a:ext>
            </a:extLst>
          </p:cNvPr>
          <p:cNvSpPr/>
          <p:nvPr/>
        </p:nvSpPr>
        <p:spPr>
          <a:xfrm>
            <a:off x="2446539" y="3178204"/>
            <a:ext cx="1932378" cy="7279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Сводное картографирование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37BD32B-F44A-441C-B018-D886B178C43E}"/>
              </a:ext>
            </a:extLst>
          </p:cNvPr>
          <p:cNvSpPr/>
          <p:nvPr/>
        </p:nvSpPr>
        <p:spPr>
          <a:xfrm>
            <a:off x="205666" y="3183785"/>
            <a:ext cx="1632011" cy="7279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/>
              <a:t>ГК-1000/3</a:t>
            </a:r>
          </a:p>
          <a:p>
            <a:pPr algn="ctr"/>
            <a:r>
              <a:rPr lang="ru-RU" sz="1800" dirty="0"/>
              <a:t>(ГФО-1000)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68CF3-1843-480E-B9D7-069B804C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4186"/>
            <a:ext cx="7772400" cy="44997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Использование структурированного массива данных потенциальных полей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156E5EC-5FBB-4A94-A183-C991502B7932}"/>
              </a:ext>
            </a:extLst>
          </p:cNvPr>
          <p:cNvCxnSpPr>
            <a:cxnSpLocks/>
          </p:cNvCxnSpPr>
          <p:nvPr/>
        </p:nvCxnSpPr>
        <p:spPr>
          <a:xfrm flipH="1">
            <a:off x="1837677" y="2074078"/>
            <a:ext cx="1420428" cy="11097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83390527-A598-4991-8EAD-E6F5F16DF8B7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3412728" y="2068498"/>
            <a:ext cx="483412" cy="11097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4240642-F71D-4718-AF63-020C6CA09FBF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5224007" y="2068498"/>
            <a:ext cx="380762" cy="11097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E1E7052-54AB-497D-B41C-91516DA630C1}"/>
              </a:ext>
            </a:extLst>
          </p:cNvPr>
          <p:cNvSpPr/>
          <p:nvPr/>
        </p:nvSpPr>
        <p:spPr>
          <a:xfrm>
            <a:off x="3258105" y="1340529"/>
            <a:ext cx="2627790" cy="7279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/>
              <a:t>Структурированный массив данных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C35E953-B908-46FB-B618-9F88FFAF4385}"/>
              </a:ext>
            </a:extLst>
          </p:cNvPr>
          <p:cNvSpPr/>
          <p:nvPr/>
        </p:nvSpPr>
        <p:spPr>
          <a:xfrm>
            <a:off x="4788763" y="3178202"/>
            <a:ext cx="1632011" cy="7279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/>
              <a:t>ВГКШ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5F3D060-89B3-4259-BA1B-8433DFAB179A}"/>
              </a:ext>
            </a:extLst>
          </p:cNvPr>
          <p:cNvSpPr/>
          <p:nvPr/>
        </p:nvSpPr>
        <p:spPr>
          <a:xfrm>
            <a:off x="7029635" y="3178201"/>
            <a:ext cx="1632011" cy="10598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Изучение глубинного строения регионов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803EB752-B966-48C7-8823-B6941B630D88}"/>
              </a:ext>
            </a:extLst>
          </p:cNvPr>
          <p:cNvCxnSpPr>
            <a:cxnSpLocks/>
          </p:cNvCxnSpPr>
          <p:nvPr/>
        </p:nvCxnSpPr>
        <p:spPr>
          <a:xfrm>
            <a:off x="5908823" y="2068498"/>
            <a:ext cx="1120812" cy="11097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567602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x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x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Специальное оформление">
  <a:themeElements>
    <a:clrScheme name="1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x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x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x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x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Аспект">
  <a:themeElements>
    <a:clrScheme name="Оранжевый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30639</TotalTime>
  <Words>582</Words>
  <Application>Microsoft Office PowerPoint</Application>
  <PresentationFormat>Экран (4:3)</PresentationFormat>
  <Paragraphs>94</Paragraphs>
  <Slides>17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Symbol</vt:lpstr>
      <vt:lpstr>Trebuchet MS</vt:lpstr>
      <vt:lpstr>Verdana</vt:lpstr>
      <vt:lpstr>Wingdings 3</vt:lpstr>
      <vt:lpstr>Специальное оформление</vt:lpstr>
      <vt:lpstr>1_Специальное оформление</vt:lpstr>
      <vt:lpstr>2_Специальное оформление</vt:lpstr>
      <vt:lpstr>Аспект</vt:lpstr>
      <vt:lpstr>CorelDRAW</vt:lpstr>
      <vt:lpstr>Презентация PowerPoint</vt:lpstr>
      <vt:lpstr>Схема гравиметрической изученности  Северного Ледовитого океана (далее СЛО)</vt:lpstr>
      <vt:lpstr>Схема магнитометрической изученности СЛО</vt:lpstr>
      <vt:lpstr>Статистика наборов данных потенциальных полей по СЛО</vt:lpstr>
      <vt:lpstr>Схема гравиметрической изученности морей Дальнего Востока (далее ДВ) </vt:lpstr>
      <vt:lpstr>Схема магнитометрической изученности морей ДВ</vt:lpstr>
      <vt:lpstr>Статистика наборов данных потенциальных полей по ДВ</vt:lpstr>
      <vt:lpstr>Методики и технологии систематизации информации</vt:lpstr>
      <vt:lpstr>Использование структурированного массива данных потенциальных полей</vt:lpstr>
      <vt:lpstr>Созданные геофизические основы для ГК-1000/3</vt:lpstr>
      <vt:lpstr>Методические рекомендации по актуализации ГФО-1000 акваторий</vt:lpstr>
      <vt:lpstr>Цифровая модель аномалий гравитационного поля в свободном воздухе  СЛО (масштаб 1:2 500 000)</vt:lpstr>
      <vt:lpstr>Цифровая модель аномального магнитного поля СЛО  (масштаб 1:2 500 000) </vt:lpstr>
      <vt:lpstr>Презентация PowerPoint</vt:lpstr>
      <vt:lpstr>Презентация PowerPoint</vt:lpstr>
      <vt:lpstr>Презентация PowerPoint</vt:lpstr>
      <vt:lpstr> </vt:lpstr>
    </vt:vector>
  </TitlesOfParts>
  <Company>VNIIO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lap</dc:creator>
  <cp:lastModifiedBy>Черных А.А.</cp:lastModifiedBy>
  <cp:revision>751</cp:revision>
  <dcterms:created xsi:type="dcterms:W3CDTF">2010-03-30T09:30:47Z</dcterms:created>
  <dcterms:modified xsi:type="dcterms:W3CDTF">2021-04-27T11:54:01Z</dcterms:modified>
</cp:coreProperties>
</file>