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8"/>
  </p:notesMasterIdLst>
  <p:sldIdLst>
    <p:sldId id="293" r:id="rId2"/>
    <p:sldId id="429" r:id="rId3"/>
    <p:sldId id="432" r:id="rId4"/>
    <p:sldId id="433" r:id="rId5"/>
    <p:sldId id="434" r:id="rId6"/>
    <p:sldId id="269" r:id="rId7"/>
    <p:sldId id="296" r:id="rId8"/>
    <p:sldId id="265" r:id="rId9"/>
    <p:sldId id="371" r:id="rId10"/>
    <p:sldId id="308" r:id="rId11"/>
    <p:sldId id="428" r:id="rId12"/>
    <p:sldId id="435" r:id="rId13"/>
    <p:sldId id="450" r:id="rId14"/>
    <p:sldId id="451" r:id="rId15"/>
    <p:sldId id="438" r:id="rId16"/>
    <p:sldId id="439" r:id="rId17"/>
    <p:sldId id="440" r:id="rId18"/>
    <p:sldId id="441" r:id="rId19"/>
    <p:sldId id="443" r:id="rId20"/>
    <p:sldId id="448" r:id="rId21"/>
    <p:sldId id="446" r:id="rId22"/>
    <p:sldId id="442" r:id="rId23"/>
    <p:sldId id="445" r:id="rId24"/>
    <p:sldId id="447" r:id="rId25"/>
    <p:sldId id="436" r:id="rId26"/>
    <p:sldId id="314" r:id="rId27"/>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9216"/>
    <a:srgbClr val="00A5DB"/>
    <a:srgbClr val="322591"/>
    <a:srgbClr val="3C2D91"/>
    <a:srgbClr val="E00086"/>
    <a:srgbClr val="EAEFF7"/>
    <a:srgbClr val="E10585"/>
    <a:srgbClr val="FFBEBE"/>
    <a:srgbClr val="8C34C7"/>
    <a:srgbClr val="FBFB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2" autoAdjust="0"/>
    <p:restoredTop sz="86997" autoAdjust="0"/>
  </p:normalViewPr>
  <p:slideViewPr>
    <p:cSldViewPr snapToGrid="0">
      <p:cViewPr>
        <p:scale>
          <a:sx n="75" d="100"/>
          <a:sy n="75" d="100"/>
        </p:scale>
        <p:origin x="780" y="64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EEEF-4623-8971-075478B27E52}"/>
              </c:ext>
            </c:extLst>
          </c:dPt>
          <c:dPt>
            <c:idx val="1"/>
            <c:bubble3D val="0"/>
            <c:spPr>
              <a:solidFill>
                <a:srgbClr val="FF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EEEF-4623-8971-075478B27E52}"/>
              </c:ext>
            </c:extLst>
          </c:dPt>
          <c:dLbls>
            <c:dLbl>
              <c:idx val="0"/>
              <c:layout>
                <c:manualLayout>
                  <c:x val="-0.24950013332016929"/>
                  <c:y val="6.070393590177151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EEF-4623-8971-075478B27E52}"/>
                </c:ext>
                <c:ext xmlns:c15="http://schemas.microsoft.com/office/drawing/2012/chart" uri="{CE6537A1-D6FC-4f65-9D91-7224C49458BB}">
                  <c15:layout/>
                </c:ext>
              </c:extLst>
            </c:dLbl>
            <c:dLbl>
              <c:idx val="1"/>
              <c:layout>
                <c:manualLayout>
                  <c:x val="0.2938719065187182"/>
                  <c:y val="-0.207879607710517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EEF-4623-8971-075478B27E52}"/>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val>
            <c:numRef>
              <c:f>Лист1!$D$11:$E$11</c:f>
              <c:numCache>
                <c:formatCode>General</c:formatCode>
                <c:ptCount val="2"/>
                <c:pt idx="0">
                  <c:v>54</c:v>
                </c:pt>
                <c:pt idx="1">
                  <c:v>87</c:v>
                </c:pt>
              </c:numCache>
            </c:numRef>
          </c:val>
          <c:extLst xmlns:c16r2="http://schemas.microsoft.com/office/drawing/2015/06/chart">
            <c:ext xmlns:c16="http://schemas.microsoft.com/office/drawing/2014/chart" uri="{C3380CC4-5D6E-409C-BE32-E72D297353CC}">
              <c16:uniqueId val="{00000004-EEEF-4623-8971-075478B27E52}"/>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361168032442809"/>
          <c:y val="8.3841431821071663E-2"/>
          <c:w val="0.80320801237426098"/>
          <c:h val="0.74813284892008314"/>
        </c:manualLayout>
      </c:layout>
      <c:pie3DChart>
        <c:varyColors val="1"/>
        <c:ser>
          <c:idx val="0"/>
          <c:order val="0"/>
          <c:dPt>
            <c:idx val="0"/>
            <c:bubble3D val="0"/>
            <c:spPr>
              <a:solidFill>
                <a:srgbClr val="00B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F3F2-47F6-9921-6711A8753FFD}"/>
              </c:ext>
            </c:extLst>
          </c:dPt>
          <c:dPt>
            <c:idx val="1"/>
            <c:bubble3D val="0"/>
            <c:spPr>
              <a:solidFill>
                <a:srgbClr val="FFC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F3F2-47F6-9921-6711A8753FFD}"/>
              </c:ext>
            </c:extLst>
          </c:dPt>
          <c:dPt>
            <c:idx val="2"/>
            <c:bubble3D val="0"/>
            <c:spPr>
              <a:solidFill>
                <a:srgbClr val="FF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F3F2-47F6-9921-6711A8753FFD}"/>
              </c:ext>
            </c:extLst>
          </c:dPt>
          <c:dLbls>
            <c:dLbl>
              <c:idx val="0"/>
              <c:layout>
                <c:manualLayout>
                  <c:x val="-0.1899358160331131"/>
                  <c:y val="8.824809508578905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3F2-47F6-9921-6711A8753FFD}"/>
                </c:ext>
                <c:ext xmlns:c15="http://schemas.microsoft.com/office/drawing/2012/chart" uri="{CE6537A1-D6FC-4f65-9D91-7224C49458BB}">
                  <c15:layout/>
                </c:ext>
              </c:extLst>
            </c:dLbl>
            <c:dLbl>
              <c:idx val="1"/>
              <c:layout>
                <c:manualLayout>
                  <c:x val="-0.15246856754139779"/>
                  <c:y val="-0.2189664086450588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3F2-47F6-9921-6711A8753FFD}"/>
                </c:ext>
                <c:ext xmlns:c15="http://schemas.microsoft.com/office/drawing/2012/chart" uri="{CE6537A1-D6FC-4f65-9D91-7224C49458BB}">
                  <c15:layout/>
                </c:ext>
              </c:extLst>
            </c:dLbl>
            <c:dLbl>
              <c:idx val="2"/>
              <c:layout>
                <c:manualLayout>
                  <c:x val="0.27922448631436558"/>
                  <c:y val="-0.1966673413518867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3F2-47F6-9921-6711A8753FF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val>
            <c:numRef>
              <c:f>Лист1!$D$12:$F$12</c:f>
              <c:numCache>
                <c:formatCode>General</c:formatCode>
                <c:ptCount val="3"/>
                <c:pt idx="0">
                  <c:v>41</c:v>
                </c:pt>
                <c:pt idx="1">
                  <c:v>17</c:v>
                </c:pt>
                <c:pt idx="2">
                  <c:v>83</c:v>
                </c:pt>
              </c:numCache>
            </c:numRef>
          </c:val>
          <c:extLst xmlns:c16r2="http://schemas.microsoft.com/office/drawing/2015/06/chart">
            <c:ext xmlns:c16="http://schemas.microsoft.com/office/drawing/2014/chart" uri="{C3380CC4-5D6E-409C-BE32-E72D297353CC}">
              <c16:uniqueId val="{00000006-F3F2-47F6-9921-6711A8753FFD}"/>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338299034784192"/>
          <c:y val="0.13750263744653299"/>
          <c:w val="0.84262028774358044"/>
          <c:h val="0.79317909349150673"/>
        </c:manualLayout>
      </c:layout>
      <c:pie3DChart>
        <c:varyColors val="1"/>
        <c:ser>
          <c:idx val="0"/>
          <c:order val="0"/>
          <c:dPt>
            <c:idx val="0"/>
            <c:bubble3D val="0"/>
            <c:spPr>
              <a:solidFill>
                <a:srgbClr val="00B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937A-4BF9-AEB4-18B848998BFA}"/>
              </c:ext>
            </c:extLst>
          </c:dPt>
          <c:dPt>
            <c:idx val="1"/>
            <c:bubble3D val="0"/>
            <c:spPr>
              <a:solidFill>
                <a:srgbClr val="FF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937A-4BF9-AEB4-18B848998BFA}"/>
              </c:ext>
            </c:extLst>
          </c:dPt>
          <c:dLbls>
            <c:dLbl>
              <c:idx val="0"/>
              <c:layout>
                <c:manualLayout>
                  <c:x val="-0.263302859224185"/>
                  <c:y val="5.108136650064399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37A-4BF9-AEB4-18B848998BFA}"/>
                </c:ext>
                <c:ext xmlns:c15="http://schemas.microsoft.com/office/drawing/2012/chart" uri="{CE6537A1-D6FC-4f65-9D91-7224C49458BB}">
                  <c15:layout/>
                </c:ext>
              </c:extLst>
            </c:dLbl>
            <c:dLbl>
              <c:idx val="1"/>
              <c:layout>
                <c:manualLayout>
                  <c:x val="0.26477800036423238"/>
                  <c:y val="-0.1051778779843412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37A-4BF9-AEB4-18B848998BF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val>
            <c:numRef>
              <c:f>Лист1!$D$13:$E$13</c:f>
              <c:numCache>
                <c:formatCode>General</c:formatCode>
                <c:ptCount val="2"/>
                <c:pt idx="0">
                  <c:v>68</c:v>
                </c:pt>
                <c:pt idx="1">
                  <c:v>73</c:v>
                </c:pt>
              </c:numCache>
            </c:numRef>
          </c:val>
          <c:extLst xmlns:c16r2="http://schemas.microsoft.com/office/drawing/2015/06/chart">
            <c:ext xmlns:c16="http://schemas.microsoft.com/office/drawing/2014/chart" uri="{C3380CC4-5D6E-409C-BE32-E72D297353CC}">
              <c16:uniqueId val="{00000004-937A-4BF9-AEB4-18B848998BF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C07D49A5-48C7-44F2-8CEC-164A34B9F118}" type="datetimeFigureOut">
              <a:rPr lang="ru-RU" smtClean="0"/>
              <a:t>28.04.2021</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1D399734-F812-4E89-82B8-09CF2DB5EEDF}" type="slidenum">
              <a:rPr lang="ru-RU" smtClean="0"/>
              <a:t>‹#›</a:t>
            </a:fld>
            <a:endParaRPr lang="ru-RU"/>
          </a:p>
        </p:txBody>
      </p:sp>
    </p:spTree>
    <p:extLst>
      <p:ext uri="{BB962C8B-B14F-4D97-AF65-F5344CB8AC3E}">
        <p14:creationId xmlns:p14="http://schemas.microsoft.com/office/powerpoint/2010/main" val="77731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Добрый день. Позвольте представить доклад на тему </a:t>
            </a:r>
            <a:r>
              <a:rPr lang="ru-RU" sz="1200" b="1" dirty="0">
                <a:solidFill>
                  <a:srgbClr val="002060"/>
                </a:solidFill>
              </a:rPr>
              <a:t>Первый этап мониторинга Государственной геологической карты масштаба 1:1 000 000. Проблемы, опыт, промежуточные результаты, перспективы</a:t>
            </a:r>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1</a:t>
            </a:fld>
            <a:endParaRPr lang="ru-RU"/>
          </a:p>
        </p:txBody>
      </p:sp>
    </p:spTree>
    <p:extLst>
      <p:ext uri="{BB962C8B-B14F-4D97-AF65-F5344CB8AC3E}">
        <p14:creationId xmlns:p14="http://schemas.microsoft.com/office/powerpoint/2010/main" val="544465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Кратко о составе работ первого объекта мониторинга, предусмотренного Техническим заданием. В докладе Татьяны Николаевны были представлены концептуальные положения, в соответствии с ними предусматривается три этапа для каждого из листа, завершенного до 2020 года – оценочный, подготовительный и основной. </a:t>
            </a:r>
          </a:p>
          <a:p>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10</a:t>
            </a:fld>
            <a:endParaRPr lang="ru-RU"/>
          </a:p>
        </p:txBody>
      </p:sp>
    </p:spTree>
    <p:extLst>
      <p:ext uri="{BB962C8B-B14F-4D97-AF65-F5344CB8AC3E}">
        <p14:creationId xmlns:p14="http://schemas.microsoft.com/office/powerpoint/2010/main" val="226039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dirty="0"/>
              <a:t>В первый объект мониторинга входят все 197 номенклатурных листов, завершенные к 2020 году, для всех будут начаты работы, но листы разделяются на 3 группы в зависимости от проведения оценочной стадии в первый, второй или третий год действия объекта. Показанные черной штриховкой листы – введенные в 2020 году, зеленым в этом году. Все остальные завершенные (красные) листы планируются к вводу в 2022 году. Для листов у которых оценочный этап был проведен в прошлом году в этом начаты работы второго этапа - подготовительного</a:t>
            </a:r>
            <a:endParaRPr lang="ru-RU" sz="1800" dirty="0">
              <a:effectLst/>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1D399734-F812-4E89-82B8-09CF2DB5EEDF}" type="slidenum">
              <a:rPr lang="ru-RU" smtClean="0"/>
              <a:t>11</a:t>
            </a:fld>
            <a:endParaRPr lang="ru-RU"/>
          </a:p>
        </p:txBody>
      </p:sp>
    </p:spTree>
    <p:extLst>
      <p:ext uri="{BB962C8B-B14F-4D97-AF65-F5344CB8AC3E}">
        <p14:creationId xmlns:p14="http://schemas.microsoft.com/office/powerpoint/2010/main" val="189257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Кратко о результатах первого года, представлявшихся на УС ВСЕГЕИ в конце 2020 года. </a:t>
            </a:r>
            <a:r>
              <a:rPr lang="ru-RU" sz="1200" b="1" dirty="0"/>
              <a:t>Тематические слои Госгеолкарты-1000/3 (в виде карт «несбивок») </a:t>
            </a:r>
            <a:r>
              <a:rPr lang="ru-RU" baseline="0" dirty="0"/>
              <a:t>Эта задача предусматривалась для всех комплектов, завершенных на начало 2020 года – 197 </a:t>
            </a:r>
            <a:r>
              <a:rPr lang="ru-RU" baseline="0" dirty="0" err="1"/>
              <a:t>н.л</a:t>
            </a:r>
            <a:r>
              <a:rPr lang="ru-RU" baseline="0" dirty="0"/>
              <a:t>. Использовались при наличии  6 основных карт и 9 схем, в этом году у нас предусмотрено продолжение этой задачи – 3 слоя геохимических основ и 2 геофизических основ. </a:t>
            </a:r>
            <a:r>
              <a:rPr lang="ru-RU" sz="1200" b="1" dirty="0"/>
              <a:t>Перечень проблемных вопросов в части несбивок основных и дополнительных карт смежных комплект </a:t>
            </a:r>
            <a:r>
              <a:rPr lang="ru-RU" sz="1200" b="0" dirty="0"/>
              <a:t>– формировался с двух направлений. </a:t>
            </a:r>
            <a:r>
              <a:rPr lang="ru-RU" sz="1200" kern="1200" dirty="0">
                <a:solidFill>
                  <a:schemeClr val="tx1"/>
                </a:solidFill>
                <a:effectLst/>
                <a:latin typeface="+mn-lt"/>
                <a:ea typeface="+mn-ea"/>
                <a:cs typeface="+mn-cs"/>
              </a:rPr>
              <a:t>Оценка несбивок на основе работ по формированию карт сводного и обзорного уровня и Оценка несбивок на границах конкретных листов Госгеолкарты и относительно Легенд серий листов. Далее подготовка обоснований геологических задач на основе оценки соответствия комплектов  целому ряду параметров. Если оценка соответствия комплектов современным нормативно-методическим документам велась для всех 197 листов, то в соответствии с техническим заданием, оценка соответствия комплектов новым данным, получаемым из различных источников проводилась только для 18 листов, находящихся в оценочной стадии. В результате формировалось обоснование геологических задач для включение в перечень</a:t>
            </a:r>
          </a:p>
        </p:txBody>
      </p:sp>
      <p:sp>
        <p:nvSpPr>
          <p:cNvPr id="4" name="Номер слайда 3"/>
          <p:cNvSpPr>
            <a:spLocks noGrp="1"/>
          </p:cNvSpPr>
          <p:nvPr>
            <p:ph type="sldNum" sz="quarter" idx="5"/>
          </p:nvPr>
        </p:nvSpPr>
        <p:spPr/>
        <p:txBody>
          <a:bodyPr/>
          <a:lstStyle/>
          <a:p>
            <a:fld id="{1D399734-F812-4E89-82B8-09CF2DB5EEDF}" type="slidenum">
              <a:rPr lang="ru-RU" smtClean="0"/>
              <a:t>12</a:t>
            </a:fld>
            <a:endParaRPr lang="ru-RU"/>
          </a:p>
        </p:txBody>
      </p:sp>
    </p:spTree>
    <p:extLst>
      <p:ext uri="{BB962C8B-B14F-4D97-AF65-F5344CB8AC3E}">
        <p14:creationId xmlns:p14="http://schemas.microsoft.com/office/powerpoint/2010/main" val="601900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Частью общей задачи по формированию перечня на основе соответствия Легенд серий новым данным получаемых из различных источников также занимались региональные отделы. Но кроме того в рамках работ по тематике, Татьяна Юрьевна</a:t>
            </a:r>
            <a:r>
              <a:rPr lang="ru-RU" sz="1200" kern="1200" baseline="0" dirty="0">
                <a:solidFill>
                  <a:schemeClr val="tx1"/>
                </a:solidFill>
                <a:effectLst/>
                <a:latin typeface="+mn-lt"/>
                <a:ea typeface="+mn-ea"/>
                <a:cs typeface="+mn-cs"/>
              </a:rPr>
              <a:t> проводила работу по оценке состояния всех дополнений </a:t>
            </a:r>
            <a:r>
              <a:rPr lang="ru-RU" sz="1200" kern="1200" dirty="0">
                <a:solidFill>
                  <a:schemeClr val="tx1"/>
                </a:solidFill>
                <a:effectLst/>
                <a:latin typeface="+mn-lt"/>
                <a:ea typeface="+mn-ea"/>
                <a:cs typeface="+mn-cs"/>
              </a:rPr>
              <a:t>в серийные легенды</a:t>
            </a:r>
            <a:r>
              <a:rPr lang="ru-RU" sz="1200" kern="1200" baseline="0" dirty="0">
                <a:solidFill>
                  <a:schemeClr val="tx1"/>
                </a:solidFill>
                <a:effectLst/>
                <a:latin typeface="+mn-lt"/>
                <a:ea typeface="+mn-ea"/>
                <a:cs typeface="+mn-cs"/>
              </a:rPr>
              <a:t>, мы ей активно помогали в поиске самих дополнений в отчетах о результатах работ по </a:t>
            </a:r>
            <a:r>
              <a:rPr lang="ru-RU" sz="1200" kern="1200" baseline="0" dirty="0" err="1">
                <a:solidFill>
                  <a:schemeClr val="tx1"/>
                </a:solidFill>
                <a:effectLst/>
                <a:latin typeface="+mn-lt"/>
                <a:ea typeface="+mn-ea"/>
                <a:cs typeface="+mn-cs"/>
              </a:rPr>
              <a:t>Госгеолкарте</a:t>
            </a:r>
            <a:r>
              <a:rPr lang="ru-RU" sz="1200" kern="1200" baseline="0" dirty="0">
                <a:solidFill>
                  <a:schemeClr val="tx1"/>
                </a:solidFill>
                <a:effectLst/>
                <a:latin typeface="+mn-lt"/>
                <a:ea typeface="+mn-ea"/>
                <a:cs typeface="+mn-cs"/>
              </a:rPr>
              <a:t> и в комплектах.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В соответствии с техническим заданием были даны предложения по изменения </a:t>
            </a:r>
            <a:r>
              <a:rPr lang="ru-RU" sz="1200" kern="1200" baseline="0" dirty="0" err="1">
                <a:solidFill>
                  <a:schemeClr val="tx1"/>
                </a:solidFill>
                <a:effectLst/>
                <a:latin typeface="+mn-lt"/>
                <a:ea typeface="+mn-ea"/>
                <a:cs typeface="+mn-cs"/>
              </a:rPr>
              <a:t>разграфки</a:t>
            </a:r>
            <a:r>
              <a:rPr lang="ru-RU" sz="1200" kern="1200" baseline="0" dirty="0">
                <a:solidFill>
                  <a:schemeClr val="tx1"/>
                </a:solidFill>
                <a:effectLst/>
                <a:latin typeface="+mn-lt"/>
                <a:ea typeface="+mn-ea"/>
                <a:cs typeface="+mn-cs"/>
              </a:rPr>
              <a:t> серий листов, однако они не получили поддержки , а также потребуют достаточно сложной процедуры согласования и утверждения, поэтому на данном этапе </a:t>
            </a:r>
            <a:r>
              <a:rPr lang="ru-RU" sz="1200" kern="1200" baseline="0" dirty="0" err="1">
                <a:solidFill>
                  <a:schemeClr val="tx1"/>
                </a:solidFill>
                <a:effectLst/>
                <a:latin typeface="+mn-lt"/>
                <a:ea typeface="+mn-ea"/>
                <a:cs typeface="+mn-cs"/>
              </a:rPr>
              <a:t>разграфку</a:t>
            </a:r>
            <a:r>
              <a:rPr lang="ru-RU" sz="1200" kern="1200" baseline="0" dirty="0">
                <a:solidFill>
                  <a:schemeClr val="tx1"/>
                </a:solidFill>
                <a:effectLst/>
                <a:latin typeface="+mn-lt"/>
                <a:ea typeface="+mn-ea"/>
                <a:cs typeface="+mn-cs"/>
              </a:rPr>
              <a:t> решено оставить в состоянии утверждённой Приказом МПР №27 от 05.02.1998 г.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В результате анализа всех вышеперечисленных материалов были составлены предварительные перечни задач и мероприятий мониторинга для групп листов в работе, кроме того даны предложения в ТЗ по полевым работам следующего года, в виде кратких обоснований. Поддержку УС и Роснедр получили только два предложения - по Алтае-Саянской и Уральской легендам.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Последняя из задач прошлого  года – это формирование Графика первичной загрузки отдельных номенклатурных листов в ЕГКМ. Предварительно был подготовлен такой график, именно для  определения количественного ввода листов в подготовительный и основной этапы мониторинга , определения минимального и максимального времени для перехода полностью на мониторинг Госгеолкарты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 результатам рассмотрения первого отчета на УС ВСЕГЕИ и соответственно в протоколе отмечен уклон в определение только проблемных геологических задач,</a:t>
            </a:r>
            <a:r>
              <a:rPr lang="ru-RU" baseline="0" dirty="0"/>
              <a:t> требующих решения с упущением именно недостаточной увязки листов, отсутствия баз данных, глубокой оценки цифровых моделей. Т.е. по первому году, в соответствии с действовавшим на тот момент Техническим заданием мы больше сосредоточились именно на геологии и металлогении, упустив определение проблем, требующих первоочередного решения именно для приведения комплектов к современному состоянию и оценку требуемых для этого трудозатрат и времени. В этом году мы постарались при формировании ТЗ и заказ-нарядов исправить это упущение.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13</a:t>
            </a:fld>
            <a:endParaRPr lang="ru-RU"/>
          </a:p>
        </p:txBody>
      </p:sp>
    </p:spTree>
    <p:extLst>
      <p:ext uri="{BB962C8B-B14F-4D97-AF65-F5344CB8AC3E}">
        <p14:creationId xmlns:p14="http://schemas.microsoft.com/office/powerpoint/2010/main" val="784283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Переходя к проблемам, которые определились в ходе выполнения работ части оценочного этапа для 197 листов и оценочного и первой стадии подготовительного для 18 первых номенклатур листов. </a:t>
            </a:r>
          </a:p>
          <a:p>
            <a:r>
              <a:rPr lang="ru-RU" dirty="0"/>
              <a:t>Одна из серьезных проблем – это взаимодействие с уровнем сводного и обзорного картографирования, которые все плотнее и плотнее переплетаются с мелкомасштабными работами. Протоколом главной редколлегии определено участие исполнителей по мониторингу в актуализации карт сводного и обзорного уровня тектонической и прогнозно-минерагенической, однако это не единственные схемы, например при создании предусмотренных методическими рекомендациями схем мы получим единое покрытие страны в масштабе 1:2500 в том числе гидрогеологической и эколого-геологической, что частично перекликается с работами </a:t>
            </a:r>
            <a:r>
              <a:rPr lang="ru-RU" dirty="0" err="1"/>
              <a:t>Гидроспецгеологии</a:t>
            </a:r>
            <a:r>
              <a:rPr lang="ru-RU" dirty="0"/>
              <a:t>.</a:t>
            </a:r>
            <a:r>
              <a:rPr lang="ru-RU" baseline="0" dirty="0"/>
              <a:t> По </a:t>
            </a:r>
            <a:r>
              <a:rPr lang="ru-RU" dirty="0"/>
              <a:t> тектоническим схемы по идее надо наследовать напрямую из тектонической карты того же масштаба, </a:t>
            </a:r>
            <a:r>
              <a:rPr lang="ru-RU" b="0" i="0" strike="noStrike" dirty="0">
                <a:effectLst/>
              </a:rPr>
              <a:t>но и тут</a:t>
            </a:r>
            <a:r>
              <a:rPr lang="ru-RU" b="0" i="0" strike="noStrike" baseline="0" dirty="0">
                <a:effectLst/>
              </a:rPr>
              <a:t> есть свои моменты, в том числе например платформенные области.</a:t>
            </a:r>
            <a:endParaRPr lang="ru-RU" b="0" strike="noStrike" dirty="0"/>
          </a:p>
          <a:p>
            <a:r>
              <a:rPr lang="ru-RU" dirty="0"/>
              <a:t> Поэтому так как окончательно мы не можем ответить на этот вопрос на этот год предусмотрено формирование легенд по группам листов для схем масштаба 1:2500 для определения картируемых элементов, </a:t>
            </a:r>
            <a:r>
              <a:rPr lang="ru-RU" b="0" strike="noStrike" dirty="0"/>
              <a:t>причем для тектонических схем обязательным будет формирование легенд на основе условных к ТК-2500</a:t>
            </a:r>
          </a:p>
          <a:p>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14</a:t>
            </a:fld>
            <a:endParaRPr lang="ru-RU"/>
          </a:p>
        </p:txBody>
      </p:sp>
    </p:spTree>
    <p:extLst>
      <p:ext uri="{BB962C8B-B14F-4D97-AF65-F5344CB8AC3E}">
        <p14:creationId xmlns:p14="http://schemas.microsoft.com/office/powerpoint/2010/main" val="1693190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Второй проблемой, не менее важной является последовательность ввода работ по  технологическому и методическому сопровождению мониторинга. По технологии, которая является важнейшей частью проведения работ и дальнейшего представления материалов широкому кругу пользователей. У ЦИТ</a:t>
            </a:r>
            <a:r>
              <a:rPr lang="ru-RU" baseline="0" dirty="0"/>
              <a:t> РГМ есть свое задание по тематике по разработке технологии причем до 2023 года, однако в ходе выполнения первых шагов подготовительного этапа, выявляются многочисленные проблемы на стыке работ исполнителей и технологического обеспечения, которые невозможны без привлечения специалистов ЦИТ РГМ, получается что все возникающие вопросы мы пытаемся решать сверх их ТЗ, а это требует и сил и средств и людей, которых конечно </a:t>
            </a:r>
            <a:r>
              <a:rPr lang="ru-RU" baseline="0" dirty="0" err="1"/>
              <a:t>ограниченноеное</a:t>
            </a:r>
            <a:r>
              <a:rPr lang="ru-RU" baseline="0" dirty="0"/>
              <a:t> количество. </a:t>
            </a:r>
          </a:p>
          <a:p>
            <a:r>
              <a:rPr lang="ru-RU" baseline="0" dirty="0"/>
              <a:t>Примеров таких проблем множество -это перевод БД из существующей Базы первичных данных (в том случае когда они есть, но сделаны с добавлением ненормативных полей или их перестановкой) в ИР карта фактического материала. В таком случае требует </a:t>
            </a:r>
            <a:r>
              <a:rPr lang="ru-RU" baseline="0" dirty="0" err="1"/>
              <a:t>полуручной</a:t>
            </a:r>
            <a:r>
              <a:rPr lang="ru-RU" baseline="0" dirty="0"/>
              <a:t> работы для каждой базы или </a:t>
            </a:r>
            <a:r>
              <a:rPr lang="ru-RU" baseline="0" dirty="0" err="1"/>
              <a:t>перекопирование</a:t>
            </a:r>
            <a:r>
              <a:rPr lang="ru-RU" baseline="0" dirty="0"/>
              <a:t> данных из старой базы в новую, при этом современная форма для которой можно сделать единый загрузчик в ИР  в процессе отладки. </a:t>
            </a:r>
          </a:p>
          <a:p>
            <a:r>
              <a:rPr lang="ru-RU" baseline="0" dirty="0"/>
              <a:t>Только разрабатывается интерактивная форма для  </a:t>
            </a:r>
            <a:r>
              <a:rPr lang="ru-RU" baseline="0" dirty="0" err="1"/>
              <a:t>охарактеризованности</a:t>
            </a:r>
            <a:r>
              <a:rPr lang="ru-RU" baseline="0" dirty="0"/>
              <a:t> магматических, метаморфических и вулканических комплексов изотопно-геохронологическими и изотопно-геохимическими данными. Один из самых простых вопросов - кодировка геологических подразделений в полистных легендах и в легендах серий, для придания уникальности </a:t>
            </a:r>
            <a:r>
              <a:rPr lang="ru-RU" baseline="0" dirty="0" err="1"/>
              <a:t>картируемым</a:t>
            </a:r>
            <a:r>
              <a:rPr lang="ru-RU" baseline="0" dirty="0"/>
              <a:t> подразделениям опять требует участия специалистов ЦИТ РГМ, т.к. серийные легенды хранятся в ИС СЛ. Кроме того мы не можем дать четкой инструкции по уже существующим технологическим решениям для региональных отделов, т.к. все они еще не доведены до окончания. </a:t>
            </a:r>
          </a:p>
          <a:p>
            <a:r>
              <a:rPr lang="ru-RU" baseline="0" dirty="0"/>
              <a:t>Что касается Временных требований к мониторингу, их создание предусмотрено в Тематике на 2021 год. На основании первого технического задания и концептуальных положений была сформирована первая редакция временных требований, однако она далека от завершения и не может служить полноценным регламентирующим  документом, в том числе и из-за постоянно изменяющихся вариантов «что же должно быть в мониторинге, что должен содержать актуализированный комплект и на чем сосредоточиться на подготовительном этапе». Требования не могут ответить на вопросы исполнителей и дать критерии оценки приемки конечной продукции, поэтому мы стараемся оперативно вносить в них изменения. Новая редакция временных требований планируется к формированию к концу 2 квартала, а к концу года представлена на НРС. Возможно в следующем году потребуется их актуализация. Эта ситуация напоминает начало работ по Программе Госгеолкарты когда первые листы шли параллельно с разработкой методики и технологии, что и привело к разнообразию комплектов. Пока мы ориентируемся на нормативно-методические документы к </a:t>
            </a:r>
            <a:r>
              <a:rPr lang="ru-RU" baseline="0" dirty="0" err="1"/>
              <a:t>миллионке</a:t>
            </a:r>
            <a:r>
              <a:rPr lang="ru-RU" baseline="0" dirty="0"/>
              <a:t>, которые в любом случае являются основой Временных требований к мониторингу</a:t>
            </a:r>
          </a:p>
          <a:p>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15</a:t>
            </a:fld>
            <a:endParaRPr lang="ru-RU"/>
          </a:p>
        </p:txBody>
      </p:sp>
    </p:spTree>
    <p:extLst>
      <p:ext uri="{BB962C8B-B14F-4D97-AF65-F5344CB8AC3E}">
        <p14:creationId xmlns:p14="http://schemas.microsoft.com/office/powerpoint/2010/main" val="3180062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данном слайде приведена примерная схема первого объекта, те или иные сопровождающие работы включены в оценочный или подготовительный этап для ее упрощения. Оценочный этап в этом объекте представляется самым простым, в среднем на лист финансирование представляется достаточным, однако здесь первый раз встает вопрос кадрового обеспечения. Если первый и второй год мы в совокупности оцениваем 56 номенклатур, то в 3 год оценка ведется уже для 138 листов, что практически в 3 раза больше совокупного количества двух первых лет, а на это потребуется привлечение технических работников и ИТР в троекратном объеме, при этом по первым листам работы продолжаются и высвобождение сотрудников не происходит. </a:t>
            </a:r>
          </a:p>
          <a:p>
            <a:r>
              <a:rPr lang="ru-RU" dirty="0"/>
              <a:t>Подготовительный этап начавшийся в этом году для 18 номенклатур прошлого года в отличии от дальнейших листов, которые предусматриваются к вводу среднесрочной программой мониторинга должны быть в соответствии с общим техническим заданием размещены в ЕГКМ, изданы в электронной форме, подготовлены к представлению широкому кругу пользователей в течении 1 часа. На электронное издание требуется не менее 4-5 месяцев, издание невозможно без апробации НРС Роснедра, т.к. выпускать продукцию в авторском варианте – потеря качества, соответственно обновленные комплекты должны пройти НРС не позднее августа следующего года, причем с положительной оценкой, для передачи их на картфабрику. А это означает, что на всю актуализацию отделы имеют не более чем год и 7 месяцев, так как еще требуется время на загрузку в ЕГКМ, которую в свою очередь еще закончить к тому моменту, а я напомню в тематике у ЦИТ РГМ работы до 2023 года. По следующим листам на тот  же подготовительный этап предполагается 3 года. </a:t>
            </a:r>
          </a:p>
          <a:p>
            <a:r>
              <a:rPr lang="ru-RU" dirty="0"/>
              <a:t>Отдельным вопросом здесь стоит определение минимальных, именно минимальных требований, по изданию, которые должны быть прописаны во временных требованиях, что повлечет за собой отдельную работу в этом году с Картфабрикой, при этом стоит отметить что работа по подготовке  «примеров оформления..» потребовало нескольких лет, а мы опять имеем всего несколько месяцев и не имеем ни одного тестового комплекта для их отработки. Здесь же стоит поднять вопрос с полевыми работами на подготовительном этапе, с учетом краткости процесса предлагается минимизировать их пока большая часть листов в пределах легенд серий не будет переведена в режим мониторинга и по максимуму включать необходимые к решению задачи в объекты среднемасштабных работ при возможности их решения на этом масштабном уровне и территориальным совпадением с объектами изучения.</a:t>
            </a:r>
          </a:p>
        </p:txBody>
      </p:sp>
      <p:sp>
        <p:nvSpPr>
          <p:cNvPr id="4" name="Номер слайда 3"/>
          <p:cNvSpPr>
            <a:spLocks noGrp="1"/>
          </p:cNvSpPr>
          <p:nvPr>
            <p:ph type="sldNum" sz="quarter" idx="5"/>
          </p:nvPr>
        </p:nvSpPr>
        <p:spPr/>
        <p:txBody>
          <a:bodyPr/>
          <a:lstStyle/>
          <a:p>
            <a:fld id="{1D399734-F812-4E89-82B8-09CF2DB5EEDF}" type="slidenum">
              <a:rPr lang="ru-RU" smtClean="0"/>
              <a:t>16</a:t>
            </a:fld>
            <a:endParaRPr lang="ru-RU"/>
          </a:p>
        </p:txBody>
      </p:sp>
    </p:spTree>
    <p:extLst>
      <p:ext uri="{BB962C8B-B14F-4D97-AF65-F5344CB8AC3E}">
        <p14:creationId xmlns:p14="http://schemas.microsoft.com/office/powerpoint/2010/main" val="380080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Еще одна проблема возникающая из-за отсутствия нормативных документов на которые мы смогли бы опираться как на руководство по </a:t>
            </a:r>
            <a:r>
              <a:rPr lang="ru-RU" dirty="0" err="1"/>
              <a:t>миллионке</a:t>
            </a:r>
            <a:r>
              <a:rPr lang="ru-RU" dirty="0"/>
              <a:t> при проведении программы Госгеолкарты-1000/3 это то, что Общее задание, несмотря на внесенный в перечень объект потребовало согласования сроком в 8 месяцев, на второй год – квартал. Мы видим, что собственно работа, которая сопровождается понимаем того, что конкретно необходимо делать и что будет необходимо представить в конце отчетного периода длится гораздо меньше чем три года действия объекта. Каждое дополнение в ТЗ в виде конкретизации полевых работ, добавления комплектов введенных в подготовительный этап требует составления и прохождения через экспертизу дополнений в проектную документацию. Прохождение экспертизы – это 60 рабочих дней по регламенту. Таким образом, даже одобренные ученым советом и  согласованные с Роснедра полевые работы на </a:t>
            </a:r>
            <a:r>
              <a:rPr lang="ru-RU" dirty="0" err="1"/>
              <a:t>детализационных</a:t>
            </a:r>
            <a:r>
              <a:rPr lang="ru-RU" dirty="0"/>
              <a:t>  участках будут проводиться без соответствующих </a:t>
            </a:r>
            <a:r>
              <a:rPr lang="ru-RU" dirty="0" err="1"/>
              <a:t>выкопировок</a:t>
            </a:r>
            <a:r>
              <a:rPr lang="ru-RU" dirty="0"/>
              <a:t> из утвержденной проектной документации. И эта ситуация будет повторяться каждый год из-за того, что каждый год будет производиться уточнение ТЗ в части полевых работ и конкретных листов на подготовительном этапе. Причем касается это не только текущего объекта, а так же и последующих. Отсюда вытекает проблема на перспективу – это сложность последующих техзаданий, когда в объекты будет включаться многократно большее количество листов на оценочном, подготовительных этапах, и кроме того, начнется формулировка задач на основной этап мониторинга. Собственно это расслоение работ было показано на предыдущем слайде. А так как требуется ежегодно согласовывать задачи с Роснедра, мы получим ситуацию с формулированием техзадания, согласованием его, правкой проектной документации очень большим количеством исполнителей фактически по всей стране. Т.е. мы получим объект на всю территорию России стоимостью 460 миллионов рублей, учитывающий все этапы и все проблемы  20 Серийных легенд. </a:t>
            </a:r>
          </a:p>
        </p:txBody>
      </p:sp>
      <p:sp>
        <p:nvSpPr>
          <p:cNvPr id="4" name="Номер слайда 3"/>
          <p:cNvSpPr>
            <a:spLocks noGrp="1"/>
          </p:cNvSpPr>
          <p:nvPr>
            <p:ph type="sldNum" sz="quarter" idx="5"/>
          </p:nvPr>
        </p:nvSpPr>
        <p:spPr/>
        <p:txBody>
          <a:bodyPr/>
          <a:lstStyle/>
          <a:p>
            <a:fld id="{1D399734-F812-4E89-82B8-09CF2DB5EEDF}" type="slidenum">
              <a:rPr lang="ru-RU" smtClean="0"/>
              <a:t>17</a:t>
            </a:fld>
            <a:endParaRPr lang="ru-RU"/>
          </a:p>
        </p:txBody>
      </p:sp>
    </p:spTree>
    <p:extLst>
      <p:ext uri="{BB962C8B-B14F-4D97-AF65-F5344CB8AC3E}">
        <p14:creationId xmlns:p14="http://schemas.microsoft.com/office/powerpoint/2010/main" val="3216130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FF0000"/>
                </a:solidFill>
              </a:rPr>
              <a:t>По полезным ископаемых существует целая группа проблем. Основной является принятие решения, использования карты центров месторождений ГКМ и завязка на балансы которую должен обеспечивать </a:t>
            </a:r>
            <a:r>
              <a:rPr lang="ru-RU" dirty="0" err="1">
                <a:solidFill>
                  <a:srgbClr val="FF0000"/>
                </a:solidFill>
              </a:rPr>
              <a:t>Росгеолфонд</a:t>
            </a:r>
            <a:r>
              <a:rPr lang="ru-RU" dirty="0">
                <a:solidFill>
                  <a:srgbClr val="FF0000"/>
                </a:solidFill>
              </a:rPr>
              <a:t>, а не отделы, актуализирующие конкретные комплекты. Это решение должно быть закреплено во временных требованиях и в дальнейшем приниматься без каких либо изменений. Но кроме решения необходимо опять же определить порядок технологических действий, который можно будет представить исполнителям для работы. Однако это решение повлечет за собой свои, отдельные проблемы – например  это невозможность подвинуть местоположение месторождения под географию, т.е. наш любимый правый-левый берег, для примера на слайде приведены размещенные на </a:t>
            </a:r>
            <a:r>
              <a:rPr lang="ru-RU" dirty="0" err="1">
                <a:solidFill>
                  <a:srgbClr val="FF0000"/>
                </a:solidFill>
              </a:rPr>
              <a:t>космоснимке</a:t>
            </a:r>
            <a:r>
              <a:rPr lang="ru-RU" dirty="0">
                <a:solidFill>
                  <a:srgbClr val="FF0000"/>
                </a:solidFill>
              </a:rPr>
              <a:t> два варианта месторождений: первое  из ГКМ – Луч-2 и второе с Госгеолкарты - Луч ручей, мы видим что они не совпадают как по названию, так по набору атрибутики. Причем месторождение Луч ручей – расположен почти на вершине холма, а ГКМ представляет его собственно в ручье, т.е. либо это два разных притока и два разных месторождения, либо была выполнена некорректная привязка в </a:t>
            </a:r>
            <a:r>
              <a:rPr lang="ru-RU" dirty="0" err="1">
                <a:solidFill>
                  <a:srgbClr val="FF0000"/>
                </a:solidFill>
              </a:rPr>
              <a:t>миллионке</a:t>
            </a:r>
            <a:r>
              <a:rPr lang="ru-RU" dirty="0">
                <a:solidFill>
                  <a:srgbClr val="FF0000"/>
                </a:solidFill>
              </a:rPr>
              <a:t> из-за используемой топоосновы. Частичная проблема на последних листах почти не встречающаяся - когда </a:t>
            </a:r>
            <a:r>
              <a:rPr lang="ru-RU" dirty="0" err="1">
                <a:solidFill>
                  <a:srgbClr val="FF0000"/>
                </a:solidFill>
              </a:rPr>
              <a:t>минерагеническое</a:t>
            </a:r>
            <a:r>
              <a:rPr lang="ru-RU" dirty="0">
                <a:solidFill>
                  <a:srgbClr val="FF0000"/>
                </a:solidFill>
              </a:rPr>
              <a:t> районирование не увязывается между листами, с прогнозно-</a:t>
            </a:r>
            <a:r>
              <a:rPr lang="ru-RU" dirty="0" err="1">
                <a:solidFill>
                  <a:srgbClr val="FF0000"/>
                </a:solidFill>
              </a:rPr>
              <a:t>минерагенической</a:t>
            </a:r>
            <a:r>
              <a:rPr lang="ru-RU" dirty="0">
                <a:solidFill>
                  <a:srgbClr val="FF0000"/>
                </a:solidFill>
              </a:rPr>
              <a:t> картой России 2500,  а также  с существующими </a:t>
            </a:r>
            <a:r>
              <a:rPr lang="ru-RU" dirty="0" err="1">
                <a:solidFill>
                  <a:srgbClr val="FF0000"/>
                </a:solidFill>
              </a:rPr>
              <a:t>минерагеническими</a:t>
            </a:r>
            <a:r>
              <a:rPr lang="ru-RU" dirty="0">
                <a:solidFill>
                  <a:srgbClr val="FF0000"/>
                </a:solidFill>
              </a:rPr>
              <a:t> блоками легенд.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FF0000"/>
                </a:solidFill>
              </a:rPr>
              <a:t>Отдельной проблемой при переходе на объекты ГКМ потребуется значительная корректировка Объяснительной записки в части главы полезные ископаемые и всех сопутствующих таблиц и приложений. Кстати по записке такой же вопрос возникнет при использовании тектонической карты в части глав тектоника, история геологического развития и закономерности размещения</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solidFill>
                <a:srgbClr val="FF0000"/>
              </a:solidFill>
            </a:endParaRPr>
          </a:p>
          <a:p>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18</a:t>
            </a:fld>
            <a:endParaRPr lang="ru-RU"/>
          </a:p>
        </p:txBody>
      </p:sp>
    </p:spTree>
    <p:extLst>
      <p:ext uri="{BB962C8B-B14F-4D97-AF65-F5344CB8AC3E}">
        <p14:creationId xmlns:p14="http://schemas.microsoft.com/office/powerpoint/2010/main" val="424616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Отдельным моментом является показ россыпей на актуализируемых картах. В ГКМ – это конкретные объекты-месторождения, на </a:t>
            </a:r>
            <a:r>
              <a:rPr lang="ru-RU" dirty="0" err="1"/>
              <a:t>миллионке</a:t>
            </a:r>
            <a:r>
              <a:rPr lang="ru-RU" dirty="0"/>
              <a:t> определённая генерализация и </a:t>
            </a:r>
            <a:r>
              <a:rPr lang="ru-RU" dirty="0" err="1"/>
              <a:t>россыпепроявления</a:t>
            </a:r>
            <a:r>
              <a:rPr lang="ru-RU" dirty="0"/>
              <a:t> без  перерывов. Отсюда вытекает две проблемы, россыпь на </a:t>
            </a:r>
            <a:r>
              <a:rPr lang="ru-RU" dirty="0" err="1"/>
              <a:t>миллионке</a:t>
            </a:r>
            <a:r>
              <a:rPr lang="ru-RU" dirty="0"/>
              <a:t> – линия идущая по аллювию вдоль реки. В ГКМ – площадь с перерывами. Причем если россыпь ГКМ </a:t>
            </a:r>
            <a:r>
              <a:rPr lang="ru-RU" dirty="0" err="1"/>
              <a:t>находитсяна</a:t>
            </a:r>
            <a:r>
              <a:rPr lang="ru-RU" dirty="0"/>
              <a:t> фактическом месте, на </a:t>
            </a:r>
            <a:r>
              <a:rPr lang="ru-RU" dirty="0" err="1"/>
              <a:t>миллионке</a:t>
            </a:r>
            <a:r>
              <a:rPr lang="ru-RU" dirty="0"/>
              <a:t> привязаны к топооснове миллионного масштаба. Т.е. при простом помещении объектов ГКМ на геологию </a:t>
            </a:r>
            <a:r>
              <a:rPr lang="ru-RU" dirty="0" err="1"/>
              <a:t>миллионки</a:t>
            </a:r>
            <a:r>
              <a:rPr lang="ru-RU" dirty="0"/>
              <a:t>, мы получим попадание россыпи на склон или на водораздел. Это нас опять возвращает к вопросу использования топоосновы приближенной к реальности, о чем говорила Татьяна Николаевна в своем вчерашнем докладе</a:t>
            </a:r>
          </a:p>
        </p:txBody>
      </p:sp>
      <p:sp>
        <p:nvSpPr>
          <p:cNvPr id="4" name="Номер слайда 3"/>
          <p:cNvSpPr>
            <a:spLocks noGrp="1"/>
          </p:cNvSpPr>
          <p:nvPr>
            <p:ph type="sldNum" sz="quarter" idx="5"/>
          </p:nvPr>
        </p:nvSpPr>
        <p:spPr/>
        <p:txBody>
          <a:bodyPr/>
          <a:lstStyle/>
          <a:p>
            <a:fld id="{1D399734-F812-4E89-82B8-09CF2DB5EEDF}" type="slidenum">
              <a:rPr lang="ru-RU" smtClean="0"/>
              <a:t>19</a:t>
            </a:fld>
            <a:endParaRPr lang="ru-RU"/>
          </a:p>
        </p:txBody>
      </p:sp>
    </p:spTree>
    <p:extLst>
      <p:ext uri="{BB962C8B-B14F-4D97-AF65-F5344CB8AC3E}">
        <p14:creationId xmlns:p14="http://schemas.microsoft.com/office/powerpoint/2010/main" val="204666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Начать следует с основы мониторинга –Госгеолкарты-1000/3. Программа Госгеолкарты начавшаяся в 1995 году разработкой концепции, а с 2002 года созданием комплектов Госгеолкарты подходит к своему завершению. К 2025  году ожидается полное покрытие территории РФ и ее континентального шельфа  мелкомасштабной изученностью. Сами работы  велись параллельно с развитием методических документов и программных средств, что негативно сказалось на  увязке материалов, накопленных противоречиях, и устаревании первых комплектов, как с точки зрения методики, так и технологии их составления и представления. </a:t>
            </a:r>
          </a:p>
        </p:txBody>
      </p:sp>
      <p:sp>
        <p:nvSpPr>
          <p:cNvPr id="4" name="Номер слайда 3"/>
          <p:cNvSpPr>
            <a:spLocks noGrp="1"/>
          </p:cNvSpPr>
          <p:nvPr>
            <p:ph type="sldNum" sz="quarter" idx="5"/>
          </p:nvPr>
        </p:nvSpPr>
        <p:spPr/>
        <p:txBody>
          <a:bodyPr/>
          <a:lstStyle/>
          <a:p>
            <a:fld id="{1D399734-F812-4E89-82B8-09CF2DB5EEDF}" type="slidenum">
              <a:rPr lang="ru-RU" smtClean="0"/>
              <a:t>2</a:t>
            </a:fld>
            <a:endParaRPr lang="ru-RU"/>
          </a:p>
        </p:txBody>
      </p:sp>
    </p:spTree>
    <p:extLst>
      <p:ext uri="{BB962C8B-B14F-4D97-AF65-F5344CB8AC3E}">
        <p14:creationId xmlns:p14="http://schemas.microsoft.com/office/powerpoint/2010/main" val="3159192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Разница между фактическими объектами и топоосновой уже неоднократно демонстрировалась на протяжении многих лет. И если мы переходим к накоплению централизованных баз данных по первичной информации, </a:t>
            </a:r>
            <a:r>
              <a:rPr lang="ru-RU" dirty="0" err="1"/>
              <a:t>петротипам</a:t>
            </a:r>
            <a:r>
              <a:rPr lang="ru-RU" dirty="0"/>
              <a:t> и стратотипам, объектам полезных ископаемых и любой другой </a:t>
            </a:r>
            <a:r>
              <a:rPr lang="ru-RU" dirty="0" err="1"/>
              <a:t>координатно</a:t>
            </a:r>
            <a:r>
              <a:rPr lang="ru-RU" dirty="0"/>
              <a:t> привязанной информации мы встаем перед вопросом о замене топоосновы и ее </a:t>
            </a:r>
            <a:r>
              <a:rPr lang="ru-RU" dirty="0" err="1"/>
              <a:t>полимасштабности</a:t>
            </a:r>
            <a:r>
              <a:rPr lang="ru-RU" dirty="0"/>
              <a:t>. Что в свою очередь потребует значительной корректировки объектов картирования, как на геологической карте так в особенности на карте четвертичных образований. А с учетом того, что на картосоставительские работы в этом объекте для 14 первых комплектов отдается всего 1,5 года – этого срока никак не хватит для полноценной актуализации под новую топооснову, причем решения никакого пока нет. Если же оставляем старую топооснову –</a:t>
            </a:r>
            <a:r>
              <a:rPr lang="ru-RU" dirty="0" err="1"/>
              <a:t>координатно</a:t>
            </a:r>
            <a:r>
              <a:rPr lang="ru-RU" dirty="0"/>
              <a:t> привязанные объекты могут оказаться не в той геологической обстановке где они есть фактически </a:t>
            </a:r>
          </a:p>
        </p:txBody>
      </p:sp>
      <p:sp>
        <p:nvSpPr>
          <p:cNvPr id="4" name="Номер слайда 3"/>
          <p:cNvSpPr>
            <a:spLocks noGrp="1"/>
          </p:cNvSpPr>
          <p:nvPr>
            <p:ph type="sldNum" sz="quarter" idx="5"/>
          </p:nvPr>
        </p:nvSpPr>
        <p:spPr/>
        <p:txBody>
          <a:bodyPr/>
          <a:lstStyle/>
          <a:p>
            <a:fld id="{1D399734-F812-4E89-82B8-09CF2DB5EEDF}" type="slidenum">
              <a:rPr lang="ru-RU" smtClean="0"/>
              <a:t>20</a:t>
            </a:fld>
            <a:endParaRPr lang="ru-RU"/>
          </a:p>
        </p:txBody>
      </p:sp>
    </p:spTree>
    <p:extLst>
      <p:ext uri="{BB962C8B-B14F-4D97-AF65-F5344CB8AC3E}">
        <p14:creationId xmlns:p14="http://schemas.microsoft.com/office/powerpoint/2010/main" val="2791840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Состав баз данных – один из важнейших вопросов. На слайде приведен состав определившийся в 2021 году, он незначительно изменен относительно общего техзадания после многократных обсуждений, потому что часть базы данных уже имеется в виде централизованных ресурсов – это </a:t>
            </a:r>
            <a:r>
              <a:rPr lang="ru-RU" dirty="0" err="1"/>
              <a:t>петротипы</a:t>
            </a:r>
            <a:r>
              <a:rPr lang="ru-RU" dirty="0"/>
              <a:t> и стратотипы, это карта фактического материала, это информация ГКМ по месторождениям и рудопроявлениям, это изученность – в сумме это более половины информации сопровождающей и первичной БД. Однако, существует общий вопрос ко всем ресурсам «как их использовать» именно простому геологу и технику наполняющему информационную емкость комплекта, как получить его на локальной машине, какие правила редактирования, во взаимодействии с ЦИТ РГМ мы пытаемся сформулировать и найти решение, чтобы редактирование и пополнение велось сразу в этих ресурсах. По полезным ископаемым кроме того вопрос по самой структуре базы данных, если мы наследуем частично ГКМ, то где и как заполнять информацию по проявлениям, пунктам минерализации, тем объектам, которые переходят с Госгеолкарты-1000. </a:t>
            </a:r>
          </a:p>
          <a:p>
            <a:r>
              <a:rPr lang="ru-RU" dirty="0"/>
              <a:t>По изученности при существовании ресурса </a:t>
            </a:r>
            <a:r>
              <a:rPr lang="ru-RU" dirty="0" err="1"/>
              <a:t>Росгеолфонда</a:t>
            </a:r>
            <a:r>
              <a:rPr lang="ru-RU" dirty="0"/>
              <a:t> создание своего отдельного представляется совершенно неверным, однако часть базы данных по изученности регламентируется нормативными документами Госгеолкарты и фактически находится в комплектах. Предлагается использовать выборку из ресурса </a:t>
            </a:r>
            <a:r>
              <a:rPr lang="ru-RU" dirty="0" err="1"/>
              <a:t>Росгеолфонда</a:t>
            </a:r>
            <a:r>
              <a:rPr lang="ru-RU" dirty="0"/>
              <a:t> по видам изученности и масштабам, однако это требует обеспечения взаимодействия между институтами и опять же нагрузку на ЦИТ РГМ. </a:t>
            </a:r>
          </a:p>
          <a:p>
            <a:r>
              <a:rPr lang="ru-RU" dirty="0"/>
              <a:t>Данные по скважинам правильнее было бы наследовать и дополнять из системы АИС Керн-недра. ВСЕГЕИ было подготовлено и направлено в Роснедра письмо о возможности подключения к данной системе для оценки возможности интеграции данных в ЕГКМ из системы. Т.е. так или иначе мы имеем зачатки возможности создания баз данных и использования уже существующих в виде централизованных, однако не имеем простых и понятных технологий для этого. И это скорее беда ускоренной попытки перейти к мониторингу, без предварительной подготовки и разработки технологии и методики на каких-то тестовых листах. Самым простым пожалуй является создание метаинформации о местах хранения опережающих основ, </a:t>
            </a:r>
            <a:r>
              <a:rPr lang="ru-RU" dirty="0" err="1"/>
              <a:t>георастров</a:t>
            </a:r>
            <a:r>
              <a:rPr lang="ru-RU" dirty="0"/>
              <a:t> карт масштаба 1:1 000 00 и 1:200 000 предыдущих поколений, однако и здесь есть проблема</a:t>
            </a:r>
          </a:p>
        </p:txBody>
      </p:sp>
      <p:sp>
        <p:nvSpPr>
          <p:cNvPr id="4" name="Номер слайда 3"/>
          <p:cNvSpPr>
            <a:spLocks noGrp="1"/>
          </p:cNvSpPr>
          <p:nvPr>
            <p:ph type="sldNum" sz="quarter" idx="5"/>
          </p:nvPr>
        </p:nvSpPr>
        <p:spPr/>
        <p:txBody>
          <a:bodyPr/>
          <a:lstStyle/>
          <a:p>
            <a:fld id="{1D399734-F812-4E89-82B8-09CF2DB5EEDF}" type="slidenum">
              <a:rPr lang="ru-RU" smtClean="0"/>
              <a:t>21</a:t>
            </a:fld>
            <a:endParaRPr lang="ru-RU"/>
          </a:p>
        </p:txBody>
      </p:sp>
    </p:spTree>
    <p:extLst>
      <p:ext uri="{BB962C8B-B14F-4D97-AF65-F5344CB8AC3E}">
        <p14:creationId xmlns:p14="http://schemas.microsoft.com/office/powerpoint/2010/main" val="3580579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Сейчас недоступны широкому кругу пользователей все геохимические и геофизические основы (лишь малая часть размещена на сайте ВСЕГЕИ в формате </a:t>
            </a:r>
            <a:r>
              <a:rPr lang="ru-RU" dirty="0" err="1"/>
              <a:t>георастра</a:t>
            </a:r>
            <a:r>
              <a:rPr lang="ru-RU" dirty="0"/>
              <a:t>), дистанционные доступны только в формате </a:t>
            </a:r>
            <a:r>
              <a:rPr lang="ru-RU" dirty="0" err="1"/>
              <a:t>георастра</a:t>
            </a:r>
            <a:r>
              <a:rPr lang="ru-RU" dirty="0"/>
              <a:t>. Макетов печати как у Госгеолкарты1000 с приложением авторской цифровой модели получить возможности нет. </a:t>
            </a:r>
            <a:r>
              <a:rPr lang="ru-RU" dirty="0" err="1"/>
              <a:t>Госгеолкарта</a:t>
            </a:r>
            <a:r>
              <a:rPr lang="ru-RU" dirty="0"/>
              <a:t> – вводится в ГИС-Атлас согласно ТЗ, поскольку есть печатные макеты в формате PDF и разработана технология их преобразования в </a:t>
            </a:r>
            <a:r>
              <a:rPr lang="ru-RU" dirty="0" err="1"/>
              <a:t>Георастр</a:t>
            </a:r>
            <a:r>
              <a:rPr lang="ru-RU" dirty="0"/>
              <a:t>, загрузку и регистрацию в </a:t>
            </a:r>
            <a:r>
              <a:rPr lang="ru-RU" dirty="0" err="1"/>
              <a:t>Оракловой</a:t>
            </a:r>
            <a:r>
              <a:rPr lang="ru-RU" dirty="0"/>
              <a:t> БД. Авторские материалы основ ВОЗМОЖНО хранятся в секциях НРС, в связи с этим предлагается на данном этапе разместить основы в цифровом каталоге «как есть» и заняться в том числе переводом макетов в открытые форматы, о чем неоднократно говорил Михаил Александрович Шишкин, а также нарезкой и привязкой растров для помещения в базу геопривязанных растров. Но  это опять нагрузка на ЦИТ РГМ и причем огромная, даже если мы будем привлекать секции и центр дистанционных методов. При этом мы размываем большое в принципе финансирование мониторинга на все сразу, выделяя каждому минимум средств. На перспективу же мы считаем, что правильно иметь оба представления основ, и в виде макетов, сопровождаемых ЦМ и в виде геопривязанных растров с представлением немасштабных элементов прямо из базы, просто это должно выполняться поэтапно и без попытки все сделать в первом объекте мониторинга</a:t>
            </a:r>
          </a:p>
        </p:txBody>
      </p:sp>
      <p:sp>
        <p:nvSpPr>
          <p:cNvPr id="4" name="Номер слайда 3"/>
          <p:cNvSpPr>
            <a:spLocks noGrp="1"/>
          </p:cNvSpPr>
          <p:nvPr>
            <p:ph type="sldNum" sz="quarter" idx="5"/>
          </p:nvPr>
        </p:nvSpPr>
        <p:spPr/>
        <p:txBody>
          <a:bodyPr/>
          <a:lstStyle/>
          <a:p>
            <a:fld id="{1D399734-F812-4E89-82B8-09CF2DB5EEDF}" type="slidenum">
              <a:rPr lang="ru-RU" smtClean="0"/>
              <a:t>22</a:t>
            </a:fld>
            <a:endParaRPr lang="ru-RU"/>
          </a:p>
        </p:txBody>
      </p:sp>
    </p:spTree>
    <p:extLst>
      <p:ext uri="{BB962C8B-B14F-4D97-AF65-F5344CB8AC3E}">
        <p14:creationId xmlns:p14="http://schemas.microsoft.com/office/powerpoint/2010/main" val="3078911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Отдельная группа проблем опять же связанная со временем и последовательностью работ. Первая – </a:t>
            </a:r>
            <a:r>
              <a:rPr lang="ru-RU" dirty="0" err="1"/>
              <a:t>межсерийная</a:t>
            </a:r>
            <a:r>
              <a:rPr lang="ru-RU" dirty="0"/>
              <a:t> корреляция, на основе ТЗ мы занимаемся увязкой легенд и полотен комплектов внутри групп листов по серийным легендам, однако на границах серий существуют известные всем проблемы с захватом части структуры соседней серийной легенды, разные этапы развития территорий, и разное структурно-фациальное и тектоническое районирование, картируемые подразделения (иногда даже их названия) и многое другое. Если на данном этапе сосредоточимся на увязку только внутри групп листов, что предусмотрено техзаданием, т.е. актуализировать полотна и легенду, мы будем наращивать комплекс проблем по увязке, вынуждены вторично править местами недавно актуализированные комплекты. С другой стороны, если решать вопросы </a:t>
            </a:r>
            <a:r>
              <a:rPr lang="ru-RU" dirty="0" err="1"/>
              <a:t>межсерийной</a:t>
            </a:r>
            <a:r>
              <a:rPr lang="ru-RU" dirty="0"/>
              <a:t> корреляции мы возвращаемся к сроку в 1,5 года на подготовительный этап из которого осталось всего год и три месяца.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Проблема апробации на НРС Роснедра распадается на две составляющих – первая – это естественно отсутствие Временных требований, как основы оценки конечной продукции, вторая это собственно отсутствие окончательной продукции, т.к. мониторинг предполагает постоянные изменения, конечная продукция становится чем-то подвижным. Если в приведенных к современным требованиям комплектах не учтена и не интегрирована полностью информация с комплектов ГК-200/2 в том числе и базами данных – имеет ли НРС право признавать ее современной? Даже если это заявлено как одна из задач мониторинга. </a:t>
            </a:r>
            <a:r>
              <a:rPr lang="ru-RU" dirty="0" err="1"/>
              <a:t>Т.е</a:t>
            </a:r>
            <a:r>
              <a:rPr lang="ru-RU" dirty="0"/>
              <a:t> . </a:t>
            </a:r>
            <a:r>
              <a:rPr lang="ru-RU" dirty="0" err="1"/>
              <a:t>мыснова</a:t>
            </a:r>
            <a:r>
              <a:rPr lang="ru-RU" dirty="0"/>
              <a:t> возвращаемся к определению минимальности требований к результатам подготовительного этапа.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Кадровая проблема о которой я уже говорил при оценочном этапе - в соответствии с проектом  среднесрочной программы разработанной в прошлом году, для ускорения перехода к мониторингу, т.е. вводу основного количества листов в ЕГКМ всего лишь в 2028 году </a:t>
            </a:r>
            <a:r>
              <a:rPr lang="ru-RU" dirty="0">
                <a:solidFill>
                  <a:srgbClr val="FF0000"/>
                </a:solidFill>
              </a:rPr>
              <a:t>необходимо, чтобы в подготовительном этапе находилось одновременно по 80-100 листов одновременно, что конечно потребует привлечение большого количества  людей, которые на данный момент заняты на ГК-200, сводном и обзорном и последних этапах </a:t>
            </a:r>
            <a:r>
              <a:rPr lang="ru-RU" dirty="0" err="1">
                <a:solidFill>
                  <a:srgbClr val="FF0000"/>
                </a:solidFill>
              </a:rPr>
              <a:t>миллионки</a:t>
            </a:r>
            <a:r>
              <a:rPr lang="ru-RU" dirty="0">
                <a:solidFill>
                  <a:srgbClr val="FF0000"/>
                </a:solidFill>
              </a:rPr>
              <a:t>. Возможно привлечение сторонних специалистов из отрасли и Академии наук, но их тоже ограниченное количество</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23</a:t>
            </a:fld>
            <a:endParaRPr lang="ru-RU"/>
          </a:p>
        </p:txBody>
      </p:sp>
    </p:spTree>
    <p:extLst>
      <p:ext uri="{BB962C8B-B14F-4D97-AF65-F5344CB8AC3E}">
        <p14:creationId xmlns:p14="http://schemas.microsoft.com/office/powerpoint/2010/main" val="1018137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Последняя из проблем которую я хочу поднять сегодня это электронное издание. На слайде приведен пример электронного веб-издания </a:t>
            </a:r>
            <a:r>
              <a:rPr lang="ru-RU" dirty="0" err="1"/>
              <a:t>двухсотки</a:t>
            </a:r>
            <a:r>
              <a:rPr lang="ru-RU" dirty="0"/>
              <a:t> как эталон к которому по идее мы должны приближаться, хотя состав и насыщенность комплекта </a:t>
            </a:r>
            <a:r>
              <a:rPr lang="ru-RU" dirty="0" err="1"/>
              <a:t>миллионки</a:t>
            </a:r>
            <a:r>
              <a:rPr lang="ru-RU" dirty="0"/>
              <a:t> и </a:t>
            </a:r>
            <a:r>
              <a:rPr lang="ru-RU" dirty="0" err="1"/>
              <a:t>двухсотки</a:t>
            </a:r>
            <a:r>
              <a:rPr lang="ru-RU" dirty="0"/>
              <a:t> просто несопоставимы, когда масштабные и внемасштабные элементы связаны между собой и с запиской, существует возможность выгрузки (в течении часа), что собственно предусмотрено техническим заданием. Однако для </a:t>
            </a:r>
            <a:r>
              <a:rPr lang="ru-RU" dirty="0" err="1"/>
              <a:t>двухсотки</a:t>
            </a:r>
            <a:r>
              <a:rPr lang="ru-RU" dirty="0"/>
              <a:t> существуют (или отдельно дорабатываются в течении года) макеты оформленные в форме ГИС, также и для внемасштабных элементов. Если делать для каждого комплекта макеты печати в ГИС, для предоставления их в стандартном виде Госгеолкарты-1000, т.е. объяснительная записка и 6-7 приложений, которые можно вывести на печать, мы получим огромные затраты времени, что опять же не укладывается в 1,5 года работ подготовительного этапа, например стадия подготовки к изданию </a:t>
            </a:r>
            <a:r>
              <a:rPr lang="ru-RU" dirty="0" err="1"/>
              <a:t>миллионки</a:t>
            </a:r>
            <a:r>
              <a:rPr lang="ru-RU" dirty="0"/>
              <a:t> занимает 2 года, а издания в стандартном полиграфическом виде до нескольких месяцев. Здесь решением проблемы станет либо отложить само электронное издание, что потребует пересмотра общего задания, либо существенное упрощение оформления комплекта, который мы сможем предоставить в течении часа. </a:t>
            </a:r>
          </a:p>
        </p:txBody>
      </p:sp>
      <p:sp>
        <p:nvSpPr>
          <p:cNvPr id="4" name="Номер слайда 3"/>
          <p:cNvSpPr>
            <a:spLocks noGrp="1"/>
          </p:cNvSpPr>
          <p:nvPr>
            <p:ph type="sldNum" sz="quarter" idx="5"/>
          </p:nvPr>
        </p:nvSpPr>
        <p:spPr/>
        <p:txBody>
          <a:bodyPr/>
          <a:lstStyle/>
          <a:p>
            <a:fld id="{1D399734-F812-4E89-82B8-09CF2DB5EEDF}" type="slidenum">
              <a:rPr lang="ru-RU" smtClean="0"/>
              <a:t>24</a:t>
            </a:fld>
            <a:endParaRPr lang="ru-RU"/>
          </a:p>
        </p:txBody>
      </p:sp>
    </p:spTree>
    <p:extLst>
      <p:ext uri="{BB962C8B-B14F-4D97-AF65-F5344CB8AC3E}">
        <p14:creationId xmlns:p14="http://schemas.microsoft.com/office/powerpoint/2010/main" val="3330131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Совсем кратко о перспективах работ. В результате работ первого объекта техническим заданием предусматривается получение Единой геолого-картографической модели (точнее ее первых версий) с централизованными базами данных и загруженными первыми группами листов, в которой  в дальнейшем будет осуществляться мониторинг, именно из нее будет производится предоставление актуальной информации по комплектам Госгоелкарты-1000, и в ней предполагается накапливать дальнейшие массивы данных, интегрируя их из различных источников. Первый год работ показал огромный пласт проблем, который можно было увидеть только начав работы. Полное выполнение общего ТЗ возможно  если удастся обойти или каким либо способом оперативно решить хотя бы большинство озвученных выше проблем. Либо необходимо уже в этом году предусматривать корректировку общего технического задания на объект в целом с сокращением ожидаемых результатов. </a:t>
            </a:r>
            <a:r>
              <a:rPr lang="ru-RU"/>
              <a:t>В следующем докладе, дополнительно об опыте первого года работ и  конкретных проблемах с точки зрения исполнителя от Серийной легенды расскажут ответственные исполнители. </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25</a:t>
            </a:fld>
            <a:endParaRPr lang="ru-RU"/>
          </a:p>
        </p:txBody>
      </p:sp>
    </p:spTree>
    <p:extLst>
      <p:ext uri="{BB962C8B-B14F-4D97-AF65-F5344CB8AC3E}">
        <p14:creationId xmlns:p14="http://schemas.microsoft.com/office/powerpoint/2010/main" val="1066251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a:t>Спасибо за внимание</a:t>
            </a:r>
          </a:p>
          <a:p>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26</a:t>
            </a:fld>
            <a:endParaRPr lang="ru-RU"/>
          </a:p>
        </p:txBody>
      </p:sp>
    </p:spTree>
    <p:extLst>
      <p:ext uri="{BB962C8B-B14F-4D97-AF65-F5344CB8AC3E}">
        <p14:creationId xmlns:p14="http://schemas.microsoft.com/office/powerpoint/2010/main" val="105341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 результатам первичной оценки просто на соответствие действующим нормативным документам даже в части состава, форматов представления цифровых материалов и сопровождающих баз данных видно, что в лучшем случае треть комплектов соответствует требованиям настоящего времени, а если взглянуть глубже, то картина еще печальнее. Например хоть базы данных представлены в формате </a:t>
            </a:r>
            <a:r>
              <a:rPr lang="ru-RU" dirty="0" err="1"/>
              <a:t>Акцесс</a:t>
            </a:r>
            <a:r>
              <a:rPr lang="ru-RU" dirty="0"/>
              <a:t>, но их наполненность не соответствует современному уровню, а структура базы первичных данных позволяет интегрировать эти материалы в информационный ресурс карта фактического материала только в </a:t>
            </a:r>
            <a:r>
              <a:rPr lang="ru-RU" dirty="0" err="1"/>
              <a:t>полуручном</a:t>
            </a:r>
            <a:r>
              <a:rPr lang="ru-RU" dirty="0"/>
              <a:t> режиме и зачастую со значительной первоначальной доработкой</a:t>
            </a:r>
          </a:p>
        </p:txBody>
      </p:sp>
      <p:sp>
        <p:nvSpPr>
          <p:cNvPr id="4" name="Номер слайда 3"/>
          <p:cNvSpPr>
            <a:spLocks noGrp="1"/>
          </p:cNvSpPr>
          <p:nvPr>
            <p:ph type="sldNum" sz="quarter" idx="5"/>
          </p:nvPr>
        </p:nvSpPr>
        <p:spPr/>
        <p:txBody>
          <a:bodyPr/>
          <a:lstStyle/>
          <a:p>
            <a:fld id="{1D399734-F812-4E89-82B8-09CF2DB5EEDF}" type="slidenum">
              <a:rPr lang="ru-RU" smtClean="0"/>
              <a:t>3</a:t>
            </a:fld>
            <a:endParaRPr lang="ru-RU"/>
          </a:p>
        </p:txBody>
      </p:sp>
    </p:spTree>
    <p:extLst>
      <p:ext uri="{BB962C8B-B14F-4D97-AF65-F5344CB8AC3E}">
        <p14:creationId xmlns:p14="http://schemas.microsoft.com/office/powerpoint/2010/main" val="231384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 2021 году подготовлено к изданию 197 номенклатурных листов из 248 охватывающих территорию России и ее континентального шельфа, представленных в 141 комплекте. На слайде приведены покрытие территории России различными картами, входящими в комплекты, причем это как современные варианты представленные оцифрованными полотнами карт и схем, так и схемы, помещавшиеся в Объяснительные записки. Кроме методических и технологических невязок и отсутствия части схем, выявлена проблема невязок, как геометрических, так и возрастных, эти невязки чаще всего обоснованы в более поздних комплектах и подкреплены дополнениями и изменениями в легенды серии листов апробированные НРС Роснедра. По картам четвертичных образований частая проблема – генезис картируемых подразделений, а также прошедшее за время Программы Госгеолкарты изменение в возрастной границе квартера</a:t>
            </a:r>
          </a:p>
        </p:txBody>
      </p:sp>
      <p:sp>
        <p:nvSpPr>
          <p:cNvPr id="4" name="Номер слайда 3"/>
          <p:cNvSpPr>
            <a:spLocks noGrp="1"/>
          </p:cNvSpPr>
          <p:nvPr>
            <p:ph type="sldNum" sz="quarter" idx="5"/>
          </p:nvPr>
        </p:nvSpPr>
        <p:spPr/>
        <p:txBody>
          <a:bodyPr/>
          <a:lstStyle/>
          <a:p>
            <a:fld id="{1D399734-F812-4E89-82B8-09CF2DB5EEDF}" type="slidenum">
              <a:rPr lang="ru-RU" smtClean="0"/>
              <a:t>4</a:t>
            </a:fld>
            <a:endParaRPr lang="ru-RU"/>
          </a:p>
        </p:txBody>
      </p:sp>
    </p:spTree>
    <p:extLst>
      <p:ext uri="{BB962C8B-B14F-4D97-AF65-F5344CB8AC3E}">
        <p14:creationId xmlns:p14="http://schemas.microsoft.com/office/powerpoint/2010/main" val="328985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За время действия программы, но уже после создания комплектов Госгеолкарты, был получен и продолжает накапливаться большой массив информации по результатам ГСР-200, работ недропользователей, различных статьей и научных работ. Чтобы привести все комплекты к единому уровню качества и вариантам представления материалов комплектов, исключить статичность третьего поколения карт масштаба 1:1000 000, обеспечить возможность представления актуальной информации широкому кругу пользователей через сеть </a:t>
            </a:r>
            <a:r>
              <a:rPr lang="ru-RU" dirty="0" err="1"/>
              <a:t>Интерет</a:t>
            </a:r>
            <a:r>
              <a:rPr lang="ru-RU" dirty="0"/>
              <a:t>, а также расширить содержание баз данных и использовать для их к хранения централизованные ресурсы, было принято решение перевести ГК-1000/3 в режим мониторинга</a:t>
            </a:r>
          </a:p>
        </p:txBody>
      </p:sp>
      <p:sp>
        <p:nvSpPr>
          <p:cNvPr id="4" name="Номер слайда 3"/>
          <p:cNvSpPr>
            <a:spLocks noGrp="1"/>
          </p:cNvSpPr>
          <p:nvPr>
            <p:ph type="sldNum" sz="quarter" idx="5"/>
          </p:nvPr>
        </p:nvSpPr>
        <p:spPr/>
        <p:txBody>
          <a:bodyPr/>
          <a:lstStyle/>
          <a:p>
            <a:fld id="{1D399734-F812-4E89-82B8-09CF2DB5EEDF}" type="slidenum">
              <a:rPr lang="ru-RU" smtClean="0"/>
              <a:t>5</a:t>
            </a:fld>
            <a:endParaRPr lang="ru-RU"/>
          </a:p>
        </p:txBody>
      </p:sp>
    </p:spTree>
    <p:extLst>
      <p:ext uri="{BB962C8B-B14F-4D97-AF65-F5344CB8AC3E}">
        <p14:creationId xmlns:p14="http://schemas.microsoft.com/office/powerpoint/2010/main" val="204027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FF0000"/>
                </a:solidFill>
              </a:rPr>
              <a:t>В соответствии с Приказом 404 и перечнем объектов на 2020 год был поставлен первый объект мониторинга – утверждено  техзадание, составлен и прошла экспертизу проектная документация</a:t>
            </a:r>
          </a:p>
          <a:p>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6</a:t>
            </a:fld>
            <a:endParaRPr lang="ru-RU"/>
          </a:p>
        </p:txBody>
      </p:sp>
    </p:spTree>
    <p:extLst>
      <p:ext uri="{BB962C8B-B14F-4D97-AF65-F5344CB8AC3E}">
        <p14:creationId xmlns:p14="http://schemas.microsoft.com/office/powerpoint/2010/main" val="3040754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Целевым назначением технического задания предусматривается ведение мониторинга Госгеолкарты-1000 как </a:t>
            </a:r>
            <a:r>
              <a:rPr lang="ru-RU" sz="1200" dirty="0"/>
              <a:t>системы непрерывного поиска, получения, сбора, накопления и анализа информации о геологическом строении территории Российской Федерации с целью информационного обеспечения недропользователей, органов управления государственным фондом недр и иных заинтересованных лиц, интересов обороны и безопасности страны, геологического обоснования крупных инфраструктурных проектов, геополитических интересов Российской Федерации. </a:t>
            </a:r>
            <a:r>
              <a:rPr lang="ru-RU" dirty="0"/>
              <a:t>Финансирование мониторинга в соответствии с </a:t>
            </a:r>
            <a:r>
              <a:rPr lang="ru-RU" dirty="0" err="1"/>
              <a:t>пообъектным</a:t>
            </a:r>
            <a:r>
              <a:rPr lang="ru-RU" dirty="0"/>
              <a:t> планом до 2025 года предполагается за счет постепенно высвобождающихся средств по мероприятию </a:t>
            </a:r>
            <a:r>
              <a:rPr lang="ru-RU" b="1" dirty="0"/>
              <a:t>Проведение работ по геологическому картографированию масштаба 1:1000000 на территории суши, за счет завершения создания комплектов Госгеолкарты-1000 на территорию России</a:t>
            </a:r>
            <a:endParaRPr lang="ru-RU" dirty="0"/>
          </a:p>
          <a:p>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7</a:t>
            </a:fld>
            <a:endParaRPr lang="ru-RU"/>
          </a:p>
        </p:txBody>
      </p:sp>
    </p:spTree>
    <p:extLst>
      <p:ext uri="{BB962C8B-B14F-4D97-AF65-F5344CB8AC3E}">
        <p14:creationId xmlns:p14="http://schemas.microsoft.com/office/powerpoint/2010/main" val="332456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Одним из концептуальных положений мониторинга  является организационная схема работ, где</a:t>
            </a:r>
            <a:r>
              <a:rPr lang="en-US" dirty="0"/>
              <a:t> </a:t>
            </a:r>
            <a:r>
              <a:rPr lang="ru-RU" dirty="0"/>
              <a:t>за конкретную легенду серии листов отвечает конкретное подразделение ВСЕГЕИ и ответственный исполнитель, т.е. работы ведутся группой региональных геологов в тесном взаимодействии с редакторами СЛ и привлекаемыми специалистами из региональных предприятий и институтов РАН. В соответствии с Протоколом Главной редколлегии №3 от 13 марта этого года определены такие исполнители для каждой из легенд, они приведены на слайде</a:t>
            </a:r>
          </a:p>
        </p:txBody>
      </p:sp>
      <p:sp>
        <p:nvSpPr>
          <p:cNvPr id="4" name="Номер слайда 3"/>
          <p:cNvSpPr>
            <a:spLocks noGrp="1"/>
          </p:cNvSpPr>
          <p:nvPr>
            <p:ph type="sldNum" sz="quarter" idx="5"/>
          </p:nvPr>
        </p:nvSpPr>
        <p:spPr/>
        <p:txBody>
          <a:bodyPr/>
          <a:lstStyle/>
          <a:p>
            <a:fld id="{1D399734-F812-4E89-82B8-09CF2DB5EEDF}" type="slidenum">
              <a:rPr lang="ru-RU" smtClean="0"/>
              <a:t>8</a:t>
            </a:fld>
            <a:endParaRPr lang="ru-RU"/>
          </a:p>
        </p:txBody>
      </p:sp>
    </p:spTree>
    <p:extLst>
      <p:ext uri="{BB962C8B-B14F-4D97-AF65-F5344CB8AC3E}">
        <p14:creationId xmlns:p14="http://schemas.microsoft.com/office/powerpoint/2010/main" val="388472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a:t>Кроме того, для оценочных работ и в дальнейшем на основных стадиях привлекаются сотрудники предметных отделов института, а также в соответствии с 44-ФЗ часть работ выставляется на конкурс. В этом году по северо-</a:t>
            </a:r>
            <a:r>
              <a:rPr lang="ru-RU" dirty="0" err="1"/>
              <a:t>карско</a:t>
            </a:r>
            <a:r>
              <a:rPr lang="ru-RU" dirty="0"/>
              <a:t>-баренцевоморской легенде сейчас как раз выполняются конкурсные процедуры</a:t>
            </a:r>
          </a:p>
        </p:txBody>
      </p:sp>
      <p:sp>
        <p:nvSpPr>
          <p:cNvPr id="4" name="Номер слайда 3"/>
          <p:cNvSpPr>
            <a:spLocks noGrp="1"/>
          </p:cNvSpPr>
          <p:nvPr>
            <p:ph type="sldNum" sz="quarter" idx="10"/>
          </p:nvPr>
        </p:nvSpPr>
        <p:spPr/>
        <p:txBody>
          <a:bodyPr/>
          <a:lstStyle/>
          <a:p>
            <a:fld id="{1D399734-F812-4E89-82B8-09CF2DB5EEDF}" type="slidenum">
              <a:rPr lang="ru-RU" smtClean="0"/>
              <a:t>9</a:t>
            </a:fld>
            <a:endParaRPr lang="ru-RU"/>
          </a:p>
        </p:txBody>
      </p:sp>
    </p:spTree>
    <p:extLst>
      <p:ext uri="{BB962C8B-B14F-4D97-AF65-F5344CB8AC3E}">
        <p14:creationId xmlns:p14="http://schemas.microsoft.com/office/powerpoint/2010/main" val="12611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28.04.2021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123657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28.04.2021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404139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28.04.2021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216661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grpSp>
        <p:nvGrpSpPr>
          <p:cNvPr id="17" name="Группа 16"/>
          <p:cNvGrpSpPr/>
          <p:nvPr userDrawn="1"/>
        </p:nvGrpSpPr>
        <p:grpSpPr>
          <a:xfrm>
            <a:off x="448705" y="273588"/>
            <a:ext cx="4695399" cy="412681"/>
            <a:chOff x="336529" y="273588"/>
            <a:chExt cx="3521549" cy="412681"/>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6529" y="296068"/>
              <a:ext cx="1184130" cy="324000"/>
            </a:xfrm>
            <a:prstGeom prst="rect">
              <a:avLst/>
            </a:prstGeom>
          </p:spPr>
        </p:pic>
        <p:sp>
          <p:nvSpPr>
            <p:cNvPr id="19" name="TextBox 18"/>
            <p:cNvSpPr txBox="1"/>
            <p:nvPr/>
          </p:nvSpPr>
          <p:spPr>
            <a:xfrm>
              <a:off x="1520659" y="416965"/>
              <a:ext cx="2337419" cy="269304"/>
            </a:xfrm>
            <a:prstGeom prst="rect">
              <a:avLst/>
            </a:prstGeom>
            <a:noFill/>
          </p:spPr>
          <p:txBody>
            <a:bodyPr wrap="none" rtlCol="0">
              <a:spAutoFit/>
            </a:bodyPr>
            <a:lstStyle/>
            <a:p>
              <a:r>
                <a:rPr lang="ru-RU" sz="1150" b="1" dirty="0">
                  <a:solidFill>
                    <a:srgbClr val="232C82"/>
                  </a:solidFill>
                </a:rPr>
                <a:t>геологический институт им. А.П. Карпинского</a:t>
              </a:r>
            </a:p>
          </p:txBody>
        </p:sp>
        <p:sp>
          <p:nvSpPr>
            <p:cNvPr id="20" name="TextBox 19"/>
            <p:cNvSpPr txBox="1"/>
            <p:nvPr/>
          </p:nvSpPr>
          <p:spPr>
            <a:xfrm>
              <a:off x="1514527" y="273588"/>
              <a:ext cx="2190744" cy="269304"/>
            </a:xfrm>
            <a:prstGeom prst="rect">
              <a:avLst/>
            </a:prstGeom>
            <a:noFill/>
          </p:spPr>
          <p:txBody>
            <a:bodyPr wrap="none" rtlCol="0">
              <a:spAutoFit/>
            </a:bodyPr>
            <a:lstStyle/>
            <a:p>
              <a:r>
                <a:rPr lang="ru-RU" sz="1150" b="1" dirty="0">
                  <a:solidFill>
                    <a:srgbClr val="232C82"/>
                  </a:solidFill>
                </a:rPr>
                <a:t>Всероссийский научно-исследовательский</a:t>
              </a:r>
            </a:p>
          </p:txBody>
        </p:sp>
      </p:grpSp>
      <p:pic>
        <p:nvPicPr>
          <p:cNvPr id="21" name="Рисунок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73028" y="6110710"/>
            <a:ext cx="722035" cy="540000"/>
          </a:xfrm>
          <a:prstGeom prst="rect">
            <a:avLst/>
          </a:prstGeom>
        </p:spPr>
      </p:pic>
      <p:pic>
        <p:nvPicPr>
          <p:cNvPr id="22" name="Рисунок 2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27762" y="6110710"/>
            <a:ext cx="717972" cy="540000"/>
          </a:xfrm>
          <a:prstGeom prst="rect">
            <a:avLst/>
          </a:prstGeom>
        </p:spPr>
      </p:pic>
      <p:pic>
        <p:nvPicPr>
          <p:cNvPr id="23" name="Рисунок 2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63525" y="6110710"/>
            <a:ext cx="720000" cy="544186"/>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015369" y="6110710"/>
            <a:ext cx="720000" cy="540000"/>
          </a:xfrm>
          <a:prstGeom prst="rect">
            <a:avLst/>
          </a:prstGeom>
        </p:spPr>
      </p:pic>
      <p:pic>
        <p:nvPicPr>
          <p:cNvPr id="25" name="Рисунок 24"/>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390463" y="6093954"/>
            <a:ext cx="760472" cy="580662"/>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763828" y="6108817"/>
            <a:ext cx="720000" cy="540000"/>
          </a:xfrm>
          <a:prstGeom prst="rect">
            <a:avLst/>
          </a:prstGeom>
        </p:spPr>
      </p:pic>
    </p:spTree>
    <p:extLst>
      <p:ext uri="{BB962C8B-B14F-4D97-AF65-F5344CB8AC3E}">
        <p14:creationId xmlns:p14="http://schemas.microsoft.com/office/powerpoint/2010/main" val="407975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grpSp>
        <p:nvGrpSpPr>
          <p:cNvPr id="3" name="Группа 2"/>
          <p:cNvGrpSpPr/>
          <p:nvPr userDrawn="1"/>
        </p:nvGrpSpPr>
        <p:grpSpPr>
          <a:xfrm>
            <a:off x="552183" y="6373288"/>
            <a:ext cx="3692710" cy="346248"/>
            <a:chOff x="244014" y="6373288"/>
            <a:chExt cx="2769533" cy="346248"/>
          </a:xfrm>
        </p:grpSpPr>
        <p:sp>
          <p:nvSpPr>
            <p:cNvPr id="4" name="TextBox 3"/>
            <p:cNvSpPr txBox="1"/>
            <p:nvPr/>
          </p:nvSpPr>
          <p:spPr>
            <a:xfrm>
              <a:off x="1153422" y="6488704"/>
              <a:ext cx="1860125" cy="230832"/>
            </a:xfrm>
            <a:prstGeom prst="rect">
              <a:avLst/>
            </a:prstGeom>
            <a:noFill/>
          </p:spPr>
          <p:txBody>
            <a:bodyPr wrap="none" rtlCol="0">
              <a:spAutoFit/>
            </a:bodyPr>
            <a:lstStyle/>
            <a:p>
              <a:r>
                <a:rPr lang="ru-RU" sz="900" b="1" dirty="0">
                  <a:solidFill>
                    <a:srgbClr val="B0B1C6"/>
                  </a:solidFill>
                </a:rPr>
                <a:t>геологический институт им. А.П. Карпинского</a:t>
              </a:r>
            </a:p>
          </p:txBody>
        </p:sp>
        <p:sp>
          <p:nvSpPr>
            <p:cNvPr id="5" name="TextBox 4"/>
            <p:cNvSpPr txBox="1"/>
            <p:nvPr/>
          </p:nvSpPr>
          <p:spPr>
            <a:xfrm>
              <a:off x="1160327" y="6373288"/>
              <a:ext cx="1750720" cy="230832"/>
            </a:xfrm>
            <a:prstGeom prst="rect">
              <a:avLst/>
            </a:prstGeom>
            <a:noFill/>
          </p:spPr>
          <p:txBody>
            <a:bodyPr wrap="none" rtlCol="0">
              <a:spAutoFit/>
            </a:bodyPr>
            <a:lstStyle/>
            <a:p>
              <a:r>
                <a:rPr lang="ru-RU" sz="900" b="1" dirty="0">
                  <a:solidFill>
                    <a:srgbClr val="9A9CBB"/>
                  </a:solidFill>
                </a:rPr>
                <a:t>Всероссийский научно-исследовательский</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014" y="6395869"/>
              <a:ext cx="920990" cy="252000"/>
            </a:xfrm>
            <a:prstGeom prst="rect">
              <a:avLst/>
            </a:prstGeom>
          </p:spPr>
        </p:pic>
      </p:grpSp>
      <p:pic>
        <p:nvPicPr>
          <p:cNvPr id="8" name="Рисунок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83663" y="6327095"/>
            <a:ext cx="504000" cy="378000"/>
          </a:xfrm>
          <a:prstGeom prst="rect">
            <a:avLst/>
          </a:prstGeom>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48763" y="6305770"/>
            <a:ext cx="541288" cy="41330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71023" y="6322178"/>
            <a:ext cx="504000" cy="378000"/>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89911" y="6323770"/>
            <a:ext cx="500123" cy="378000"/>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79132" y="6323770"/>
            <a:ext cx="498088" cy="376408"/>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75179" y="6323770"/>
            <a:ext cx="495285" cy="376408"/>
          </a:xfrm>
          <a:prstGeom prst="rect">
            <a:avLst/>
          </a:prstGeom>
        </p:spPr>
      </p:pic>
      <p:sp>
        <p:nvSpPr>
          <p:cNvPr id="14" name="Прямоугольник 13"/>
          <p:cNvSpPr/>
          <p:nvPr/>
        </p:nvSpPr>
        <p:spPr>
          <a:xfrm>
            <a:off x="9970859" y="6322980"/>
            <a:ext cx="508277" cy="38160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5" name="Прямоугольник 14"/>
          <p:cNvSpPr/>
          <p:nvPr/>
        </p:nvSpPr>
        <p:spPr>
          <a:xfrm>
            <a:off x="9374479" y="6323770"/>
            <a:ext cx="496684"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p:nvSpPr>
        <p:spPr>
          <a:xfrm>
            <a:off x="8786260" y="6323770"/>
            <a:ext cx="508800" cy="38160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7" name="Прямоугольник 16"/>
          <p:cNvSpPr/>
          <p:nvPr/>
        </p:nvSpPr>
        <p:spPr>
          <a:xfrm>
            <a:off x="8163585" y="6320745"/>
            <a:ext cx="517385"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8" name="Прямоугольник 17"/>
          <p:cNvSpPr/>
          <p:nvPr/>
        </p:nvSpPr>
        <p:spPr>
          <a:xfrm>
            <a:off x="10574884" y="6323770"/>
            <a:ext cx="502337"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9" name="Прямоугольник 18"/>
          <p:cNvSpPr/>
          <p:nvPr/>
        </p:nvSpPr>
        <p:spPr>
          <a:xfrm>
            <a:off x="11182511" y="6327095"/>
            <a:ext cx="504000"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Tree>
    <p:extLst>
      <p:ext uri="{BB962C8B-B14F-4D97-AF65-F5344CB8AC3E}">
        <p14:creationId xmlns:p14="http://schemas.microsoft.com/office/powerpoint/2010/main" val="87363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28.04.2021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94203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42E4D9C-17E2-4DD8-964E-6FB818B0954C}" type="datetimeFigureOut">
              <a:rPr lang="ru-RU" smtClean="0"/>
              <a:t>28.04.2021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256212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42E4D9C-17E2-4DD8-964E-6FB818B0954C}" type="datetimeFigureOut">
              <a:rPr lang="ru-RU" smtClean="0"/>
              <a:t>28.04.2021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42307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42E4D9C-17E2-4DD8-964E-6FB818B0954C}" type="datetimeFigureOut">
              <a:rPr lang="ru-RU" smtClean="0"/>
              <a:t>28.04.2021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145358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42E4D9C-17E2-4DD8-964E-6FB818B0954C}" type="datetimeFigureOut">
              <a:rPr lang="ru-RU" smtClean="0"/>
              <a:t>28.04.2021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110813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2E4D9C-17E2-4DD8-964E-6FB818B0954C}" type="datetimeFigureOut">
              <a:rPr lang="ru-RU" smtClean="0"/>
              <a:t>28.04.2021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803551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42E4D9C-17E2-4DD8-964E-6FB818B0954C}" type="datetimeFigureOut">
              <a:rPr lang="ru-RU" smtClean="0"/>
              <a:t>28.04.2021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758725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42E4D9C-17E2-4DD8-964E-6FB818B0954C}" type="datetimeFigureOut">
              <a:rPr lang="ru-RU" smtClean="0"/>
              <a:t>28.04.2021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14320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E4D9C-17E2-4DD8-964E-6FB818B0954C}" type="datetimeFigureOut">
              <a:rPr lang="ru-RU" smtClean="0"/>
              <a:t>28.04.2021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9CF34-F9D9-4672-9E92-722106304B64}" type="slidenum">
              <a:rPr lang="ru-RU" smtClean="0"/>
              <a:t>‹#›</a:t>
            </a:fld>
            <a:endParaRPr lang="ru-RU"/>
          </a:p>
        </p:txBody>
      </p:sp>
    </p:spTree>
    <p:extLst>
      <p:ext uri="{BB962C8B-B14F-4D97-AF65-F5344CB8AC3E}">
        <p14:creationId xmlns:p14="http://schemas.microsoft.com/office/powerpoint/2010/main" val="28690932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9696" y="1233889"/>
            <a:ext cx="11792607" cy="2970993"/>
          </a:xfrm>
          <a:prstGeom prst="rect">
            <a:avLst/>
          </a:prstGeom>
        </p:spPr>
      </p:pic>
      <p:sp>
        <p:nvSpPr>
          <p:cNvPr id="4" name="TextBox 3"/>
          <p:cNvSpPr txBox="1"/>
          <p:nvPr/>
        </p:nvSpPr>
        <p:spPr>
          <a:xfrm>
            <a:off x="220718" y="4352623"/>
            <a:ext cx="11771585" cy="1384995"/>
          </a:xfrm>
          <a:prstGeom prst="rect">
            <a:avLst/>
          </a:prstGeom>
          <a:noFill/>
        </p:spPr>
        <p:txBody>
          <a:bodyPr wrap="square" rtlCol="0">
            <a:spAutoFit/>
          </a:bodyPr>
          <a:lstStyle/>
          <a:p>
            <a:pPr algn="ctr"/>
            <a:r>
              <a:rPr lang="ru-RU" sz="2800" b="1" i="1" dirty="0">
                <a:solidFill>
                  <a:srgbClr val="002060"/>
                </a:solidFill>
              </a:rPr>
              <a:t>«Первый этап мониторинга Государственной геологической карты масштаба 1:1 000 000. </a:t>
            </a:r>
          </a:p>
          <a:p>
            <a:pPr algn="ctr"/>
            <a:r>
              <a:rPr lang="ru-RU" sz="2800" b="1" i="1" dirty="0">
                <a:solidFill>
                  <a:srgbClr val="002060"/>
                </a:solidFill>
              </a:rPr>
              <a:t>Проблемы, опыт, промежуточные результаты, перспективы»</a:t>
            </a:r>
          </a:p>
        </p:txBody>
      </p:sp>
      <p:sp>
        <p:nvSpPr>
          <p:cNvPr id="5" name="TextBox 4"/>
          <p:cNvSpPr txBox="1"/>
          <p:nvPr/>
        </p:nvSpPr>
        <p:spPr>
          <a:xfrm>
            <a:off x="5745400" y="6152516"/>
            <a:ext cx="6246903" cy="461665"/>
          </a:xfrm>
          <a:prstGeom prst="rect">
            <a:avLst/>
          </a:prstGeom>
          <a:noFill/>
        </p:spPr>
        <p:txBody>
          <a:bodyPr wrap="none" rtlCol="0">
            <a:spAutoFit/>
          </a:bodyPr>
          <a:lstStyle/>
          <a:p>
            <a:r>
              <a:rPr lang="ru-RU" sz="2400" b="1" dirty="0">
                <a:solidFill>
                  <a:srgbClr val="002060"/>
                </a:solidFill>
              </a:rPr>
              <a:t>Зубова Т.Н., Вербицкий И.В. (ФГБУ «ВСЕГЕИ»)</a:t>
            </a:r>
          </a:p>
        </p:txBody>
      </p:sp>
      <p:pic>
        <p:nvPicPr>
          <p:cNvPr id="6" name="Рисунок 5">
            <a:extLst>
              <a:ext uri="{FF2B5EF4-FFF2-40B4-BE49-F238E27FC236}">
                <a16:creationId xmlns="" xmlns:a16="http://schemas.microsoft.com/office/drawing/2014/main" id="{BFC4C150-2C55-4AF7-AB83-E8056C1F2A1E}"/>
              </a:ext>
            </a:extLst>
          </p:cNvPr>
          <p:cNvPicPr>
            <a:picLocks noChangeAspect="1"/>
          </p:cNvPicPr>
          <p:nvPr/>
        </p:nvPicPr>
        <p:blipFill rotWithShape="1">
          <a:blip r:embed="rId4"/>
          <a:srcRect l="1354" t="15667" r="1354" b="23955"/>
          <a:stretch/>
        </p:blipFill>
        <p:spPr>
          <a:xfrm>
            <a:off x="-17367" y="0"/>
            <a:ext cx="12210944" cy="635000"/>
          </a:xfrm>
          <a:prstGeom prst="rect">
            <a:avLst/>
          </a:prstGeom>
        </p:spPr>
      </p:pic>
    </p:spTree>
    <p:extLst>
      <p:ext uri="{BB962C8B-B14F-4D97-AF65-F5344CB8AC3E}">
        <p14:creationId xmlns:p14="http://schemas.microsoft.com/office/powerpoint/2010/main" val="223171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4292"/>
            <a:ext cx="12192000" cy="923330"/>
          </a:xfrm>
          <a:prstGeom prst="rect">
            <a:avLst/>
          </a:prstGeom>
        </p:spPr>
        <p:txBody>
          <a:bodyPr wrap="square">
            <a:spAutoFit/>
          </a:bodyPr>
          <a:lstStyle/>
          <a:p>
            <a:pPr algn="ctr"/>
            <a:r>
              <a:rPr lang="ru-RU" b="1" dirty="0">
                <a:solidFill>
                  <a:srgbClr val="002060"/>
                </a:solidFill>
                <a:ea typeface="Calibri" panose="020F0502020204030204" pitchFamily="34" charset="0"/>
              </a:rPr>
              <a:t>Проект Концепции  организации мониторинга государственной геологической карты </a:t>
            </a:r>
          </a:p>
          <a:p>
            <a:pPr algn="ctr"/>
            <a:r>
              <a:rPr lang="ru-RU" b="1" dirty="0">
                <a:solidFill>
                  <a:srgbClr val="002060"/>
                </a:solidFill>
                <a:ea typeface="Calibri" panose="020F0502020204030204" pitchFamily="34" charset="0"/>
              </a:rPr>
              <a:t>масштаба 1:1 000 000 территории Российской Федерации и ее континентального шельфа </a:t>
            </a:r>
            <a:br>
              <a:rPr lang="ru-RU" b="1" dirty="0">
                <a:solidFill>
                  <a:srgbClr val="002060"/>
                </a:solidFill>
                <a:ea typeface="Calibri" panose="020F0502020204030204" pitchFamily="34" charset="0"/>
              </a:rPr>
            </a:br>
            <a:endParaRPr lang="ru-RU" dirty="0">
              <a:solidFill>
                <a:srgbClr val="002060"/>
              </a:solidFill>
            </a:endParaRPr>
          </a:p>
        </p:txBody>
      </p:sp>
      <p:sp>
        <p:nvSpPr>
          <p:cNvPr id="36" name="Прямоугольник 35">
            <a:extLst>
              <a:ext uri="{FF2B5EF4-FFF2-40B4-BE49-F238E27FC236}">
                <a16:creationId xmlns=""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8915332" y="2469938"/>
            <a:ext cx="3211482" cy="3539430"/>
          </a:xfrm>
          <a:prstGeom prst="rect">
            <a:avLst/>
          </a:prstGeom>
          <a:solidFill>
            <a:schemeClr val="bg1"/>
          </a:solidFill>
        </p:spPr>
        <p:txBody>
          <a:bodyPr wrap="square">
            <a:spAutoFit/>
          </a:bodyPr>
          <a:lstStyle/>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актуализацию Госгеолкарты-1000/3 в режиме мониторинга;</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удалённый доступ к всем геологическим данным и базам данных через сеть Интернет;</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возможность представления всего массива геологической информации широкому кругу пользователей в интерактивном режиме через веб-интерфейс;</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err="1">
                <a:ea typeface="Times New Roman" panose="02020603050405020304" pitchFamily="18" charset="0"/>
                <a:cs typeface="Times New Roman" panose="02020603050405020304" pitchFamily="18" charset="0"/>
              </a:rPr>
              <a:t>взаимоувязку</a:t>
            </a:r>
            <a:r>
              <a:rPr lang="ru-RU" sz="1200" dirty="0">
                <a:ea typeface="Times New Roman" panose="02020603050405020304" pitchFamily="18" charset="0"/>
                <a:cs typeface="Times New Roman" panose="02020603050405020304" pitchFamily="18" charset="0"/>
              </a:rPr>
              <a:t> атрибутивной и пространственной информации цифровых моделей Госгеолкарты-1000/3 с отраслевыми базовыми информационными ресурсами (БИР</a:t>
            </a:r>
            <a:r>
              <a:rPr lang="ru-RU" sz="1200" dirty="0" smtClean="0">
                <a:ea typeface="Times New Roman" panose="02020603050405020304" pitchFamily="18" charset="0"/>
                <a:cs typeface="Times New Roman" panose="02020603050405020304" pitchFamily="18" charset="0"/>
              </a:rPr>
              <a:t>).</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оперативную выгрузку полистных комплектов Госгеолкарты-1000 </a:t>
            </a:r>
            <a:r>
              <a:rPr lang="ru-RU" sz="1200" dirty="0" smtClean="0">
                <a:ea typeface="Times New Roman" panose="02020603050405020304" pitchFamily="18" charset="0"/>
                <a:cs typeface="Times New Roman" panose="02020603050405020304" pitchFamily="18" charset="0"/>
              </a:rPr>
              <a:t>в ГИС-формате</a:t>
            </a:r>
            <a:endParaRPr lang="ru-RU" sz="1200" dirty="0">
              <a:ea typeface="Arial" panose="020B0604020202020204" pitchFamily="34" charset="0"/>
              <a:cs typeface="Times New Roman" panose="02020603050405020304" pitchFamily="18" charset="0"/>
            </a:endParaRPr>
          </a:p>
        </p:txBody>
      </p:sp>
      <p:pic>
        <p:nvPicPr>
          <p:cNvPr id="38" name="Рисунок 37"/>
          <p:cNvPicPr>
            <a:picLocks noChangeAspect="1"/>
          </p:cNvPicPr>
          <p:nvPr/>
        </p:nvPicPr>
        <p:blipFill>
          <a:blip r:embed="rId3"/>
          <a:stretch>
            <a:fillRect/>
          </a:stretch>
        </p:blipFill>
        <p:spPr>
          <a:xfrm>
            <a:off x="9098146" y="751785"/>
            <a:ext cx="553780" cy="424744"/>
          </a:xfrm>
          <a:prstGeom prst="rect">
            <a:avLst/>
          </a:prstGeom>
        </p:spPr>
      </p:pic>
      <p:sp>
        <p:nvSpPr>
          <p:cNvPr id="42" name="Прямоугольник 41"/>
          <p:cNvSpPr/>
          <p:nvPr/>
        </p:nvSpPr>
        <p:spPr>
          <a:xfrm>
            <a:off x="9544940" y="713626"/>
            <a:ext cx="2509863"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Основной этап мониторинга </a:t>
            </a:r>
            <a:r>
              <a:rPr lang="ru-RU" sz="1600" b="1" dirty="0" smtClean="0">
                <a:solidFill>
                  <a:srgbClr val="002060"/>
                </a:solidFill>
                <a:ea typeface="Calibri" panose="020F0502020204030204" pitchFamily="34" charset="0"/>
              </a:rPr>
              <a:t>ГК-1000</a:t>
            </a:r>
            <a:endParaRPr lang="ru-RU" sz="1600" dirty="0">
              <a:solidFill>
                <a:srgbClr val="002060"/>
              </a:solidFill>
            </a:endParaRPr>
          </a:p>
        </p:txBody>
      </p:sp>
      <p:sp>
        <p:nvSpPr>
          <p:cNvPr id="48" name="Прямоугольник 47"/>
          <p:cNvSpPr/>
          <p:nvPr/>
        </p:nvSpPr>
        <p:spPr>
          <a:xfrm>
            <a:off x="664799" y="667622"/>
            <a:ext cx="2483075"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Оценочный этап мониторинга ГК-1000/3</a:t>
            </a:r>
            <a:endParaRPr lang="ru-RU" sz="1600" dirty="0">
              <a:solidFill>
                <a:srgbClr val="002060"/>
              </a:solidFill>
            </a:endParaRPr>
          </a:p>
        </p:txBody>
      </p:sp>
      <p:sp>
        <p:nvSpPr>
          <p:cNvPr id="49" name="Прямоугольник 48"/>
          <p:cNvSpPr/>
          <p:nvPr/>
        </p:nvSpPr>
        <p:spPr>
          <a:xfrm>
            <a:off x="5606186" y="720526"/>
            <a:ext cx="2344014"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Подготовительный этап мониторинга ГК-1000/3</a:t>
            </a:r>
            <a:endParaRPr lang="ru-RU" sz="1600" dirty="0">
              <a:solidFill>
                <a:srgbClr val="002060"/>
              </a:solidFill>
            </a:endParaRPr>
          </a:p>
        </p:txBody>
      </p:sp>
      <p:sp>
        <p:nvSpPr>
          <p:cNvPr id="50" name="Стрелка вправо 49"/>
          <p:cNvSpPr/>
          <p:nvPr/>
        </p:nvSpPr>
        <p:spPr>
          <a:xfrm rot="5400000">
            <a:off x="1497681" y="3058496"/>
            <a:ext cx="601403" cy="310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 name="Рисунок 50"/>
          <p:cNvPicPr>
            <a:picLocks noChangeAspect="1"/>
          </p:cNvPicPr>
          <p:nvPr/>
        </p:nvPicPr>
        <p:blipFill>
          <a:blip r:embed="rId4"/>
          <a:stretch>
            <a:fillRect/>
          </a:stretch>
        </p:blipFill>
        <p:spPr>
          <a:xfrm>
            <a:off x="281466" y="716718"/>
            <a:ext cx="560791" cy="526596"/>
          </a:xfrm>
          <a:prstGeom prst="rect">
            <a:avLst/>
          </a:prstGeom>
        </p:spPr>
      </p:pic>
      <p:pic>
        <p:nvPicPr>
          <p:cNvPr id="52" name="Рисунок 51"/>
          <p:cNvPicPr>
            <a:picLocks noChangeAspect="1"/>
          </p:cNvPicPr>
          <p:nvPr/>
        </p:nvPicPr>
        <p:blipFill>
          <a:blip r:embed="rId5"/>
          <a:stretch>
            <a:fillRect/>
          </a:stretch>
        </p:blipFill>
        <p:spPr>
          <a:xfrm>
            <a:off x="4963230" y="749683"/>
            <a:ext cx="686690" cy="511514"/>
          </a:xfrm>
          <a:prstGeom prst="rect">
            <a:avLst/>
          </a:prstGeom>
        </p:spPr>
      </p:pic>
      <p:sp>
        <p:nvSpPr>
          <p:cNvPr id="53" name="Прямоугольник 52"/>
          <p:cNvSpPr/>
          <p:nvPr/>
        </p:nvSpPr>
        <p:spPr>
          <a:xfrm>
            <a:off x="4247447" y="1298155"/>
            <a:ext cx="3855220" cy="830997"/>
          </a:xfrm>
          <a:prstGeom prst="rect">
            <a:avLst/>
          </a:prstGeom>
          <a:ln w="19050">
            <a:solidFill>
              <a:schemeClr val="accent1"/>
            </a:solidFill>
          </a:ln>
        </p:spPr>
        <p:txBody>
          <a:bodyPr wrap="square">
            <a:spAutoFit/>
          </a:bodyPr>
          <a:lstStyle/>
          <a:p>
            <a:pPr algn="just"/>
            <a:r>
              <a:rPr lang="ru-RU" sz="1200" dirty="0" smtClean="0">
                <a:solidFill>
                  <a:srgbClr val="000000"/>
                </a:solidFill>
                <a:ea typeface="Geolnise"/>
              </a:rPr>
              <a:t>Приведение информационного </a:t>
            </a:r>
            <a:r>
              <a:rPr lang="ru-RU" sz="1200" dirty="0">
                <a:solidFill>
                  <a:srgbClr val="000000"/>
                </a:solidFill>
                <a:ea typeface="Geolnise"/>
              </a:rPr>
              <a:t>массива и первичных баз данных  </a:t>
            </a:r>
            <a:r>
              <a:rPr lang="ru-RU" sz="1200" dirty="0" smtClean="0">
                <a:solidFill>
                  <a:srgbClr val="000000"/>
                </a:solidFill>
                <a:ea typeface="Geolnise"/>
              </a:rPr>
              <a:t>Госгеолкарты-1000/3 к  </a:t>
            </a:r>
            <a:r>
              <a:rPr lang="ru-RU" sz="1200" dirty="0">
                <a:solidFill>
                  <a:srgbClr val="000000"/>
                </a:solidFill>
                <a:ea typeface="Geolnise"/>
              </a:rPr>
              <a:t>современным </a:t>
            </a:r>
            <a:r>
              <a:rPr lang="ru-RU" sz="1200" dirty="0" smtClean="0">
                <a:solidFill>
                  <a:srgbClr val="000000"/>
                </a:solidFill>
                <a:ea typeface="Geolnise"/>
              </a:rPr>
              <a:t>нормативно-методическим документам с использованием централизованных баз данных</a:t>
            </a:r>
            <a:endParaRPr lang="ru-RU" sz="1200" dirty="0">
              <a:solidFill>
                <a:srgbClr val="000000"/>
              </a:solidFill>
              <a:ea typeface="Geolnise"/>
            </a:endParaRPr>
          </a:p>
        </p:txBody>
      </p:sp>
      <p:grpSp>
        <p:nvGrpSpPr>
          <p:cNvPr id="54" name="Группа 53"/>
          <p:cNvGrpSpPr/>
          <p:nvPr/>
        </p:nvGrpSpPr>
        <p:grpSpPr>
          <a:xfrm>
            <a:off x="3379682" y="1546460"/>
            <a:ext cx="853762" cy="2787415"/>
            <a:chOff x="2594919" y="2611161"/>
            <a:chExt cx="735304" cy="3596511"/>
          </a:xfrm>
        </p:grpSpPr>
        <p:sp>
          <p:nvSpPr>
            <p:cNvPr id="55" name="Стрелка углом вверх 54"/>
            <p:cNvSpPr/>
            <p:nvPr/>
          </p:nvSpPr>
          <p:spPr>
            <a:xfrm>
              <a:off x="2594919" y="3024607"/>
              <a:ext cx="375166" cy="3183065"/>
            </a:xfrm>
            <a:prstGeom prst="bentUpArrow">
              <a:avLst>
                <a:gd name="adj1" fmla="val 39796"/>
                <a:gd name="adj2" fmla="val 0"/>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Стрелка углом 55"/>
            <p:cNvSpPr/>
            <p:nvPr/>
          </p:nvSpPr>
          <p:spPr>
            <a:xfrm>
              <a:off x="2896565" y="2611161"/>
              <a:ext cx="433658" cy="400493"/>
            </a:xfrm>
            <a:prstGeom prst="bentArrow">
              <a:avLst>
                <a:gd name="adj1" fmla="val 55443"/>
                <a:gd name="adj2" fmla="val 31171"/>
                <a:gd name="adj3" fmla="val 33228"/>
                <a:gd name="adj4" fmla="val 41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57" name="Прямоугольник 56"/>
          <p:cNvSpPr/>
          <p:nvPr/>
        </p:nvSpPr>
        <p:spPr>
          <a:xfrm>
            <a:off x="1273592" y="5110069"/>
            <a:ext cx="4276289" cy="846386"/>
          </a:xfrm>
          <a:prstGeom prst="rect">
            <a:avLst/>
          </a:prstGeom>
          <a:ln w="12700">
            <a:solidFill>
              <a:srgbClr val="FF0000"/>
            </a:solidFill>
          </a:ln>
        </p:spPr>
        <p:txBody>
          <a:bodyPr wrap="square">
            <a:spAutoFit/>
          </a:bodyPr>
          <a:lstStyle/>
          <a:p>
            <a:pPr algn="ctr"/>
            <a:r>
              <a:rPr lang="ru-RU" sz="1100" b="1" dirty="0" smtClean="0">
                <a:solidFill>
                  <a:srgbClr val="FF0000"/>
                </a:solidFill>
                <a:ea typeface="Times New Roman" panose="02020603050405020304" pitchFamily="18" charset="0"/>
              </a:rPr>
              <a:t> </a:t>
            </a:r>
            <a:r>
              <a:rPr lang="ru-RU" sz="1600" b="1" dirty="0" smtClean="0">
                <a:solidFill>
                  <a:srgbClr val="FF0000"/>
                </a:solidFill>
                <a:ea typeface="Times New Roman" panose="02020603050405020304" pitchFamily="18" charset="0"/>
              </a:rPr>
              <a:t>ЕГКМ</a:t>
            </a:r>
          </a:p>
          <a:p>
            <a:pPr algn="ctr"/>
            <a:r>
              <a:rPr lang="ru-RU" sz="1100" b="1" dirty="0" smtClean="0">
                <a:solidFill>
                  <a:srgbClr val="FF0000"/>
                </a:solidFill>
                <a:ea typeface="Times New Roman" panose="02020603050405020304" pitchFamily="18" charset="0"/>
              </a:rPr>
              <a:t>Разработка структуры базы данных и  </a:t>
            </a:r>
            <a:r>
              <a:rPr lang="ru-RU" sz="1100" b="1" dirty="0">
                <a:solidFill>
                  <a:srgbClr val="FF0000"/>
                </a:solidFill>
                <a:ea typeface="Times New Roman" panose="02020603050405020304" pitchFamily="18" charset="0"/>
              </a:rPr>
              <a:t>технологии ведения </a:t>
            </a:r>
            <a:r>
              <a:rPr lang="ru-RU" sz="1100" b="1" dirty="0" smtClean="0">
                <a:solidFill>
                  <a:srgbClr val="FF0000"/>
                </a:solidFill>
                <a:ea typeface="Times New Roman" panose="02020603050405020304" pitchFamily="18" charset="0"/>
              </a:rPr>
              <a:t>Единой геолого-картографической модели масштаба 1:1 000 000 </a:t>
            </a:r>
            <a:br>
              <a:rPr lang="ru-RU" sz="1100" b="1" dirty="0" smtClean="0">
                <a:solidFill>
                  <a:srgbClr val="FF0000"/>
                </a:solidFill>
                <a:ea typeface="Times New Roman" panose="02020603050405020304" pitchFamily="18" charset="0"/>
              </a:rPr>
            </a:br>
            <a:r>
              <a:rPr lang="ru-RU" sz="1100" b="1" dirty="0" smtClean="0">
                <a:solidFill>
                  <a:srgbClr val="FF0000"/>
                </a:solidFill>
                <a:ea typeface="Times New Roman" panose="02020603050405020304" pitchFamily="18" charset="0"/>
              </a:rPr>
              <a:t>(предусмотрена  </a:t>
            </a:r>
            <a:r>
              <a:rPr lang="ru-RU" sz="1100" b="1" dirty="0">
                <a:solidFill>
                  <a:srgbClr val="FF0000"/>
                </a:solidFill>
                <a:ea typeface="Times New Roman" panose="02020603050405020304" pitchFamily="18" charset="0"/>
              </a:rPr>
              <a:t>в рамках тематики</a:t>
            </a:r>
            <a:r>
              <a:rPr lang="ru-RU" sz="1100" b="1" dirty="0" smtClean="0">
                <a:solidFill>
                  <a:srgbClr val="FF0000"/>
                </a:solidFill>
                <a:ea typeface="Times New Roman" panose="02020603050405020304" pitchFamily="18" charset="0"/>
              </a:rPr>
              <a:t>)</a:t>
            </a:r>
            <a:endParaRPr lang="ru-RU" sz="1100" b="1" dirty="0">
              <a:solidFill>
                <a:srgbClr val="FF0000"/>
              </a:solidFill>
            </a:endParaRPr>
          </a:p>
        </p:txBody>
      </p:sp>
      <p:sp>
        <p:nvSpPr>
          <p:cNvPr id="58" name="Стрелка вправо 57"/>
          <p:cNvSpPr/>
          <p:nvPr/>
        </p:nvSpPr>
        <p:spPr>
          <a:xfrm rot="5400000">
            <a:off x="5291852" y="5298424"/>
            <a:ext cx="1679937" cy="271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Прямоугольник 58"/>
          <p:cNvSpPr/>
          <p:nvPr/>
        </p:nvSpPr>
        <p:spPr>
          <a:xfrm>
            <a:off x="458760" y="1639308"/>
            <a:ext cx="2916978" cy="125143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Box 59"/>
          <p:cNvSpPr txBox="1"/>
          <p:nvPr/>
        </p:nvSpPr>
        <p:spPr>
          <a:xfrm>
            <a:off x="1072415" y="3911780"/>
            <a:ext cx="1762598" cy="461665"/>
          </a:xfrm>
          <a:prstGeom prst="rect">
            <a:avLst/>
          </a:prstGeom>
          <a:noFill/>
          <a:ln>
            <a:noFill/>
          </a:ln>
        </p:spPr>
        <p:txBody>
          <a:bodyPr wrap="none" rtlCol="0">
            <a:spAutoFit/>
          </a:bodyPr>
          <a:lstStyle/>
          <a:p>
            <a:pPr algn="ctr"/>
            <a:r>
              <a:rPr lang="ru-RU" sz="1200" b="1" dirty="0"/>
              <a:t>Разработка программы</a:t>
            </a:r>
          </a:p>
          <a:p>
            <a:pPr algn="ctr"/>
            <a:r>
              <a:rPr lang="ru-RU" sz="1200" b="1" dirty="0"/>
              <a:t>ведения мониторинга</a:t>
            </a:r>
          </a:p>
        </p:txBody>
      </p:sp>
      <p:grpSp>
        <p:nvGrpSpPr>
          <p:cNvPr id="61" name="Группа 60"/>
          <p:cNvGrpSpPr/>
          <p:nvPr/>
        </p:nvGrpSpPr>
        <p:grpSpPr>
          <a:xfrm>
            <a:off x="8134339" y="1660887"/>
            <a:ext cx="941572" cy="5000263"/>
            <a:chOff x="2594919" y="2624114"/>
            <a:chExt cx="694178" cy="3662294"/>
          </a:xfrm>
        </p:grpSpPr>
        <p:sp>
          <p:nvSpPr>
            <p:cNvPr id="62" name="Стрелка углом вверх 61"/>
            <p:cNvSpPr/>
            <p:nvPr/>
          </p:nvSpPr>
          <p:spPr>
            <a:xfrm>
              <a:off x="2594919" y="3024607"/>
              <a:ext cx="369852" cy="3261801"/>
            </a:xfrm>
            <a:prstGeom prst="bentUpArrow">
              <a:avLst>
                <a:gd name="adj1" fmla="val 32679"/>
                <a:gd name="adj2" fmla="val 0"/>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Стрелка углом 62"/>
            <p:cNvSpPr/>
            <p:nvPr/>
          </p:nvSpPr>
          <p:spPr>
            <a:xfrm>
              <a:off x="2903206" y="2624114"/>
              <a:ext cx="385891" cy="400493"/>
            </a:xfrm>
            <a:prstGeom prst="bentArrow">
              <a:avLst>
                <a:gd name="adj1" fmla="val 31500"/>
                <a:gd name="adj2" fmla="val 31171"/>
                <a:gd name="adj3" fmla="val 33228"/>
                <a:gd name="adj4" fmla="val 41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64" name="Прямоугольник 63"/>
          <p:cNvSpPr/>
          <p:nvPr/>
        </p:nvSpPr>
        <p:spPr>
          <a:xfrm>
            <a:off x="9075911" y="1337563"/>
            <a:ext cx="3006648" cy="1015663"/>
          </a:xfrm>
          <a:prstGeom prst="rect">
            <a:avLst/>
          </a:prstGeom>
          <a:ln w="19050">
            <a:solidFill>
              <a:srgbClr val="00B0F0"/>
            </a:solidFill>
          </a:ln>
        </p:spPr>
        <p:txBody>
          <a:bodyPr wrap="square">
            <a:spAutoFit/>
          </a:bodyPr>
          <a:lstStyle/>
          <a:p>
            <a:pPr algn="just"/>
            <a:r>
              <a:rPr lang="ru-RU" sz="1200" dirty="0">
                <a:solidFill>
                  <a:srgbClr val="000000"/>
                </a:solidFill>
                <a:ea typeface="Geolnise"/>
              </a:rPr>
              <a:t>Мониторинг </a:t>
            </a:r>
            <a:r>
              <a:rPr lang="ru-RU" sz="1200" dirty="0" smtClean="0">
                <a:solidFill>
                  <a:srgbClr val="000000"/>
                </a:solidFill>
                <a:ea typeface="Geolnise"/>
              </a:rPr>
              <a:t>государственной </a:t>
            </a:r>
            <a:r>
              <a:rPr lang="ru-RU" sz="1200" dirty="0">
                <a:solidFill>
                  <a:srgbClr val="000000"/>
                </a:solidFill>
                <a:ea typeface="Geolnise"/>
              </a:rPr>
              <a:t>геологической карты масштаба </a:t>
            </a:r>
            <a:r>
              <a:rPr lang="ru-RU" sz="1200" dirty="0" smtClean="0">
                <a:solidFill>
                  <a:srgbClr val="000000"/>
                </a:solidFill>
                <a:ea typeface="Geolnise"/>
              </a:rPr>
              <a:t/>
            </a:r>
            <a:br>
              <a:rPr lang="ru-RU" sz="1200" dirty="0" smtClean="0">
                <a:solidFill>
                  <a:srgbClr val="000000"/>
                </a:solidFill>
                <a:ea typeface="Geolnise"/>
              </a:rPr>
            </a:br>
            <a:r>
              <a:rPr lang="ru-RU" sz="1200" dirty="0" smtClean="0">
                <a:solidFill>
                  <a:srgbClr val="000000"/>
                </a:solidFill>
                <a:ea typeface="Geolnise"/>
              </a:rPr>
              <a:t>1:1 </a:t>
            </a:r>
            <a:r>
              <a:rPr lang="ru-RU" sz="1200" dirty="0">
                <a:solidFill>
                  <a:srgbClr val="000000"/>
                </a:solidFill>
                <a:ea typeface="Geolnise"/>
              </a:rPr>
              <a:t>000 000 территории Российской Федерации и ее континентального </a:t>
            </a:r>
            <a:r>
              <a:rPr lang="ru-RU" sz="1200" dirty="0" smtClean="0">
                <a:solidFill>
                  <a:srgbClr val="000000"/>
                </a:solidFill>
                <a:ea typeface="Geolnise"/>
              </a:rPr>
              <a:t>шельфа в ЕГКМ, обеспечивающий: </a:t>
            </a:r>
            <a:endParaRPr lang="ru-RU" sz="1200" dirty="0"/>
          </a:p>
        </p:txBody>
      </p:sp>
      <p:sp>
        <p:nvSpPr>
          <p:cNvPr id="65" name="Прямоугольник 64"/>
          <p:cNvSpPr/>
          <p:nvPr/>
        </p:nvSpPr>
        <p:spPr>
          <a:xfrm>
            <a:off x="458758" y="1897154"/>
            <a:ext cx="2919989" cy="830997"/>
          </a:xfrm>
          <a:prstGeom prst="rect">
            <a:avLst/>
          </a:prstGeom>
        </p:spPr>
        <p:txBody>
          <a:bodyPr wrap="square">
            <a:spAutoFit/>
          </a:bodyPr>
          <a:lstStyle/>
          <a:p>
            <a:pPr algn="ctr"/>
            <a:r>
              <a:rPr lang="ru-RU" sz="1200" dirty="0" smtClean="0"/>
              <a:t>Ревизия </a:t>
            </a:r>
            <a:r>
              <a:rPr lang="ru-RU" sz="1200" dirty="0"/>
              <a:t>и оценка качественных и количественных характеристик полистных  комплектов карт по всей территории </a:t>
            </a:r>
            <a:r>
              <a:rPr lang="ru-RU" sz="1200" dirty="0" smtClean="0"/>
              <a:t>страны</a:t>
            </a:r>
            <a:endParaRPr lang="ru-RU" sz="1200" dirty="0"/>
          </a:p>
        </p:txBody>
      </p:sp>
      <p:sp>
        <p:nvSpPr>
          <p:cNvPr id="66" name="Прямоугольник 65"/>
          <p:cNvSpPr/>
          <p:nvPr/>
        </p:nvSpPr>
        <p:spPr>
          <a:xfrm>
            <a:off x="438151" y="3514323"/>
            <a:ext cx="2937588" cy="125637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Стрелка вправо 66"/>
          <p:cNvSpPr/>
          <p:nvPr/>
        </p:nvSpPr>
        <p:spPr>
          <a:xfrm rot="5400000">
            <a:off x="1663863" y="1218042"/>
            <a:ext cx="353370" cy="303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4235559" y="2392271"/>
            <a:ext cx="3885917" cy="1200329"/>
          </a:xfrm>
          <a:prstGeom prst="rect">
            <a:avLst/>
          </a:prstGeom>
          <a:ln w="19050">
            <a:solidFill>
              <a:srgbClr val="00B0F0"/>
            </a:solidFill>
          </a:ln>
        </p:spPr>
        <p:txBody>
          <a:bodyPr wrap="square">
            <a:spAutoFit/>
          </a:bodyPr>
          <a:lstStyle/>
          <a:p>
            <a:pPr algn="just"/>
            <a:r>
              <a:rPr lang="ru-RU" sz="1200" dirty="0">
                <a:solidFill>
                  <a:srgbClr val="000000"/>
                </a:solidFill>
                <a:ea typeface="Geolnise"/>
              </a:rPr>
              <a:t>Актуализация и подготовка к загрузке в единую геолого-картографическую модель территории Российской Федерации и её континентального шельфа масштаба 1:1 000 000 серийных легенд и карт полистных комплектов Госгеолкарты-1000/3, их увязка по группам листов</a:t>
            </a:r>
          </a:p>
        </p:txBody>
      </p:sp>
      <p:sp>
        <p:nvSpPr>
          <p:cNvPr id="69" name="Стрелка вправо 68"/>
          <p:cNvSpPr/>
          <p:nvPr/>
        </p:nvSpPr>
        <p:spPr>
          <a:xfrm rot="5400000">
            <a:off x="6064702" y="2124973"/>
            <a:ext cx="192792" cy="303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Прямоугольник 69"/>
          <p:cNvSpPr/>
          <p:nvPr/>
        </p:nvSpPr>
        <p:spPr>
          <a:xfrm>
            <a:off x="4218139" y="3862744"/>
            <a:ext cx="3885917" cy="646331"/>
          </a:xfrm>
          <a:prstGeom prst="rect">
            <a:avLst/>
          </a:prstGeom>
          <a:ln w="19050">
            <a:solidFill>
              <a:srgbClr val="00B0F0"/>
            </a:solidFill>
          </a:ln>
        </p:spPr>
        <p:txBody>
          <a:bodyPr wrap="square">
            <a:spAutoFit/>
          </a:bodyPr>
          <a:lstStyle/>
          <a:p>
            <a:pPr algn="just"/>
            <a:r>
              <a:rPr lang="ru-RU" sz="1200" dirty="0" smtClean="0"/>
              <a:t>Взаимодействие </a:t>
            </a:r>
            <a:r>
              <a:rPr lang="ru-RU" sz="1200" dirty="0"/>
              <a:t>комплектов Госгеолкарты-1000/3 с картами сводного и обзорного </a:t>
            </a:r>
            <a:r>
              <a:rPr lang="ru-RU" sz="1200" dirty="0" smtClean="0"/>
              <a:t>уровня с взаимным учётом </a:t>
            </a:r>
            <a:r>
              <a:rPr lang="ru-RU" sz="1200" dirty="0"/>
              <a:t>информации между масштабными уровнями</a:t>
            </a:r>
            <a:endParaRPr lang="ru-RU" sz="1200" dirty="0">
              <a:solidFill>
                <a:srgbClr val="000000"/>
              </a:solidFill>
              <a:ea typeface="Geolnise"/>
            </a:endParaRPr>
          </a:p>
        </p:txBody>
      </p:sp>
      <p:sp>
        <p:nvSpPr>
          <p:cNvPr id="71" name="Стрелка вправо 70"/>
          <p:cNvSpPr/>
          <p:nvPr/>
        </p:nvSpPr>
        <p:spPr>
          <a:xfrm rot="5400000">
            <a:off x="5983069" y="3606118"/>
            <a:ext cx="260545" cy="271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71"/>
          <p:cNvSpPr/>
          <p:nvPr/>
        </p:nvSpPr>
        <p:spPr>
          <a:xfrm>
            <a:off x="4233447" y="6327415"/>
            <a:ext cx="3883221" cy="461665"/>
          </a:xfrm>
          <a:prstGeom prst="rect">
            <a:avLst/>
          </a:prstGeom>
          <a:solidFill>
            <a:schemeClr val="bg1"/>
          </a:solidFill>
          <a:ln w="19050">
            <a:solidFill>
              <a:srgbClr val="00B0F0"/>
            </a:solidFill>
          </a:ln>
        </p:spPr>
        <p:txBody>
          <a:bodyPr wrap="square">
            <a:spAutoFit/>
          </a:bodyPr>
          <a:lstStyle/>
          <a:p>
            <a:pPr algn="just"/>
            <a:r>
              <a:rPr lang="ru-RU" sz="1200" dirty="0" smtClean="0"/>
              <a:t>Загрузка информационного массива и первичных баз данных Госгеолкарты-1000 в ЕГКМ</a:t>
            </a:r>
            <a:endParaRPr lang="ru-RU" sz="1200" dirty="0">
              <a:solidFill>
                <a:srgbClr val="000000"/>
              </a:solidFill>
              <a:ea typeface="Geolnise"/>
            </a:endParaRPr>
          </a:p>
        </p:txBody>
      </p:sp>
      <p:sp>
        <p:nvSpPr>
          <p:cNvPr id="73" name="Стрелка вправо 34">
            <a:extLst>
              <a:ext uri="{FF2B5EF4-FFF2-40B4-BE49-F238E27FC236}">
                <a16:creationId xmlns:a16="http://schemas.microsoft.com/office/drawing/2014/main" xmlns="" id="{A1E41D06-B2B0-4A58-A77C-3B22C38292FD}"/>
              </a:ext>
            </a:extLst>
          </p:cNvPr>
          <p:cNvSpPr/>
          <p:nvPr/>
        </p:nvSpPr>
        <p:spPr>
          <a:xfrm rot="3871430">
            <a:off x="4111610" y="5983757"/>
            <a:ext cx="213058" cy="271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2051274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
            <a:extLst>
              <a:ext uri="{FF2B5EF4-FFF2-40B4-BE49-F238E27FC236}">
                <a16:creationId xmlns="" xmlns:a16="http://schemas.microsoft.com/office/drawing/2014/main" id="{FBA025B6-E490-48FF-BE67-2A89EFBFF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52" b="3069"/>
          <a:stretch>
            <a:fillRect/>
          </a:stretch>
        </p:blipFill>
        <p:spPr bwMode="auto">
          <a:xfrm>
            <a:off x="126629" y="428985"/>
            <a:ext cx="8893997" cy="64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a:extLst>
              <a:ext uri="{FF2B5EF4-FFF2-40B4-BE49-F238E27FC236}">
                <a16:creationId xmlns="" xmlns:a16="http://schemas.microsoft.com/office/drawing/2014/main" id="{DE968F8D-626B-46AE-8FA8-195D0428E116}"/>
              </a:ext>
            </a:extLst>
          </p:cNvPr>
          <p:cNvSpPr/>
          <p:nvPr/>
        </p:nvSpPr>
        <p:spPr>
          <a:xfrm>
            <a:off x="2372778" y="122958"/>
            <a:ext cx="7446444" cy="369332"/>
          </a:xfrm>
          <a:prstGeom prst="rect">
            <a:avLst/>
          </a:prstGeom>
        </p:spPr>
        <p:txBody>
          <a:bodyPr wrap="square">
            <a:spAutoFit/>
          </a:bodyPr>
          <a:lstStyle/>
          <a:p>
            <a:pPr algn="ctr"/>
            <a:r>
              <a:rPr lang="ru-RU" b="1" dirty="0">
                <a:solidFill>
                  <a:srgbClr val="002060"/>
                </a:solidFill>
              </a:rPr>
              <a:t>Картограмма проведения  работ по мониторингу Госгеолкарты-1000/3</a:t>
            </a:r>
          </a:p>
        </p:txBody>
      </p:sp>
      <p:sp>
        <p:nvSpPr>
          <p:cNvPr id="5" name="Прямоугольник 4">
            <a:extLst>
              <a:ext uri="{FF2B5EF4-FFF2-40B4-BE49-F238E27FC236}">
                <a16:creationId xmlns="" xmlns:a16="http://schemas.microsoft.com/office/drawing/2014/main" id="{8D0E5C3B-4090-4233-B53E-87B5D6BECB4F}"/>
              </a:ext>
            </a:extLst>
          </p:cNvPr>
          <p:cNvSpPr/>
          <p:nvPr/>
        </p:nvSpPr>
        <p:spPr>
          <a:xfrm>
            <a:off x="9272770" y="4037387"/>
            <a:ext cx="2919230" cy="1588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 xmlns:a16="http://schemas.microsoft.com/office/drawing/2014/main" id="{9E6152C7-8988-424D-9778-B038753BC291}"/>
              </a:ext>
            </a:extLst>
          </p:cNvPr>
          <p:cNvGrpSpPr/>
          <p:nvPr/>
        </p:nvGrpSpPr>
        <p:grpSpPr>
          <a:xfrm>
            <a:off x="10162194" y="4990306"/>
            <a:ext cx="136894" cy="334840"/>
            <a:chOff x="97261" y="5987217"/>
            <a:chExt cx="563881" cy="253916"/>
          </a:xfrm>
        </p:grpSpPr>
        <p:sp>
          <p:nvSpPr>
            <p:cNvPr id="7" name="Прямоугольник 6">
              <a:extLst>
                <a:ext uri="{FF2B5EF4-FFF2-40B4-BE49-F238E27FC236}">
                  <a16:creationId xmlns="" xmlns:a16="http://schemas.microsoft.com/office/drawing/2014/main" id="{DAAE3CA9-6150-4017-898D-556422D4B58C}"/>
                </a:ext>
              </a:extLst>
            </p:cNvPr>
            <p:cNvSpPr/>
            <p:nvPr/>
          </p:nvSpPr>
          <p:spPr>
            <a:xfrm>
              <a:off x="97262" y="5987217"/>
              <a:ext cx="563880" cy="253916"/>
            </a:xfrm>
            <a:prstGeom prst="rect">
              <a:avLst/>
            </a:prstGeom>
            <a:solidFill>
              <a:srgbClr val="A1DA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единительная линия 7">
              <a:extLst>
                <a:ext uri="{FF2B5EF4-FFF2-40B4-BE49-F238E27FC236}">
                  <a16:creationId xmlns="" xmlns:a16="http://schemas.microsoft.com/office/drawing/2014/main" id="{BE0CBC90-450D-4E31-8669-46D13A55BA16}"/>
                </a:ext>
              </a:extLst>
            </p:cNvPr>
            <p:cNvCxnSpPr/>
            <p:nvPr/>
          </p:nvCxnSpPr>
          <p:spPr>
            <a:xfrm flipH="1">
              <a:off x="97263" y="5987217"/>
              <a:ext cx="563879" cy="253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 xmlns:a16="http://schemas.microsoft.com/office/drawing/2014/main" id="{56A61925-6096-4DF7-BDF1-820772020415}"/>
                </a:ext>
              </a:extLst>
            </p:cNvPr>
            <p:cNvCxnSpPr>
              <a:stCxn id="7" idx="3"/>
            </p:cNvCxnSpPr>
            <p:nvPr/>
          </p:nvCxnSpPr>
          <p:spPr>
            <a:xfrm flipH="1">
              <a:off x="396767" y="6114175"/>
              <a:ext cx="264375" cy="126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 xmlns:a16="http://schemas.microsoft.com/office/drawing/2014/main" id="{008D6EEA-B809-497C-A783-33C1981DC17F}"/>
                </a:ext>
              </a:extLst>
            </p:cNvPr>
            <p:cNvCxnSpPr/>
            <p:nvPr/>
          </p:nvCxnSpPr>
          <p:spPr>
            <a:xfrm flipH="1">
              <a:off x="97261" y="5987217"/>
              <a:ext cx="264375" cy="126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Группа 10">
            <a:extLst>
              <a:ext uri="{FF2B5EF4-FFF2-40B4-BE49-F238E27FC236}">
                <a16:creationId xmlns="" xmlns:a16="http://schemas.microsoft.com/office/drawing/2014/main" id="{76465E96-3CCA-49AC-BE9C-453454595FAE}"/>
              </a:ext>
            </a:extLst>
          </p:cNvPr>
          <p:cNvGrpSpPr/>
          <p:nvPr/>
        </p:nvGrpSpPr>
        <p:grpSpPr>
          <a:xfrm>
            <a:off x="10652732" y="4990306"/>
            <a:ext cx="136894" cy="334840"/>
            <a:chOff x="97261" y="5987217"/>
            <a:chExt cx="563881" cy="253916"/>
          </a:xfrm>
        </p:grpSpPr>
        <p:sp>
          <p:nvSpPr>
            <p:cNvPr id="12" name="Прямоугольник 11">
              <a:extLst>
                <a:ext uri="{FF2B5EF4-FFF2-40B4-BE49-F238E27FC236}">
                  <a16:creationId xmlns="" xmlns:a16="http://schemas.microsoft.com/office/drawing/2014/main" id="{ADAA0EF5-2546-4071-8B2C-645EE4AD98E7}"/>
                </a:ext>
              </a:extLst>
            </p:cNvPr>
            <p:cNvSpPr/>
            <p:nvPr/>
          </p:nvSpPr>
          <p:spPr>
            <a:xfrm>
              <a:off x="97262" y="5987217"/>
              <a:ext cx="563880" cy="253916"/>
            </a:xfrm>
            <a:prstGeom prst="rect">
              <a:avLst/>
            </a:prstGeom>
            <a:solidFill>
              <a:srgbClr val="A1DA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 xmlns:a16="http://schemas.microsoft.com/office/drawing/2014/main" id="{4BD41304-E431-445D-A99B-3A8B7DEA1BAC}"/>
                </a:ext>
              </a:extLst>
            </p:cNvPr>
            <p:cNvCxnSpPr/>
            <p:nvPr/>
          </p:nvCxnSpPr>
          <p:spPr>
            <a:xfrm flipH="1">
              <a:off x="97263" y="5987217"/>
              <a:ext cx="563879" cy="2539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 xmlns:a16="http://schemas.microsoft.com/office/drawing/2014/main" id="{871BDF2B-4D95-40C8-84A7-C5DB58DC2BDD}"/>
                </a:ext>
              </a:extLst>
            </p:cNvPr>
            <p:cNvCxnSpPr>
              <a:stCxn id="12" idx="3"/>
            </p:cNvCxnSpPr>
            <p:nvPr/>
          </p:nvCxnSpPr>
          <p:spPr>
            <a:xfrm flipH="1">
              <a:off x="396767" y="6114175"/>
              <a:ext cx="264375" cy="1269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 xmlns:a16="http://schemas.microsoft.com/office/drawing/2014/main" id="{184525F3-A80A-4E1A-958A-FB3EEF56FC4A}"/>
                </a:ext>
              </a:extLst>
            </p:cNvPr>
            <p:cNvCxnSpPr/>
            <p:nvPr/>
          </p:nvCxnSpPr>
          <p:spPr>
            <a:xfrm flipH="1">
              <a:off x="97261" y="5987217"/>
              <a:ext cx="264375" cy="1269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Группа 15">
            <a:extLst>
              <a:ext uri="{FF2B5EF4-FFF2-40B4-BE49-F238E27FC236}">
                <a16:creationId xmlns="" xmlns:a16="http://schemas.microsoft.com/office/drawing/2014/main" id="{C3BBEBBE-B0EC-413B-8AF4-1BE662DDC10F}"/>
              </a:ext>
            </a:extLst>
          </p:cNvPr>
          <p:cNvGrpSpPr/>
          <p:nvPr/>
        </p:nvGrpSpPr>
        <p:grpSpPr>
          <a:xfrm>
            <a:off x="10653896" y="4288481"/>
            <a:ext cx="133350" cy="703851"/>
            <a:chOff x="26615" y="2494587"/>
            <a:chExt cx="563881" cy="253916"/>
          </a:xfrm>
        </p:grpSpPr>
        <p:sp>
          <p:nvSpPr>
            <p:cNvPr id="17" name="Прямоугольник 16">
              <a:extLst>
                <a:ext uri="{FF2B5EF4-FFF2-40B4-BE49-F238E27FC236}">
                  <a16:creationId xmlns="" xmlns:a16="http://schemas.microsoft.com/office/drawing/2014/main" id="{25504DAC-8CAD-4775-BE27-7830DCCD4AAC}"/>
                </a:ext>
              </a:extLst>
            </p:cNvPr>
            <p:cNvSpPr/>
            <p:nvPr/>
          </p:nvSpPr>
          <p:spPr>
            <a:xfrm>
              <a:off x="26616" y="2494587"/>
              <a:ext cx="563880" cy="253916"/>
            </a:xfrm>
            <a:prstGeom prst="rect">
              <a:avLst/>
            </a:prstGeom>
            <a:solidFill>
              <a:srgbClr val="A1DA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единительная линия 17">
              <a:extLst>
                <a:ext uri="{FF2B5EF4-FFF2-40B4-BE49-F238E27FC236}">
                  <a16:creationId xmlns="" xmlns:a16="http://schemas.microsoft.com/office/drawing/2014/main" id="{064506F5-C43A-4C35-AF16-56B8FD42B256}"/>
                </a:ext>
              </a:extLst>
            </p:cNvPr>
            <p:cNvCxnSpPr/>
            <p:nvPr/>
          </p:nvCxnSpPr>
          <p:spPr>
            <a:xfrm flipH="1">
              <a:off x="26617" y="2494587"/>
              <a:ext cx="563879" cy="253916"/>
            </a:xfrm>
            <a:prstGeom prst="line">
              <a:avLst/>
            </a:prstGeom>
            <a:ln w="19050">
              <a:solidFill>
                <a:srgbClr val="18906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 xmlns:a16="http://schemas.microsoft.com/office/drawing/2014/main" id="{374359A6-5CB0-4FB9-9507-CB7FBC010273}"/>
                </a:ext>
              </a:extLst>
            </p:cNvPr>
            <p:cNvCxnSpPr>
              <a:stCxn id="17" idx="3"/>
            </p:cNvCxnSpPr>
            <p:nvPr/>
          </p:nvCxnSpPr>
          <p:spPr>
            <a:xfrm flipH="1">
              <a:off x="326121" y="2621545"/>
              <a:ext cx="264375" cy="126958"/>
            </a:xfrm>
            <a:prstGeom prst="line">
              <a:avLst/>
            </a:prstGeom>
            <a:ln w="19050">
              <a:solidFill>
                <a:srgbClr val="18906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 xmlns:a16="http://schemas.microsoft.com/office/drawing/2014/main" id="{4E34EBF4-EC4C-4F7C-BF55-E6B0839357AF}"/>
                </a:ext>
              </a:extLst>
            </p:cNvPr>
            <p:cNvCxnSpPr/>
            <p:nvPr/>
          </p:nvCxnSpPr>
          <p:spPr>
            <a:xfrm flipH="1">
              <a:off x="26615" y="2494587"/>
              <a:ext cx="264375" cy="126958"/>
            </a:xfrm>
            <a:prstGeom prst="line">
              <a:avLst/>
            </a:prstGeom>
            <a:ln w="19050">
              <a:solidFill>
                <a:srgbClr val="18906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 xmlns:a16="http://schemas.microsoft.com/office/drawing/2014/main" id="{A7A98750-F7AC-4907-9910-2168F6C54358}"/>
              </a:ext>
            </a:extLst>
          </p:cNvPr>
          <p:cNvSpPr txBox="1"/>
          <p:nvPr/>
        </p:nvSpPr>
        <p:spPr>
          <a:xfrm>
            <a:off x="9568321" y="3698034"/>
            <a:ext cx="1410964" cy="415498"/>
          </a:xfrm>
          <a:prstGeom prst="rect">
            <a:avLst/>
          </a:prstGeom>
          <a:solidFill>
            <a:schemeClr val="bg1"/>
          </a:solidFill>
        </p:spPr>
        <p:txBody>
          <a:bodyPr wrap="none" rtlCol="0">
            <a:spAutoFit/>
          </a:bodyPr>
          <a:lstStyle/>
          <a:p>
            <a:pPr algn="ctr"/>
            <a:r>
              <a:rPr lang="ru-RU" sz="1050" dirty="0"/>
              <a:t>График ввода листов </a:t>
            </a:r>
            <a:br>
              <a:rPr lang="ru-RU" sz="1050" dirty="0"/>
            </a:br>
            <a:r>
              <a:rPr lang="ru-RU" sz="1050" dirty="0"/>
              <a:t>в мониторинг </a:t>
            </a:r>
          </a:p>
        </p:txBody>
      </p:sp>
      <p:sp>
        <p:nvSpPr>
          <p:cNvPr id="22" name="TextBox 21">
            <a:extLst>
              <a:ext uri="{FF2B5EF4-FFF2-40B4-BE49-F238E27FC236}">
                <a16:creationId xmlns="" xmlns:a16="http://schemas.microsoft.com/office/drawing/2014/main" id="{7929AFCB-D56B-4D0E-B825-9F15E16D52FC}"/>
              </a:ext>
            </a:extLst>
          </p:cNvPr>
          <p:cNvSpPr txBox="1"/>
          <p:nvPr/>
        </p:nvSpPr>
        <p:spPr>
          <a:xfrm>
            <a:off x="10023025" y="4668997"/>
            <a:ext cx="367408" cy="307777"/>
          </a:xfrm>
          <a:prstGeom prst="rect">
            <a:avLst/>
          </a:prstGeom>
          <a:solidFill>
            <a:schemeClr val="bg1"/>
          </a:solidFill>
        </p:spPr>
        <p:txBody>
          <a:bodyPr wrap="none" rtlCol="0">
            <a:spAutoFit/>
          </a:bodyPr>
          <a:lstStyle/>
          <a:p>
            <a:r>
              <a:rPr lang="ru-RU" sz="1400" b="1" dirty="0"/>
              <a:t>18</a:t>
            </a:r>
          </a:p>
        </p:txBody>
      </p:sp>
      <p:sp>
        <p:nvSpPr>
          <p:cNvPr id="23" name="TextBox 22">
            <a:extLst>
              <a:ext uri="{FF2B5EF4-FFF2-40B4-BE49-F238E27FC236}">
                <a16:creationId xmlns="" xmlns:a16="http://schemas.microsoft.com/office/drawing/2014/main" id="{E6C0F9A8-017F-4B54-8BFD-FF9518A87A0C}"/>
              </a:ext>
            </a:extLst>
          </p:cNvPr>
          <p:cNvSpPr txBox="1"/>
          <p:nvPr/>
        </p:nvSpPr>
        <p:spPr>
          <a:xfrm>
            <a:off x="10589192" y="4047052"/>
            <a:ext cx="255445" cy="215444"/>
          </a:xfrm>
          <a:prstGeom prst="rect">
            <a:avLst/>
          </a:prstGeom>
          <a:solidFill>
            <a:schemeClr val="bg1"/>
          </a:solidFill>
        </p:spPr>
        <p:txBody>
          <a:bodyPr wrap="none" lIns="36000" tIns="0" rIns="36000" bIns="0" rtlCol="0">
            <a:spAutoFit/>
          </a:bodyPr>
          <a:lstStyle/>
          <a:p>
            <a:r>
              <a:rPr lang="ru-RU" sz="1400" b="1" dirty="0"/>
              <a:t>52</a:t>
            </a:r>
          </a:p>
        </p:txBody>
      </p:sp>
      <p:sp>
        <p:nvSpPr>
          <p:cNvPr id="24" name="TextBox 23">
            <a:extLst>
              <a:ext uri="{FF2B5EF4-FFF2-40B4-BE49-F238E27FC236}">
                <a16:creationId xmlns="" xmlns:a16="http://schemas.microsoft.com/office/drawing/2014/main" id="{7F4F2F8B-D7F8-44C9-9CE3-86332647BCF4}"/>
              </a:ext>
            </a:extLst>
          </p:cNvPr>
          <p:cNvSpPr txBox="1"/>
          <p:nvPr/>
        </p:nvSpPr>
        <p:spPr>
          <a:xfrm>
            <a:off x="9987635" y="5364297"/>
            <a:ext cx="438188" cy="215444"/>
          </a:xfrm>
          <a:prstGeom prst="rect">
            <a:avLst/>
          </a:prstGeom>
          <a:solidFill>
            <a:schemeClr val="bg1"/>
          </a:solidFill>
        </p:spPr>
        <p:txBody>
          <a:bodyPr wrap="none" lIns="36000" tIns="0" rIns="36000" bIns="0" rtlCol="0">
            <a:spAutoFit/>
          </a:bodyPr>
          <a:lstStyle/>
          <a:p>
            <a:r>
              <a:rPr lang="ru-RU" sz="1400" b="1" dirty="0"/>
              <a:t>2020</a:t>
            </a:r>
          </a:p>
        </p:txBody>
      </p:sp>
      <p:sp>
        <p:nvSpPr>
          <p:cNvPr id="25" name="TextBox 24">
            <a:extLst>
              <a:ext uri="{FF2B5EF4-FFF2-40B4-BE49-F238E27FC236}">
                <a16:creationId xmlns="" xmlns:a16="http://schemas.microsoft.com/office/drawing/2014/main" id="{CAD6710B-5926-40B5-8D0D-63BB6160EF62}"/>
              </a:ext>
            </a:extLst>
          </p:cNvPr>
          <p:cNvSpPr txBox="1"/>
          <p:nvPr/>
        </p:nvSpPr>
        <p:spPr>
          <a:xfrm>
            <a:off x="10539533" y="5355538"/>
            <a:ext cx="438188" cy="215444"/>
          </a:xfrm>
          <a:prstGeom prst="rect">
            <a:avLst/>
          </a:prstGeom>
          <a:solidFill>
            <a:schemeClr val="bg1"/>
          </a:solidFill>
        </p:spPr>
        <p:txBody>
          <a:bodyPr wrap="none" lIns="36000" tIns="0" rIns="36000" bIns="0" rtlCol="0">
            <a:spAutoFit/>
          </a:bodyPr>
          <a:lstStyle/>
          <a:p>
            <a:r>
              <a:rPr lang="ru-RU" sz="1400" b="1" dirty="0"/>
              <a:t>2021</a:t>
            </a:r>
          </a:p>
        </p:txBody>
      </p:sp>
      <p:sp>
        <p:nvSpPr>
          <p:cNvPr id="26" name="TextBox 25">
            <a:extLst>
              <a:ext uri="{FF2B5EF4-FFF2-40B4-BE49-F238E27FC236}">
                <a16:creationId xmlns="" xmlns:a16="http://schemas.microsoft.com/office/drawing/2014/main" id="{272AF388-DEC1-42D4-A095-FCDDE33C3D9F}"/>
              </a:ext>
            </a:extLst>
          </p:cNvPr>
          <p:cNvSpPr txBox="1"/>
          <p:nvPr/>
        </p:nvSpPr>
        <p:spPr>
          <a:xfrm>
            <a:off x="9217261" y="4975596"/>
            <a:ext cx="842791" cy="415498"/>
          </a:xfrm>
          <a:prstGeom prst="rect">
            <a:avLst/>
          </a:prstGeom>
          <a:solidFill>
            <a:schemeClr val="bg1"/>
          </a:solidFill>
        </p:spPr>
        <p:txBody>
          <a:bodyPr wrap="square" rtlCol="0">
            <a:spAutoFit/>
          </a:bodyPr>
          <a:lstStyle/>
          <a:p>
            <a:pPr algn="r"/>
            <a:r>
              <a:rPr lang="ru-RU" sz="1050" dirty="0"/>
              <a:t>оценочный этап</a:t>
            </a:r>
          </a:p>
        </p:txBody>
      </p:sp>
      <p:sp>
        <p:nvSpPr>
          <p:cNvPr id="27" name="TextBox 26">
            <a:extLst>
              <a:ext uri="{FF2B5EF4-FFF2-40B4-BE49-F238E27FC236}">
                <a16:creationId xmlns="" xmlns:a16="http://schemas.microsoft.com/office/drawing/2014/main" id="{37ED391A-EAC2-4015-986E-75706D0D32E5}"/>
              </a:ext>
            </a:extLst>
          </p:cNvPr>
          <p:cNvSpPr txBox="1"/>
          <p:nvPr/>
        </p:nvSpPr>
        <p:spPr>
          <a:xfrm>
            <a:off x="10862266" y="4444046"/>
            <a:ext cx="842791" cy="415498"/>
          </a:xfrm>
          <a:prstGeom prst="rect">
            <a:avLst/>
          </a:prstGeom>
          <a:solidFill>
            <a:schemeClr val="bg1"/>
          </a:solidFill>
        </p:spPr>
        <p:txBody>
          <a:bodyPr wrap="square" rtlCol="0">
            <a:spAutoFit/>
          </a:bodyPr>
          <a:lstStyle/>
          <a:p>
            <a:r>
              <a:rPr lang="ru-RU" sz="1050" dirty="0"/>
              <a:t>оценочный этап</a:t>
            </a:r>
          </a:p>
        </p:txBody>
      </p:sp>
      <p:sp>
        <p:nvSpPr>
          <p:cNvPr id="28" name="TextBox 27">
            <a:extLst>
              <a:ext uri="{FF2B5EF4-FFF2-40B4-BE49-F238E27FC236}">
                <a16:creationId xmlns="" xmlns:a16="http://schemas.microsoft.com/office/drawing/2014/main" id="{F3C86B60-2D44-4E9C-ACA1-1A2F6EBB38A1}"/>
              </a:ext>
            </a:extLst>
          </p:cNvPr>
          <p:cNvSpPr txBox="1"/>
          <p:nvPr/>
        </p:nvSpPr>
        <p:spPr>
          <a:xfrm>
            <a:off x="10869913" y="4949977"/>
            <a:ext cx="1322087" cy="415498"/>
          </a:xfrm>
          <a:prstGeom prst="rect">
            <a:avLst/>
          </a:prstGeom>
          <a:solidFill>
            <a:schemeClr val="bg1"/>
          </a:solidFill>
        </p:spPr>
        <p:txBody>
          <a:bodyPr wrap="square" rtlCol="0">
            <a:spAutoFit/>
          </a:bodyPr>
          <a:lstStyle/>
          <a:p>
            <a:r>
              <a:rPr lang="ru-RU" sz="1050" dirty="0"/>
              <a:t>Подготовительный этап</a:t>
            </a:r>
          </a:p>
        </p:txBody>
      </p:sp>
      <p:sp>
        <p:nvSpPr>
          <p:cNvPr id="29" name="Стрелка вниз 49">
            <a:extLst>
              <a:ext uri="{FF2B5EF4-FFF2-40B4-BE49-F238E27FC236}">
                <a16:creationId xmlns="" xmlns:a16="http://schemas.microsoft.com/office/drawing/2014/main" id="{D271C0B9-A5DA-4B07-ABE6-966222B5ABCF}"/>
              </a:ext>
            </a:extLst>
          </p:cNvPr>
          <p:cNvSpPr/>
          <p:nvPr/>
        </p:nvSpPr>
        <p:spPr>
          <a:xfrm rot="16200000">
            <a:off x="10311408" y="5061025"/>
            <a:ext cx="306139" cy="215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a:extLst>
              <a:ext uri="{FF2B5EF4-FFF2-40B4-BE49-F238E27FC236}">
                <a16:creationId xmlns="" xmlns:a16="http://schemas.microsoft.com/office/drawing/2014/main" id="{BAC39EA2-9598-4571-9E4E-7FBBE156274F}"/>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08195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5983438-4DE9-465A-BA9E-AE45056D7E73}"/>
              </a:ext>
            </a:extLst>
          </p:cNvPr>
          <p:cNvSpPr txBox="1"/>
          <p:nvPr/>
        </p:nvSpPr>
        <p:spPr>
          <a:xfrm>
            <a:off x="4453563" y="67884"/>
            <a:ext cx="3284874" cy="369332"/>
          </a:xfrm>
          <a:prstGeom prst="rect">
            <a:avLst/>
          </a:prstGeom>
          <a:noFill/>
        </p:spPr>
        <p:txBody>
          <a:bodyPr wrap="none" rtlCol="0">
            <a:spAutoFit/>
          </a:bodyPr>
          <a:lstStyle/>
          <a:p>
            <a:r>
              <a:rPr lang="ru-RU" b="1" dirty="0">
                <a:solidFill>
                  <a:srgbClr val="002060"/>
                </a:solidFill>
              </a:rPr>
              <a:t>Результаты первого года работ</a:t>
            </a:r>
          </a:p>
        </p:txBody>
      </p:sp>
      <p:sp>
        <p:nvSpPr>
          <p:cNvPr id="5" name="TextBox 4">
            <a:extLst>
              <a:ext uri="{FF2B5EF4-FFF2-40B4-BE49-F238E27FC236}">
                <a16:creationId xmlns="" xmlns:a16="http://schemas.microsoft.com/office/drawing/2014/main" id="{7CF14D10-ADEC-465B-B186-8775C35AFCE4}"/>
              </a:ext>
            </a:extLst>
          </p:cNvPr>
          <p:cNvSpPr txBox="1"/>
          <p:nvPr/>
        </p:nvSpPr>
        <p:spPr>
          <a:xfrm>
            <a:off x="221863" y="607060"/>
            <a:ext cx="11748274" cy="6294031"/>
          </a:xfrm>
          <a:prstGeom prst="rect">
            <a:avLst/>
          </a:prstGeom>
          <a:solidFill>
            <a:schemeClr val="bg1"/>
          </a:solidFill>
        </p:spPr>
        <p:txBody>
          <a:bodyPr wrap="square">
            <a:spAutoFit/>
          </a:bodyPr>
          <a:lstStyle/>
          <a:p>
            <a:r>
              <a:rPr lang="ru-RU" sz="1800" b="1" dirty="0"/>
              <a:t>1. Тематические слои Госгеолкарты-1000/3 (в виде карт «несбивок») завершенных по состоянию на 01.01.2020 (197 номенклатурных листов)</a:t>
            </a:r>
          </a:p>
          <a:p>
            <a:r>
              <a:rPr lang="ru-RU" sz="1800" b="1" dirty="0"/>
              <a:t>2. Перечень проблемных вопросов в части несбивок основных и дополнительных карт смежных комплектов Госгеолкарты-1000/3 в пределах легенд серий листов ГК-1000/3 (по геологическим границам, составу, возрасту, тектонической позиции картируемых подразделений, структурно-формационному, минерагеническому районированию и др.)  (18 номенклатурных листов)</a:t>
            </a:r>
          </a:p>
          <a:p>
            <a:r>
              <a:rPr lang="ru-RU" b="1" dirty="0"/>
              <a:t>3. Обоснование геологических задач и мероприятий мониторинга Госгеолкарты-1000/3 на основе соответствия комплектов ГК-1000/3</a:t>
            </a:r>
          </a:p>
          <a:p>
            <a:pPr lvl="0" indent="-144000">
              <a:spcAft>
                <a:spcPts val="600"/>
              </a:spcAft>
              <a:buFont typeface="Wingdings" panose="05000000000000000000" pitchFamily="2" charset="2"/>
              <a:buChar char="ü"/>
            </a:pPr>
            <a:r>
              <a:rPr lang="ru-RU" dirty="0"/>
              <a:t>современным нормативно-методическим документам (197 ном. л.)</a:t>
            </a:r>
            <a:r>
              <a:rPr lang="ru-RU" dirty="0">
                <a:ea typeface="Calibri" panose="020F0502020204030204" pitchFamily="34" charset="0"/>
                <a:cs typeface="Times New Roman" panose="02020603050405020304" pitchFamily="18" charset="0"/>
              </a:rPr>
              <a:t> новым геолого-геофизическим данным, полученным после создания комплектов Госгеолкарты-1000/3 (результаты геолого-съёмочных работ масштаба 1:200 000, поисково-оценочных и разведочных работ, геохимических и геофизических исследований) - 18 ном листов;</a:t>
            </a:r>
          </a:p>
          <a:p>
            <a:pPr lvl="0" indent="-144000">
              <a:spcAft>
                <a:spcPts val="600"/>
              </a:spcAft>
              <a:buFont typeface="Wingdings" panose="05000000000000000000" pitchFamily="2" charset="2"/>
              <a:buChar char="ü"/>
            </a:pPr>
            <a:r>
              <a:rPr lang="ru-RU" dirty="0">
                <a:ea typeface="Calibri" panose="020F0502020204030204" pitchFamily="34" charset="0"/>
                <a:cs typeface="Times New Roman" panose="02020603050405020304" pitchFamily="18" charset="0"/>
              </a:rPr>
              <a:t> результатам фундаментальных и прикладных работ в области стратиграфии, петрологии, минерагении, тектоники, изотопной геохронологии и др. - 18 ном листов;</a:t>
            </a:r>
          </a:p>
          <a:p>
            <a:pPr lvl="0" indent="-144000">
              <a:spcAft>
                <a:spcPts val="600"/>
              </a:spcAft>
              <a:buFont typeface="Wingdings" panose="05000000000000000000" pitchFamily="2" charset="2"/>
              <a:buChar char="ü"/>
            </a:pPr>
            <a:r>
              <a:rPr lang="ru-RU" dirty="0">
                <a:ea typeface="Calibri" panose="020F0502020204030204" pitchFamily="34" charset="0"/>
                <a:cs typeface="Times New Roman" panose="02020603050405020304" pitchFamily="18" charset="0"/>
              </a:rPr>
              <a:t> данным по глубинному строению территории с характеристикой сейсмической изученности и параметрических и сверхглубоких скважин - 18 ном листов;</a:t>
            </a:r>
          </a:p>
          <a:p>
            <a:pPr lvl="0" indent="-144000">
              <a:spcAft>
                <a:spcPts val="600"/>
              </a:spcAft>
              <a:buFont typeface="Wingdings" panose="05000000000000000000" pitchFamily="2" charset="2"/>
              <a:buChar char="ü"/>
            </a:pPr>
            <a:r>
              <a:rPr lang="ru-RU" dirty="0">
                <a:ea typeface="Calibri" panose="020F0502020204030204" pitchFamily="34" charset="0"/>
                <a:cs typeface="Times New Roman" panose="02020603050405020304" pitchFamily="18" charset="0"/>
              </a:rPr>
              <a:t> актуальному состоянию нерешенных вопросов геологического строения, указанных в объяснительных записках при завершении работ по созданию комплектов ГК-1000/3;</a:t>
            </a:r>
          </a:p>
          <a:p>
            <a:pPr lvl="0" indent="-144000">
              <a:spcAft>
                <a:spcPts val="600"/>
              </a:spcAft>
              <a:buFont typeface="Wingdings" panose="05000000000000000000" pitchFamily="2" charset="2"/>
              <a:buChar char="ü"/>
            </a:pPr>
            <a:r>
              <a:rPr lang="ru-RU" dirty="0">
                <a:ea typeface="Calibri" panose="020F0502020204030204" pitchFamily="34" charset="0"/>
                <a:cs typeface="Times New Roman" panose="02020603050405020304" pitchFamily="18" charset="0"/>
              </a:rPr>
              <a:t> современным данным о состоянии минерально-сырьевой базы - 18 ном листов;</a:t>
            </a:r>
          </a:p>
          <a:p>
            <a:pPr lvl="0" indent="-144000">
              <a:spcAft>
                <a:spcPts val="600"/>
              </a:spcAft>
              <a:buFont typeface="Wingdings" panose="05000000000000000000" pitchFamily="2" charset="2"/>
              <a:buChar char="ü"/>
            </a:pPr>
            <a:r>
              <a:rPr lang="ru-RU" dirty="0">
                <a:ea typeface="Calibri" panose="020F0502020204030204" pitchFamily="34" charset="0"/>
                <a:cs typeface="Times New Roman" panose="02020603050405020304" pitchFamily="18" charset="0"/>
              </a:rPr>
              <a:t> обеспеченности комплектов Госгеолкарты-1000/3 эталонными коллекциями первичных геологических данных (образцов, шлифов, аншлифов, дубликатов проб и др.) по типовым объектам картографируемых подразделений серийных легенд ГК-1000/3 и типовым </a:t>
            </a:r>
            <a:r>
              <a:rPr lang="ru-RU" dirty="0" err="1">
                <a:ea typeface="Calibri" panose="020F0502020204030204" pitchFamily="34" charset="0"/>
                <a:cs typeface="Times New Roman" panose="02020603050405020304" pitchFamily="18" charset="0"/>
              </a:rPr>
              <a:t>минерагеническим</a:t>
            </a:r>
            <a:r>
              <a:rPr lang="ru-RU" dirty="0">
                <a:ea typeface="Calibri" panose="020F0502020204030204" pitchFamily="34" charset="0"/>
                <a:cs typeface="Times New Roman" panose="02020603050405020304" pitchFamily="18" charset="0"/>
              </a:rPr>
              <a:t> объектам - 18 ном листов.</a:t>
            </a:r>
            <a:endParaRPr lang="ru-RU" dirty="0"/>
          </a:p>
        </p:txBody>
      </p:sp>
      <p:sp>
        <p:nvSpPr>
          <p:cNvPr id="4" name="Прямоугольник 3">
            <a:extLst>
              <a:ext uri="{FF2B5EF4-FFF2-40B4-BE49-F238E27FC236}">
                <a16:creationId xmlns="" xmlns:a16="http://schemas.microsoft.com/office/drawing/2014/main" id="{63B2DE39-8864-4F2D-8A06-F0159836D47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6973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5983438-4DE9-465A-BA9E-AE45056D7E73}"/>
              </a:ext>
            </a:extLst>
          </p:cNvPr>
          <p:cNvSpPr txBox="1"/>
          <p:nvPr/>
        </p:nvSpPr>
        <p:spPr>
          <a:xfrm>
            <a:off x="4280503" y="69741"/>
            <a:ext cx="3284874" cy="369332"/>
          </a:xfrm>
          <a:prstGeom prst="rect">
            <a:avLst/>
          </a:prstGeom>
          <a:noFill/>
        </p:spPr>
        <p:txBody>
          <a:bodyPr wrap="none" rtlCol="0">
            <a:spAutoFit/>
          </a:bodyPr>
          <a:lstStyle/>
          <a:p>
            <a:r>
              <a:rPr lang="ru-RU" b="1" dirty="0">
                <a:solidFill>
                  <a:srgbClr val="002060"/>
                </a:solidFill>
              </a:rPr>
              <a:t>Результаты первого года работ</a:t>
            </a:r>
          </a:p>
        </p:txBody>
      </p:sp>
      <p:sp>
        <p:nvSpPr>
          <p:cNvPr id="5" name="TextBox 4">
            <a:extLst>
              <a:ext uri="{FF2B5EF4-FFF2-40B4-BE49-F238E27FC236}">
                <a16:creationId xmlns="" xmlns:a16="http://schemas.microsoft.com/office/drawing/2014/main" id="{7CF14D10-ADEC-465B-B186-8775C35AFCE4}"/>
              </a:ext>
            </a:extLst>
          </p:cNvPr>
          <p:cNvSpPr txBox="1"/>
          <p:nvPr/>
        </p:nvSpPr>
        <p:spPr>
          <a:xfrm>
            <a:off x="108104" y="607060"/>
            <a:ext cx="11748274" cy="3693319"/>
          </a:xfrm>
          <a:prstGeom prst="rect">
            <a:avLst/>
          </a:prstGeom>
          <a:noFill/>
        </p:spPr>
        <p:txBody>
          <a:bodyPr wrap="square">
            <a:spAutoFit/>
          </a:bodyPr>
          <a:lstStyle/>
          <a:p>
            <a:r>
              <a:rPr lang="ru-RU" b="1" dirty="0"/>
              <a:t>4. Обоснование (в графическом, текстовом и табличном виде) геологических задач и мероприятий мониторинга Госгеолкарты-1000/3 на основе оценки соответствия легенд серий листов Госгеолкарты-1000/3 современным данным и оценки внесённых ранее дополнений и изменений в серийные легенды Госгеолкарты-1000/3 с позиций современных представлений о геологическом строении и истории развития территорий </a:t>
            </a:r>
          </a:p>
          <a:p>
            <a:r>
              <a:rPr lang="ru-RU" b="1" dirty="0"/>
              <a:t>5. Предложения по оптимизации существующей </a:t>
            </a:r>
            <a:r>
              <a:rPr lang="ru-RU" b="1" dirty="0" err="1"/>
              <a:t>разграфки</a:t>
            </a:r>
            <a:r>
              <a:rPr lang="ru-RU" b="1" dirty="0"/>
              <a:t> легенд серий листов </a:t>
            </a:r>
          </a:p>
          <a:p>
            <a:r>
              <a:rPr lang="ru-RU" b="1" dirty="0"/>
              <a:t>6. Перечень проблемных вопросов в части несбивок основных и дополнительных карт смежных комплектов Госгеолкарты-1000/3 – 18 </a:t>
            </a:r>
            <a:r>
              <a:rPr lang="ru-RU" b="1" dirty="0" err="1"/>
              <a:t>н.л</a:t>
            </a:r>
            <a:r>
              <a:rPr lang="ru-RU" b="1" dirty="0"/>
              <a:t>. в пределах легенд серий листов ГК-1000/3 (по геологическим границам, составу, возрасту, тектонической позиции картируемых подразделений, структурно-формационному, минерагеническому районированию и др.): Северо-Карско-Баренцевоморская серия; Мезенская; Уральская, Алтае-Саянская</a:t>
            </a:r>
          </a:p>
          <a:p>
            <a:r>
              <a:rPr lang="ru-RU" b="1" dirty="0"/>
              <a:t>7. График первичной загрузки отдельных номенклатурных листов в единую геолого-картографическую модель территории России для последующего введения их в режим мониторинга</a:t>
            </a:r>
          </a:p>
          <a:p>
            <a:endParaRPr lang="ru-RU" b="1" dirty="0"/>
          </a:p>
          <a:p>
            <a:endParaRPr lang="ru-RU" dirty="0"/>
          </a:p>
        </p:txBody>
      </p:sp>
      <p:pic>
        <p:nvPicPr>
          <p:cNvPr id="6" name="Рисунок 5">
            <a:extLst>
              <a:ext uri="{FF2B5EF4-FFF2-40B4-BE49-F238E27FC236}">
                <a16:creationId xmlns="" xmlns:a16="http://schemas.microsoft.com/office/drawing/2014/main" id="{1BBEDC6D-BE70-4306-8150-230F790C7F0A}"/>
              </a:ext>
            </a:extLst>
          </p:cNvPr>
          <p:cNvPicPr>
            <a:picLocks noChangeAspect="1"/>
          </p:cNvPicPr>
          <p:nvPr/>
        </p:nvPicPr>
        <p:blipFill>
          <a:blip r:embed="rId3"/>
          <a:stretch>
            <a:fillRect/>
          </a:stretch>
        </p:blipFill>
        <p:spPr>
          <a:xfrm>
            <a:off x="108104" y="3765481"/>
            <a:ext cx="5060753" cy="2949921"/>
          </a:xfrm>
          <a:prstGeom prst="rect">
            <a:avLst/>
          </a:prstGeom>
          <a:ln>
            <a:solidFill>
              <a:schemeClr val="tx1"/>
            </a:solidFill>
          </a:ln>
          <a:effectLst>
            <a:outerShdw blurRad="50800" dist="38100" dir="2700000" algn="tl" rotWithShape="0">
              <a:prstClr val="black">
                <a:alpha val="40000"/>
              </a:prstClr>
            </a:outerShdw>
          </a:effectLst>
        </p:spPr>
      </p:pic>
      <p:pic>
        <p:nvPicPr>
          <p:cNvPr id="7" name="Рисунок 6">
            <a:extLst>
              <a:ext uri="{FF2B5EF4-FFF2-40B4-BE49-F238E27FC236}">
                <a16:creationId xmlns="" xmlns:a16="http://schemas.microsoft.com/office/drawing/2014/main" id="{5C279335-88B6-44A3-9BE5-5725D055890B}"/>
              </a:ext>
            </a:extLst>
          </p:cNvPr>
          <p:cNvPicPr>
            <a:picLocks noChangeAspect="1"/>
          </p:cNvPicPr>
          <p:nvPr/>
        </p:nvPicPr>
        <p:blipFill>
          <a:blip r:embed="rId4"/>
          <a:stretch>
            <a:fillRect/>
          </a:stretch>
        </p:blipFill>
        <p:spPr>
          <a:xfrm>
            <a:off x="2699882" y="4475436"/>
            <a:ext cx="4579538" cy="2104485"/>
          </a:xfrm>
          <a:prstGeom prst="rect">
            <a:avLst/>
          </a:prstGeom>
          <a:ln>
            <a:solidFill>
              <a:schemeClr val="tx1"/>
            </a:solidFill>
          </a:ln>
          <a:effectLst>
            <a:outerShdw blurRad="50800" dist="38100" dir="2700000" algn="tl" rotWithShape="0">
              <a:prstClr val="black">
                <a:alpha val="40000"/>
              </a:prstClr>
            </a:outerShdw>
          </a:effectLst>
        </p:spPr>
      </p:pic>
      <p:pic>
        <p:nvPicPr>
          <p:cNvPr id="8" name="Рисунок 7">
            <a:extLst>
              <a:ext uri="{FF2B5EF4-FFF2-40B4-BE49-F238E27FC236}">
                <a16:creationId xmlns="" xmlns:a16="http://schemas.microsoft.com/office/drawing/2014/main" id="{67F91CA4-7756-4212-A8AE-902C3E750E6C}"/>
              </a:ext>
            </a:extLst>
          </p:cNvPr>
          <p:cNvPicPr>
            <a:picLocks noChangeAspect="1"/>
          </p:cNvPicPr>
          <p:nvPr/>
        </p:nvPicPr>
        <p:blipFill>
          <a:blip r:embed="rId5"/>
          <a:stretch>
            <a:fillRect/>
          </a:stretch>
        </p:blipFill>
        <p:spPr>
          <a:xfrm>
            <a:off x="7645091" y="3453545"/>
            <a:ext cx="4211287" cy="2485188"/>
          </a:xfrm>
          <a:prstGeom prst="rect">
            <a:avLst/>
          </a:prstGeom>
        </p:spPr>
      </p:pic>
      <p:pic>
        <p:nvPicPr>
          <p:cNvPr id="9" name="Рисунок 8">
            <a:extLst>
              <a:ext uri="{FF2B5EF4-FFF2-40B4-BE49-F238E27FC236}">
                <a16:creationId xmlns="" xmlns:a16="http://schemas.microsoft.com/office/drawing/2014/main" id="{D37891B8-65A4-4FDE-B572-E82148961373}"/>
              </a:ext>
            </a:extLst>
          </p:cNvPr>
          <p:cNvPicPr>
            <a:picLocks noChangeAspect="1"/>
          </p:cNvPicPr>
          <p:nvPr/>
        </p:nvPicPr>
        <p:blipFill>
          <a:blip r:embed="rId6"/>
          <a:stretch>
            <a:fillRect/>
          </a:stretch>
        </p:blipFill>
        <p:spPr>
          <a:xfrm>
            <a:off x="3296210" y="6311262"/>
            <a:ext cx="8895790" cy="537319"/>
          </a:xfrm>
          <a:prstGeom prst="rect">
            <a:avLst/>
          </a:prstGeom>
          <a:solidFill>
            <a:schemeClr val="bg1"/>
          </a:solidFill>
        </p:spPr>
      </p:pic>
      <p:sp>
        <p:nvSpPr>
          <p:cNvPr id="10" name="TextBox 9">
            <a:extLst>
              <a:ext uri="{FF2B5EF4-FFF2-40B4-BE49-F238E27FC236}">
                <a16:creationId xmlns="" xmlns:a16="http://schemas.microsoft.com/office/drawing/2014/main" id="{00D2F2F6-30E7-4207-A7A2-E912B1EDB8D1}"/>
              </a:ext>
            </a:extLst>
          </p:cNvPr>
          <p:cNvSpPr txBox="1"/>
          <p:nvPr/>
        </p:nvSpPr>
        <p:spPr>
          <a:xfrm>
            <a:off x="4549960" y="6003485"/>
            <a:ext cx="6726585" cy="307777"/>
          </a:xfrm>
          <a:prstGeom prst="rect">
            <a:avLst/>
          </a:prstGeom>
          <a:solidFill>
            <a:schemeClr val="bg1"/>
          </a:solidFill>
        </p:spPr>
        <p:txBody>
          <a:bodyPr wrap="none" rtlCol="0">
            <a:spAutoFit/>
          </a:bodyPr>
          <a:lstStyle/>
          <a:p>
            <a:r>
              <a:rPr lang="ru-RU" sz="1400" b="1" dirty="0"/>
              <a:t>Количество листов находящихся на подготовительном этапе мониторинга по годам</a:t>
            </a:r>
          </a:p>
        </p:txBody>
      </p:sp>
      <p:sp>
        <p:nvSpPr>
          <p:cNvPr id="11" name="Прямоугольник 10">
            <a:extLst>
              <a:ext uri="{FF2B5EF4-FFF2-40B4-BE49-F238E27FC236}">
                <a16:creationId xmlns="" xmlns:a16="http://schemas.microsoft.com/office/drawing/2014/main" id="{1A6BF42D-E900-4100-B0E5-4A0539C66A73}"/>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32348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0" y="987814"/>
            <a:ext cx="11663680" cy="1754326"/>
          </a:xfrm>
          <a:prstGeom prst="rect">
            <a:avLst/>
          </a:prstGeom>
          <a:solidFill>
            <a:schemeClr val="bg1"/>
          </a:solidFill>
        </p:spPr>
        <p:txBody>
          <a:bodyPr wrap="square" rtlCol="0">
            <a:spAutoFit/>
          </a:bodyPr>
          <a:lstStyle/>
          <a:p>
            <a:r>
              <a:rPr lang="ru-RU" dirty="0"/>
              <a:t>Подготовка легенд к картам и схемам масштаба 1:2 500 000, по группам листов, в том числе:</a:t>
            </a:r>
          </a:p>
          <a:p>
            <a:r>
              <a:rPr lang="ru-RU" dirty="0"/>
              <a:t>- для тектонической схемы - на основе легенды к тектонической карты Российской Федерации и ее континентального шельфа масштаба 1:2 500 000; </a:t>
            </a:r>
          </a:p>
          <a:p>
            <a:r>
              <a:rPr lang="ru-RU" dirty="0"/>
              <a:t>- для гидрогеологической, глубинного строения, эколого-геологической, геоморфологической схем и схемы глубинного строения, – на основе увязки соответствующих схем комплектов Госгеолкарты-1000/3 в пределах групп листов</a:t>
            </a:r>
          </a:p>
        </p:txBody>
      </p:sp>
      <p:sp>
        <p:nvSpPr>
          <p:cNvPr id="4" name="TextBox 3">
            <a:extLst>
              <a:ext uri="{FF2B5EF4-FFF2-40B4-BE49-F238E27FC236}">
                <a16:creationId xmlns="" xmlns:a16="http://schemas.microsoft.com/office/drawing/2014/main" id="{86A23502-BC40-45FC-B3C1-33CD5AB67CA1}"/>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pic>
        <p:nvPicPr>
          <p:cNvPr id="5" name="Рисунок 4">
            <a:extLst>
              <a:ext uri="{FF2B5EF4-FFF2-40B4-BE49-F238E27FC236}">
                <a16:creationId xmlns="" xmlns:a16="http://schemas.microsoft.com/office/drawing/2014/main" id="{06F040C5-5272-4D4E-AC92-C78EC65660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94965" y="5087352"/>
            <a:ext cx="2758607" cy="1725482"/>
          </a:xfrm>
          <a:prstGeom prst="rect">
            <a:avLst/>
          </a:prstGeom>
          <a:ln>
            <a:solidFill>
              <a:schemeClr val="tx1"/>
            </a:solidFill>
          </a:ln>
        </p:spPr>
      </p:pic>
      <p:sp>
        <p:nvSpPr>
          <p:cNvPr id="6" name="Прямоугольник 5">
            <a:extLst>
              <a:ext uri="{FF2B5EF4-FFF2-40B4-BE49-F238E27FC236}">
                <a16:creationId xmlns="" xmlns:a16="http://schemas.microsoft.com/office/drawing/2014/main" id="{389B7DD6-E478-4743-A9EC-F5B47237B655}"/>
              </a:ext>
            </a:extLst>
          </p:cNvPr>
          <p:cNvSpPr/>
          <p:nvPr/>
        </p:nvSpPr>
        <p:spPr>
          <a:xfrm>
            <a:off x="9340127" y="4756609"/>
            <a:ext cx="2468281" cy="276999"/>
          </a:xfrm>
          <a:prstGeom prst="rect">
            <a:avLst/>
          </a:prstGeom>
        </p:spPr>
        <p:txBody>
          <a:bodyPr wrap="square">
            <a:spAutoFit/>
          </a:bodyPr>
          <a:lstStyle/>
          <a:p>
            <a:pPr algn="ctr"/>
            <a:r>
              <a:rPr lang="ru-RU" sz="1200" b="1" dirty="0"/>
              <a:t>Гидрогеологические схемы</a:t>
            </a:r>
          </a:p>
        </p:txBody>
      </p:sp>
      <p:pic>
        <p:nvPicPr>
          <p:cNvPr id="7" name="Рисунок 6">
            <a:extLst>
              <a:ext uri="{FF2B5EF4-FFF2-40B4-BE49-F238E27FC236}">
                <a16:creationId xmlns="" xmlns:a16="http://schemas.microsoft.com/office/drawing/2014/main" id="{47F09EA5-067E-4C83-8F84-743B3E8443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8747" y="5092050"/>
            <a:ext cx="2758715" cy="1720784"/>
          </a:xfrm>
          <a:prstGeom prst="rect">
            <a:avLst/>
          </a:prstGeom>
          <a:ln>
            <a:solidFill>
              <a:schemeClr val="tx1"/>
            </a:solidFill>
          </a:ln>
        </p:spPr>
      </p:pic>
      <p:sp>
        <p:nvSpPr>
          <p:cNvPr id="8" name="Прямоугольник 7">
            <a:extLst>
              <a:ext uri="{FF2B5EF4-FFF2-40B4-BE49-F238E27FC236}">
                <a16:creationId xmlns="" xmlns:a16="http://schemas.microsoft.com/office/drawing/2014/main" id="{961F7978-37DB-4E8D-8B59-D437E9C27284}"/>
              </a:ext>
            </a:extLst>
          </p:cNvPr>
          <p:cNvSpPr/>
          <p:nvPr/>
        </p:nvSpPr>
        <p:spPr>
          <a:xfrm>
            <a:off x="817398" y="4810353"/>
            <a:ext cx="1615012" cy="276999"/>
          </a:xfrm>
          <a:prstGeom prst="rect">
            <a:avLst/>
          </a:prstGeom>
        </p:spPr>
        <p:txBody>
          <a:bodyPr wrap="square">
            <a:spAutoFit/>
          </a:bodyPr>
          <a:lstStyle/>
          <a:p>
            <a:pPr algn="ctr"/>
            <a:r>
              <a:rPr lang="ru-RU" sz="1200" b="1" dirty="0"/>
              <a:t>Тектонические схемы</a:t>
            </a:r>
          </a:p>
        </p:txBody>
      </p:sp>
      <p:pic>
        <p:nvPicPr>
          <p:cNvPr id="9" name="Рисунок 8">
            <a:extLst>
              <a:ext uri="{FF2B5EF4-FFF2-40B4-BE49-F238E27FC236}">
                <a16:creationId xmlns="" xmlns:a16="http://schemas.microsoft.com/office/drawing/2014/main" id="{2ACBB110-251A-4E8F-8FDD-8D0B23B059FC}"/>
              </a:ext>
            </a:extLst>
          </p:cNvPr>
          <p:cNvPicPr>
            <a:picLocks noChangeAspect="1"/>
          </p:cNvPicPr>
          <p:nvPr/>
        </p:nvPicPr>
        <p:blipFill>
          <a:blip r:embed="rId5"/>
          <a:stretch>
            <a:fillRect/>
          </a:stretch>
        </p:blipFill>
        <p:spPr>
          <a:xfrm>
            <a:off x="3306142" y="5092050"/>
            <a:ext cx="2731596" cy="1720784"/>
          </a:xfrm>
          <a:prstGeom prst="rect">
            <a:avLst/>
          </a:prstGeom>
          <a:ln>
            <a:solidFill>
              <a:schemeClr val="tx1"/>
            </a:solidFill>
          </a:ln>
        </p:spPr>
      </p:pic>
      <p:sp>
        <p:nvSpPr>
          <p:cNvPr id="10" name="Прямоугольник 9">
            <a:extLst>
              <a:ext uri="{FF2B5EF4-FFF2-40B4-BE49-F238E27FC236}">
                <a16:creationId xmlns="" xmlns:a16="http://schemas.microsoft.com/office/drawing/2014/main" id="{42F93A1A-A301-4A34-8BB8-B79893C1C039}"/>
              </a:ext>
            </a:extLst>
          </p:cNvPr>
          <p:cNvSpPr/>
          <p:nvPr/>
        </p:nvSpPr>
        <p:spPr>
          <a:xfrm>
            <a:off x="3086343" y="4756610"/>
            <a:ext cx="2468281" cy="276999"/>
          </a:xfrm>
          <a:prstGeom prst="rect">
            <a:avLst/>
          </a:prstGeom>
        </p:spPr>
        <p:txBody>
          <a:bodyPr wrap="square">
            <a:spAutoFit/>
          </a:bodyPr>
          <a:lstStyle/>
          <a:p>
            <a:pPr algn="ctr"/>
            <a:r>
              <a:rPr lang="ru-RU" sz="1200" b="1" dirty="0"/>
              <a:t>Геоморфологические схемы</a:t>
            </a:r>
          </a:p>
        </p:txBody>
      </p:sp>
      <p:pic>
        <p:nvPicPr>
          <p:cNvPr id="11" name="Рисунок 10">
            <a:extLst>
              <a:ext uri="{FF2B5EF4-FFF2-40B4-BE49-F238E27FC236}">
                <a16:creationId xmlns="" xmlns:a16="http://schemas.microsoft.com/office/drawing/2014/main" id="{FE011B32-FEEE-41B7-B2A1-D512EF222BB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71268" y="5087352"/>
            <a:ext cx="2919842" cy="1725482"/>
          </a:xfrm>
          <a:prstGeom prst="rect">
            <a:avLst/>
          </a:prstGeom>
          <a:ln>
            <a:solidFill>
              <a:schemeClr val="tx1"/>
            </a:solidFill>
          </a:ln>
        </p:spPr>
      </p:pic>
      <p:sp>
        <p:nvSpPr>
          <p:cNvPr id="12" name="Прямоугольник 11">
            <a:extLst>
              <a:ext uri="{FF2B5EF4-FFF2-40B4-BE49-F238E27FC236}">
                <a16:creationId xmlns="" xmlns:a16="http://schemas.microsoft.com/office/drawing/2014/main" id="{1E5E16CA-B1ED-4428-A816-F30F7A44A8C9}"/>
              </a:ext>
            </a:extLst>
          </p:cNvPr>
          <p:cNvSpPr/>
          <p:nvPr/>
        </p:nvSpPr>
        <p:spPr>
          <a:xfrm>
            <a:off x="6388882" y="4662692"/>
            <a:ext cx="2037285" cy="461665"/>
          </a:xfrm>
          <a:prstGeom prst="rect">
            <a:avLst/>
          </a:prstGeom>
        </p:spPr>
        <p:txBody>
          <a:bodyPr wrap="square">
            <a:spAutoFit/>
          </a:bodyPr>
          <a:lstStyle/>
          <a:p>
            <a:pPr algn="ctr"/>
            <a:r>
              <a:rPr lang="ru-RU" sz="1200" b="1" dirty="0"/>
              <a:t>Схемы тектонического районирования</a:t>
            </a:r>
          </a:p>
        </p:txBody>
      </p:sp>
      <p:pic>
        <p:nvPicPr>
          <p:cNvPr id="14" name="Рисунок 13">
            <a:extLst>
              <a:ext uri="{FF2B5EF4-FFF2-40B4-BE49-F238E27FC236}">
                <a16:creationId xmlns="" xmlns:a16="http://schemas.microsoft.com/office/drawing/2014/main" id="{2B18407B-FD3C-4A6B-9D81-F78013607000}"/>
              </a:ext>
            </a:extLst>
          </p:cNvPr>
          <p:cNvPicPr>
            <a:picLocks noChangeAspect="1"/>
          </p:cNvPicPr>
          <p:nvPr/>
        </p:nvPicPr>
        <p:blipFill>
          <a:blip r:embed="rId7"/>
          <a:stretch>
            <a:fillRect/>
          </a:stretch>
        </p:blipFill>
        <p:spPr>
          <a:xfrm>
            <a:off x="1930833" y="2424721"/>
            <a:ext cx="3236064" cy="2275164"/>
          </a:xfrm>
          <a:prstGeom prst="rect">
            <a:avLst/>
          </a:prstGeom>
        </p:spPr>
      </p:pic>
      <p:sp>
        <p:nvSpPr>
          <p:cNvPr id="16" name="TextBox 15">
            <a:extLst>
              <a:ext uri="{FF2B5EF4-FFF2-40B4-BE49-F238E27FC236}">
                <a16:creationId xmlns="" xmlns:a16="http://schemas.microsoft.com/office/drawing/2014/main" id="{1E815080-21CD-49D0-8EE7-3F5F503B7B5A}"/>
              </a:ext>
            </a:extLst>
          </p:cNvPr>
          <p:cNvSpPr txBox="1"/>
          <p:nvPr/>
        </p:nvSpPr>
        <p:spPr>
          <a:xfrm>
            <a:off x="557042" y="619210"/>
            <a:ext cx="11663680" cy="369332"/>
          </a:xfrm>
          <a:prstGeom prst="rect">
            <a:avLst/>
          </a:prstGeom>
          <a:solidFill>
            <a:schemeClr val="bg1"/>
          </a:solidFill>
        </p:spPr>
        <p:txBody>
          <a:bodyPr wrap="square" rtlCol="0">
            <a:spAutoFit/>
          </a:bodyPr>
          <a:lstStyle/>
          <a:p>
            <a:r>
              <a:rPr lang="ru-RU" dirty="0">
                <a:solidFill>
                  <a:srgbClr val="FF0000"/>
                </a:solidFill>
              </a:rPr>
              <a:t>Отсутствие регламентации взаимоотношений между сводным, обзорным и мелкомасштабным уровнями</a:t>
            </a:r>
          </a:p>
        </p:txBody>
      </p:sp>
      <p:pic>
        <p:nvPicPr>
          <p:cNvPr id="3" name="Рисунок 2"/>
          <p:cNvPicPr>
            <a:picLocks noChangeAspect="1"/>
          </p:cNvPicPr>
          <p:nvPr/>
        </p:nvPicPr>
        <p:blipFill>
          <a:blip r:embed="rId8"/>
          <a:stretch>
            <a:fillRect/>
          </a:stretch>
        </p:blipFill>
        <p:spPr>
          <a:xfrm>
            <a:off x="6100072" y="2433021"/>
            <a:ext cx="4052610" cy="2306716"/>
          </a:xfrm>
          <a:prstGeom prst="rect">
            <a:avLst/>
          </a:prstGeom>
        </p:spPr>
      </p:pic>
      <p:sp>
        <p:nvSpPr>
          <p:cNvPr id="15" name="Прямоугольник 14">
            <a:extLst>
              <a:ext uri="{FF2B5EF4-FFF2-40B4-BE49-F238E27FC236}">
                <a16:creationId xmlns="" xmlns:a16="http://schemas.microsoft.com/office/drawing/2014/main" id="{D9A2EDFB-AD46-4387-9367-82C4C7CEA46C}"/>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лок-схема: ссылка на другую страницу 12">
            <a:extLst>
              <a:ext uri="{FF2B5EF4-FFF2-40B4-BE49-F238E27FC236}">
                <a16:creationId xmlns="" xmlns:a16="http://schemas.microsoft.com/office/drawing/2014/main" id="{FDBCEDFE-85B9-4A6F-93E8-32C7EBAB7FA8}"/>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a:t>
            </a:r>
          </a:p>
        </p:txBody>
      </p:sp>
    </p:spTree>
    <p:extLst>
      <p:ext uri="{BB962C8B-B14F-4D97-AF65-F5344CB8AC3E}">
        <p14:creationId xmlns:p14="http://schemas.microsoft.com/office/powerpoint/2010/main" val="2152741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652743" y="579120"/>
            <a:ext cx="11663680" cy="646331"/>
          </a:xfrm>
          <a:prstGeom prst="rect">
            <a:avLst/>
          </a:prstGeom>
          <a:solidFill>
            <a:schemeClr val="bg1"/>
          </a:solidFill>
        </p:spPr>
        <p:txBody>
          <a:bodyPr wrap="square" rtlCol="0">
            <a:spAutoFit/>
          </a:bodyPr>
          <a:lstStyle/>
          <a:p>
            <a:r>
              <a:rPr lang="ru-RU" dirty="0">
                <a:solidFill>
                  <a:srgbClr val="FF0000"/>
                </a:solidFill>
              </a:rPr>
              <a:t>Последовательность ввода работ по  технологическому и методическому сопровождению мониторинга, затрудняющая методическое и технологическое сопровождение</a:t>
            </a:r>
          </a:p>
        </p:txBody>
      </p:sp>
      <p:sp>
        <p:nvSpPr>
          <p:cNvPr id="4" name="Стрелка: вправо 3">
            <a:extLst>
              <a:ext uri="{FF2B5EF4-FFF2-40B4-BE49-F238E27FC236}">
                <a16:creationId xmlns="" xmlns:a16="http://schemas.microsoft.com/office/drawing/2014/main" id="{297D3214-74B3-498C-93C8-42A8613C6347}"/>
              </a:ext>
            </a:extLst>
          </p:cNvPr>
          <p:cNvSpPr/>
          <p:nvPr/>
        </p:nvSpPr>
        <p:spPr>
          <a:xfrm>
            <a:off x="1155700" y="1917700"/>
            <a:ext cx="9893300"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Объект Мониторинга ГК-1000/3</a:t>
            </a:r>
          </a:p>
        </p:txBody>
      </p:sp>
      <p:sp>
        <p:nvSpPr>
          <p:cNvPr id="5" name="Стрелка: вправо 4">
            <a:extLst>
              <a:ext uri="{FF2B5EF4-FFF2-40B4-BE49-F238E27FC236}">
                <a16:creationId xmlns="" xmlns:a16="http://schemas.microsoft.com/office/drawing/2014/main" id="{357DB8D4-12CF-487F-8785-3B2CF4C1E7C1}"/>
              </a:ext>
            </a:extLst>
          </p:cNvPr>
          <p:cNvSpPr/>
          <p:nvPr/>
        </p:nvSpPr>
        <p:spPr>
          <a:xfrm>
            <a:off x="3926541" y="2981325"/>
            <a:ext cx="8122023"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Создание ЕГКМ</a:t>
            </a:r>
          </a:p>
        </p:txBody>
      </p:sp>
      <p:sp>
        <p:nvSpPr>
          <p:cNvPr id="6" name="Стрелка: вправо 5">
            <a:extLst>
              <a:ext uri="{FF2B5EF4-FFF2-40B4-BE49-F238E27FC236}">
                <a16:creationId xmlns="" xmlns:a16="http://schemas.microsoft.com/office/drawing/2014/main" id="{46A18964-DE21-4700-AF64-94321DD485C2}"/>
              </a:ext>
            </a:extLst>
          </p:cNvPr>
          <p:cNvSpPr/>
          <p:nvPr/>
        </p:nvSpPr>
        <p:spPr>
          <a:xfrm>
            <a:off x="4191000" y="4044951"/>
            <a:ext cx="3365498"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Создание «Временных требований…»</a:t>
            </a:r>
          </a:p>
        </p:txBody>
      </p:sp>
      <p:cxnSp>
        <p:nvCxnSpPr>
          <p:cNvPr id="8" name="Прямая соединительная линия 7">
            <a:extLst>
              <a:ext uri="{FF2B5EF4-FFF2-40B4-BE49-F238E27FC236}">
                <a16:creationId xmlns="" xmlns:a16="http://schemas.microsoft.com/office/drawing/2014/main" id="{6C243D2B-4081-44E1-B0D8-113A1C149600}"/>
              </a:ext>
            </a:extLst>
          </p:cNvPr>
          <p:cNvCxnSpPr/>
          <p:nvPr/>
        </p:nvCxnSpPr>
        <p:spPr>
          <a:xfrm>
            <a:off x="1155700" y="1676400"/>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 xmlns:a16="http://schemas.microsoft.com/office/drawing/2014/main" id="{B435108D-3B97-469D-A36F-B3DCFBC6EE0D}"/>
              </a:ext>
            </a:extLst>
          </p:cNvPr>
          <p:cNvCxnSpPr/>
          <p:nvPr/>
        </p:nvCxnSpPr>
        <p:spPr>
          <a:xfrm>
            <a:off x="41783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 xmlns:a16="http://schemas.microsoft.com/office/drawing/2014/main" id="{B78E4FA7-3F27-4DD7-B275-2EF423D4EDFF}"/>
              </a:ext>
            </a:extLst>
          </p:cNvPr>
          <p:cNvCxnSpPr/>
          <p:nvPr/>
        </p:nvCxnSpPr>
        <p:spPr>
          <a:xfrm>
            <a:off x="75565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 xmlns:a16="http://schemas.microsoft.com/office/drawing/2014/main" id="{AABDC24E-0DA3-4CD8-8463-EF4C68CDB0D6}"/>
              </a:ext>
            </a:extLst>
          </p:cNvPr>
          <p:cNvCxnSpPr/>
          <p:nvPr/>
        </p:nvCxnSpPr>
        <p:spPr>
          <a:xfrm>
            <a:off x="110490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82708763-9748-4794-9A61-E8974D7BD437}"/>
              </a:ext>
            </a:extLst>
          </p:cNvPr>
          <p:cNvSpPr txBox="1"/>
          <p:nvPr/>
        </p:nvSpPr>
        <p:spPr>
          <a:xfrm>
            <a:off x="2378728" y="1298327"/>
            <a:ext cx="652743" cy="369332"/>
          </a:xfrm>
          <a:prstGeom prst="rect">
            <a:avLst/>
          </a:prstGeom>
          <a:noFill/>
        </p:spPr>
        <p:txBody>
          <a:bodyPr wrap="none" rtlCol="0">
            <a:spAutoFit/>
          </a:bodyPr>
          <a:lstStyle/>
          <a:p>
            <a:r>
              <a:rPr lang="ru-RU" dirty="0"/>
              <a:t>2020</a:t>
            </a:r>
          </a:p>
        </p:txBody>
      </p:sp>
      <p:sp>
        <p:nvSpPr>
          <p:cNvPr id="13" name="TextBox 12">
            <a:extLst>
              <a:ext uri="{FF2B5EF4-FFF2-40B4-BE49-F238E27FC236}">
                <a16:creationId xmlns="" xmlns:a16="http://schemas.microsoft.com/office/drawing/2014/main" id="{D2ADEDA3-327C-407C-976E-F717D7603E8C}"/>
              </a:ext>
            </a:extLst>
          </p:cNvPr>
          <p:cNvSpPr txBox="1"/>
          <p:nvPr/>
        </p:nvSpPr>
        <p:spPr>
          <a:xfrm>
            <a:off x="5831840" y="1293659"/>
            <a:ext cx="652743" cy="369332"/>
          </a:xfrm>
          <a:prstGeom prst="rect">
            <a:avLst/>
          </a:prstGeom>
          <a:noFill/>
        </p:spPr>
        <p:txBody>
          <a:bodyPr wrap="none" rtlCol="0">
            <a:spAutoFit/>
          </a:bodyPr>
          <a:lstStyle/>
          <a:p>
            <a:r>
              <a:rPr lang="ru-RU" dirty="0"/>
              <a:t>2021</a:t>
            </a:r>
          </a:p>
        </p:txBody>
      </p:sp>
      <p:sp>
        <p:nvSpPr>
          <p:cNvPr id="14" name="TextBox 13">
            <a:extLst>
              <a:ext uri="{FF2B5EF4-FFF2-40B4-BE49-F238E27FC236}">
                <a16:creationId xmlns="" xmlns:a16="http://schemas.microsoft.com/office/drawing/2014/main" id="{3AD14187-F033-43D9-8F47-049908393B6E}"/>
              </a:ext>
            </a:extLst>
          </p:cNvPr>
          <p:cNvSpPr txBox="1"/>
          <p:nvPr/>
        </p:nvSpPr>
        <p:spPr>
          <a:xfrm>
            <a:off x="9160529" y="1293659"/>
            <a:ext cx="652743" cy="369332"/>
          </a:xfrm>
          <a:prstGeom prst="rect">
            <a:avLst/>
          </a:prstGeom>
          <a:noFill/>
        </p:spPr>
        <p:txBody>
          <a:bodyPr wrap="none" rtlCol="0">
            <a:spAutoFit/>
          </a:bodyPr>
          <a:lstStyle/>
          <a:p>
            <a:r>
              <a:rPr lang="ru-RU" dirty="0"/>
              <a:t>2022</a:t>
            </a:r>
          </a:p>
        </p:txBody>
      </p:sp>
      <p:sp>
        <p:nvSpPr>
          <p:cNvPr id="16" name="Стрелка: вправо 15">
            <a:extLst>
              <a:ext uri="{FF2B5EF4-FFF2-40B4-BE49-F238E27FC236}">
                <a16:creationId xmlns="" xmlns:a16="http://schemas.microsoft.com/office/drawing/2014/main" id="{A82B97AD-7E1C-45E5-81C8-315DB6A00506}"/>
              </a:ext>
            </a:extLst>
          </p:cNvPr>
          <p:cNvSpPr/>
          <p:nvPr/>
        </p:nvSpPr>
        <p:spPr>
          <a:xfrm>
            <a:off x="7569200" y="4044951"/>
            <a:ext cx="3479799" cy="5969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Возможная актуализация «Временных требований…»</a:t>
            </a:r>
          </a:p>
        </p:txBody>
      </p:sp>
      <p:sp>
        <p:nvSpPr>
          <p:cNvPr id="17" name="TextBox 16">
            <a:extLst>
              <a:ext uri="{FF2B5EF4-FFF2-40B4-BE49-F238E27FC236}">
                <a16:creationId xmlns="" xmlns:a16="http://schemas.microsoft.com/office/drawing/2014/main" id="{9E05B1B2-D9B0-4E3F-AB6F-197438112E9B}"/>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18" name="Прямоугольник 17">
            <a:extLst>
              <a:ext uri="{FF2B5EF4-FFF2-40B4-BE49-F238E27FC236}">
                <a16:creationId xmlns="" xmlns:a16="http://schemas.microsoft.com/office/drawing/2014/main" id="{777B879A-C647-448E-92B0-4480C528152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лок-схема: ссылка на другую страницу 18">
            <a:extLst>
              <a:ext uri="{FF2B5EF4-FFF2-40B4-BE49-F238E27FC236}">
                <a16:creationId xmlns="" xmlns:a16="http://schemas.microsoft.com/office/drawing/2014/main" id="{6EB9FD77-BF09-4406-B37E-86F06065E0AF}"/>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2</a:t>
            </a:r>
          </a:p>
        </p:txBody>
      </p:sp>
    </p:spTree>
    <p:extLst>
      <p:ext uri="{BB962C8B-B14F-4D97-AF65-F5344CB8AC3E}">
        <p14:creationId xmlns:p14="http://schemas.microsoft.com/office/powerpoint/2010/main" val="4099939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528320" y="544254"/>
            <a:ext cx="11663680" cy="646331"/>
          </a:xfrm>
          <a:prstGeom prst="rect">
            <a:avLst/>
          </a:prstGeom>
          <a:solidFill>
            <a:schemeClr val="bg1"/>
          </a:solidFill>
        </p:spPr>
        <p:txBody>
          <a:bodyPr wrap="square" rtlCol="0">
            <a:spAutoFit/>
          </a:bodyPr>
          <a:lstStyle/>
          <a:p>
            <a:r>
              <a:rPr lang="ru-RU" dirty="0">
                <a:solidFill>
                  <a:srgbClr val="FF0000"/>
                </a:solidFill>
              </a:rPr>
              <a:t>Продолжительность этапов мониторинга в первом техническом (геологическом) задании, недостаточная для выполнения запланированного объема работ</a:t>
            </a:r>
          </a:p>
        </p:txBody>
      </p:sp>
      <p:sp>
        <p:nvSpPr>
          <p:cNvPr id="4" name="Стрелка: вправо 3">
            <a:extLst>
              <a:ext uri="{FF2B5EF4-FFF2-40B4-BE49-F238E27FC236}">
                <a16:creationId xmlns="" xmlns:a16="http://schemas.microsoft.com/office/drawing/2014/main" id="{A7204654-AA9E-4F8A-B1E8-BF00DB372DC0}"/>
              </a:ext>
            </a:extLst>
          </p:cNvPr>
          <p:cNvSpPr/>
          <p:nvPr/>
        </p:nvSpPr>
        <p:spPr>
          <a:xfrm>
            <a:off x="1155700" y="1917700"/>
            <a:ext cx="3022599" cy="596900"/>
          </a:xfrm>
          <a:prstGeom prst="right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5" name="Стрелка: вправо 4">
            <a:extLst>
              <a:ext uri="{FF2B5EF4-FFF2-40B4-BE49-F238E27FC236}">
                <a16:creationId xmlns="" xmlns:a16="http://schemas.microsoft.com/office/drawing/2014/main" id="{A2194BCC-FA56-46CE-BA42-91B7A3F5E832}"/>
              </a:ext>
            </a:extLst>
          </p:cNvPr>
          <p:cNvSpPr/>
          <p:nvPr/>
        </p:nvSpPr>
        <p:spPr>
          <a:xfrm>
            <a:off x="4191000" y="2175216"/>
            <a:ext cx="5524497" cy="5969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Подготовительный этап</a:t>
            </a:r>
          </a:p>
        </p:txBody>
      </p:sp>
      <p:sp>
        <p:nvSpPr>
          <p:cNvPr id="6" name="Стрелка: вправо 5">
            <a:extLst>
              <a:ext uri="{FF2B5EF4-FFF2-40B4-BE49-F238E27FC236}">
                <a16:creationId xmlns="" xmlns:a16="http://schemas.microsoft.com/office/drawing/2014/main" id="{D84EFD04-65F4-48A0-9D81-227318BB2B29}"/>
              </a:ext>
            </a:extLst>
          </p:cNvPr>
          <p:cNvSpPr/>
          <p:nvPr/>
        </p:nvSpPr>
        <p:spPr>
          <a:xfrm>
            <a:off x="9715498" y="2178812"/>
            <a:ext cx="1333502"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Электр. издание</a:t>
            </a:r>
          </a:p>
        </p:txBody>
      </p:sp>
      <p:cxnSp>
        <p:nvCxnSpPr>
          <p:cNvPr id="7" name="Прямая соединительная линия 6">
            <a:extLst>
              <a:ext uri="{FF2B5EF4-FFF2-40B4-BE49-F238E27FC236}">
                <a16:creationId xmlns="" xmlns:a16="http://schemas.microsoft.com/office/drawing/2014/main" id="{AF4DAB6B-3357-4E3D-A317-58201379F7CE}"/>
              </a:ext>
            </a:extLst>
          </p:cNvPr>
          <p:cNvCxnSpPr/>
          <p:nvPr/>
        </p:nvCxnSpPr>
        <p:spPr>
          <a:xfrm>
            <a:off x="1155700" y="1676400"/>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 xmlns:a16="http://schemas.microsoft.com/office/drawing/2014/main" id="{57587C6D-AAE9-418F-8A3E-1FAAFBE32757}"/>
              </a:ext>
            </a:extLst>
          </p:cNvPr>
          <p:cNvCxnSpPr/>
          <p:nvPr/>
        </p:nvCxnSpPr>
        <p:spPr>
          <a:xfrm>
            <a:off x="41783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 xmlns:a16="http://schemas.microsoft.com/office/drawing/2014/main" id="{41B035E8-8D35-4BCF-8AD9-31B61BE81760}"/>
              </a:ext>
            </a:extLst>
          </p:cNvPr>
          <p:cNvCxnSpPr/>
          <p:nvPr/>
        </p:nvCxnSpPr>
        <p:spPr>
          <a:xfrm>
            <a:off x="75565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 xmlns:a16="http://schemas.microsoft.com/office/drawing/2014/main" id="{7D99B748-0527-44AC-A954-5EE84B88F460}"/>
              </a:ext>
            </a:extLst>
          </p:cNvPr>
          <p:cNvCxnSpPr/>
          <p:nvPr/>
        </p:nvCxnSpPr>
        <p:spPr>
          <a:xfrm>
            <a:off x="110490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15DCCABC-4FA1-42E4-8784-B574C276F4CF}"/>
              </a:ext>
            </a:extLst>
          </p:cNvPr>
          <p:cNvSpPr txBox="1"/>
          <p:nvPr/>
        </p:nvSpPr>
        <p:spPr>
          <a:xfrm>
            <a:off x="2351552" y="1035438"/>
            <a:ext cx="652743" cy="369332"/>
          </a:xfrm>
          <a:prstGeom prst="rect">
            <a:avLst/>
          </a:prstGeom>
          <a:noFill/>
        </p:spPr>
        <p:txBody>
          <a:bodyPr wrap="none" rtlCol="0">
            <a:spAutoFit/>
          </a:bodyPr>
          <a:lstStyle/>
          <a:p>
            <a:r>
              <a:rPr lang="ru-RU" dirty="0"/>
              <a:t>2020</a:t>
            </a:r>
          </a:p>
        </p:txBody>
      </p:sp>
      <p:sp>
        <p:nvSpPr>
          <p:cNvPr id="12" name="TextBox 11">
            <a:extLst>
              <a:ext uri="{FF2B5EF4-FFF2-40B4-BE49-F238E27FC236}">
                <a16:creationId xmlns="" xmlns:a16="http://schemas.microsoft.com/office/drawing/2014/main" id="{1AC1B918-2CF4-4B56-910D-A032E1EE5CE2}"/>
              </a:ext>
            </a:extLst>
          </p:cNvPr>
          <p:cNvSpPr txBox="1"/>
          <p:nvPr/>
        </p:nvSpPr>
        <p:spPr>
          <a:xfrm>
            <a:off x="5804664" y="1030770"/>
            <a:ext cx="652743" cy="369332"/>
          </a:xfrm>
          <a:prstGeom prst="rect">
            <a:avLst/>
          </a:prstGeom>
          <a:noFill/>
        </p:spPr>
        <p:txBody>
          <a:bodyPr wrap="none" rtlCol="0">
            <a:spAutoFit/>
          </a:bodyPr>
          <a:lstStyle/>
          <a:p>
            <a:r>
              <a:rPr lang="ru-RU" dirty="0"/>
              <a:t>2021</a:t>
            </a:r>
          </a:p>
        </p:txBody>
      </p:sp>
      <p:sp>
        <p:nvSpPr>
          <p:cNvPr id="13" name="TextBox 12">
            <a:extLst>
              <a:ext uri="{FF2B5EF4-FFF2-40B4-BE49-F238E27FC236}">
                <a16:creationId xmlns="" xmlns:a16="http://schemas.microsoft.com/office/drawing/2014/main" id="{41905266-4C88-46BC-B369-22F070BAF3AA}"/>
              </a:ext>
            </a:extLst>
          </p:cNvPr>
          <p:cNvSpPr txBox="1"/>
          <p:nvPr/>
        </p:nvSpPr>
        <p:spPr>
          <a:xfrm>
            <a:off x="9133353" y="1030770"/>
            <a:ext cx="652743" cy="369332"/>
          </a:xfrm>
          <a:prstGeom prst="rect">
            <a:avLst/>
          </a:prstGeom>
          <a:noFill/>
        </p:spPr>
        <p:txBody>
          <a:bodyPr wrap="none" rtlCol="0">
            <a:spAutoFit/>
          </a:bodyPr>
          <a:lstStyle/>
          <a:p>
            <a:r>
              <a:rPr lang="ru-RU" dirty="0"/>
              <a:t>2022</a:t>
            </a:r>
          </a:p>
        </p:txBody>
      </p:sp>
      <p:sp>
        <p:nvSpPr>
          <p:cNvPr id="14" name="Стрелка: вправо 13">
            <a:extLst>
              <a:ext uri="{FF2B5EF4-FFF2-40B4-BE49-F238E27FC236}">
                <a16:creationId xmlns="" xmlns:a16="http://schemas.microsoft.com/office/drawing/2014/main" id="{CBF7068F-EDEF-47E5-BE79-2930256120DC}"/>
              </a:ext>
            </a:extLst>
          </p:cNvPr>
          <p:cNvSpPr/>
          <p:nvPr/>
        </p:nvSpPr>
        <p:spPr>
          <a:xfrm>
            <a:off x="10109207" y="2981325"/>
            <a:ext cx="939793" cy="596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Основной этап</a:t>
            </a:r>
          </a:p>
        </p:txBody>
      </p:sp>
      <p:cxnSp>
        <p:nvCxnSpPr>
          <p:cNvPr id="16" name="Прямая соединительная линия 15">
            <a:extLst>
              <a:ext uri="{FF2B5EF4-FFF2-40B4-BE49-F238E27FC236}">
                <a16:creationId xmlns="" xmlns:a16="http://schemas.microsoft.com/office/drawing/2014/main" id="{44DE2D65-2D90-46B2-A285-7E3AFCEBF7CD}"/>
              </a:ext>
            </a:extLst>
          </p:cNvPr>
          <p:cNvCxnSpPr>
            <a:cxnSpLocks/>
            <a:stCxn id="17" idx="2"/>
          </p:cNvCxnSpPr>
          <p:nvPr/>
        </p:nvCxnSpPr>
        <p:spPr>
          <a:xfrm>
            <a:off x="9692150" y="1991985"/>
            <a:ext cx="0" cy="7268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EBD90E31-B1BB-4888-A2A7-56AC973EB6B4}"/>
              </a:ext>
            </a:extLst>
          </p:cNvPr>
          <p:cNvSpPr txBox="1"/>
          <p:nvPr/>
        </p:nvSpPr>
        <p:spPr>
          <a:xfrm>
            <a:off x="9133353" y="1468765"/>
            <a:ext cx="1117594" cy="523220"/>
          </a:xfrm>
          <a:prstGeom prst="rect">
            <a:avLst/>
          </a:prstGeom>
          <a:noFill/>
        </p:spPr>
        <p:txBody>
          <a:bodyPr wrap="square" rtlCol="0">
            <a:spAutoFit/>
          </a:bodyPr>
          <a:lstStyle/>
          <a:p>
            <a:pPr algn="ctr"/>
            <a:r>
              <a:rPr lang="ru-RU" sz="1400" dirty="0">
                <a:solidFill>
                  <a:srgbClr val="FF0000"/>
                </a:solidFill>
              </a:rPr>
              <a:t>НРС Роснедра</a:t>
            </a:r>
          </a:p>
        </p:txBody>
      </p:sp>
      <p:sp>
        <p:nvSpPr>
          <p:cNvPr id="15" name="TextBox 14">
            <a:extLst>
              <a:ext uri="{FF2B5EF4-FFF2-40B4-BE49-F238E27FC236}">
                <a16:creationId xmlns="" xmlns:a16="http://schemas.microsoft.com/office/drawing/2014/main" id="{79EF6D97-1065-4FDA-9F8A-878D09D843F4}"/>
              </a:ext>
            </a:extLst>
          </p:cNvPr>
          <p:cNvSpPr txBox="1"/>
          <p:nvPr/>
        </p:nvSpPr>
        <p:spPr>
          <a:xfrm>
            <a:off x="1975175" y="1702450"/>
            <a:ext cx="1383649" cy="369332"/>
          </a:xfrm>
          <a:prstGeom prst="rect">
            <a:avLst/>
          </a:prstGeom>
          <a:noFill/>
        </p:spPr>
        <p:txBody>
          <a:bodyPr wrap="none" rtlCol="0">
            <a:spAutoFit/>
          </a:bodyPr>
          <a:lstStyle/>
          <a:p>
            <a:r>
              <a:rPr lang="ru-RU" dirty="0"/>
              <a:t>10 млн. руб.</a:t>
            </a:r>
          </a:p>
        </p:txBody>
      </p:sp>
      <p:sp>
        <p:nvSpPr>
          <p:cNvPr id="18" name="TextBox 17">
            <a:extLst>
              <a:ext uri="{FF2B5EF4-FFF2-40B4-BE49-F238E27FC236}">
                <a16:creationId xmlns="" xmlns:a16="http://schemas.microsoft.com/office/drawing/2014/main" id="{3F609DC0-5BEA-42AB-969A-EA2440B68722}"/>
              </a:ext>
            </a:extLst>
          </p:cNvPr>
          <p:cNvSpPr txBox="1"/>
          <p:nvPr/>
        </p:nvSpPr>
        <p:spPr>
          <a:xfrm>
            <a:off x="1926111" y="2359200"/>
            <a:ext cx="1642437" cy="369332"/>
          </a:xfrm>
          <a:prstGeom prst="rect">
            <a:avLst/>
          </a:prstGeom>
          <a:noFill/>
        </p:spPr>
        <p:txBody>
          <a:bodyPr wrap="none" rtlCol="0">
            <a:spAutoFit/>
          </a:bodyPr>
          <a:lstStyle/>
          <a:p>
            <a:r>
              <a:rPr lang="ru-RU" dirty="0"/>
              <a:t>18 ном. листов</a:t>
            </a:r>
          </a:p>
        </p:txBody>
      </p:sp>
      <p:sp>
        <p:nvSpPr>
          <p:cNvPr id="19" name="Стрелка: вправо 18">
            <a:extLst>
              <a:ext uri="{FF2B5EF4-FFF2-40B4-BE49-F238E27FC236}">
                <a16:creationId xmlns="" xmlns:a16="http://schemas.microsoft.com/office/drawing/2014/main" id="{323B3AC5-9BF4-4EFA-87E8-B46F432722B7}"/>
              </a:ext>
            </a:extLst>
          </p:cNvPr>
          <p:cNvSpPr/>
          <p:nvPr/>
        </p:nvSpPr>
        <p:spPr>
          <a:xfrm>
            <a:off x="4175536" y="3300009"/>
            <a:ext cx="3380964" cy="5969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20" name="TextBox 19">
            <a:extLst>
              <a:ext uri="{FF2B5EF4-FFF2-40B4-BE49-F238E27FC236}">
                <a16:creationId xmlns="" xmlns:a16="http://schemas.microsoft.com/office/drawing/2014/main" id="{E6CD51C2-905D-4C4A-B653-8C2206534BC4}"/>
              </a:ext>
            </a:extLst>
          </p:cNvPr>
          <p:cNvSpPr txBox="1"/>
          <p:nvPr/>
        </p:nvSpPr>
        <p:spPr>
          <a:xfrm>
            <a:off x="5274428" y="3128343"/>
            <a:ext cx="1558375" cy="369332"/>
          </a:xfrm>
          <a:prstGeom prst="rect">
            <a:avLst/>
          </a:prstGeom>
          <a:noFill/>
        </p:spPr>
        <p:txBody>
          <a:bodyPr wrap="none" rtlCol="0">
            <a:spAutoFit/>
          </a:bodyPr>
          <a:lstStyle/>
          <a:p>
            <a:r>
              <a:rPr lang="ru-RU" dirty="0"/>
              <a:t>22,1 млн. руб.</a:t>
            </a:r>
          </a:p>
        </p:txBody>
      </p:sp>
      <p:sp>
        <p:nvSpPr>
          <p:cNvPr id="21" name="TextBox 20">
            <a:extLst>
              <a:ext uri="{FF2B5EF4-FFF2-40B4-BE49-F238E27FC236}">
                <a16:creationId xmlns="" xmlns:a16="http://schemas.microsoft.com/office/drawing/2014/main" id="{80D9E077-E423-4273-AF43-C4BCA3C78131}"/>
              </a:ext>
            </a:extLst>
          </p:cNvPr>
          <p:cNvSpPr txBox="1"/>
          <p:nvPr/>
        </p:nvSpPr>
        <p:spPr>
          <a:xfrm>
            <a:off x="5225364" y="3785093"/>
            <a:ext cx="1642437" cy="369332"/>
          </a:xfrm>
          <a:prstGeom prst="rect">
            <a:avLst/>
          </a:prstGeom>
          <a:noFill/>
        </p:spPr>
        <p:txBody>
          <a:bodyPr wrap="none" rtlCol="0">
            <a:spAutoFit/>
          </a:bodyPr>
          <a:lstStyle/>
          <a:p>
            <a:r>
              <a:rPr lang="ru-RU" dirty="0"/>
              <a:t>38 ном. листов</a:t>
            </a:r>
          </a:p>
        </p:txBody>
      </p:sp>
      <p:sp>
        <p:nvSpPr>
          <p:cNvPr id="22" name="Стрелка: вправо 21">
            <a:extLst>
              <a:ext uri="{FF2B5EF4-FFF2-40B4-BE49-F238E27FC236}">
                <a16:creationId xmlns="" xmlns:a16="http://schemas.microsoft.com/office/drawing/2014/main" id="{F14833F8-3D77-4720-BDEC-0563727749A4}"/>
              </a:ext>
            </a:extLst>
          </p:cNvPr>
          <p:cNvSpPr/>
          <p:nvPr/>
        </p:nvSpPr>
        <p:spPr>
          <a:xfrm>
            <a:off x="7562517" y="5176981"/>
            <a:ext cx="3486483" cy="5969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23" name="TextBox 22">
            <a:extLst>
              <a:ext uri="{FF2B5EF4-FFF2-40B4-BE49-F238E27FC236}">
                <a16:creationId xmlns="" xmlns:a16="http://schemas.microsoft.com/office/drawing/2014/main" id="{DDE1E8ED-1857-4294-96E8-80C62900C49D}"/>
              </a:ext>
            </a:extLst>
          </p:cNvPr>
          <p:cNvSpPr txBox="1"/>
          <p:nvPr/>
        </p:nvSpPr>
        <p:spPr>
          <a:xfrm>
            <a:off x="8661410" y="5005315"/>
            <a:ext cx="1558375" cy="369332"/>
          </a:xfrm>
          <a:prstGeom prst="rect">
            <a:avLst/>
          </a:prstGeom>
          <a:noFill/>
        </p:spPr>
        <p:txBody>
          <a:bodyPr wrap="none" rtlCol="0">
            <a:spAutoFit/>
          </a:bodyPr>
          <a:lstStyle/>
          <a:p>
            <a:r>
              <a:rPr lang="ru-RU" dirty="0"/>
              <a:t>45,7 млн. руб.</a:t>
            </a:r>
          </a:p>
        </p:txBody>
      </p:sp>
      <p:sp>
        <p:nvSpPr>
          <p:cNvPr id="24" name="TextBox 23">
            <a:extLst>
              <a:ext uri="{FF2B5EF4-FFF2-40B4-BE49-F238E27FC236}">
                <a16:creationId xmlns="" xmlns:a16="http://schemas.microsoft.com/office/drawing/2014/main" id="{E4C0D5C8-B72D-450E-AD9F-3CBFA28B13D8}"/>
              </a:ext>
            </a:extLst>
          </p:cNvPr>
          <p:cNvSpPr txBox="1"/>
          <p:nvPr/>
        </p:nvSpPr>
        <p:spPr>
          <a:xfrm>
            <a:off x="8612346" y="5662065"/>
            <a:ext cx="1759456" cy="369332"/>
          </a:xfrm>
          <a:prstGeom prst="rect">
            <a:avLst/>
          </a:prstGeom>
          <a:noFill/>
        </p:spPr>
        <p:txBody>
          <a:bodyPr wrap="none" rtlCol="0">
            <a:spAutoFit/>
          </a:bodyPr>
          <a:lstStyle/>
          <a:p>
            <a:r>
              <a:rPr lang="ru-RU" dirty="0"/>
              <a:t>138 ном. листов</a:t>
            </a:r>
          </a:p>
        </p:txBody>
      </p:sp>
      <p:sp>
        <p:nvSpPr>
          <p:cNvPr id="27" name="TextBox 26">
            <a:extLst>
              <a:ext uri="{FF2B5EF4-FFF2-40B4-BE49-F238E27FC236}">
                <a16:creationId xmlns="" xmlns:a16="http://schemas.microsoft.com/office/drawing/2014/main" id="{1A298F1B-B404-4370-A5B8-BC5EDBD17360}"/>
              </a:ext>
            </a:extLst>
          </p:cNvPr>
          <p:cNvSpPr txBox="1"/>
          <p:nvPr/>
        </p:nvSpPr>
        <p:spPr>
          <a:xfrm>
            <a:off x="9652651" y="1963042"/>
            <a:ext cx="1383649" cy="369332"/>
          </a:xfrm>
          <a:prstGeom prst="rect">
            <a:avLst/>
          </a:prstGeom>
          <a:noFill/>
        </p:spPr>
        <p:txBody>
          <a:bodyPr wrap="none" rtlCol="0">
            <a:spAutoFit/>
          </a:bodyPr>
          <a:lstStyle/>
          <a:p>
            <a:r>
              <a:rPr lang="ru-RU" dirty="0"/>
              <a:t>30 млн. руб.</a:t>
            </a:r>
          </a:p>
        </p:txBody>
      </p:sp>
      <p:sp>
        <p:nvSpPr>
          <p:cNvPr id="28" name="TextBox 27">
            <a:extLst>
              <a:ext uri="{FF2B5EF4-FFF2-40B4-BE49-F238E27FC236}">
                <a16:creationId xmlns="" xmlns:a16="http://schemas.microsoft.com/office/drawing/2014/main" id="{0677F93E-F18E-4E2D-99A8-340E9A884626}"/>
              </a:ext>
            </a:extLst>
          </p:cNvPr>
          <p:cNvSpPr txBox="1"/>
          <p:nvPr/>
        </p:nvSpPr>
        <p:spPr>
          <a:xfrm>
            <a:off x="5374798" y="1927995"/>
            <a:ext cx="1675395" cy="369332"/>
          </a:xfrm>
          <a:prstGeom prst="rect">
            <a:avLst/>
          </a:prstGeom>
          <a:noFill/>
        </p:spPr>
        <p:txBody>
          <a:bodyPr wrap="none" rtlCol="0">
            <a:spAutoFit/>
          </a:bodyPr>
          <a:lstStyle/>
          <a:p>
            <a:r>
              <a:rPr lang="ru-RU" dirty="0"/>
              <a:t>52,05 млн. руб.</a:t>
            </a:r>
          </a:p>
        </p:txBody>
      </p:sp>
      <p:sp>
        <p:nvSpPr>
          <p:cNvPr id="29" name="TextBox 28">
            <a:extLst>
              <a:ext uri="{FF2B5EF4-FFF2-40B4-BE49-F238E27FC236}">
                <a16:creationId xmlns="" xmlns:a16="http://schemas.microsoft.com/office/drawing/2014/main" id="{F6E4E0CD-9832-4513-9858-7704F0619525}"/>
              </a:ext>
            </a:extLst>
          </p:cNvPr>
          <p:cNvSpPr txBox="1"/>
          <p:nvPr/>
        </p:nvSpPr>
        <p:spPr>
          <a:xfrm>
            <a:off x="5414478" y="2584406"/>
            <a:ext cx="1642437" cy="369332"/>
          </a:xfrm>
          <a:prstGeom prst="rect">
            <a:avLst/>
          </a:prstGeom>
          <a:noFill/>
        </p:spPr>
        <p:txBody>
          <a:bodyPr wrap="none" rtlCol="0">
            <a:spAutoFit/>
          </a:bodyPr>
          <a:lstStyle/>
          <a:p>
            <a:r>
              <a:rPr lang="ru-RU" dirty="0"/>
              <a:t>18 ном. листов</a:t>
            </a:r>
          </a:p>
        </p:txBody>
      </p:sp>
      <p:sp>
        <p:nvSpPr>
          <p:cNvPr id="30" name="TextBox 29">
            <a:extLst>
              <a:ext uri="{FF2B5EF4-FFF2-40B4-BE49-F238E27FC236}">
                <a16:creationId xmlns="" xmlns:a16="http://schemas.microsoft.com/office/drawing/2014/main" id="{2169F60C-D45F-4D8F-829A-FF0C7B44385F}"/>
              </a:ext>
            </a:extLst>
          </p:cNvPr>
          <p:cNvSpPr txBox="1"/>
          <p:nvPr/>
        </p:nvSpPr>
        <p:spPr>
          <a:xfrm>
            <a:off x="8304749" y="3269011"/>
            <a:ext cx="1675395" cy="369332"/>
          </a:xfrm>
          <a:prstGeom prst="rect">
            <a:avLst/>
          </a:prstGeom>
          <a:noFill/>
        </p:spPr>
        <p:txBody>
          <a:bodyPr wrap="none" rtlCol="0">
            <a:spAutoFit/>
          </a:bodyPr>
          <a:lstStyle/>
          <a:p>
            <a:r>
              <a:rPr lang="ru-RU" dirty="0"/>
              <a:t>121,5 млн. руб.</a:t>
            </a:r>
          </a:p>
        </p:txBody>
      </p:sp>
      <p:sp>
        <p:nvSpPr>
          <p:cNvPr id="33" name="TextBox 32">
            <a:extLst>
              <a:ext uri="{FF2B5EF4-FFF2-40B4-BE49-F238E27FC236}">
                <a16:creationId xmlns="" xmlns:a16="http://schemas.microsoft.com/office/drawing/2014/main" id="{B5C08B5E-08B5-424D-A771-E0A95A060973}"/>
              </a:ext>
            </a:extLst>
          </p:cNvPr>
          <p:cNvSpPr txBox="1"/>
          <p:nvPr/>
        </p:nvSpPr>
        <p:spPr>
          <a:xfrm>
            <a:off x="9794415" y="2637664"/>
            <a:ext cx="1383649" cy="369332"/>
          </a:xfrm>
          <a:prstGeom prst="rect">
            <a:avLst/>
          </a:prstGeom>
          <a:noFill/>
        </p:spPr>
        <p:txBody>
          <a:bodyPr wrap="none" rtlCol="0">
            <a:spAutoFit/>
          </a:bodyPr>
          <a:lstStyle/>
          <a:p>
            <a:r>
              <a:rPr lang="ru-RU" dirty="0"/>
              <a:t>18 млн. руб.</a:t>
            </a:r>
          </a:p>
        </p:txBody>
      </p:sp>
      <p:sp>
        <p:nvSpPr>
          <p:cNvPr id="34" name="Стрелка: вправо 33">
            <a:extLst>
              <a:ext uri="{FF2B5EF4-FFF2-40B4-BE49-F238E27FC236}">
                <a16:creationId xmlns="" xmlns:a16="http://schemas.microsoft.com/office/drawing/2014/main" id="{B113D302-AD3B-4BE7-8F2C-C5F6D3285D7E}"/>
              </a:ext>
            </a:extLst>
          </p:cNvPr>
          <p:cNvSpPr/>
          <p:nvPr/>
        </p:nvSpPr>
        <p:spPr>
          <a:xfrm>
            <a:off x="7556501" y="3855975"/>
            <a:ext cx="3479800" cy="596900"/>
          </a:xfrm>
          <a:prstGeom prst="rightArrow">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??Подготовительный этап??</a:t>
            </a:r>
          </a:p>
        </p:txBody>
      </p:sp>
      <p:sp>
        <p:nvSpPr>
          <p:cNvPr id="35" name="TextBox 34">
            <a:extLst>
              <a:ext uri="{FF2B5EF4-FFF2-40B4-BE49-F238E27FC236}">
                <a16:creationId xmlns="" xmlns:a16="http://schemas.microsoft.com/office/drawing/2014/main" id="{0A6AE060-0BD8-4CCC-AE18-FDF7C2E5BDD4}"/>
              </a:ext>
            </a:extLst>
          </p:cNvPr>
          <p:cNvSpPr txBox="1"/>
          <p:nvPr/>
        </p:nvSpPr>
        <p:spPr>
          <a:xfrm>
            <a:off x="7737370" y="2597745"/>
            <a:ext cx="1642437" cy="369332"/>
          </a:xfrm>
          <a:prstGeom prst="rect">
            <a:avLst/>
          </a:prstGeom>
          <a:noFill/>
        </p:spPr>
        <p:txBody>
          <a:bodyPr wrap="none" rtlCol="0">
            <a:spAutoFit/>
          </a:bodyPr>
          <a:lstStyle/>
          <a:p>
            <a:r>
              <a:rPr lang="ru-RU" dirty="0"/>
              <a:t>18 ном. листов</a:t>
            </a:r>
          </a:p>
        </p:txBody>
      </p:sp>
      <p:cxnSp>
        <p:nvCxnSpPr>
          <p:cNvPr id="37" name="Прямая со стрелкой 36">
            <a:extLst>
              <a:ext uri="{FF2B5EF4-FFF2-40B4-BE49-F238E27FC236}">
                <a16:creationId xmlns="" xmlns:a16="http://schemas.microsoft.com/office/drawing/2014/main" id="{3D91E745-C1D8-483F-B1CE-BA9720B8DF1B}"/>
              </a:ext>
            </a:extLst>
          </p:cNvPr>
          <p:cNvCxnSpPr/>
          <p:nvPr/>
        </p:nvCxnSpPr>
        <p:spPr>
          <a:xfrm flipV="1">
            <a:off x="8999621" y="2514600"/>
            <a:ext cx="437651" cy="7398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 xmlns:a16="http://schemas.microsoft.com/office/drawing/2014/main" id="{878BA28D-0E62-4A90-8907-108783796ADD}"/>
              </a:ext>
            </a:extLst>
          </p:cNvPr>
          <p:cNvCxnSpPr>
            <a:cxnSpLocks/>
          </p:cNvCxnSpPr>
          <p:nvPr/>
        </p:nvCxnSpPr>
        <p:spPr>
          <a:xfrm>
            <a:off x="8999621" y="3615477"/>
            <a:ext cx="492453" cy="4354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ADDFD6BE-765E-4D6C-8ADF-6FE165E2AED6}"/>
              </a:ext>
            </a:extLst>
          </p:cNvPr>
          <p:cNvSpPr txBox="1"/>
          <p:nvPr/>
        </p:nvSpPr>
        <p:spPr>
          <a:xfrm>
            <a:off x="8285172" y="4330196"/>
            <a:ext cx="2072042" cy="369332"/>
          </a:xfrm>
          <a:prstGeom prst="rect">
            <a:avLst/>
          </a:prstGeom>
          <a:noFill/>
        </p:spPr>
        <p:txBody>
          <a:bodyPr wrap="none" rtlCol="0">
            <a:spAutoFit/>
          </a:bodyPr>
          <a:lstStyle/>
          <a:p>
            <a:r>
              <a:rPr lang="ru-RU" dirty="0" smtClean="0">
                <a:solidFill>
                  <a:srgbClr val="FF0000"/>
                </a:solidFill>
              </a:rPr>
              <a:t>??18 </a:t>
            </a:r>
            <a:r>
              <a:rPr lang="ru-RU" dirty="0">
                <a:solidFill>
                  <a:srgbClr val="FF0000"/>
                </a:solidFill>
              </a:rPr>
              <a:t>ном. листов??</a:t>
            </a:r>
          </a:p>
        </p:txBody>
      </p:sp>
      <p:sp>
        <p:nvSpPr>
          <p:cNvPr id="36" name="TextBox 35">
            <a:extLst>
              <a:ext uri="{FF2B5EF4-FFF2-40B4-BE49-F238E27FC236}">
                <a16:creationId xmlns="" xmlns:a16="http://schemas.microsoft.com/office/drawing/2014/main" id="{36BA40D5-0B1B-49F3-8713-F23FA3C2C635}"/>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39" name="Прямоугольник 38">
            <a:extLst>
              <a:ext uri="{FF2B5EF4-FFF2-40B4-BE49-F238E27FC236}">
                <a16:creationId xmlns="" xmlns:a16="http://schemas.microsoft.com/office/drawing/2014/main" id="{6E976072-907C-457A-81BB-6120113986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Блок-схема: ссылка на другую страницу 41">
            <a:extLst>
              <a:ext uri="{FF2B5EF4-FFF2-40B4-BE49-F238E27FC236}">
                <a16:creationId xmlns="" xmlns:a16="http://schemas.microsoft.com/office/drawing/2014/main" id="{B61AEBD3-CA71-413F-9E02-6EFC2A380A77}"/>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3</a:t>
            </a:r>
          </a:p>
        </p:txBody>
      </p:sp>
    </p:spTree>
    <p:extLst>
      <p:ext uri="{BB962C8B-B14F-4D97-AF65-F5344CB8AC3E}">
        <p14:creationId xmlns:p14="http://schemas.microsoft.com/office/powerpoint/2010/main" val="202895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540044" y="602834"/>
            <a:ext cx="11464388" cy="646331"/>
          </a:xfrm>
          <a:prstGeom prst="rect">
            <a:avLst/>
          </a:prstGeom>
          <a:solidFill>
            <a:schemeClr val="bg1"/>
          </a:solidFill>
        </p:spPr>
        <p:txBody>
          <a:bodyPr wrap="square" rtlCol="0">
            <a:spAutoFit/>
          </a:bodyPr>
          <a:lstStyle/>
          <a:p>
            <a:r>
              <a:rPr lang="ru-RU" dirty="0">
                <a:solidFill>
                  <a:srgbClr val="FF0000"/>
                </a:solidFill>
              </a:rPr>
              <a:t>Продолжительность процесса согласования общего и ежегодных техзаданий, дополнений к проектной документации</a:t>
            </a:r>
          </a:p>
        </p:txBody>
      </p:sp>
      <p:sp>
        <p:nvSpPr>
          <p:cNvPr id="4" name="TextBox 3">
            <a:extLst>
              <a:ext uri="{FF2B5EF4-FFF2-40B4-BE49-F238E27FC236}">
                <a16:creationId xmlns="" xmlns:a16="http://schemas.microsoft.com/office/drawing/2014/main" id="{12963BD6-0CEA-430E-B0D5-A22D97A9F436}"/>
              </a:ext>
            </a:extLst>
          </p:cNvPr>
          <p:cNvSpPr txBox="1"/>
          <p:nvPr/>
        </p:nvSpPr>
        <p:spPr>
          <a:xfrm>
            <a:off x="540043" y="1249165"/>
            <a:ext cx="10067628" cy="1200329"/>
          </a:xfrm>
          <a:prstGeom prst="rect">
            <a:avLst/>
          </a:prstGeom>
          <a:noFill/>
        </p:spPr>
        <p:txBody>
          <a:bodyPr wrap="none" rtlCol="0">
            <a:spAutoFit/>
          </a:bodyPr>
          <a:lstStyle/>
          <a:p>
            <a:pPr marL="285750" indent="-285750">
              <a:buFont typeface="Wingdings" panose="05000000000000000000" pitchFamily="2" charset="2"/>
              <a:buChar char="ü"/>
            </a:pPr>
            <a:r>
              <a:rPr lang="ru-RU" dirty="0"/>
              <a:t>Согласование и утверждение ТЗ на объект в целом и на 2020 г – 13.08.2020 г.</a:t>
            </a:r>
          </a:p>
          <a:p>
            <a:pPr marL="285750" indent="-285750">
              <a:buFont typeface="Wingdings" panose="05000000000000000000" pitchFamily="2" charset="2"/>
              <a:buChar char="ü"/>
            </a:pPr>
            <a:r>
              <a:rPr lang="ru-RU" dirty="0"/>
              <a:t>Составление проектной документации и утверждение ее – 30.10.2020 г.</a:t>
            </a:r>
          </a:p>
          <a:p>
            <a:pPr marL="285750" indent="-285750">
              <a:buFont typeface="Wingdings" panose="05000000000000000000" pitchFamily="2" charset="2"/>
              <a:buChar char="ü"/>
            </a:pPr>
            <a:r>
              <a:rPr lang="ru-RU" dirty="0"/>
              <a:t>Согласование и утверждение ТЗ на 2021 год – 31.03.2021 г</a:t>
            </a:r>
          </a:p>
          <a:p>
            <a:pPr marL="285750" indent="-285750">
              <a:buFont typeface="Wingdings" panose="05000000000000000000" pitchFamily="2" charset="2"/>
              <a:buChar char="ü"/>
            </a:pPr>
            <a:r>
              <a:rPr lang="ru-RU" dirty="0"/>
              <a:t>Составление, экспертиза и утверждение дополнений в проектную документацию – до 1.09.2021г</a:t>
            </a:r>
          </a:p>
        </p:txBody>
      </p:sp>
      <p:sp>
        <p:nvSpPr>
          <p:cNvPr id="5" name="Стрелка: вправо 4">
            <a:extLst>
              <a:ext uri="{FF2B5EF4-FFF2-40B4-BE49-F238E27FC236}">
                <a16:creationId xmlns="" xmlns:a16="http://schemas.microsoft.com/office/drawing/2014/main" id="{9C297148-C746-45A1-99C1-001C46151F38}"/>
              </a:ext>
            </a:extLst>
          </p:cNvPr>
          <p:cNvSpPr/>
          <p:nvPr/>
        </p:nvSpPr>
        <p:spPr>
          <a:xfrm>
            <a:off x="3195418" y="2912828"/>
            <a:ext cx="1132216" cy="73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Утверждение ТЗ</a:t>
            </a:r>
          </a:p>
        </p:txBody>
      </p:sp>
      <p:sp>
        <p:nvSpPr>
          <p:cNvPr id="6" name="Стрелка: вправо 5">
            <a:extLst>
              <a:ext uri="{FF2B5EF4-FFF2-40B4-BE49-F238E27FC236}">
                <a16:creationId xmlns="" xmlns:a16="http://schemas.microsoft.com/office/drawing/2014/main" id="{96B4BF6D-3FC0-4CCA-90DD-C294165EBF51}"/>
              </a:ext>
            </a:extLst>
          </p:cNvPr>
          <p:cNvSpPr/>
          <p:nvPr/>
        </p:nvSpPr>
        <p:spPr>
          <a:xfrm>
            <a:off x="3195417" y="5466009"/>
            <a:ext cx="1146829" cy="5969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a:solidFill>
                  <a:schemeClr val="tx1"/>
                </a:solidFill>
              </a:rPr>
              <a:t>Работа</a:t>
            </a:r>
            <a:endParaRPr lang="ru-RU" sz="1400" dirty="0">
              <a:solidFill>
                <a:schemeClr val="tx1"/>
              </a:solidFill>
            </a:endParaRPr>
          </a:p>
        </p:txBody>
      </p:sp>
      <p:cxnSp>
        <p:nvCxnSpPr>
          <p:cNvPr id="8" name="Прямая соединительная линия 7">
            <a:extLst>
              <a:ext uri="{FF2B5EF4-FFF2-40B4-BE49-F238E27FC236}">
                <a16:creationId xmlns="" xmlns:a16="http://schemas.microsoft.com/office/drawing/2014/main" id="{75A2022F-FF59-4C78-85CE-EFD5846D746B}"/>
              </a:ext>
            </a:extLst>
          </p:cNvPr>
          <p:cNvCxnSpPr/>
          <p:nvPr/>
        </p:nvCxnSpPr>
        <p:spPr>
          <a:xfrm>
            <a:off x="1319647" y="2768310"/>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 xmlns:a16="http://schemas.microsoft.com/office/drawing/2014/main" id="{596D1ABC-5175-4725-B19A-99F9596E3F3A}"/>
              </a:ext>
            </a:extLst>
          </p:cNvPr>
          <p:cNvCxnSpPr/>
          <p:nvPr/>
        </p:nvCxnSpPr>
        <p:spPr>
          <a:xfrm>
            <a:off x="4342247" y="282228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 xmlns:a16="http://schemas.microsoft.com/office/drawing/2014/main" id="{8B1D0CF9-64EC-45F0-8046-7CB9D4ED8352}"/>
              </a:ext>
            </a:extLst>
          </p:cNvPr>
          <p:cNvCxnSpPr/>
          <p:nvPr/>
        </p:nvCxnSpPr>
        <p:spPr>
          <a:xfrm>
            <a:off x="7720447" y="282228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 xmlns:a16="http://schemas.microsoft.com/office/drawing/2014/main" id="{48E4E886-A62A-46A2-88DE-D0A2EA684E60}"/>
              </a:ext>
            </a:extLst>
          </p:cNvPr>
          <p:cNvCxnSpPr/>
          <p:nvPr/>
        </p:nvCxnSpPr>
        <p:spPr>
          <a:xfrm>
            <a:off x="11212947" y="2822285"/>
            <a:ext cx="0" cy="36957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1522BF57-BEDC-4215-8813-652C0C31DF41}"/>
              </a:ext>
            </a:extLst>
          </p:cNvPr>
          <p:cNvSpPr txBox="1"/>
          <p:nvPr/>
        </p:nvSpPr>
        <p:spPr>
          <a:xfrm>
            <a:off x="2542675" y="2390237"/>
            <a:ext cx="652743" cy="369332"/>
          </a:xfrm>
          <a:prstGeom prst="rect">
            <a:avLst/>
          </a:prstGeom>
          <a:noFill/>
        </p:spPr>
        <p:txBody>
          <a:bodyPr wrap="none" rtlCol="0">
            <a:spAutoFit/>
          </a:bodyPr>
          <a:lstStyle/>
          <a:p>
            <a:r>
              <a:rPr lang="ru-RU" dirty="0"/>
              <a:t>2020</a:t>
            </a:r>
          </a:p>
        </p:txBody>
      </p:sp>
      <p:sp>
        <p:nvSpPr>
          <p:cNvPr id="13" name="TextBox 12">
            <a:extLst>
              <a:ext uri="{FF2B5EF4-FFF2-40B4-BE49-F238E27FC236}">
                <a16:creationId xmlns="" xmlns:a16="http://schemas.microsoft.com/office/drawing/2014/main" id="{D74154F6-3CC9-4778-B2F3-1FA0536006FF}"/>
              </a:ext>
            </a:extLst>
          </p:cNvPr>
          <p:cNvSpPr txBox="1"/>
          <p:nvPr/>
        </p:nvSpPr>
        <p:spPr>
          <a:xfrm>
            <a:off x="5995787" y="2385569"/>
            <a:ext cx="652743" cy="369332"/>
          </a:xfrm>
          <a:prstGeom prst="rect">
            <a:avLst/>
          </a:prstGeom>
          <a:noFill/>
        </p:spPr>
        <p:txBody>
          <a:bodyPr wrap="none" rtlCol="0">
            <a:spAutoFit/>
          </a:bodyPr>
          <a:lstStyle/>
          <a:p>
            <a:r>
              <a:rPr lang="ru-RU" dirty="0"/>
              <a:t>2021</a:t>
            </a:r>
          </a:p>
        </p:txBody>
      </p:sp>
      <p:sp>
        <p:nvSpPr>
          <p:cNvPr id="14" name="TextBox 13">
            <a:extLst>
              <a:ext uri="{FF2B5EF4-FFF2-40B4-BE49-F238E27FC236}">
                <a16:creationId xmlns="" xmlns:a16="http://schemas.microsoft.com/office/drawing/2014/main" id="{246D7F3E-6D69-4778-B590-6A43B31ED867}"/>
              </a:ext>
            </a:extLst>
          </p:cNvPr>
          <p:cNvSpPr txBox="1"/>
          <p:nvPr/>
        </p:nvSpPr>
        <p:spPr>
          <a:xfrm>
            <a:off x="9324476" y="2385569"/>
            <a:ext cx="652743" cy="369332"/>
          </a:xfrm>
          <a:prstGeom prst="rect">
            <a:avLst/>
          </a:prstGeom>
          <a:noFill/>
        </p:spPr>
        <p:txBody>
          <a:bodyPr wrap="none" rtlCol="0">
            <a:spAutoFit/>
          </a:bodyPr>
          <a:lstStyle/>
          <a:p>
            <a:r>
              <a:rPr lang="ru-RU" dirty="0"/>
              <a:t>2022</a:t>
            </a:r>
          </a:p>
        </p:txBody>
      </p:sp>
      <p:sp>
        <p:nvSpPr>
          <p:cNvPr id="15" name="Стрелка: вправо 14">
            <a:extLst>
              <a:ext uri="{FF2B5EF4-FFF2-40B4-BE49-F238E27FC236}">
                <a16:creationId xmlns="" xmlns:a16="http://schemas.microsoft.com/office/drawing/2014/main" id="{39C2AEC0-920F-4DAD-8131-F6176B90022C}"/>
              </a:ext>
            </a:extLst>
          </p:cNvPr>
          <p:cNvSpPr/>
          <p:nvPr/>
        </p:nvSpPr>
        <p:spPr>
          <a:xfrm>
            <a:off x="5314709" y="2912828"/>
            <a:ext cx="2391124" cy="73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Утверждение ТЗ</a:t>
            </a:r>
          </a:p>
        </p:txBody>
      </p:sp>
      <p:sp>
        <p:nvSpPr>
          <p:cNvPr id="7" name="Прямоугольник 6">
            <a:extLst>
              <a:ext uri="{FF2B5EF4-FFF2-40B4-BE49-F238E27FC236}">
                <a16:creationId xmlns="" xmlns:a16="http://schemas.microsoft.com/office/drawing/2014/main" id="{DC3BF757-F71A-44CF-BAE7-D8A11277A088}"/>
              </a:ext>
            </a:extLst>
          </p:cNvPr>
          <p:cNvSpPr/>
          <p:nvPr/>
        </p:nvSpPr>
        <p:spPr>
          <a:xfrm>
            <a:off x="1507879" y="5623900"/>
            <a:ext cx="1687536" cy="29176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chemeClr val="tx1"/>
                </a:solidFill>
                <a:prstDash val="dash"/>
              </a:ln>
            </a:endParaRPr>
          </a:p>
        </p:txBody>
      </p:sp>
      <p:sp>
        <p:nvSpPr>
          <p:cNvPr id="16" name="Стрелка: вправо 15">
            <a:extLst>
              <a:ext uri="{FF2B5EF4-FFF2-40B4-BE49-F238E27FC236}">
                <a16:creationId xmlns="" xmlns:a16="http://schemas.microsoft.com/office/drawing/2014/main" id="{55A88678-179F-49B2-8B1C-FDC9A886575D}"/>
              </a:ext>
            </a:extLst>
          </p:cNvPr>
          <p:cNvSpPr/>
          <p:nvPr/>
        </p:nvSpPr>
        <p:spPr>
          <a:xfrm>
            <a:off x="3602217" y="4146556"/>
            <a:ext cx="740029" cy="73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Проект</a:t>
            </a:r>
          </a:p>
        </p:txBody>
      </p:sp>
      <p:sp>
        <p:nvSpPr>
          <p:cNvPr id="17" name="Стрелка: вправо 16">
            <a:extLst>
              <a:ext uri="{FF2B5EF4-FFF2-40B4-BE49-F238E27FC236}">
                <a16:creationId xmlns="" xmlns:a16="http://schemas.microsoft.com/office/drawing/2014/main" id="{61F1B675-DA9F-4DE8-BD72-9FCCE00695F5}"/>
              </a:ext>
            </a:extLst>
          </p:cNvPr>
          <p:cNvSpPr/>
          <p:nvPr/>
        </p:nvSpPr>
        <p:spPr>
          <a:xfrm>
            <a:off x="5329319" y="5466009"/>
            <a:ext cx="2376502" cy="5969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a:solidFill>
                  <a:schemeClr val="tx1"/>
                </a:solidFill>
              </a:rPr>
              <a:t>Работа</a:t>
            </a:r>
            <a:endParaRPr lang="ru-RU" sz="1400" dirty="0">
              <a:solidFill>
                <a:schemeClr val="tx1"/>
              </a:solidFill>
            </a:endParaRPr>
          </a:p>
        </p:txBody>
      </p:sp>
      <p:sp>
        <p:nvSpPr>
          <p:cNvPr id="18" name="Прямоугольник 17">
            <a:extLst>
              <a:ext uri="{FF2B5EF4-FFF2-40B4-BE49-F238E27FC236}">
                <a16:creationId xmlns="" xmlns:a16="http://schemas.microsoft.com/office/drawing/2014/main" id="{D6DE8D74-50E1-4BB0-8987-D192A5FA9309}"/>
              </a:ext>
            </a:extLst>
          </p:cNvPr>
          <p:cNvSpPr/>
          <p:nvPr/>
        </p:nvSpPr>
        <p:spPr>
          <a:xfrm>
            <a:off x="4356861" y="5623900"/>
            <a:ext cx="957844" cy="29176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chemeClr val="tx1"/>
                </a:solidFill>
                <a:prstDash val="dash"/>
              </a:ln>
            </a:endParaRPr>
          </a:p>
        </p:txBody>
      </p:sp>
      <p:sp>
        <p:nvSpPr>
          <p:cNvPr id="19" name="Стрелка: вправо 18">
            <a:extLst>
              <a:ext uri="{FF2B5EF4-FFF2-40B4-BE49-F238E27FC236}">
                <a16:creationId xmlns="" xmlns:a16="http://schemas.microsoft.com/office/drawing/2014/main" id="{6C9E87CC-22C0-4824-9EE2-A21644599235}"/>
              </a:ext>
            </a:extLst>
          </p:cNvPr>
          <p:cNvSpPr/>
          <p:nvPr/>
        </p:nvSpPr>
        <p:spPr>
          <a:xfrm>
            <a:off x="6203704" y="4146556"/>
            <a:ext cx="1516742" cy="73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Изменение проекта</a:t>
            </a:r>
          </a:p>
        </p:txBody>
      </p:sp>
      <p:sp>
        <p:nvSpPr>
          <p:cNvPr id="20" name="Стрелка: вправо 19">
            <a:extLst>
              <a:ext uri="{FF2B5EF4-FFF2-40B4-BE49-F238E27FC236}">
                <a16:creationId xmlns="" xmlns:a16="http://schemas.microsoft.com/office/drawing/2014/main" id="{8C279E96-04D2-4B2D-AAD0-6C3735818AF1}"/>
              </a:ext>
            </a:extLst>
          </p:cNvPr>
          <p:cNvSpPr/>
          <p:nvPr/>
        </p:nvSpPr>
        <p:spPr>
          <a:xfrm>
            <a:off x="8042039" y="2912828"/>
            <a:ext cx="3156293" cy="737998"/>
          </a:xfrm>
          <a:prstGeom prst="rightArrow">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??Утверждение ТЗ??</a:t>
            </a:r>
          </a:p>
        </p:txBody>
      </p:sp>
      <p:sp>
        <p:nvSpPr>
          <p:cNvPr id="21" name="Стрелка: вправо 20">
            <a:extLst>
              <a:ext uri="{FF2B5EF4-FFF2-40B4-BE49-F238E27FC236}">
                <a16:creationId xmlns="" xmlns:a16="http://schemas.microsoft.com/office/drawing/2014/main" id="{4B8AE8A3-2E0D-4DF3-A020-0D32782153B7}"/>
              </a:ext>
            </a:extLst>
          </p:cNvPr>
          <p:cNvSpPr/>
          <p:nvPr/>
        </p:nvSpPr>
        <p:spPr>
          <a:xfrm>
            <a:off x="8460477" y="4146556"/>
            <a:ext cx="2767086" cy="737998"/>
          </a:xfrm>
          <a:prstGeom prst="rightArrow">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??Изменение проекта??</a:t>
            </a:r>
          </a:p>
        </p:txBody>
      </p:sp>
      <p:sp>
        <p:nvSpPr>
          <p:cNvPr id="22" name="Стрелка: вправо 21">
            <a:extLst>
              <a:ext uri="{FF2B5EF4-FFF2-40B4-BE49-F238E27FC236}">
                <a16:creationId xmlns="" xmlns:a16="http://schemas.microsoft.com/office/drawing/2014/main" id="{6E3FF750-1A4B-4D79-81F4-48B1E2D75391}"/>
              </a:ext>
            </a:extLst>
          </p:cNvPr>
          <p:cNvSpPr/>
          <p:nvPr/>
        </p:nvSpPr>
        <p:spPr>
          <a:xfrm>
            <a:off x="8042039" y="5474068"/>
            <a:ext cx="3170908" cy="596900"/>
          </a:xfrm>
          <a:prstGeom prst="rightArrow">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??Работа??</a:t>
            </a:r>
          </a:p>
        </p:txBody>
      </p:sp>
      <p:sp>
        <p:nvSpPr>
          <p:cNvPr id="23" name="Блок-схема: ссылка на другую страницу 22">
            <a:extLst>
              <a:ext uri="{FF2B5EF4-FFF2-40B4-BE49-F238E27FC236}">
                <a16:creationId xmlns="" xmlns:a16="http://schemas.microsoft.com/office/drawing/2014/main" id="{48C821F9-D97C-482A-98C1-F5553CB5D705}"/>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4</a:t>
            </a:r>
          </a:p>
        </p:txBody>
      </p:sp>
      <p:sp>
        <p:nvSpPr>
          <p:cNvPr id="24" name="TextBox 23">
            <a:extLst>
              <a:ext uri="{FF2B5EF4-FFF2-40B4-BE49-F238E27FC236}">
                <a16:creationId xmlns="" xmlns:a16="http://schemas.microsoft.com/office/drawing/2014/main" id="{F4005762-DD57-4736-B0E2-473D0861C26B}"/>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25" name="Прямоугольник 24">
            <a:extLst>
              <a:ext uri="{FF2B5EF4-FFF2-40B4-BE49-F238E27FC236}">
                <a16:creationId xmlns="" xmlns:a16="http://schemas.microsoft.com/office/drawing/2014/main" id="{96189720-29AC-4E10-9B4A-C8ECE9513530}"/>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7477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528320" y="658603"/>
            <a:ext cx="11663680" cy="369332"/>
          </a:xfrm>
          <a:prstGeom prst="rect">
            <a:avLst/>
          </a:prstGeom>
          <a:solidFill>
            <a:schemeClr val="bg1"/>
          </a:solidFill>
        </p:spPr>
        <p:txBody>
          <a:bodyPr wrap="square" rtlCol="0">
            <a:spAutoFit/>
          </a:bodyPr>
          <a:lstStyle/>
          <a:p>
            <a:r>
              <a:rPr lang="ru-RU" dirty="0">
                <a:solidFill>
                  <a:srgbClr val="FF0000"/>
                </a:solidFill>
              </a:rPr>
              <a:t>Проблема объектов полезных ископаемых, </a:t>
            </a:r>
            <a:r>
              <a:rPr lang="ru-RU" dirty="0" err="1">
                <a:solidFill>
                  <a:srgbClr val="FF0000"/>
                </a:solidFill>
              </a:rPr>
              <a:t>минерагенического</a:t>
            </a:r>
            <a:r>
              <a:rPr lang="ru-RU" dirty="0">
                <a:solidFill>
                  <a:srgbClr val="FF0000"/>
                </a:solidFill>
              </a:rPr>
              <a:t> районирования и глав записок</a:t>
            </a:r>
          </a:p>
        </p:txBody>
      </p:sp>
      <p:pic>
        <p:nvPicPr>
          <p:cNvPr id="7" name="Рисунок 6">
            <a:extLst>
              <a:ext uri="{FF2B5EF4-FFF2-40B4-BE49-F238E27FC236}">
                <a16:creationId xmlns="" xmlns:a16="http://schemas.microsoft.com/office/drawing/2014/main" id="{99FCA03E-33D5-4405-B53C-E2AF8BB1C25A}"/>
              </a:ext>
            </a:extLst>
          </p:cNvPr>
          <p:cNvPicPr>
            <a:picLocks noChangeAspect="1"/>
          </p:cNvPicPr>
          <p:nvPr/>
        </p:nvPicPr>
        <p:blipFill>
          <a:blip r:embed="rId3"/>
          <a:stretch>
            <a:fillRect/>
          </a:stretch>
        </p:blipFill>
        <p:spPr>
          <a:xfrm>
            <a:off x="242399" y="1346905"/>
            <a:ext cx="3557612" cy="2686585"/>
          </a:xfrm>
          <a:prstGeom prst="rect">
            <a:avLst/>
          </a:prstGeom>
        </p:spPr>
      </p:pic>
      <p:pic>
        <p:nvPicPr>
          <p:cNvPr id="9" name="Рисунок 8">
            <a:extLst>
              <a:ext uri="{FF2B5EF4-FFF2-40B4-BE49-F238E27FC236}">
                <a16:creationId xmlns="" xmlns:a16="http://schemas.microsoft.com/office/drawing/2014/main" id="{1D568599-75A2-4E4B-92E1-6AD5F6FDDB9B}"/>
              </a:ext>
            </a:extLst>
          </p:cNvPr>
          <p:cNvPicPr>
            <a:picLocks noChangeAspect="1"/>
          </p:cNvPicPr>
          <p:nvPr/>
        </p:nvPicPr>
        <p:blipFill>
          <a:blip r:embed="rId4"/>
          <a:stretch>
            <a:fillRect/>
          </a:stretch>
        </p:blipFill>
        <p:spPr>
          <a:xfrm>
            <a:off x="4577142" y="1244634"/>
            <a:ext cx="3257550" cy="2667000"/>
          </a:xfrm>
          <a:prstGeom prst="rect">
            <a:avLst/>
          </a:prstGeom>
          <a:ln>
            <a:solidFill>
              <a:srgbClr val="FF0000"/>
            </a:solidFill>
          </a:ln>
        </p:spPr>
      </p:pic>
      <p:pic>
        <p:nvPicPr>
          <p:cNvPr id="11" name="Рисунок 10">
            <a:extLst>
              <a:ext uri="{FF2B5EF4-FFF2-40B4-BE49-F238E27FC236}">
                <a16:creationId xmlns="" xmlns:a16="http://schemas.microsoft.com/office/drawing/2014/main" id="{7DAA582E-E53F-4E44-AE38-F796B608969F}"/>
              </a:ext>
            </a:extLst>
          </p:cNvPr>
          <p:cNvPicPr>
            <a:picLocks noChangeAspect="1"/>
          </p:cNvPicPr>
          <p:nvPr/>
        </p:nvPicPr>
        <p:blipFill>
          <a:blip r:embed="rId5"/>
          <a:stretch>
            <a:fillRect/>
          </a:stretch>
        </p:blipFill>
        <p:spPr>
          <a:xfrm>
            <a:off x="9930317" y="443763"/>
            <a:ext cx="2194371" cy="4407604"/>
          </a:xfrm>
          <a:prstGeom prst="rect">
            <a:avLst/>
          </a:prstGeom>
          <a:ln>
            <a:solidFill>
              <a:srgbClr val="FF0000"/>
            </a:solidFill>
          </a:ln>
        </p:spPr>
      </p:pic>
      <p:pic>
        <p:nvPicPr>
          <p:cNvPr id="13" name="Рисунок 12">
            <a:extLst>
              <a:ext uri="{FF2B5EF4-FFF2-40B4-BE49-F238E27FC236}">
                <a16:creationId xmlns="" xmlns:a16="http://schemas.microsoft.com/office/drawing/2014/main" id="{C1752C43-3A42-485C-A9BC-CA0A80168306}"/>
              </a:ext>
            </a:extLst>
          </p:cNvPr>
          <p:cNvPicPr>
            <a:picLocks noChangeAspect="1"/>
          </p:cNvPicPr>
          <p:nvPr/>
        </p:nvPicPr>
        <p:blipFill rotWithShape="1">
          <a:blip r:embed="rId6"/>
          <a:srcRect t="16036" r="41380" b="26622"/>
          <a:stretch/>
        </p:blipFill>
        <p:spPr>
          <a:xfrm>
            <a:off x="2048611" y="3018920"/>
            <a:ext cx="2565121" cy="2139820"/>
          </a:xfrm>
          <a:prstGeom prst="rect">
            <a:avLst/>
          </a:prstGeom>
          <a:ln>
            <a:solidFill>
              <a:srgbClr val="FF0000"/>
            </a:solidFill>
          </a:ln>
        </p:spPr>
      </p:pic>
      <p:sp>
        <p:nvSpPr>
          <p:cNvPr id="14" name="Прямоугольник 13">
            <a:extLst>
              <a:ext uri="{FF2B5EF4-FFF2-40B4-BE49-F238E27FC236}">
                <a16:creationId xmlns="" xmlns:a16="http://schemas.microsoft.com/office/drawing/2014/main" id="{A95EF65D-F128-4F4D-B716-F638A5E3760E}"/>
              </a:ext>
            </a:extLst>
          </p:cNvPr>
          <p:cNvSpPr/>
          <p:nvPr/>
        </p:nvSpPr>
        <p:spPr>
          <a:xfrm>
            <a:off x="975360" y="2537460"/>
            <a:ext cx="373380" cy="2971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Прямая соединительная линия 15">
            <a:extLst>
              <a:ext uri="{FF2B5EF4-FFF2-40B4-BE49-F238E27FC236}">
                <a16:creationId xmlns="" xmlns:a16="http://schemas.microsoft.com/office/drawing/2014/main" id="{09226A5B-7556-48D5-A046-09CE4854857F}"/>
              </a:ext>
            </a:extLst>
          </p:cNvPr>
          <p:cNvCxnSpPr/>
          <p:nvPr/>
        </p:nvCxnSpPr>
        <p:spPr>
          <a:xfrm>
            <a:off x="1348740" y="2537460"/>
            <a:ext cx="3264992" cy="4800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 xmlns:a16="http://schemas.microsoft.com/office/drawing/2014/main" id="{15680266-509B-459E-9474-3A73F9F069EA}"/>
              </a:ext>
            </a:extLst>
          </p:cNvPr>
          <p:cNvCxnSpPr/>
          <p:nvPr/>
        </p:nvCxnSpPr>
        <p:spPr>
          <a:xfrm>
            <a:off x="975360" y="2834640"/>
            <a:ext cx="1073251" cy="2324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 xmlns:a16="http://schemas.microsoft.com/office/drawing/2014/main" id="{65FA49E8-1FC5-4704-B7AE-DCEC350A4E73}"/>
              </a:ext>
            </a:extLst>
          </p:cNvPr>
          <p:cNvCxnSpPr>
            <a:cxnSpLocks/>
          </p:cNvCxnSpPr>
          <p:nvPr/>
        </p:nvCxnSpPr>
        <p:spPr>
          <a:xfrm flipV="1">
            <a:off x="3351438" y="2309397"/>
            <a:ext cx="1218469" cy="20530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 xmlns:a16="http://schemas.microsoft.com/office/drawing/2014/main" id="{7B1C1189-B315-4AD6-B67C-04CEA092C204}"/>
              </a:ext>
            </a:extLst>
          </p:cNvPr>
          <p:cNvCxnSpPr>
            <a:cxnSpLocks/>
            <a:endCxn id="11" idx="1"/>
          </p:cNvCxnSpPr>
          <p:nvPr/>
        </p:nvCxnSpPr>
        <p:spPr>
          <a:xfrm flipV="1">
            <a:off x="3351438" y="2647565"/>
            <a:ext cx="6578879" cy="2050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Овал 22">
            <a:extLst>
              <a:ext uri="{FF2B5EF4-FFF2-40B4-BE49-F238E27FC236}">
                <a16:creationId xmlns="" xmlns:a16="http://schemas.microsoft.com/office/drawing/2014/main" id="{C2EC3C87-D0FA-470D-8776-F1C554C23616}"/>
              </a:ext>
            </a:extLst>
          </p:cNvPr>
          <p:cNvSpPr/>
          <p:nvPr/>
        </p:nvSpPr>
        <p:spPr>
          <a:xfrm>
            <a:off x="571500" y="5425440"/>
            <a:ext cx="190500" cy="1828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a:extLst>
              <a:ext uri="{FF2B5EF4-FFF2-40B4-BE49-F238E27FC236}">
                <a16:creationId xmlns="" xmlns:a16="http://schemas.microsoft.com/office/drawing/2014/main" id="{AC98EED1-2E76-4D23-9407-9F42188FC4A4}"/>
              </a:ext>
            </a:extLst>
          </p:cNvPr>
          <p:cNvSpPr/>
          <p:nvPr/>
        </p:nvSpPr>
        <p:spPr>
          <a:xfrm>
            <a:off x="571500" y="5760720"/>
            <a:ext cx="190500" cy="182880"/>
          </a:xfrm>
          <a:prstGeom prst="ellipse">
            <a:avLst/>
          </a:prstGeom>
          <a:solidFill>
            <a:srgbClr val="00A5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 xmlns:a16="http://schemas.microsoft.com/office/drawing/2014/main" id="{DA915C9F-F1AA-43E3-8E45-F930FB91D670}"/>
              </a:ext>
            </a:extLst>
          </p:cNvPr>
          <p:cNvSpPr txBox="1"/>
          <p:nvPr/>
        </p:nvSpPr>
        <p:spPr>
          <a:xfrm>
            <a:off x="802410" y="5372595"/>
            <a:ext cx="2437590" cy="276999"/>
          </a:xfrm>
          <a:prstGeom prst="rect">
            <a:avLst/>
          </a:prstGeom>
          <a:noFill/>
        </p:spPr>
        <p:txBody>
          <a:bodyPr wrap="none" rtlCol="0">
            <a:spAutoFit/>
          </a:bodyPr>
          <a:lstStyle/>
          <a:p>
            <a:r>
              <a:rPr lang="ru-RU" sz="1200" dirty="0"/>
              <a:t>Точки месторождений с ГК-1000/3</a:t>
            </a:r>
          </a:p>
        </p:txBody>
      </p:sp>
      <p:sp>
        <p:nvSpPr>
          <p:cNvPr id="26" name="TextBox 25">
            <a:extLst>
              <a:ext uri="{FF2B5EF4-FFF2-40B4-BE49-F238E27FC236}">
                <a16:creationId xmlns="" xmlns:a16="http://schemas.microsoft.com/office/drawing/2014/main" id="{44B6483C-CA35-42E4-AAFD-A0E75A81161D}"/>
              </a:ext>
            </a:extLst>
          </p:cNvPr>
          <p:cNvSpPr txBox="1"/>
          <p:nvPr/>
        </p:nvSpPr>
        <p:spPr>
          <a:xfrm>
            <a:off x="794790" y="5713660"/>
            <a:ext cx="3101042" cy="276999"/>
          </a:xfrm>
          <a:prstGeom prst="rect">
            <a:avLst/>
          </a:prstGeom>
          <a:noFill/>
        </p:spPr>
        <p:txBody>
          <a:bodyPr wrap="none" rtlCol="0">
            <a:spAutoFit/>
          </a:bodyPr>
          <a:lstStyle/>
          <a:p>
            <a:r>
              <a:rPr lang="ru-RU" sz="1200" dirty="0"/>
              <a:t>Центральные точки месторождений из ГКМ</a:t>
            </a:r>
          </a:p>
        </p:txBody>
      </p:sp>
      <p:pic>
        <p:nvPicPr>
          <p:cNvPr id="5" name="Рисунок 4">
            <a:extLst>
              <a:ext uri="{FF2B5EF4-FFF2-40B4-BE49-F238E27FC236}">
                <a16:creationId xmlns="" xmlns:a16="http://schemas.microsoft.com/office/drawing/2014/main" id="{80AE86B1-7A2E-4A03-83C5-B543344A86FD}"/>
              </a:ext>
            </a:extLst>
          </p:cNvPr>
          <p:cNvPicPr>
            <a:picLocks noChangeAspect="1"/>
          </p:cNvPicPr>
          <p:nvPr/>
        </p:nvPicPr>
        <p:blipFill>
          <a:blip r:embed="rId7"/>
          <a:stretch>
            <a:fillRect/>
          </a:stretch>
        </p:blipFill>
        <p:spPr>
          <a:xfrm>
            <a:off x="6560470" y="3880728"/>
            <a:ext cx="5566511" cy="2983733"/>
          </a:xfrm>
          <a:prstGeom prst="rect">
            <a:avLst/>
          </a:prstGeom>
        </p:spPr>
      </p:pic>
      <p:cxnSp>
        <p:nvCxnSpPr>
          <p:cNvPr id="15" name="Прямая соединительная линия 14">
            <a:extLst>
              <a:ext uri="{FF2B5EF4-FFF2-40B4-BE49-F238E27FC236}">
                <a16:creationId xmlns="" xmlns:a16="http://schemas.microsoft.com/office/drawing/2014/main" id="{5E1DDC41-6DC3-4E39-811C-8AF4A685B012}"/>
              </a:ext>
            </a:extLst>
          </p:cNvPr>
          <p:cNvCxnSpPr/>
          <p:nvPr/>
        </p:nvCxnSpPr>
        <p:spPr>
          <a:xfrm>
            <a:off x="5849712" y="3017520"/>
            <a:ext cx="4925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 xmlns:a16="http://schemas.microsoft.com/office/drawing/2014/main" id="{107DD5C6-5498-4F52-A8EA-7603022F5FE2}"/>
              </a:ext>
            </a:extLst>
          </p:cNvPr>
          <p:cNvCxnSpPr/>
          <p:nvPr/>
        </p:nvCxnSpPr>
        <p:spPr>
          <a:xfrm>
            <a:off x="10739176" y="3739747"/>
            <a:ext cx="4925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Блок-схема: ссылка на другую страницу 20">
            <a:extLst>
              <a:ext uri="{FF2B5EF4-FFF2-40B4-BE49-F238E27FC236}">
                <a16:creationId xmlns="" xmlns:a16="http://schemas.microsoft.com/office/drawing/2014/main" id="{B3C9CCCF-09D1-4497-BB61-FD658C02CD13}"/>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5</a:t>
            </a:r>
          </a:p>
        </p:txBody>
      </p:sp>
      <p:sp>
        <p:nvSpPr>
          <p:cNvPr id="28" name="TextBox 27">
            <a:extLst>
              <a:ext uri="{FF2B5EF4-FFF2-40B4-BE49-F238E27FC236}">
                <a16:creationId xmlns="" xmlns:a16="http://schemas.microsoft.com/office/drawing/2014/main" id="{3A7FFFE6-910E-4100-8601-A4D30E90FDE0}"/>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29" name="Прямоугольник 28">
            <a:extLst>
              <a:ext uri="{FF2B5EF4-FFF2-40B4-BE49-F238E27FC236}">
                <a16:creationId xmlns="" xmlns:a16="http://schemas.microsoft.com/office/drawing/2014/main" id="{03CDF655-7D44-42DB-8EE4-9B04DA8D66A0}"/>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12215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903976D5-8605-4E4F-9943-595A8210E345}"/>
              </a:ext>
            </a:extLst>
          </p:cNvPr>
          <p:cNvPicPr>
            <a:picLocks noChangeAspect="1"/>
          </p:cNvPicPr>
          <p:nvPr/>
        </p:nvPicPr>
        <p:blipFill>
          <a:blip r:embed="rId3"/>
          <a:stretch>
            <a:fillRect/>
          </a:stretch>
        </p:blipFill>
        <p:spPr>
          <a:xfrm>
            <a:off x="239006" y="1528302"/>
            <a:ext cx="6760054" cy="4437805"/>
          </a:xfrm>
          <a:prstGeom prst="rect">
            <a:avLst/>
          </a:prstGeom>
        </p:spPr>
      </p:pic>
      <p:pic>
        <p:nvPicPr>
          <p:cNvPr id="6" name="Рисунок 5">
            <a:extLst>
              <a:ext uri="{FF2B5EF4-FFF2-40B4-BE49-F238E27FC236}">
                <a16:creationId xmlns="" xmlns:a16="http://schemas.microsoft.com/office/drawing/2014/main" id="{6A6CEA5C-EA01-4C0B-B907-1FAB057C005F}"/>
              </a:ext>
            </a:extLst>
          </p:cNvPr>
          <p:cNvPicPr>
            <a:picLocks noChangeAspect="1"/>
          </p:cNvPicPr>
          <p:nvPr/>
        </p:nvPicPr>
        <p:blipFill>
          <a:blip r:embed="rId4"/>
          <a:stretch>
            <a:fillRect/>
          </a:stretch>
        </p:blipFill>
        <p:spPr>
          <a:xfrm>
            <a:off x="7838571" y="2082831"/>
            <a:ext cx="4114423" cy="3883276"/>
          </a:xfrm>
          <a:prstGeom prst="rect">
            <a:avLst/>
          </a:prstGeom>
        </p:spPr>
      </p:pic>
      <p:sp>
        <p:nvSpPr>
          <p:cNvPr id="4" name="TextBox 3">
            <a:extLst>
              <a:ext uri="{FF2B5EF4-FFF2-40B4-BE49-F238E27FC236}">
                <a16:creationId xmlns="" xmlns:a16="http://schemas.microsoft.com/office/drawing/2014/main" id="{D940DB37-BCBE-4D19-886D-72E372032853}"/>
              </a:ext>
            </a:extLst>
          </p:cNvPr>
          <p:cNvSpPr txBox="1"/>
          <p:nvPr/>
        </p:nvSpPr>
        <p:spPr>
          <a:xfrm>
            <a:off x="9216189" y="1713499"/>
            <a:ext cx="1733167" cy="369332"/>
          </a:xfrm>
          <a:prstGeom prst="rect">
            <a:avLst/>
          </a:prstGeom>
          <a:noFill/>
        </p:spPr>
        <p:txBody>
          <a:bodyPr wrap="none" rtlCol="0">
            <a:spAutoFit/>
          </a:bodyPr>
          <a:lstStyle/>
          <a:p>
            <a:r>
              <a:rPr lang="ru-RU" dirty="0"/>
              <a:t>М-б 1:1 000 000</a:t>
            </a:r>
          </a:p>
        </p:txBody>
      </p:sp>
      <p:sp>
        <p:nvSpPr>
          <p:cNvPr id="8" name="Прямоугольник 7">
            <a:extLst>
              <a:ext uri="{FF2B5EF4-FFF2-40B4-BE49-F238E27FC236}">
                <a16:creationId xmlns="" xmlns:a16="http://schemas.microsoft.com/office/drawing/2014/main" id="{C3778D6D-75E2-4441-8D22-9E281933ED9B}"/>
              </a:ext>
            </a:extLst>
          </p:cNvPr>
          <p:cNvSpPr/>
          <p:nvPr/>
        </p:nvSpPr>
        <p:spPr>
          <a:xfrm>
            <a:off x="6310313" y="1528302"/>
            <a:ext cx="688747" cy="143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 xmlns:a16="http://schemas.microsoft.com/office/drawing/2014/main" id="{3DCD364C-15AB-4F81-A665-B32C86D5706B}"/>
              </a:ext>
            </a:extLst>
          </p:cNvPr>
          <p:cNvSpPr txBox="1"/>
          <p:nvPr/>
        </p:nvSpPr>
        <p:spPr>
          <a:xfrm>
            <a:off x="540043" y="649374"/>
            <a:ext cx="11663680" cy="369332"/>
          </a:xfrm>
          <a:prstGeom prst="rect">
            <a:avLst/>
          </a:prstGeom>
          <a:solidFill>
            <a:schemeClr val="bg1"/>
          </a:solidFill>
        </p:spPr>
        <p:txBody>
          <a:bodyPr wrap="square" rtlCol="0">
            <a:spAutoFit/>
          </a:bodyPr>
          <a:lstStyle/>
          <a:p>
            <a:r>
              <a:rPr lang="ru-RU" dirty="0">
                <a:solidFill>
                  <a:srgbClr val="FF0000"/>
                </a:solidFill>
              </a:rPr>
              <a:t>Проблема объектов полезных ископаемых, </a:t>
            </a:r>
            <a:r>
              <a:rPr lang="ru-RU" dirty="0" err="1">
                <a:solidFill>
                  <a:srgbClr val="FF0000"/>
                </a:solidFill>
              </a:rPr>
              <a:t>минерагенического</a:t>
            </a:r>
            <a:r>
              <a:rPr lang="ru-RU" dirty="0">
                <a:solidFill>
                  <a:srgbClr val="FF0000"/>
                </a:solidFill>
              </a:rPr>
              <a:t> районирования и глав записок</a:t>
            </a:r>
          </a:p>
        </p:txBody>
      </p:sp>
      <p:sp>
        <p:nvSpPr>
          <p:cNvPr id="10" name="Блок-схема: ссылка на другую страницу 9">
            <a:extLst>
              <a:ext uri="{FF2B5EF4-FFF2-40B4-BE49-F238E27FC236}">
                <a16:creationId xmlns="" xmlns:a16="http://schemas.microsoft.com/office/drawing/2014/main" id="{D160E925-7A06-4B16-BF3F-4D25E897697E}"/>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6</a:t>
            </a:r>
          </a:p>
        </p:txBody>
      </p:sp>
      <p:sp>
        <p:nvSpPr>
          <p:cNvPr id="11" name="TextBox 10">
            <a:extLst>
              <a:ext uri="{FF2B5EF4-FFF2-40B4-BE49-F238E27FC236}">
                <a16:creationId xmlns="" xmlns:a16="http://schemas.microsoft.com/office/drawing/2014/main" id="{BA35B9E8-B14A-4FA2-A3CB-6E6EAA7BAB7C}"/>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12" name="Прямоугольник 11">
            <a:extLst>
              <a:ext uri="{FF2B5EF4-FFF2-40B4-BE49-F238E27FC236}">
                <a16:creationId xmlns="" xmlns:a16="http://schemas.microsoft.com/office/drawing/2014/main" id="{470CB03D-E919-4684-9B2D-41B9943F030D}"/>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7434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14">
            <a:extLst>
              <a:ext uri="{FF2B5EF4-FFF2-40B4-BE49-F238E27FC236}">
                <a16:creationId xmlns="" xmlns:a16="http://schemas.microsoft.com/office/drawing/2014/main" id="{AACAFE52-AACF-4398-9465-B8CF8A3CE6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096" y="1936050"/>
            <a:ext cx="9069178" cy="4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95479" y="-71123"/>
            <a:ext cx="8801663" cy="646331"/>
          </a:xfrm>
          <a:prstGeom prst="rect">
            <a:avLst/>
          </a:prstGeom>
          <a:noFill/>
        </p:spPr>
        <p:txBody>
          <a:bodyPr wrap="square" rtlCol="0">
            <a:spAutoFit/>
          </a:bodyPr>
          <a:lstStyle/>
          <a:p>
            <a:pPr algn="ctr"/>
            <a:r>
              <a:rPr lang="ru-RU" b="1" dirty="0">
                <a:solidFill>
                  <a:srgbClr val="232C82"/>
                </a:solidFill>
              </a:rPr>
              <a:t>Временная шкала создания комплектов государственной геологической карты масштаба 1:1 000 000 (третье поколение)</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821439" y="872927"/>
            <a:ext cx="1186341" cy="816290"/>
          </a:xfrm>
          <a:prstGeom prst="rect">
            <a:avLst/>
          </a:prstGeom>
          <a:ln>
            <a:solidFill>
              <a:schemeClr val="tx1"/>
            </a:solidFill>
          </a:ln>
          <a:effectLst>
            <a:outerShdw blurRad="50800" dist="38100" dir="2700000" algn="tl" rotWithShape="0">
              <a:prstClr val="black">
                <a:alpha val="40000"/>
              </a:prst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805470" y="872838"/>
            <a:ext cx="1177536" cy="808537"/>
          </a:xfrm>
          <a:prstGeom prst="rect">
            <a:avLst/>
          </a:prstGeom>
          <a:ln>
            <a:solidFill>
              <a:schemeClr val="tx1"/>
            </a:solidFill>
          </a:ln>
          <a:effectLst>
            <a:outerShdw blurRad="50800" dist="38100" dir="2700000" algn="tl" rotWithShape="0">
              <a:prstClr val="black">
                <a:alpha val="40000"/>
              </a:prstClr>
            </a:outerShdw>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948494" y="876804"/>
            <a:ext cx="1186341" cy="808537"/>
          </a:xfrm>
          <a:prstGeom prst="rect">
            <a:avLst/>
          </a:prstGeom>
          <a:ln>
            <a:solidFill>
              <a:schemeClr val="tx1"/>
            </a:solidFill>
          </a:ln>
          <a:effectLst>
            <a:outerShdw blurRad="50800" dist="38100" dir="2700000" algn="tl" rotWithShape="0">
              <a:prstClr val="black">
                <a:alpha val="40000"/>
              </a:prstClr>
            </a:outerShdw>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491" y="696074"/>
            <a:ext cx="823909" cy="1169802"/>
          </a:xfrm>
          <a:prstGeom prst="rect">
            <a:avLst/>
          </a:prstGeom>
          <a:ln>
            <a:solidFill>
              <a:schemeClr val="tx1"/>
            </a:solidFill>
          </a:ln>
          <a:effectLst>
            <a:outerShdw blurRad="50800" dist="38100" dir="2700000" algn="tl" rotWithShape="0">
              <a:prstClr val="black">
                <a:alpha val="40000"/>
              </a:prstClr>
            </a:outerShdw>
          </a:effectLst>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1739" y="696075"/>
            <a:ext cx="808539" cy="1169802"/>
          </a:xfrm>
          <a:prstGeom prst="rect">
            <a:avLst/>
          </a:prstGeom>
          <a:ln>
            <a:solidFill>
              <a:schemeClr val="tx1"/>
            </a:solidFill>
          </a:ln>
          <a:effectLst>
            <a:outerShdw blurRad="50800" dist="38100" dir="2700000" algn="tl" rotWithShape="0">
              <a:prstClr val="black">
                <a:alpha val="40000"/>
              </a:prstClr>
            </a:outerShdw>
          </a:effectLst>
        </p:spPr>
      </p:pic>
      <p:sp>
        <p:nvSpPr>
          <p:cNvPr id="10" name="Прямоугольник 9">
            <a:extLst>
              <a:ext uri="{FF2B5EF4-FFF2-40B4-BE49-F238E27FC236}">
                <a16:creationId xmlns="" xmlns:a16="http://schemas.microsoft.com/office/drawing/2014/main" id="{47A44D67-C0E3-4B4A-A02B-7EDDC5119653}"/>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8635638" y="4976950"/>
            <a:ext cx="1614536" cy="184666"/>
          </a:xfrm>
          <a:prstGeom prst="rect">
            <a:avLst/>
          </a:prstGeom>
          <a:solidFill>
            <a:schemeClr val="accent1">
              <a:lumMod val="20000"/>
              <a:lumOff val="80000"/>
            </a:schemeClr>
          </a:solidFill>
          <a:ln>
            <a:solidFill>
              <a:schemeClr val="tx1"/>
            </a:solidFill>
          </a:ln>
        </p:spPr>
        <p:txBody>
          <a:bodyPr wrap="square" lIns="0" tIns="0" rIns="0" bIns="0" rtlCol="0">
            <a:spAutoFit/>
          </a:bodyPr>
          <a:lstStyle/>
          <a:p>
            <a:pPr algn="ctr"/>
            <a:r>
              <a:rPr lang="ru-RU" sz="1200" dirty="0" smtClean="0"/>
              <a:t>Мониторинг ГК-1000</a:t>
            </a:r>
            <a:endParaRPr lang="ru-RU" sz="1200" dirty="0"/>
          </a:p>
        </p:txBody>
      </p:sp>
    </p:spTree>
    <p:extLst>
      <p:ext uri="{BB962C8B-B14F-4D97-AF65-F5344CB8AC3E}">
        <p14:creationId xmlns:p14="http://schemas.microsoft.com/office/powerpoint/2010/main" val="311870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 xmlns:a16="http://schemas.microsoft.com/office/drawing/2014/main" id="{EC3D163B-88C3-49DE-AA70-B6B6492C00A1}"/>
              </a:ext>
            </a:extLst>
          </p:cNvPr>
          <p:cNvPicPr>
            <a:picLocks noChangeAspect="1"/>
          </p:cNvPicPr>
          <p:nvPr/>
        </p:nvPicPr>
        <p:blipFill>
          <a:blip r:embed="rId3"/>
          <a:stretch>
            <a:fillRect/>
          </a:stretch>
        </p:blipFill>
        <p:spPr>
          <a:xfrm>
            <a:off x="2160553" y="732794"/>
            <a:ext cx="7377084" cy="5731942"/>
          </a:xfrm>
          <a:prstGeom prst="rect">
            <a:avLst/>
          </a:prstGeom>
        </p:spPr>
      </p:pic>
      <p:sp>
        <p:nvSpPr>
          <p:cNvPr id="5" name="TextBox 4">
            <a:extLst>
              <a:ext uri="{FF2B5EF4-FFF2-40B4-BE49-F238E27FC236}">
                <a16:creationId xmlns="" xmlns:a16="http://schemas.microsoft.com/office/drawing/2014/main" id="{513773F3-E6CD-4412-AE3D-6004F987309A}"/>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6" name="Прямоугольник 5">
            <a:extLst>
              <a:ext uri="{FF2B5EF4-FFF2-40B4-BE49-F238E27FC236}">
                <a16:creationId xmlns="" xmlns:a16="http://schemas.microsoft.com/office/drawing/2014/main" id="{7972EC7F-8D8A-41CB-BEA3-DB49E94CF6FC}"/>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685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540043" y="613810"/>
            <a:ext cx="11663680" cy="369332"/>
          </a:xfrm>
          <a:prstGeom prst="rect">
            <a:avLst/>
          </a:prstGeom>
          <a:solidFill>
            <a:schemeClr val="bg1"/>
          </a:solidFill>
        </p:spPr>
        <p:txBody>
          <a:bodyPr wrap="square" rtlCol="0">
            <a:spAutoFit/>
          </a:bodyPr>
          <a:lstStyle/>
          <a:p>
            <a:r>
              <a:rPr lang="ru-RU" dirty="0">
                <a:solidFill>
                  <a:srgbClr val="FF0000"/>
                </a:solidFill>
              </a:rPr>
              <a:t>Неопределенность и изменяемость состава баз данных, работа с централизованными ресурсами</a:t>
            </a:r>
          </a:p>
        </p:txBody>
      </p:sp>
      <p:sp>
        <p:nvSpPr>
          <p:cNvPr id="5" name="TextBox 4">
            <a:extLst>
              <a:ext uri="{FF2B5EF4-FFF2-40B4-BE49-F238E27FC236}">
                <a16:creationId xmlns="" xmlns:a16="http://schemas.microsoft.com/office/drawing/2014/main" id="{AA8FB69A-BF89-46A8-AA04-50899D231ECE}"/>
              </a:ext>
            </a:extLst>
          </p:cNvPr>
          <p:cNvSpPr txBox="1"/>
          <p:nvPr/>
        </p:nvSpPr>
        <p:spPr>
          <a:xfrm>
            <a:off x="145142" y="1238589"/>
            <a:ext cx="11901714" cy="4820935"/>
          </a:xfrm>
          <a:prstGeom prst="rect">
            <a:avLst/>
          </a:prstGeom>
          <a:noFill/>
        </p:spPr>
        <p:txBody>
          <a:bodyPr wrap="square">
            <a:spAutoFit/>
          </a:bodyPr>
          <a:lstStyle/>
          <a:p>
            <a:pPr indent="450215" algn="just">
              <a:spcAft>
                <a:spcPts val="300"/>
              </a:spcAft>
            </a:pPr>
            <a:r>
              <a:rPr lang="ru-RU" sz="1400" b="1" i="1" dirty="0">
                <a:effectLst/>
                <a:ea typeface="Calibri" panose="020F0502020204030204" pitchFamily="34" charset="0"/>
              </a:rPr>
              <a:t>Первичная информация:</a:t>
            </a:r>
            <a:endParaRPr lang="ru-RU" sz="1400" dirty="0">
              <a:effectLst/>
              <a:ea typeface="Calibri" panose="020F0502020204030204" pitchFamily="34" charset="0"/>
            </a:endParaRPr>
          </a:p>
          <a:p>
            <a:pPr indent="450215" algn="just">
              <a:spcAft>
                <a:spcPts val="300"/>
              </a:spcAft>
            </a:pPr>
            <a:r>
              <a:rPr lang="ru-RU" sz="1400" dirty="0">
                <a:effectLst/>
                <a:ea typeface="Calibri" panose="020F0502020204030204" pitchFamily="34" charset="0"/>
              </a:rPr>
              <a:t>- карты фактического материала (карты точек наблюдения, карты видов опробования, карты результатов опробования по видам работ), увязанные с базой первичных данных;</a:t>
            </a:r>
          </a:p>
          <a:p>
            <a:pPr indent="450215" algn="just">
              <a:spcAft>
                <a:spcPts val="300"/>
              </a:spcAft>
            </a:pPr>
            <a:r>
              <a:rPr lang="ru-RU" sz="1400" dirty="0">
                <a:effectLst/>
                <a:ea typeface="Calibri" panose="020F0502020204030204" pitchFamily="34" charset="0"/>
              </a:rPr>
              <a:t>- полевая документация (структурированная информация на основе данных сканированных дневников, журналов образцов, журналов опробования, базы первичных данных, фотодокументации из комплектов Госгеколкарты-1000/3);</a:t>
            </a:r>
          </a:p>
          <a:p>
            <a:pPr indent="450215" algn="just">
              <a:spcAft>
                <a:spcPts val="300"/>
              </a:spcAft>
            </a:pPr>
            <a:r>
              <a:rPr lang="ru-RU" sz="1400" dirty="0">
                <a:effectLst/>
                <a:ea typeface="Calibri" panose="020F0502020204030204" pitchFamily="34" charset="0"/>
              </a:rPr>
              <a:t>- увязка карт фактического материала и первичных материалов из комплектов Госгеолкарты-1000/3 с картографируемыми подразделениями.</a:t>
            </a:r>
          </a:p>
          <a:p>
            <a:pPr indent="450215" algn="just">
              <a:spcAft>
                <a:spcPts val="300"/>
              </a:spcAft>
            </a:pPr>
            <a:r>
              <a:rPr lang="ru-RU" sz="1400" b="1" i="1" dirty="0">
                <a:effectLst/>
                <a:ea typeface="Calibri" panose="020F0502020204030204" pitchFamily="34" charset="0"/>
              </a:rPr>
              <a:t>Сопровождающая информация:</a:t>
            </a:r>
            <a:endParaRPr lang="ru-RU" sz="1400" dirty="0">
              <a:effectLst/>
              <a:ea typeface="Calibri" panose="020F0502020204030204" pitchFamily="34" charset="0"/>
            </a:endParaRPr>
          </a:p>
          <a:p>
            <a:pPr indent="450215" algn="just">
              <a:spcAft>
                <a:spcPts val="300"/>
              </a:spcAft>
            </a:pPr>
            <a:r>
              <a:rPr lang="ru-RU" sz="1400" dirty="0">
                <a:effectLst/>
                <a:ea typeface="Calibri" panose="020F0502020204030204" pitchFamily="34" charset="0"/>
              </a:rPr>
              <a:t>- информация о стратотипах, опорных разрезах, петротипах, опорных скважинах, размещенная в информационном ресурсе ГИС-Атласа карты стратотипов и </a:t>
            </a:r>
            <a:r>
              <a:rPr lang="ru-RU" sz="1400" dirty="0" err="1">
                <a:effectLst/>
                <a:ea typeface="Calibri" panose="020F0502020204030204" pitchFamily="34" charset="0"/>
              </a:rPr>
              <a:t>петротипов</a:t>
            </a:r>
            <a:r>
              <a:rPr lang="ru-RU" sz="1400" dirty="0">
                <a:effectLst/>
                <a:ea typeface="Calibri" panose="020F0502020204030204" pitchFamily="34" charset="0"/>
              </a:rPr>
              <a:t>;</a:t>
            </a:r>
          </a:p>
          <a:p>
            <a:pPr indent="450215" algn="just">
              <a:spcAft>
                <a:spcPts val="300"/>
              </a:spcAft>
            </a:pPr>
            <a:r>
              <a:rPr lang="ru-RU" sz="1400" dirty="0">
                <a:effectLst/>
                <a:ea typeface="Calibri" panose="020F0502020204030204" pitchFamily="34" charset="0"/>
              </a:rPr>
              <a:t>- информация о полезных ископаемых (месторождения, рудопроявления), приведенная в соответствии со структурой данных ГКМ, пополненная информацией о состоянии запасов и принадлежности к таксонам </a:t>
            </a:r>
            <a:r>
              <a:rPr lang="ru-RU" sz="1400" dirty="0" err="1">
                <a:effectLst/>
                <a:ea typeface="Calibri" panose="020F0502020204030204" pitchFamily="34" charset="0"/>
              </a:rPr>
              <a:t>минерагенического</a:t>
            </a:r>
            <a:r>
              <a:rPr lang="ru-RU" sz="1400" dirty="0">
                <a:effectLst/>
                <a:ea typeface="Calibri" panose="020F0502020204030204" pitchFamily="34" charset="0"/>
              </a:rPr>
              <a:t> районирования Госгеолкарты-1000/3;</a:t>
            </a:r>
          </a:p>
          <a:p>
            <a:pPr indent="450215" algn="just">
              <a:spcAft>
                <a:spcPts val="300"/>
              </a:spcAft>
            </a:pPr>
            <a:r>
              <a:rPr lang="ru-RU" sz="1400" dirty="0">
                <a:effectLst/>
                <a:ea typeface="Calibri" panose="020F0502020204030204" pitchFamily="34" charset="0"/>
              </a:rPr>
              <a:t>- информация о полезных ископаемых (рудопроявления, пункты минерализации, россыпи, потоки рассеяния), актуализированная по состоянию на 01.01.2020 г.; </a:t>
            </a:r>
          </a:p>
          <a:p>
            <a:pPr indent="450215" algn="just">
              <a:spcAft>
                <a:spcPts val="300"/>
              </a:spcAft>
            </a:pPr>
            <a:r>
              <a:rPr lang="ru-RU" sz="1400" dirty="0">
                <a:effectLst/>
                <a:ea typeface="Calibri" panose="020F0502020204030204" pitchFamily="34" charset="0"/>
              </a:rPr>
              <a:t>- информация по геологической, геофизической и геохимической изученности площади листов масштабов 1:1 000 000, 1:200 000 и 1:50 000, включающая картограммы и каталоги в виде таблиц (с указанием границ карт, их масштаба, авторов и времени составления) дополненная работами, завершенными после создания комплекта Госгеолкарты-1000/3;</a:t>
            </a:r>
          </a:p>
          <a:p>
            <a:pPr indent="450215" algn="just">
              <a:spcAft>
                <a:spcPts val="300"/>
              </a:spcAft>
            </a:pPr>
            <a:r>
              <a:rPr lang="ru-RU" sz="1400" dirty="0">
                <a:effectLst/>
                <a:ea typeface="Calibri" panose="020F0502020204030204" pitchFamily="34" charset="0"/>
              </a:rPr>
              <a:t>- </a:t>
            </a:r>
            <a:r>
              <a:rPr lang="ru-RU" sz="1400" dirty="0" err="1">
                <a:effectLst/>
                <a:ea typeface="Calibri" panose="020F0502020204030204" pitchFamily="34" charset="0"/>
              </a:rPr>
              <a:t>метабаза</a:t>
            </a:r>
            <a:r>
              <a:rPr lang="ru-RU" sz="1400" dirty="0">
                <a:effectLst/>
                <a:ea typeface="Calibri" panose="020F0502020204030204" pitchFamily="34" charset="0"/>
              </a:rPr>
              <a:t> о наличии и месте хранения информации с указанием ссылок на их размещение в информационных ресурсах ФГБУ «ВСЕГЕИ»:</a:t>
            </a:r>
          </a:p>
          <a:p>
            <a:pPr marL="342900" lvl="0" indent="-342900" algn="just">
              <a:lnSpc>
                <a:spcPct val="107000"/>
              </a:lnSpc>
              <a:buFont typeface="Symbol" panose="05050102010706020507" pitchFamily="18" charset="2"/>
              <a:buChar char=""/>
            </a:pPr>
            <a:r>
              <a:rPr lang="ru-RU" sz="1400" dirty="0">
                <a:effectLst/>
                <a:ea typeface="Calibri" panose="020F0502020204030204" pitchFamily="34" charset="0"/>
                <a:cs typeface="Times New Roman" panose="02020603050405020304" pitchFamily="18" charset="0"/>
              </a:rPr>
              <a:t>ГФО-1000, ГХО-1000, ДО-1000 </a:t>
            </a:r>
            <a:r>
              <a:rPr lang="ru-RU" sz="1400" dirty="0"/>
              <a:t>(с указанием форматов представления данных);</a:t>
            </a:r>
          </a:p>
          <a:p>
            <a:pPr marL="342900" lvl="0" indent="-342900" algn="just">
              <a:lnSpc>
                <a:spcPct val="107000"/>
              </a:lnSpc>
              <a:buFont typeface="Symbol" panose="05050102010706020507" pitchFamily="18" charset="2"/>
              <a:buChar char=""/>
            </a:pPr>
            <a:r>
              <a:rPr lang="ru-RU" sz="1400" dirty="0">
                <a:effectLst/>
                <a:ea typeface="Calibri" panose="020F0502020204030204" pitchFamily="34" charset="0"/>
                <a:cs typeface="Times New Roman" panose="02020603050405020304" pitchFamily="18" charset="0"/>
              </a:rPr>
              <a:t>карты комплектов ГК-1000 первого и второго поколений в формате геопривязанных растров с объяснительными записками;</a:t>
            </a:r>
          </a:p>
          <a:p>
            <a:pPr marL="342900" lvl="0" indent="-342900" algn="just">
              <a:lnSpc>
                <a:spcPct val="107000"/>
              </a:lnSpc>
              <a:spcAft>
                <a:spcPts val="800"/>
              </a:spcAft>
              <a:buFont typeface="Symbol" panose="05050102010706020507" pitchFamily="18" charset="2"/>
              <a:buChar char=""/>
            </a:pPr>
            <a:r>
              <a:rPr lang="ru-RU" sz="1400" dirty="0">
                <a:effectLst/>
                <a:ea typeface="Calibri" panose="020F0502020204030204" pitchFamily="34" charset="0"/>
                <a:cs typeface="Times New Roman" panose="02020603050405020304" pitchFamily="18" charset="0"/>
              </a:rPr>
              <a:t>карты комплектов ГК-200 первого и второго изданий в формате геопривязанных растров с объяснительными записками.</a:t>
            </a:r>
          </a:p>
        </p:txBody>
      </p:sp>
      <p:sp>
        <p:nvSpPr>
          <p:cNvPr id="6" name="Блок-схема: ссылка на другую страницу 5">
            <a:extLst>
              <a:ext uri="{FF2B5EF4-FFF2-40B4-BE49-F238E27FC236}">
                <a16:creationId xmlns="" xmlns:a16="http://schemas.microsoft.com/office/drawing/2014/main" id="{CC809279-96AB-462C-8A68-175FED747810}"/>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7</a:t>
            </a:r>
          </a:p>
        </p:txBody>
      </p:sp>
      <p:sp>
        <p:nvSpPr>
          <p:cNvPr id="7" name="TextBox 6">
            <a:extLst>
              <a:ext uri="{FF2B5EF4-FFF2-40B4-BE49-F238E27FC236}">
                <a16:creationId xmlns="" xmlns:a16="http://schemas.microsoft.com/office/drawing/2014/main" id="{A9F23C74-8741-4F90-8A14-D12E71E81BCA}"/>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8" name="Прямоугольник 7">
            <a:extLst>
              <a:ext uri="{FF2B5EF4-FFF2-40B4-BE49-F238E27FC236}">
                <a16:creationId xmlns="" xmlns:a16="http://schemas.microsoft.com/office/drawing/2014/main" id="{6704BB07-EADA-4F29-96CF-8D3DB608BCA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205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503056" y="540775"/>
            <a:ext cx="11663680" cy="923330"/>
          </a:xfrm>
          <a:prstGeom prst="rect">
            <a:avLst/>
          </a:prstGeom>
          <a:solidFill>
            <a:schemeClr val="bg1"/>
          </a:solidFill>
        </p:spPr>
        <p:txBody>
          <a:bodyPr wrap="square" rtlCol="0">
            <a:spAutoFit/>
          </a:bodyPr>
          <a:lstStyle/>
          <a:p>
            <a:r>
              <a:rPr lang="ru-RU" dirty="0">
                <a:solidFill>
                  <a:srgbClr val="FF0000"/>
                </a:solidFill>
              </a:rPr>
              <a:t>Неопределенность места хранения ГФО и ГХО, недоступность их широкому кругу пользователей, вопрос размещения на сайте ВСЕГЕИ</a:t>
            </a:r>
          </a:p>
          <a:p>
            <a:endParaRPr lang="ru-RU" dirty="0">
              <a:solidFill>
                <a:srgbClr val="FF0000"/>
              </a:solidFill>
            </a:endParaRPr>
          </a:p>
        </p:txBody>
      </p:sp>
      <p:sp>
        <p:nvSpPr>
          <p:cNvPr id="5" name="TextBox 4">
            <a:extLst>
              <a:ext uri="{FF2B5EF4-FFF2-40B4-BE49-F238E27FC236}">
                <a16:creationId xmlns="" xmlns:a16="http://schemas.microsoft.com/office/drawing/2014/main" id="{134B237C-E21C-4593-B7B5-AFC6610D4D12}"/>
              </a:ext>
            </a:extLst>
          </p:cNvPr>
          <p:cNvSpPr txBox="1"/>
          <p:nvPr/>
        </p:nvSpPr>
        <p:spPr>
          <a:xfrm>
            <a:off x="359514" y="1121389"/>
            <a:ext cx="11663679" cy="2153475"/>
          </a:xfrm>
          <a:prstGeom prst="rect">
            <a:avLst/>
          </a:prstGeom>
          <a:noFill/>
        </p:spPr>
        <p:txBody>
          <a:bodyPr wrap="square">
            <a:spAutoFit/>
          </a:bodyPr>
          <a:lstStyle/>
          <a:p>
            <a:pPr indent="450215" algn="just">
              <a:spcAft>
                <a:spcPts val="300"/>
              </a:spcAft>
            </a:pPr>
            <a:r>
              <a:rPr lang="ru-RU" sz="1800" dirty="0">
                <a:effectLst/>
                <a:ea typeface="Calibri" panose="020F0502020204030204" pitchFamily="34" charset="0"/>
              </a:rPr>
              <a:t>- </a:t>
            </a:r>
            <a:r>
              <a:rPr lang="ru-RU" sz="1800" dirty="0" err="1">
                <a:effectLst/>
                <a:ea typeface="Calibri" panose="020F0502020204030204" pitchFamily="34" charset="0"/>
              </a:rPr>
              <a:t>метабаза</a:t>
            </a:r>
            <a:r>
              <a:rPr lang="ru-RU" sz="1800" dirty="0">
                <a:effectLst/>
                <a:ea typeface="Calibri" panose="020F0502020204030204" pitchFamily="34" charset="0"/>
              </a:rPr>
              <a:t> о наличии и месте хранения информации с указанием ссылок на их размещение в информационных ресурсах ФГБУ «ВСЕГЕИ»:</a:t>
            </a:r>
          </a:p>
          <a:p>
            <a:pPr marL="342900" lvl="0" indent="-342900" algn="just">
              <a:lnSpc>
                <a:spcPct val="107000"/>
              </a:lnSpc>
              <a:buFont typeface="Symbol" panose="05050102010706020507" pitchFamily="18" charset="2"/>
              <a:buChar char=""/>
            </a:pPr>
            <a:r>
              <a:rPr lang="ru-RU" sz="1800" dirty="0">
                <a:effectLst/>
                <a:ea typeface="Calibri" panose="020F0502020204030204" pitchFamily="34" charset="0"/>
                <a:cs typeface="Times New Roman" panose="02020603050405020304" pitchFamily="18" charset="0"/>
              </a:rPr>
              <a:t>ГФО-1000, ГХО-1000, ДО-1000 </a:t>
            </a:r>
            <a:r>
              <a:rPr lang="ru-RU" dirty="0">
                <a:cs typeface="Times New Roman" panose="02020603050405020304" pitchFamily="18" charset="0"/>
              </a:rPr>
              <a:t>(с указанием форматов представления данных);</a:t>
            </a:r>
          </a:p>
          <a:p>
            <a:pPr marL="342900" lvl="0" indent="-342900" algn="just">
              <a:lnSpc>
                <a:spcPct val="107000"/>
              </a:lnSpc>
              <a:buFont typeface="Symbol" panose="05050102010706020507" pitchFamily="18" charset="2"/>
              <a:buChar char=""/>
            </a:pPr>
            <a:r>
              <a:rPr lang="ru-RU" dirty="0">
                <a:cs typeface="Times New Roman" panose="02020603050405020304" pitchFamily="18" charset="0"/>
              </a:rPr>
              <a:t>карты комплектов ГК-1000 первого и второго поколений в формате геопривязанн</a:t>
            </a:r>
            <a:r>
              <a:rPr lang="ru-RU" sz="1800" dirty="0">
                <a:effectLst/>
                <a:ea typeface="Calibri" panose="020F0502020204030204" pitchFamily="34" charset="0"/>
                <a:cs typeface="Times New Roman" panose="02020603050405020304" pitchFamily="18" charset="0"/>
              </a:rPr>
              <a:t>ых растров с объяснительными записками;</a:t>
            </a:r>
          </a:p>
          <a:p>
            <a:pPr marL="342900" lvl="0" indent="-342900" algn="just">
              <a:lnSpc>
                <a:spcPct val="107000"/>
              </a:lnSpc>
              <a:spcAft>
                <a:spcPts val="800"/>
              </a:spcAft>
              <a:buFont typeface="Symbol" panose="05050102010706020507" pitchFamily="18" charset="2"/>
              <a:buChar char=""/>
            </a:pPr>
            <a:r>
              <a:rPr lang="ru-RU" sz="1800" dirty="0">
                <a:effectLst/>
                <a:ea typeface="Calibri" panose="020F0502020204030204" pitchFamily="34" charset="0"/>
                <a:cs typeface="Times New Roman" panose="02020603050405020304" pitchFamily="18" charset="0"/>
              </a:rPr>
              <a:t>карты комплектов ГК-200 первого и второго изданий в формате геопривязанных растров с объяснительными записками.</a:t>
            </a:r>
          </a:p>
        </p:txBody>
      </p:sp>
      <p:pic>
        <p:nvPicPr>
          <p:cNvPr id="6" name="Рисунок 5">
            <a:extLst>
              <a:ext uri="{FF2B5EF4-FFF2-40B4-BE49-F238E27FC236}">
                <a16:creationId xmlns="" xmlns:a16="http://schemas.microsoft.com/office/drawing/2014/main" id="{F556394B-5C73-4BF4-B65F-86AD3E53A992}"/>
              </a:ext>
            </a:extLst>
          </p:cNvPr>
          <p:cNvPicPr>
            <a:picLocks noChangeAspect="1"/>
          </p:cNvPicPr>
          <p:nvPr/>
        </p:nvPicPr>
        <p:blipFill>
          <a:blip r:embed="rId3"/>
          <a:stretch>
            <a:fillRect/>
          </a:stretch>
        </p:blipFill>
        <p:spPr>
          <a:xfrm>
            <a:off x="6096000" y="3274864"/>
            <a:ext cx="5704974" cy="3430963"/>
          </a:xfrm>
          <a:prstGeom prst="rect">
            <a:avLst/>
          </a:prstGeom>
          <a:ln>
            <a:solidFill>
              <a:schemeClr val="tx1"/>
            </a:solidFill>
          </a:ln>
          <a:effectLst>
            <a:outerShdw blurRad="50800" dist="38100" dir="2700000" algn="tl" rotWithShape="0">
              <a:prstClr val="black">
                <a:alpha val="40000"/>
              </a:prstClr>
            </a:outerShdw>
          </a:effectLst>
        </p:spPr>
      </p:pic>
      <p:pic>
        <p:nvPicPr>
          <p:cNvPr id="10" name="Рисунок 9">
            <a:extLst>
              <a:ext uri="{FF2B5EF4-FFF2-40B4-BE49-F238E27FC236}">
                <a16:creationId xmlns="" xmlns:a16="http://schemas.microsoft.com/office/drawing/2014/main" id="{E788D5C2-20D5-4E62-842A-CEF97E096717}"/>
              </a:ext>
            </a:extLst>
          </p:cNvPr>
          <p:cNvPicPr>
            <a:picLocks noChangeAspect="1"/>
          </p:cNvPicPr>
          <p:nvPr/>
        </p:nvPicPr>
        <p:blipFill>
          <a:blip r:embed="rId4"/>
          <a:stretch>
            <a:fillRect/>
          </a:stretch>
        </p:blipFill>
        <p:spPr>
          <a:xfrm>
            <a:off x="650642" y="3280024"/>
            <a:ext cx="4735781" cy="3425803"/>
          </a:xfrm>
          <a:prstGeom prst="rect">
            <a:avLst/>
          </a:prstGeom>
          <a:ln>
            <a:solidFill>
              <a:schemeClr val="tx1"/>
            </a:solidFill>
          </a:ln>
          <a:effectLst>
            <a:outerShdw blurRad="50800" dist="38100" dir="2700000" algn="tl" rotWithShape="0">
              <a:prstClr val="black">
                <a:alpha val="40000"/>
              </a:prstClr>
            </a:outerShdw>
          </a:effectLst>
        </p:spPr>
      </p:pic>
      <p:sp>
        <p:nvSpPr>
          <p:cNvPr id="7" name="Блок-схема: ссылка на другую страницу 6">
            <a:extLst>
              <a:ext uri="{FF2B5EF4-FFF2-40B4-BE49-F238E27FC236}">
                <a16:creationId xmlns="" xmlns:a16="http://schemas.microsoft.com/office/drawing/2014/main" id="{3D7E328C-B645-4C8B-9F64-BF2360286BB4}"/>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8</a:t>
            </a:r>
          </a:p>
        </p:txBody>
      </p:sp>
      <p:sp>
        <p:nvSpPr>
          <p:cNvPr id="8" name="TextBox 7">
            <a:extLst>
              <a:ext uri="{FF2B5EF4-FFF2-40B4-BE49-F238E27FC236}">
                <a16:creationId xmlns="" xmlns:a16="http://schemas.microsoft.com/office/drawing/2014/main" id="{AD75EA4D-94E4-4F70-9FEF-3000222196B5}"/>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9" name="Прямоугольник 8">
            <a:extLst>
              <a:ext uri="{FF2B5EF4-FFF2-40B4-BE49-F238E27FC236}">
                <a16:creationId xmlns="" xmlns:a16="http://schemas.microsoft.com/office/drawing/2014/main" id="{4EA0C8AB-C04A-4EFC-94F3-DB4F03642E4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10570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655126" y="649374"/>
            <a:ext cx="11663680" cy="1128514"/>
          </a:xfrm>
          <a:prstGeom prst="rect">
            <a:avLst/>
          </a:prstGeom>
          <a:solidFill>
            <a:schemeClr val="bg1"/>
          </a:solidFill>
        </p:spPr>
        <p:txBody>
          <a:bodyPr wrap="square" rtlCol="0">
            <a:spAutoFit/>
          </a:bodyPr>
          <a:lstStyle/>
          <a:p>
            <a:pPr>
              <a:spcAft>
                <a:spcPts val="800"/>
              </a:spcAft>
            </a:pPr>
            <a:r>
              <a:rPr lang="ru-RU" dirty="0" err="1">
                <a:solidFill>
                  <a:srgbClr val="FF0000"/>
                </a:solidFill>
              </a:rPr>
              <a:t>Межсерийная</a:t>
            </a:r>
            <a:r>
              <a:rPr lang="ru-RU" dirty="0">
                <a:solidFill>
                  <a:srgbClr val="FF0000"/>
                </a:solidFill>
              </a:rPr>
              <a:t> корреляция, этапы развития территорий, районирование, геологические противоречия</a:t>
            </a:r>
          </a:p>
          <a:p>
            <a:pPr>
              <a:spcAft>
                <a:spcPts val="800"/>
              </a:spcAft>
            </a:pPr>
            <a:r>
              <a:rPr lang="ru-RU" dirty="0">
                <a:solidFill>
                  <a:srgbClr val="FF0000"/>
                </a:solidFill>
              </a:rPr>
              <a:t>Апробация в НРС Роснедра</a:t>
            </a:r>
          </a:p>
          <a:p>
            <a:pPr>
              <a:spcAft>
                <a:spcPts val="800"/>
              </a:spcAft>
            </a:pPr>
            <a:r>
              <a:rPr lang="ru-RU" dirty="0">
                <a:solidFill>
                  <a:srgbClr val="FF0000"/>
                </a:solidFill>
              </a:rPr>
              <a:t>Кадровые проблемы мониторинга Госгеолкарты-1000/3</a:t>
            </a:r>
          </a:p>
        </p:txBody>
      </p:sp>
      <p:pic>
        <p:nvPicPr>
          <p:cNvPr id="5" name="Рисунок 4">
            <a:extLst>
              <a:ext uri="{FF2B5EF4-FFF2-40B4-BE49-F238E27FC236}">
                <a16:creationId xmlns="" xmlns:a16="http://schemas.microsoft.com/office/drawing/2014/main" id="{F3F2BADB-33DD-4080-841E-D24E131164BB}"/>
              </a:ext>
            </a:extLst>
          </p:cNvPr>
          <p:cNvPicPr>
            <a:picLocks noChangeAspect="1"/>
          </p:cNvPicPr>
          <p:nvPr/>
        </p:nvPicPr>
        <p:blipFill>
          <a:blip r:embed="rId3"/>
          <a:stretch>
            <a:fillRect/>
          </a:stretch>
        </p:blipFill>
        <p:spPr>
          <a:xfrm>
            <a:off x="1528936" y="1939006"/>
            <a:ext cx="9540921" cy="4895529"/>
          </a:xfrm>
          <a:prstGeom prst="rect">
            <a:avLst/>
          </a:prstGeom>
        </p:spPr>
      </p:pic>
      <p:sp>
        <p:nvSpPr>
          <p:cNvPr id="6" name="Блок-схема: ссылка на другую страницу 5">
            <a:extLst>
              <a:ext uri="{FF2B5EF4-FFF2-40B4-BE49-F238E27FC236}">
                <a16:creationId xmlns="" xmlns:a16="http://schemas.microsoft.com/office/drawing/2014/main" id="{B2E0BECB-8CF8-4F2A-B80B-5C580A7EFAFF}"/>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9</a:t>
            </a:r>
          </a:p>
        </p:txBody>
      </p:sp>
      <p:sp>
        <p:nvSpPr>
          <p:cNvPr id="7" name="Блок-схема: ссылка на другую страницу 6">
            <a:extLst>
              <a:ext uri="{FF2B5EF4-FFF2-40B4-BE49-F238E27FC236}">
                <a16:creationId xmlns="" xmlns:a16="http://schemas.microsoft.com/office/drawing/2014/main" id="{0F874E99-E408-4D04-84AC-42F82C5D9FCC}"/>
              </a:ext>
            </a:extLst>
          </p:cNvPr>
          <p:cNvSpPr/>
          <p:nvPr/>
        </p:nvSpPr>
        <p:spPr>
          <a:xfrm rot="16200000">
            <a:off x="90421" y="954089"/>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10</a:t>
            </a:r>
          </a:p>
        </p:txBody>
      </p:sp>
      <p:sp>
        <p:nvSpPr>
          <p:cNvPr id="8" name="Блок-схема: ссылка на другую страницу 7">
            <a:extLst>
              <a:ext uri="{FF2B5EF4-FFF2-40B4-BE49-F238E27FC236}">
                <a16:creationId xmlns="" xmlns:a16="http://schemas.microsoft.com/office/drawing/2014/main" id="{95EDE4BF-5BF1-489A-90CC-B1A0424146EB}"/>
              </a:ext>
            </a:extLst>
          </p:cNvPr>
          <p:cNvSpPr/>
          <p:nvPr/>
        </p:nvSpPr>
        <p:spPr>
          <a:xfrm rot="16200000">
            <a:off x="89640" y="1369532"/>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11</a:t>
            </a:r>
          </a:p>
        </p:txBody>
      </p:sp>
      <p:sp>
        <p:nvSpPr>
          <p:cNvPr id="9" name="TextBox 8">
            <a:extLst>
              <a:ext uri="{FF2B5EF4-FFF2-40B4-BE49-F238E27FC236}">
                <a16:creationId xmlns="" xmlns:a16="http://schemas.microsoft.com/office/drawing/2014/main" id="{FCB80D27-1341-4B1B-83B7-0172C261511D}"/>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10" name="Прямоугольник 9">
            <a:extLst>
              <a:ext uri="{FF2B5EF4-FFF2-40B4-BE49-F238E27FC236}">
                <a16:creationId xmlns="" xmlns:a16="http://schemas.microsoft.com/office/drawing/2014/main" id="{DE2FF5EA-CF9E-4281-971F-55016023878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2602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2091330-1F9F-4C80-B3F9-64AC61497CCD}"/>
              </a:ext>
            </a:extLst>
          </p:cNvPr>
          <p:cNvSpPr txBox="1"/>
          <p:nvPr/>
        </p:nvSpPr>
        <p:spPr>
          <a:xfrm>
            <a:off x="528320" y="607060"/>
            <a:ext cx="11663680" cy="646331"/>
          </a:xfrm>
          <a:prstGeom prst="rect">
            <a:avLst/>
          </a:prstGeom>
          <a:solidFill>
            <a:schemeClr val="bg1"/>
          </a:solidFill>
        </p:spPr>
        <p:txBody>
          <a:bodyPr wrap="square" rtlCol="0">
            <a:spAutoFit/>
          </a:bodyPr>
          <a:lstStyle/>
          <a:p>
            <a:r>
              <a:rPr lang="ru-RU" dirty="0">
                <a:solidFill>
                  <a:srgbClr val="FF0000"/>
                </a:solidFill>
              </a:rPr>
              <a:t>Упрощение требований к электронному изданию, как одному из ожидаемых результатов общего технического задания</a:t>
            </a:r>
          </a:p>
        </p:txBody>
      </p:sp>
      <p:pic>
        <p:nvPicPr>
          <p:cNvPr id="5" name="Рисунок 4">
            <a:extLst>
              <a:ext uri="{FF2B5EF4-FFF2-40B4-BE49-F238E27FC236}">
                <a16:creationId xmlns="" xmlns:a16="http://schemas.microsoft.com/office/drawing/2014/main" id="{81E88E00-F96C-4B96-85CF-68C3F196648F}"/>
              </a:ext>
            </a:extLst>
          </p:cNvPr>
          <p:cNvPicPr>
            <a:picLocks noChangeAspect="1"/>
          </p:cNvPicPr>
          <p:nvPr/>
        </p:nvPicPr>
        <p:blipFill>
          <a:blip r:embed="rId3"/>
          <a:stretch>
            <a:fillRect/>
          </a:stretch>
        </p:blipFill>
        <p:spPr>
          <a:xfrm>
            <a:off x="268695" y="1253391"/>
            <a:ext cx="11643166" cy="5505129"/>
          </a:xfrm>
          <a:prstGeom prst="rect">
            <a:avLst/>
          </a:prstGeom>
          <a:ln>
            <a:solidFill>
              <a:schemeClr val="tx1"/>
            </a:solidFill>
          </a:ln>
        </p:spPr>
      </p:pic>
      <p:sp>
        <p:nvSpPr>
          <p:cNvPr id="6" name="TextBox 5">
            <a:extLst>
              <a:ext uri="{FF2B5EF4-FFF2-40B4-BE49-F238E27FC236}">
                <a16:creationId xmlns="" xmlns:a16="http://schemas.microsoft.com/office/drawing/2014/main" id="{93167D67-7E3E-4D43-958B-4C19DB3273E2}"/>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7" name="Прямоугольник 6">
            <a:extLst>
              <a:ext uri="{FF2B5EF4-FFF2-40B4-BE49-F238E27FC236}">
                <a16:creationId xmlns="" xmlns:a16="http://schemas.microsoft.com/office/drawing/2014/main" id="{998E4599-B678-4BCF-8DAC-C5735B6912F9}"/>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Блок-схема: ссылка на другую страницу 7">
            <a:extLst>
              <a:ext uri="{FF2B5EF4-FFF2-40B4-BE49-F238E27FC236}">
                <a16:creationId xmlns="" xmlns:a16="http://schemas.microsoft.com/office/drawing/2014/main" id="{0B2D6A89-66F3-4643-8D23-60E0E8165CD7}"/>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12</a:t>
            </a:r>
          </a:p>
        </p:txBody>
      </p:sp>
    </p:spTree>
    <p:extLst>
      <p:ext uri="{BB962C8B-B14F-4D97-AF65-F5344CB8AC3E}">
        <p14:creationId xmlns:p14="http://schemas.microsoft.com/office/powerpoint/2010/main" val="225496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75F4CF7-BA91-4A85-B3EB-E2AFCD375248}"/>
              </a:ext>
            </a:extLst>
          </p:cNvPr>
          <p:cNvSpPr txBox="1"/>
          <p:nvPr/>
        </p:nvSpPr>
        <p:spPr>
          <a:xfrm>
            <a:off x="4915805" y="93784"/>
            <a:ext cx="2360390" cy="400110"/>
          </a:xfrm>
          <a:prstGeom prst="rect">
            <a:avLst/>
          </a:prstGeom>
          <a:noFill/>
        </p:spPr>
        <p:txBody>
          <a:bodyPr wrap="none" rtlCol="0">
            <a:spAutoFit/>
          </a:bodyPr>
          <a:lstStyle/>
          <a:p>
            <a:r>
              <a:rPr lang="ru-RU" sz="2000" b="1" dirty="0">
                <a:solidFill>
                  <a:srgbClr val="002060"/>
                </a:solidFill>
              </a:rPr>
              <a:t>Перспективы работ</a:t>
            </a:r>
          </a:p>
        </p:txBody>
      </p:sp>
      <p:sp>
        <p:nvSpPr>
          <p:cNvPr id="6" name="TextBox 5">
            <a:extLst>
              <a:ext uri="{FF2B5EF4-FFF2-40B4-BE49-F238E27FC236}">
                <a16:creationId xmlns="" xmlns:a16="http://schemas.microsoft.com/office/drawing/2014/main" id="{7E61FA5D-712D-4B3C-9511-851A6E75DAB3}"/>
              </a:ext>
            </a:extLst>
          </p:cNvPr>
          <p:cNvSpPr txBox="1"/>
          <p:nvPr/>
        </p:nvSpPr>
        <p:spPr>
          <a:xfrm>
            <a:off x="92242" y="564802"/>
            <a:ext cx="12007516" cy="3246210"/>
          </a:xfrm>
          <a:prstGeom prst="rect">
            <a:avLst/>
          </a:prstGeom>
          <a:noFill/>
        </p:spPr>
        <p:txBody>
          <a:bodyPr wrap="square">
            <a:spAutoFit/>
          </a:bodyPr>
          <a:lstStyle/>
          <a:p>
            <a:pPr indent="450215" algn="just">
              <a:spcBef>
                <a:spcPts val="600"/>
              </a:spcBef>
              <a:spcAft>
                <a:spcPts val="300"/>
              </a:spcAft>
            </a:pPr>
            <a:r>
              <a:rPr lang="ru-RU" sz="1600" b="1" dirty="0">
                <a:effectLst/>
                <a:cs typeface="Arial" panose="020B0604020202020204" pitchFamily="34" charset="0"/>
              </a:rPr>
              <a:t>Единая геолого-картографическая модель территории Российской Федерации и её континентального шельфа масштаба </a:t>
            </a:r>
            <a:br>
              <a:rPr lang="ru-RU" sz="1600" b="1" dirty="0">
                <a:effectLst/>
                <a:cs typeface="Arial" panose="020B0604020202020204" pitchFamily="34" charset="0"/>
              </a:rPr>
            </a:br>
            <a:r>
              <a:rPr lang="ru-RU" sz="1600" b="1" dirty="0">
                <a:effectLst/>
                <a:cs typeface="Arial" panose="020B0604020202020204" pitchFamily="34" charset="0"/>
              </a:rPr>
              <a:t>1:1 000 000, обеспечивающую:</a:t>
            </a: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актуализацию Госгеолкарты-1000/3 в режиме мониторинга;</a:t>
            </a:r>
            <a:endParaRPr lang="ru-RU" sz="1600" dirty="0">
              <a:effectLst/>
              <a:ea typeface="Arial" panose="020B060402020202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удалённый доступ к всем геологическим данным и базам данных через сеть Интернет;</a:t>
            </a:r>
            <a:endParaRPr lang="ru-RU" sz="1600" dirty="0">
              <a:effectLst/>
              <a:ea typeface="Arial" panose="020B060402020202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возможность представления всего массива геологической информации широкому кругу пользователей в интерактивном режиме через веб-интерфейс;</a:t>
            </a:r>
          </a:p>
          <a:p>
            <a:pPr marL="342900" lvl="0" indent="-342900" algn="just">
              <a:lnSpc>
                <a:spcPct val="107000"/>
              </a:lnSpc>
              <a:buFont typeface="Wingdings" panose="05000000000000000000" pitchFamily="2" charset="2"/>
              <a:buChar char="§"/>
            </a:pPr>
            <a:r>
              <a:rPr lang="ru-RU" sz="1600" dirty="0">
                <a:effectLst/>
                <a:ea typeface="Arial" panose="020B0604020202020204" pitchFamily="34" charset="0"/>
                <a:cs typeface="Times New Roman" panose="02020603050405020304" pitchFamily="18" charset="0"/>
              </a:rPr>
              <a:t>взаимоувязку атрибутивной и пространственной информации цифровых моделей Госгеолкарты-1000/3 с отраслевыми базовыми информационными ресурсами (БИР) - ГК-1000, ГХО-1000, ГФО-1000, ДО-1000, цифровой геолого-картографической основой масштаба 1:2 500 000 - 1:5 000 000 и др.</a:t>
            </a: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оперативную выгрузку полистных комплектов Госгеолкарты-1000 (в полном составе или частично по выбору пользователя) в ГИС-формате;</a:t>
            </a:r>
            <a:endParaRPr lang="ru-RU" sz="1600" dirty="0">
              <a:effectLst/>
              <a:ea typeface="Arial" panose="020B060402020202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формирование и оперативная выгрузка карт геологического содержания по регионам и крупным геологическим структурам.</a:t>
            </a:r>
            <a:endParaRPr lang="ru-RU" sz="1600" dirty="0">
              <a:effectLst/>
              <a:ea typeface="Arial" panose="020B060402020202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0AD3F052-6CD8-4082-A3F9-DDF3EC0699D2}"/>
              </a:ext>
            </a:extLst>
          </p:cNvPr>
          <p:cNvSpPr txBox="1"/>
          <p:nvPr/>
        </p:nvSpPr>
        <p:spPr>
          <a:xfrm>
            <a:off x="92242" y="3811012"/>
            <a:ext cx="12007516" cy="3046988"/>
          </a:xfrm>
          <a:prstGeom prst="rect">
            <a:avLst/>
          </a:prstGeom>
          <a:solidFill>
            <a:schemeClr val="bg1"/>
          </a:solidFill>
        </p:spPr>
        <p:txBody>
          <a:bodyPr wrap="square">
            <a:spAutoFit/>
          </a:bodyPr>
          <a:lstStyle/>
          <a:p>
            <a:pPr algn="just"/>
            <a:r>
              <a:rPr lang="ru-RU" sz="1600" b="1" dirty="0">
                <a:effectLst/>
                <a:ea typeface="Calibri" panose="020F0502020204030204" pitchFamily="34" charset="0"/>
              </a:rPr>
              <a:t>Мониторинг в тестовом режиме государственной геологической карты масштаба 1:1 000 000 территории Российской Федерации и ее континентального шельфа как система непрерывного обновления, поиска, получения, сбора, накопления, обработки, анализа и интерпретации информации о геологическом строении территории Российской Федерации в рамках единой геолого-картографической модели территории Российской Федерации и её континентального шельфа масштаба 1:1 000 000 по группам листов, согласованным с Роснедрами, включающей:</a:t>
            </a:r>
          </a:p>
          <a:p>
            <a:pPr marL="285750" indent="-285750" algn="just">
              <a:buFont typeface="Wingdings" panose="05000000000000000000" pitchFamily="2" charset="2"/>
              <a:buChar char="§"/>
            </a:pPr>
            <a:r>
              <a:rPr lang="ru-RU" sz="1600" dirty="0">
                <a:effectLst/>
                <a:ea typeface="Calibri" panose="020F0502020204030204" pitchFamily="34" charset="0"/>
              </a:rPr>
              <a:t>Структурированный массив </a:t>
            </a:r>
            <a:r>
              <a:rPr lang="ru-RU" sz="1600" dirty="0" err="1">
                <a:effectLst/>
                <a:ea typeface="Calibri" panose="020F0502020204030204" pitchFamily="34" charset="0"/>
              </a:rPr>
              <a:t>геопривязанной</a:t>
            </a:r>
            <a:r>
              <a:rPr lang="ru-RU" sz="1600" dirty="0">
                <a:effectLst/>
                <a:ea typeface="Calibri" panose="020F0502020204030204" pitchFamily="34" charset="0"/>
              </a:rPr>
              <a:t> цифровой геологической информации, в том числе фактографических и картографических данных (в растровом, векторном и текстовом форматах)</a:t>
            </a:r>
          </a:p>
          <a:p>
            <a:pPr marL="285750" indent="-285750" algn="just">
              <a:buFont typeface="Wingdings" panose="05000000000000000000" pitchFamily="2" charset="2"/>
              <a:buChar char="§"/>
            </a:pPr>
            <a:r>
              <a:rPr lang="ru-RU" sz="1600" dirty="0"/>
              <a:t>Фрагменты единой геолого-картографической модели территории Российской Федерации и её континентального шельфа, представленной комплектами государственной геологической карты масштаба 1:1 000 000 в векторном формате, размещенной в структурированном массиве </a:t>
            </a:r>
            <a:r>
              <a:rPr lang="ru-RU" sz="1600" dirty="0" err="1"/>
              <a:t>геопривязанной</a:t>
            </a:r>
            <a:r>
              <a:rPr lang="ru-RU" sz="1600" dirty="0"/>
              <a:t> цифровой  геологической информации, постоянно актуализируемой и пополняемой (с необходимой увязкой) в режиме мониторинга геологической информацией по материалам ГСР-200, поисково-оценочных и разведочных работ недропользователей, общегеологических, фундаментальных и прикладных работ </a:t>
            </a:r>
          </a:p>
        </p:txBody>
      </p:sp>
      <p:sp>
        <p:nvSpPr>
          <p:cNvPr id="5" name="Прямоугольник 4">
            <a:extLst>
              <a:ext uri="{FF2B5EF4-FFF2-40B4-BE49-F238E27FC236}">
                <a16:creationId xmlns="" xmlns:a16="http://schemas.microsoft.com/office/drawing/2014/main" id="{D4C2C591-19CE-40F4-BB03-67D40A70A49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46892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6302" y="3152001"/>
            <a:ext cx="5220147" cy="646331"/>
          </a:xfrm>
          <a:prstGeom prst="rect">
            <a:avLst/>
          </a:prstGeom>
          <a:noFill/>
        </p:spPr>
        <p:txBody>
          <a:bodyPr wrap="none" rtlCol="0">
            <a:spAutoFit/>
          </a:bodyPr>
          <a:lstStyle/>
          <a:p>
            <a:r>
              <a:rPr lang="ru-RU" sz="3600" dirty="0">
                <a:solidFill>
                  <a:srgbClr val="002060"/>
                </a:solidFill>
              </a:rPr>
              <a:t>СПАСИБО ЗА ВНИМАНИЕ!</a:t>
            </a:r>
          </a:p>
        </p:txBody>
      </p:sp>
      <p:sp>
        <p:nvSpPr>
          <p:cNvPr id="3" name="TextBox 2">
            <a:extLst>
              <a:ext uri="{FF2B5EF4-FFF2-40B4-BE49-F238E27FC236}">
                <a16:creationId xmlns="" xmlns:a16="http://schemas.microsoft.com/office/drawing/2014/main" id="{9CA2607B-FD8C-45F8-89E8-DF8A62CEB7BA}"/>
              </a:ext>
            </a:extLst>
          </p:cNvPr>
          <p:cNvSpPr txBox="1"/>
          <p:nvPr/>
        </p:nvSpPr>
        <p:spPr>
          <a:xfrm>
            <a:off x="410584" y="999823"/>
            <a:ext cx="11771585" cy="1384995"/>
          </a:xfrm>
          <a:prstGeom prst="rect">
            <a:avLst/>
          </a:prstGeom>
          <a:noFill/>
        </p:spPr>
        <p:txBody>
          <a:bodyPr wrap="square" rtlCol="0">
            <a:spAutoFit/>
          </a:bodyPr>
          <a:lstStyle/>
          <a:p>
            <a:pPr algn="ctr"/>
            <a:r>
              <a:rPr lang="ru-RU" sz="2800" b="1" i="1" dirty="0">
                <a:solidFill>
                  <a:srgbClr val="002060"/>
                </a:solidFill>
              </a:rPr>
              <a:t>«Первый этап мониторинга Государственной геологической карты масштаба 1:1 000 000. </a:t>
            </a:r>
          </a:p>
          <a:p>
            <a:pPr algn="ctr"/>
            <a:r>
              <a:rPr lang="ru-RU" sz="2800" b="1" i="1" dirty="0">
                <a:solidFill>
                  <a:srgbClr val="002060"/>
                </a:solidFill>
              </a:rPr>
              <a:t>Проблемы, опыт, промежуточные результаты, перспективы»</a:t>
            </a:r>
          </a:p>
        </p:txBody>
      </p:sp>
      <p:sp>
        <p:nvSpPr>
          <p:cNvPr id="4" name="TextBox 3">
            <a:extLst>
              <a:ext uri="{FF2B5EF4-FFF2-40B4-BE49-F238E27FC236}">
                <a16:creationId xmlns="" xmlns:a16="http://schemas.microsoft.com/office/drawing/2014/main" id="{3225DF97-D36E-46C5-B8D3-65E6950E92A8}"/>
              </a:ext>
            </a:extLst>
          </p:cNvPr>
          <p:cNvSpPr txBox="1"/>
          <p:nvPr/>
        </p:nvSpPr>
        <p:spPr>
          <a:xfrm>
            <a:off x="5745399" y="5858177"/>
            <a:ext cx="6246903" cy="461665"/>
          </a:xfrm>
          <a:prstGeom prst="rect">
            <a:avLst/>
          </a:prstGeom>
          <a:noFill/>
        </p:spPr>
        <p:txBody>
          <a:bodyPr wrap="none" rtlCol="0">
            <a:spAutoFit/>
          </a:bodyPr>
          <a:lstStyle/>
          <a:p>
            <a:r>
              <a:rPr lang="ru-RU" sz="2400" b="1" dirty="0">
                <a:solidFill>
                  <a:srgbClr val="002060"/>
                </a:solidFill>
              </a:rPr>
              <a:t>Зубова Т.Н., Вербицкий И.В. (ФГБУ «ВСЕГЕИ»)</a:t>
            </a:r>
          </a:p>
        </p:txBody>
      </p:sp>
      <p:pic>
        <p:nvPicPr>
          <p:cNvPr id="5" name="Рисунок 4">
            <a:extLst>
              <a:ext uri="{FF2B5EF4-FFF2-40B4-BE49-F238E27FC236}">
                <a16:creationId xmlns="" xmlns:a16="http://schemas.microsoft.com/office/drawing/2014/main" id="{D666BAD8-5F4F-4349-9F20-918D98D71F68}"/>
              </a:ext>
            </a:extLst>
          </p:cNvPr>
          <p:cNvPicPr>
            <a:picLocks noChangeAspect="1"/>
          </p:cNvPicPr>
          <p:nvPr/>
        </p:nvPicPr>
        <p:blipFill rotWithShape="1">
          <a:blip r:embed="rId3"/>
          <a:srcRect l="1354" t="15667" r="1354" b="23955"/>
          <a:stretch/>
        </p:blipFill>
        <p:spPr>
          <a:xfrm>
            <a:off x="-17367" y="0"/>
            <a:ext cx="12210944" cy="635000"/>
          </a:xfrm>
          <a:prstGeom prst="rect">
            <a:avLst/>
          </a:prstGeom>
        </p:spPr>
      </p:pic>
    </p:spTree>
    <p:extLst>
      <p:ext uri="{BB962C8B-B14F-4D97-AF65-F5344CB8AC3E}">
        <p14:creationId xmlns:p14="http://schemas.microsoft.com/office/powerpoint/2010/main" val="403478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A1121B5-4E73-44DD-8D75-74ED7CA00E34}"/>
              </a:ext>
            </a:extLst>
          </p:cNvPr>
          <p:cNvSpPr txBox="1"/>
          <p:nvPr/>
        </p:nvSpPr>
        <p:spPr>
          <a:xfrm>
            <a:off x="2722463" y="-856339"/>
            <a:ext cx="7343549" cy="369332"/>
          </a:xfrm>
          <a:prstGeom prst="rect">
            <a:avLst/>
          </a:prstGeom>
          <a:noFill/>
          <a:ln>
            <a:solidFill>
              <a:srgbClr val="FF0000"/>
            </a:solidFill>
          </a:ln>
        </p:spPr>
        <p:txBody>
          <a:bodyPr wrap="none" rtlCol="0">
            <a:spAutoFit/>
          </a:bodyPr>
          <a:lstStyle/>
          <a:p>
            <a:r>
              <a:rPr lang="ru-RU" dirty="0">
                <a:solidFill>
                  <a:srgbClr val="FF0000"/>
                </a:solidFill>
              </a:rPr>
              <a:t>СЛАЙД ИЗ ДОКЛАДА ТН ПО ПРОБЛЕМАМ ВЫЯВЛЕННЫМ В ХОДЕ ГК-1000</a:t>
            </a:r>
          </a:p>
        </p:txBody>
      </p:sp>
      <p:sp>
        <p:nvSpPr>
          <p:cNvPr id="4" name="TextBox 3"/>
          <p:cNvSpPr txBox="1"/>
          <p:nvPr/>
        </p:nvSpPr>
        <p:spPr>
          <a:xfrm>
            <a:off x="1555197" y="80964"/>
            <a:ext cx="8801663" cy="369332"/>
          </a:xfrm>
          <a:prstGeom prst="rect">
            <a:avLst/>
          </a:prstGeom>
          <a:noFill/>
        </p:spPr>
        <p:txBody>
          <a:bodyPr wrap="square" rtlCol="0">
            <a:spAutoFit/>
          </a:bodyPr>
          <a:lstStyle/>
          <a:p>
            <a:pPr algn="ctr"/>
            <a:r>
              <a:rPr lang="ru-RU" b="1" dirty="0">
                <a:solidFill>
                  <a:srgbClr val="232C82"/>
                </a:solidFill>
              </a:rPr>
              <a:t>Оценка результатов Программы по созданию Госгеолкарты-1000/3</a:t>
            </a:r>
          </a:p>
        </p:txBody>
      </p:sp>
      <p:sp>
        <p:nvSpPr>
          <p:cNvPr id="10" name="Прямоугольник 9">
            <a:extLst>
              <a:ext uri="{FF2B5EF4-FFF2-40B4-BE49-F238E27FC236}">
                <a16:creationId xmlns="" xmlns:a16="http://schemas.microsoft.com/office/drawing/2014/main" id="{0AB18E27-A3C2-424F-8E61-AABE62B7F500}"/>
              </a:ext>
            </a:extLst>
          </p:cNvPr>
          <p:cNvSpPr/>
          <p:nvPr/>
        </p:nvSpPr>
        <p:spPr>
          <a:xfrm>
            <a:off x="272037" y="4401200"/>
            <a:ext cx="4731477" cy="923330"/>
          </a:xfrm>
          <a:prstGeom prst="rect">
            <a:avLst/>
          </a:prstGeom>
          <a:solidFill>
            <a:schemeClr val="bg1"/>
          </a:solidFill>
        </p:spPr>
        <p:txBody>
          <a:bodyPr wrap="square">
            <a:spAutoFit/>
          </a:bodyPr>
          <a:lstStyle/>
          <a:p>
            <a:r>
              <a:rPr lang="ru-RU" dirty="0">
                <a:solidFill>
                  <a:srgbClr val="FF0000"/>
                </a:solidFill>
              </a:rPr>
              <a:t>Первичные материалы в </a:t>
            </a:r>
            <a:r>
              <a:rPr lang="en-US" dirty="0">
                <a:solidFill>
                  <a:srgbClr val="FF0000"/>
                </a:solidFill>
              </a:rPr>
              <a:t>Access</a:t>
            </a:r>
            <a:r>
              <a:rPr lang="ru-RU" dirty="0">
                <a:solidFill>
                  <a:srgbClr val="FF0000"/>
                </a:solidFill>
              </a:rPr>
              <a:t> требуют дополнительной доработки, в отсканированном виде или отсутствуют </a:t>
            </a:r>
          </a:p>
        </p:txBody>
      </p:sp>
      <p:sp>
        <p:nvSpPr>
          <p:cNvPr id="12" name="Прямоугольник 11"/>
          <p:cNvSpPr/>
          <p:nvPr/>
        </p:nvSpPr>
        <p:spPr>
          <a:xfrm>
            <a:off x="850032" y="2841949"/>
            <a:ext cx="4667190" cy="923330"/>
          </a:xfrm>
          <a:prstGeom prst="rect">
            <a:avLst/>
          </a:prstGeom>
          <a:solidFill>
            <a:schemeClr val="bg1"/>
          </a:solidFill>
        </p:spPr>
        <p:txBody>
          <a:bodyPr wrap="square">
            <a:spAutoFit/>
          </a:bodyPr>
          <a:lstStyle/>
          <a:p>
            <a:r>
              <a:rPr lang="ru-RU" dirty="0">
                <a:solidFill>
                  <a:srgbClr val="FF0000"/>
                </a:solidFill>
              </a:rPr>
              <a:t>Созданы в устаревшем программном обеспечении </a:t>
            </a:r>
            <a:r>
              <a:rPr lang="ru-RU" dirty="0" err="1">
                <a:solidFill>
                  <a:srgbClr val="FF0000"/>
                </a:solidFill>
              </a:rPr>
              <a:t>ArcView</a:t>
            </a:r>
            <a:r>
              <a:rPr lang="ru-RU" dirty="0">
                <a:solidFill>
                  <a:srgbClr val="FF0000"/>
                </a:solidFill>
              </a:rPr>
              <a:t> или макеты представлены только в </a:t>
            </a:r>
            <a:r>
              <a:rPr lang="en-US" dirty="0">
                <a:solidFill>
                  <a:srgbClr val="FF0000"/>
                </a:solidFill>
              </a:rPr>
              <a:t>CorelDraw</a:t>
            </a:r>
            <a:endParaRPr lang="ru-RU" dirty="0">
              <a:solidFill>
                <a:srgbClr val="FF0000"/>
              </a:solidFill>
            </a:endParaRPr>
          </a:p>
        </p:txBody>
      </p:sp>
      <p:sp>
        <p:nvSpPr>
          <p:cNvPr id="13" name="Прямоугольник 12"/>
          <p:cNvSpPr/>
          <p:nvPr/>
        </p:nvSpPr>
        <p:spPr>
          <a:xfrm>
            <a:off x="0" y="490889"/>
            <a:ext cx="11888070" cy="707886"/>
          </a:xfrm>
          <a:prstGeom prst="rect">
            <a:avLst/>
          </a:prstGeom>
        </p:spPr>
        <p:txBody>
          <a:bodyPr wrap="square">
            <a:spAutoFit/>
          </a:bodyPr>
          <a:lstStyle/>
          <a:p>
            <a:pPr algn="ctr"/>
            <a:r>
              <a:rPr lang="ru-RU" sz="2000" b="1" dirty="0"/>
              <a:t>по составу комплектов:</a:t>
            </a:r>
          </a:p>
          <a:p>
            <a:pPr marL="342900" indent="-342900">
              <a:buFont typeface="Wingdings" panose="05000000000000000000" pitchFamily="2" charset="2"/>
              <a:buChar char="ü"/>
            </a:pPr>
            <a:endParaRPr lang="ru-RU" sz="2000" dirty="0"/>
          </a:p>
        </p:txBody>
      </p:sp>
      <p:graphicFrame>
        <p:nvGraphicFramePr>
          <p:cNvPr id="8" name="Диаграмма 7">
            <a:extLst>
              <a:ext uri="{FF2B5EF4-FFF2-40B4-BE49-F238E27FC236}">
                <a16:creationId xmlns="" xmlns:a16="http://schemas.microsoft.com/office/drawing/2014/main" id="{87CE8EC6-1313-4DC4-ACA8-F6A6538225E3}"/>
              </a:ext>
            </a:extLst>
          </p:cNvPr>
          <p:cNvGraphicFramePr>
            <a:graphicFrameLocks/>
          </p:cNvGraphicFramePr>
          <p:nvPr>
            <p:extLst>
              <p:ext uri="{D42A27DB-BD31-4B8C-83A1-F6EECF244321}">
                <p14:modId xmlns:p14="http://schemas.microsoft.com/office/powerpoint/2010/main" val="267197132"/>
              </p:ext>
            </p:extLst>
          </p:nvPr>
        </p:nvGraphicFramePr>
        <p:xfrm>
          <a:off x="4467132" y="583913"/>
          <a:ext cx="2977794" cy="19220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 xmlns:a16="http://schemas.microsoft.com/office/drawing/2014/main" id="{9E26E623-35DE-4D3F-A1F1-194106A8A7DB}"/>
              </a:ext>
            </a:extLst>
          </p:cNvPr>
          <p:cNvSpPr txBox="1"/>
          <p:nvPr/>
        </p:nvSpPr>
        <p:spPr>
          <a:xfrm>
            <a:off x="7188487" y="886414"/>
            <a:ext cx="4102812" cy="646331"/>
          </a:xfrm>
          <a:prstGeom prst="rect">
            <a:avLst/>
          </a:prstGeom>
          <a:noFill/>
        </p:spPr>
        <p:txBody>
          <a:bodyPr wrap="square">
            <a:spAutoFit/>
          </a:bodyPr>
          <a:lstStyle/>
          <a:p>
            <a:r>
              <a:rPr lang="ru-RU" sz="1800" dirty="0">
                <a:solidFill>
                  <a:srgbClr val="00B050"/>
                </a:solidFill>
              </a:rPr>
              <a:t>Соответствуют действующим нормативным документам</a:t>
            </a:r>
            <a:endParaRPr lang="ru-RU" dirty="0">
              <a:solidFill>
                <a:srgbClr val="00B050"/>
              </a:solidFill>
            </a:endParaRPr>
          </a:p>
        </p:txBody>
      </p:sp>
      <p:sp>
        <p:nvSpPr>
          <p:cNvPr id="15" name="TextBox 14">
            <a:extLst>
              <a:ext uri="{FF2B5EF4-FFF2-40B4-BE49-F238E27FC236}">
                <a16:creationId xmlns="" xmlns:a16="http://schemas.microsoft.com/office/drawing/2014/main" id="{F164625A-A387-4EF4-9584-052BC9D0EC2B}"/>
              </a:ext>
            </a:extLst>
          </p:cNvPr>
          <p:cNvSpPr txBox="1"/>
          <p:nvPr/>
        </p:nvSpPr>
        <p:spPr>
          <a:xfrm>
            <a:off x="272039" y="896135"/>
            <a:ext cx="4731476" cy="923330"/>
          </a:xfrm>
          <a:prstGeom prst="rect">
            <a:avLst/>
          </a:prstGeom>
          <a:noFill/>
        </p:spPr>
        <p:txBody>
          <a:bodyPr wrap="square">
            <a:spAutoFit/>
          </a:bodyPr>
          <a:lstStyle/>
          <a:p>
            <a:r>
              <a:rPr lang="ru-RU" sz="1800" dirty="0">
                <a:solidFill>
                  <a:srgbClr val="FF0000"/>
                </a:solidFill>
              </a:rPr>
              <a:t>Отсутствуют те или иные обязательные карты и схемы, предусмотренные современными методическими документами</a:t>
            </a:r>
            <a:endParaRPr lang="ru-RU" dirty="0">
              <a:solidFill>
                <a:srgbClr val="FF0000"/>
              </a:solidFill>
            </a:endParaRPr>
          </a:p>
        </p:txBody>
      </p:sp>
      <p:graphicFrame>
        <p:nvGraphicFramePr>
          <p:cNvPr id="16" name="Диаграмма 15">
            <a:extLst>
              <a:ext uri="{FF2B5EF4-FFF2-40B4-BE49-F238E27FC236}">
                <a16:creationId xmlns="" xmlns:a16="http://schemas.microsoft.com/office/drawing/2014/main" id="{9A40E593-7621-439D-A1DC-5834E777CFBA}"/>
              </a:ext>
            </a:extLst>
          </p:cNvPr>
          <p:cNvGraphicFramePr>
            <a:graphicFrameLocks/>
          </p:cNvGraphicFramePr>
          <p:nvPr>
            <p:extLst>
              <p:ext uri="{D42A27DB-BD31-4B8C-83A1-F6EECF244321}">
                <p14:modId xmlns:p14="http://schemas.microsoft.com/office/powerpoint/2010/main" val="4267019737"/>
              </p:ext>
            </p:extLst>
          </p:nvPr>
        </p:nvGraphicFramePr>
        <p:xfrm>
          <a:off x="4340959" y="2484305"/>
          <a:ext cx="2977794" cy="1862597"/>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 xmlns:a16="http://schemas.microsoft.com/office/drawing/2014/main" id="{FE8012DF-BD42-41BB-9502-68AEF0A30443}"/>
              </a:ext>
            </a:extLst>
          </p:cNvPr>
          <p:cNvSpPr txBox="1"/>
          <p:nvPr/>
        </p:nvSpPr>
        <p:spPr>
          <a:xfrm>
            <a:off x="3686504" y="2141767"/>
            <a:ext cx="10526110" cy="369332"/>
          </a:xfrm>
          <a:prstGeom prst="rect">
            <a:avLst/>
          </a:prstGeom>
          <a:noFill/>
        </p:spPr>
        <p:txBody>
          <a:bodyPr wrap="square">
            <a:spAutoFit/>
          </a:bodyPr>
          <a:lstStyle/>
          <a:p>
            <a:r>
              <a:rPr lang="ru-RU" sz="1800" b="1" dirty="0"/>
              <a:t>по форматам представления цифровых моделей:</a:t>
            </a:r>
            <a:endParaRPr lang="ru-RU" dirty="0"/>
          </a:p>
        </p:txBody>
      </p:sp>
      <p:sp>
        <p:nvSpPr>
          <p:cNvPr id="18" name="TextBox 17">
            <a:extLst>
              <a:ext uri="{FF2B5EF4-FFF2-40B4-BE49-F238E27FC236}">
                <a16:creationId xmlns="" xmlns:a16="http://schemas.microsoft.com/office/drawing/2014/main" id="{2E3D2A52-02B6-4DC7-B5CB-BB552F198495}"/>
              </a:ext>
            </a:extLst>
          </p:cNvPr>
          <p:cNvSpPr txBox="1"/>
          <p:nvPr/>
        </p:nvSpPr>
        <p:spPr>
          <a:xfrm>
            <a:off x="7188487" y="2475038"/>
            <a:ext cx="4007432" cy="646331"/>
          </a:xfrm>
          <a:prstGeom prst="rect">
            <a:avLst/>
          </a:prstGeom>
          <a:noFill/>
        </p:spPr>
        <p:txBody>
          <a:bodyPr wrap="square">
            <a:spAutoFit/>
          </a:bodyPr>
          <a:lstStyle/>
          <a:p>
            <a:r>
              <a:rPr lang="ru-RU" sz="1800" dirty="0">
                <a:solidFill>
                  <a:srgbClr val="00B050"/>
                </a:solidFill>
              </a:rPr>
              <a:t>Соответствуют требованиям (или требуют незначительной доработки) </a:t>
            </a:r>
            <a:endParaRPr lang="ru-RU" dirty="0">
              <a:solidFill>
                <a:srgbClr val="00B050"/>
              </a:solidFill>
            </a:endParaRPr>
          </a:p>
        </p:txBody>
      </p:sp>
      <p:sp>
        <p:nvSpPr>
          <p:cNvPr id="19" name="TextBox 18">
            <a:extLst>
              <a:ext uri="{FF2B5EF4-FFF2-40B4-BE49-F238E27FC236}">
                <a16:creationId xmlns="" xmlns:a16="http://schemas.microsoft.com/office/drawing/2014/main" id="{0CA2ABEA-067F-40FC-AC8A-5FFCC1FEE739}"/>
              </a:ext>
            </a:extLst>
          </p:cNvPr>
          <p:cNvSpPr txBox="1"/>
          <p:nvPr/>
        </p:nvSpPr>
        <p:spPr>
          <a:xfrm>
            <a:off x="7188487" y="3198313"/>
            <a:ext cx="4824837" cy="646331"/>
          </a:xfrm>
          <a:prstGeom prst="rect">
            <a:avLst/>
          </a:prstGeom>
          <a:noFill/>
        </p:spPr>
        <p:txBody>
          <a:bodyPr wrap="square">
            <a:spAutoFit/>
          </a:bodyPr>
          <a:lstStyle/>
          <a:p>
            <a:r>
              <a:rPr lang="ru-RU" sz="1800" dirty="0">
                <a:solidFill>
                  <a:srgbClr val="E09216"/>
                </a:solidFill>
              </a:rPr>
              <a:t>Требуют </a:t>
            </a:r>
            <a:r>
              <a:rPr lang="ru-RU" sz="1800" dirty="0" err="1">
                <a:solidFill>
                  <a:srgbClr val="E09216"/>
                </a:solidFill>
              </a:rPr>
              <a:t>дооцифровки</a:t>
            </a:r>
            <a:r>
              <a:rPr lang="ru-RU" sz="1800" dirty="0">
                <a:solidFill>
                  <a:srgbClr val="E09216"/>
                </a:solidFill>
              </a:rPr>
              <a:t> условных обозначений или некоторых </a:t>
            </a:r>
            <a:r>
              <a:rPr lang="ru-RU" sz="1800" dirty="0" err="1">
                <a:solidFill>
                  <a:srgbClr val="E09216"/>
                </a:solidFill>
              </a:rPr>
              <a:t>зарамочных</a:t>
            </a:r>
            <a:r>
              <a:rPr lang="ru-RU" sz="1800" dirty="0">
                <a:solidFill>
                  <a:srgbClr val="E09216"/>
                </a:solidFill>
              </a:rPr>
              <a:t> элементов</a:t>
            </a:r>
            <a:endParaRPr lang="ru-RU" dirty="0">
              <a:solidFill>
                <a:srgbClr val="E09216"/>
              </a:solidFill>
            </a:endParaRPr>
          </a:p>
        </p:txBody>
      </p:sp>
      <p:sp>
        <p:nvSpPr>
          <p:cNvPr id="21" name="TextBox 20">
            <a:extLst>
              <a:ext uri="{FF2B5EF4-FFF2-40B4-BE49-F238E27FC236}">
                <a16:creationId xmlns="" xmlns:a16="http://schemas.microsoft.com/office/drawing/2014/main" id="{224C7A2C-03A1-4BFD-B0A9-5C1D338DBB22}"/>
              </a:ext>
            </a:extLst>
          </p:cNvPr>
          <p:cNvSpPr txBox="1"/>
          <p:nvPr/>
        </p:nvSpPr>
        <p:spPr>
          <a:xfrm>
            <a:off x="2361768" y="4054514"/>
            <a:ext cx="9913969" cy="369332"/>
          </a:xfrm>
          <a:prstGeom prst="rect">
            <a:avLst/>
          </a:prstGeom>
          <a:noFill/>
        </p:spPr>
        <p:txBody>
          <a:bodyPr wrap="square">
            <a:spAutoFit/>
          </a:bodyPr>
          <a:lstStyle/>
          <a:p>
            <a:r>
              <a:rPr lang="ru-RU" sz="1800" b="1" dirty="0"/>
              <a:t>по форматам и составу представления первичных и сопровождающих баз данных:</a:t>
            </a:r>
          </a:p>
        </p:txBody>
      </p:sp>
      <p:sp>
        <p:nvSpPr>
          <p:cNvPr id="23" name="TextBox 22">
            <a:extLst>
              <a:ext uri="{FF2B5EF4-FFF2-40B4-BE49-F238E27FC236}">
                <a16:creationId xmlns="" xmlns:a16="http://schemas.microsoft.com/office/drawing/2014/main" id="{0FC7E3C4-7F97-45A0-9F24-4A30D6EC1B18}"/>
              </a:ext>
            </a:extLst>
          </p:cNvPr>
          <p:cNvSpPr txBox="1"/>
          <p:nvPr/>
        </p:nvSpPr>
        <p:spPr>
          <a:xfrm>
            <a:off x="7238739" y="4480118"/>
            <a:ext cx="5003513" cy="923330"/>
          </a:xfrm>
          <a:prstGeom prst="rect">
            <a:avLst/>
          </a:prstGeom>
          <a:noFill/>
        </p:spPr>
        <p:txBody>
          <a:bodyPr wrap="square">
            <a:spAutoFit/>
          </a:bodyPr>
          <a:lstStyle/>
          <a:p>
            <a:r>
              <a:rPr lang="ru-RU" sz="1800" dirty="0">
                <a:solidFill>
                  <a:srgbClr val="00B050"/>
                </a:solidFill>
              </a:rPr>
              <a:t>База данных по первичным материалам в </a:t>
            </a:r>
            <a:r>
              <a:rPr lang="en-US" sz="1800" dirty="0">
                <a:solidFill>
                  <a:srgbClr val="00B050"/>
                </a:solidFill>
              </a:rPr>
              <a:t>Access</a:t>
            </a:r>
            <a:endParaRPr lang="ru-RU" sz="1800" dirty="0">
              <a:solidFill>
                <a:srgbClr val="00B050"/>
              </a:solidFill>
            </a:endParaRPr>
          </a:p>
          <a:p>
            <a:r>
              <a:rPr lang="ru-RU" dirty="0">
                <a:solidFill>
                  <a:srgbClr val="00B050"/>
                </a:solidFill>
              </a:rPr>
              <a:t>(при этом различные структуры самих баз данных и их полнота)</a:t>
            </a:r>
          </a:p>
        </p:txBody>
      </p:sp>
      <p:sp>
        <p:nvSpPr>
          <p:cNvPr id="25" name="TextBox 24">
            <a:extLst>
              <a:ext uri="{FF2B5EF4-FFF2-40B4-BE49-F238E27FC236}">
                <a16:creationId xmlns="" xmlns:a16="http://schemas.microsoft.com/office/drawing/2014/main" id="{4E96C882-0E21-4AE0-BD39-39CA0C22F556}"/>
              </a:ext>
            </a:extLst>
          </p:cNvPr>
          <p:cNvSpPr txBox="1"/>
          <p:nvPr/>
        </p:nvSpPr>
        <p:spPr>
          <a:xfrm>
            <a:off x="129381" y="5951951"/>
            <a:ext cx="8613928" cy="923330"/>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ru-RU" sz="1800" dirty="0"/>
              <a:t>База </a:t>
            </a:r>
            <a:r>
              <a:rPr lang="ru-RU" sz="1800" dirty="0" err="1"/>
              <a:t>петротипов</a:t>
            </a:r>
            <a:r>
              <a:rPr lang="ru-RU" sz="1800" dirty="0"/>
              <a:t> и стратотипов – 57 комплектов</a:t>
            </a:r>
          </a:p>
          <a:p>
            <a:pPr marL="342900" indent="-342900">
              <a:buFont typeface="Wingdings" panose="05000000000000000000" pitchFamily="2" charset="2"/>
              <a:buChar char="ü"/>
            </a:pPr>
            <a:r>
              <a:rPr lang="ru-RU" sz="1800" dirty="0"/>
              <a:t>База МПИ (в каком либо виде) – 85 комплектов</a:t>
            </a:r>
          </a:p>
          <a:p>
            <a:pPr marL="342900" indent="-342900">
              <a:buFont typeface="Wingdings" panose="05000000000000000000" pitchFamily="2" charset="2"/>
              <a:buChar char="ü"/>
            </a:pPr>
            <a:r>
              <a:rPr lang="ru-RU" sz="1800" dirty="0"/>
              <a:t>Очень часто отсутствуют опережающие основы как по отдельности так и все сразу</a:t>
            </a:r>
          </a:p>
        </p:txBody>
      </p:sp>
      <p:graphicFrame>
        <p:nvGraphicFramePr>
          <p:cNvPr id="26" name="Диаграмма 25">
            <a:extLst>
              <a:ext uri="{FF2B5EF4-FFF2-40B4-BE49-F238E27FC236}">
                <a16:creationId xmlns="" xmlns:a16="http://schemas.microsoft.com/office/drawing/2014/main" id="{7D9DDB56-9FE6-4704-89F5-8ECE791E8E59}"/>
              </a:ext>
            </a:extLst>
          </p:cNvPr>
          <p:cNvGraphicFramePr>
            <a:graphicFrameLocks/>
          </p:cNvGraphicFramePr>
          <p:nvPr>
            <p:extLst>
              <p:ext uri="{D42A27DB-BD31-4B8C-83A1-F6EECF244321}">
                <p14:modId xmlns:p14="http://schemas.microsoft.com/office/powerpoint/2010/main" val="3747196500"/>
              </p:ext>
            </p:extLst>
          </p:nvPr>
        </p:nvGraphicFramePr>
        <p:xfrm>
          <a:off x="4571285" y="4221987"/>
          <a:ext cx="2745500" cy="1862597"/>
        </p:xfrm>
        <a:graphic>
          <a:graphicData uri="http://schemas.openxmlformats.org/drawingml/2006/chart">
            <c:chart xmlns:c="http://schemas.openxmlformats.org/drawingml/2006/chart" xmlns:r="http://schemas.openxmlformats.org/officeDocument/2006/relationships" r:id="rId5"/>
          </a:graphicData>
        </a:graphic>
      </p:graphicFrame>
      <p:sp>
        <p:nvSpPr>
          <p:cNvPr id="20" name="Прямоугольник 19">
            <a:extLst>
              <a:ext uri="{FF2B5EF4-FFF2-40B4-BE49-F238E27FC236}">
                <a16:creationId xmlns="" xmlns:a16="http://schemas.microsoft.com/office/drawing/2014/main" id="{37C8D490-DC04-4F67-A275-8B3A5FB75FE6}"/>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2880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A32FFBCA-1836-4FF4-AB26-DB3512CC0A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482" y="856119"/>
            <a:ext cx="2821321" cy="1639385"/>
          </a:xfrm>
          <a:prstGeom prst="rect">
            <a:avLst/>
          </a:prstGeom>
          <a:ln>
            <a:solidFill>
              <a:schemeClr val="tx1"/>
            </a:solidFill>
          </a:ln>
        </p:spPr>
      </p:pic>
      <p:pic>
        <p:nvPicPr>
          <p:cNvPr id="4" name="Рисунок 3">
            <a:extLst>
              <a:ext uri="{FF2B5EF4-FFF2-40B4-BE49-F238E27FC236}">
                <a16:creationId xmlns="" xmlns:a16="http://schemas.microsoft.com/office/drawing/2014/main" id="{D87838A5-449D-44DF-9980-5A125FB0D2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4729" y="856119"/>
            <a:ext cx="2506213" cy="1639385"/>
          </a:xfrm>
          <a:prstGeom prst="rect">
            <a:avLst/>
          </a:prstGeom>
          <a:ln>
            <a:solidFill>
              <a:schemeClr val="tx1"/>
            </a:solidFill>
          </a:ln>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a:ext>
            </a:extLst>
          </a:blip>
          <a:srcRect l="1731" t="14943"/>
          <a:stretch/>
        </p:blipFill>
        <p:spPr>
          <a:xfrm>
            <a:off x="9432208" y="867382"/>
            <a:ext cx="2772476" cy="1549781"/>
          </a:xfrm>
          <a:prstGeom prst="rect">
            <a:avLst/>
          </a:prstGeom>
          <a:ln>
            <a:solidFill>
              <a:schemeClr val="tx1"/>
            </a:solidFill>
          </a:ln>
        </p:spPr>
      </p:pic>
      <p:pic>
        <p:nvPicPr>
          <p:cNvPr id="6" name="Рисунок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40777" y="856119"/>
            <a:ext cx="2739888" cy="1639385"/>
          </a:xfrm>
          <a:prstGeom prst="rect">
            <a:avLst/>
          </a:prstGeom>
          <a:ln>
            <a:solidFill>
              <a:schemeClr val="tx1"/>
            </a:solidFill>
          </a:ln>
        </p:spPr>
      </p:pic>
      <p:sp>
        <p:nvSpPr>
          <p:cNvPr id="7" name="Прямоугольник 6">
            <a:extLst>
              <a:ext uri="{FF2B5EF4-FFF2-40B4-BE49-F238E27FC236}">
                <a16:creationId xmlns="" xmlns:a16="http://schemas.microsoft.com/office/drawing/2014/main" id="{1EE754D8-CE09-4392-A3F6-4B1E5C4FADF3}"/>
              </a:ext>
            </a:extLst>
          </p:cNvPr>
          <p:cNvSpPr/>
          <p:nvPr/>
        </p:nvSpPr>
        <p:spPr>
          <a:xfrm>
            <a:off x="865390" y="590384"/>
            <a:ext cx="1476112" cy="461665"/>
          </a:xfrm>
          <a:prstGeom prst="rect">
            <a:avLst/>
          </a:prstGeom>
        </p:spPr>
        <p:txBody>
          <a:bodyPr wrap="square">
            <a:spAutoFit/>
          </a:bodyPr>
          <a:lstStyle/>
          <a:p>
            <a:pPr algn="ctr"/>
            <a:r>
              <a:rPr lang="ru-RU" sz="1200" b="1" dirty="0"/>
              <a:t>Геологические карты</a:t>
            </a:r>
          </a:p>
        </p:txBody>
      </p:sp>
      <p:sp>
        <p:nvSpPr>
          <p:cNvPr id="8" name="Прямоугольник 7">
            <a:extLst>
              <a:ext uri="{FF2B5EF4-FFF2-40B4-BE49-F238E27FC236}">
                <a16:creationId xmlns="" xmlns:a16="http://schemas.microsoft.com/office/drawing/2014/main" id="{1EE754D8-CE09-4392-A3F6-4B1E5C4FADF3}"/>
              </a:ext>
            </a:extLst>
          </p:cNvPr>
          <p:cNvSpPr/>
          <p:nvPr/>
        </p:nvSpPr>
        <p:spPr>
          <a:xfrm>
            <a:off x="3614128" y="579121"/>
            <a:ext cx="2123181" cy="276999"/>
          </a:xfrm>
          <a:prstGeom prst="rect">
            <a:avLst/>
          </a:prstGeom>
        </p:spPr>
        <p:txBody>
          <a:bodyPr wrap="square">
            <a:spAutoFit/>
          </a:bodyPr>
          <a:lstStyle/>
          <a:p>
            <a:pPr algn="ctr"/>
            <a:r>
              <a:rPr lang="ru-RU" sz="1200" b="1" dirty="0"/>
              <a:t>Четвертичных образований</a:t>
            </a:r>
          </a:p>
        </p:txBody>
      </p:sp>
      <p:sp>
        <p:nvSpPr>
          <p:cNvPr id="9" name="Прямоугольник 8">
            <a:extLst>
              <a:ext uri="{FF2B5EF4-FFF2-40B4-BE49-F238E27FC236}">
                <a16:creationId xmlns="" xmlns:a16="http://schemas.microsoft.com/office/drawing/2014/main" id="{1EE754D8-CE09-4392-A3F6-4B1E5C4FADF3}"/>
              </a:ext>
            </a:extLst>
          </p:cNvPr>
          <p:cNvSpPr/>
          <p:nvPr/>
        </p:nvSpPr>
        <p:spPr>
          <a:xfrm>
            <a:off x="9634915" y="611676"/>
            <a:ext cx="2123181" cy="276999"/>
          </a:xfrm>
          <a:prstGeom prst="rect">
            <a:avLst/>
          </a:prstGeom>
        </p:spPr>
        <p:txBody>
          <a:bodyPr wrap="square">
            <a:spAutoFit/>
          </a:bodyPr>
          <a:lstStyle/>
          <a:p>
            <a:pPr algn="ctr"/>
            <a:r>
              <a:rPr lang="ru-RU" sz="1200" b="1" dirty="0"/>
              <a:t>КЗПИ</a:t>
            </a:r>
          </a:p>
        </p:txBody>
      </p:sp>
      <p:sp>
        <p:nvSpPr>
          <p:cNvPr id="10" name="Прямоугольник 9">
            <a:extLst>
              <a:ext uri="{FF2B5EF4-FFF2-40B4-BE49-F238E27FC236}">
                <a16:creationId xmlns="" xmlns:a16="http://schemas.microsoft.com/office/drawing/2014/main" id="{1EE754D8-CE09-4392-A3F6-4B1E5C4FADF3}"/>
              </a:ext>
            </a:extLst>
          </p:cNvPr>
          <p:cNvSpPr/>
          <p:nvPr/>
        </p:nvSpPr>
        <p:spPr>
          <a:xfrm>
            <a:off x="6555193" y="579121"/>
            <a:ext cx="2123181" cy="276999"/>
          </a:xfrm>
          <a:prstGeom prst="rect">
            <a:avLst/>
          </a:prstGeom>
        </p:spPr>
        <p:txBody>
          <a:bodyPr wrap="square">
            <a:spAutoFit/>
          </a:bodyPr>
          <a:lstStyle/>
          <a:p>
            <a:pPr algn="ctr"/>
            <a:r>
              <a:rPr lang="ru-RU" sz="1200" b="1" dirty="0"/>
              <a:t>Карты ПИ</a:t>
            </a:r>
          </a:p>
        </p:txBody>
      </p:sp>
      <p:pic>
        <p:nvPicPr>
          <p:cNvPr id="11" name="Рисунок 10">
            <a:extLst>
              <a:ext uri="{FF2B5EF4-FFF2-40B4-BE49-F238E27FC236}">
                <a16:creationId xmlns="" xmlns:a16="http://schemas.microsoft.com/office/drawing/2014/main" id="{D50DDA64-B5EB-445E-BB99-C044077799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08578" y="2893738"/>
            <a:ext cx="2521351" cy="1577081"/>
          </a:xfrm>
          <a:prstGeom prst="rect">
            <a:avLst/>
          </a:prstGeom>
          <a:ln>
            <a:solidFill>
              <a:schemeClr val="tx1"/>
            </a:solidFill>
          </a:ln>
        </p:spPr>
      </p:pic>
      <p:sp>
        <p:nvSpPr>
          <p:cNvPr id="12" name="Прямоугольник 11">
            <a:extLst>
              <a:ext uri="{FF2B5EF4-FFF2-40B4-BE49-F238E27FC236}">
                <a16:creationId xmlns="" xmlns:a16="http://schemas.microsoft.com/office/drawing/2014/main" id="{93D5C1D9-9772-45DD-82B6-9161B70D1319}"/>
              </a:ext>
            </a:extLst>
          </p:cNvPr>
          <p:cNvSpPr/>
          <p:nvPr/>
        </p:nvSpPr>
        <p:spPr>
          <a:xfrm>
            <a:off x="9528770" y="2562996"/>
            <a:ext cx="2255995" cy="276999"/>
          </a:xfrm>
          <a:prstGeom prst="rect">
            <a:avLst/>
          </a:prstGeom>
        </p:spPr>
        <p:txBody>
          <a:bodyPr wrap="square">
            <a:spAutoFit/>
          </a:bodyPr>
          <a:lstStyle/>
          <a:p>
            <a:pPr algn="ctr"/>
            <a:r>
              <a:rPr lang="ru-RU" sz="1200" b="1" dirty="0"/>
              <a:t>Гидрогеологические схемы</a:t>
            </a:r>
          </a:p>
        </p:txBody>
      </p:sp>
      <p:pic>
        <p:nvPicPr>
          <p:cNvPr id="13" name="Рисунок 12">
            <a:extLst>
              <a:ext uri="{FF2B5EF4-FFF2-40B4-BE49-F238E27FC236}">
                <a16:creationId xmlns="" xmlns:a16="http://schemas.microsoft.com/office/drawing/2014/main" id="{E17D9757-B12A-4AF3-A42A-5FEA85BAB48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2369" y="2898436"/>
            <a:ext cx="2521450" cy="1572787"/>
          </a:xfrm>
          <a:prstGeom prst="rect">
            <a:avLst/>
          </a:prstGeom>
          <a:ln>
            <a:solidFill>
              <a:schemeClr val="tx1"/>
            </a:solidFill>
          </a:ln>
        </p:spPr>
      </p:pic>
      <p:sp>
        <p:nvSpPr>
          <p:cNvPr id="14" name="Прямоугольник 13">
            <a:extLst>
              <a:ext uri="{FF2B5EF4-FFF2-40B4-BE49-F238E27FC236}">
                <a16:creationId xmlns="" xmlns:a16="http://schemas.microsoft.com/office/drawing/2014/main" id="{1EE754D8-CE09-4392-A3F6-4B1E5C4FADF3}"/>
              </a:ext>
            </a:extLst>
          </p:cNvPr>
          <p:cNvSpPr/>
          <p:nvPr/>
        </p:nvSpPr>
        <p:spPr>
          <a:xfrm>
            <a:off x="932655" y="2616740"/>
            <a:ext cx="1476112" cy="461665"/>
          </a:xfrm>
          <a:prstGeom prst="rect">
            <a:avLst/>
          </a:prstGeom>
        </p:spPr>
        <p:txBody>
          <a:bodyPr wrap="square">
            <a:spAutoFit/>
          </a:bodyPr>
          <a:lstStyle/>
          <a:p>
            <a:pPr algn="ctr"/>
            <a:r>
              <a:rPr lang="ru-RU" sz="1200" b="1" dirty="0"/>
              <a:t>Тектонические схемы</a:t>
            </a:r>
          </a:p>
        </p:txBody>
      </p:sp>
      <p:pic>
        <p:nvPicPr>
          <p:cNvPr id="15" name="Рисунок 14">
            <a:extLst>
              <a:ext uri="{FF2B5EF4-FFF2-40B4-BE49-F238E27FC236}">
                <a16:creationId xmlns="" xmlns:a16="http://schemas.microsoft.com/office/drawing/2014/main" id="{3AFEBEDF-EBAD-4689-9DAA-7606E810B410}"/>
              </a:ext>
            </a:extLst>
          </p:cNvPr>
          <p:cNvPicPr>
            <a:picLocks noChangeAspect="1"/>
          </p:cNvPicPr>
          <p:nvPr/>
        </p:nvPicPr>
        <p:blipFill>
          <a:blip r:embed="rId9"/>
          <a:stretch>
            <a:fillRect/>
          </a:stretch>
        </p:blipFill>
        <p:spPr>
          <a:xfrm>
            <a:off x="3517431" y="2898436"/>
            <a:ext cx="2496663" cy="1572787"/>
          </a:xfrm>
          <a:prstGeom prst="rect">
            <a:avLst/>
          </a:prstGeom>
          <a:ln>
            <a:solidFill>
              <a:schemeClr val="tx1"/>
            </a:solidFill>
          </a:ln>
        </p:spPr>
      </p:pic>
      <p:sp>
        <p:nvSpPr>
          <p:cNvPr id="16" name="Прямоугольник 15">
            <a:extLst>
              <a:ext uri="{FF2B5EF4-FFF2-40B4-BE49-F238E27FC236}">
                <a16:creationId xmlns="" xmlns:a16="http://schemas.microsoft.com/office/drawing/2014/main" id="{E558A51F-D20E-40C2-B8EA-A6103318ACCB}"/>
              </a:ext>
            </a:extLst>
          </p:cNvPr>
          <p:cNvSpPr/>
          <p:nvPr/>
        </p:nvSpPr>
        <p:spPr>
          <a:xfrm>
            <a:off x="3555494" y="2562996"/>
            <a:ext cx="2255995" cy="276999"/>
          </a:xfrm>
          <a:prstGeom prst="rect">
            <a:avLst/>
          </a:prstGeom>
        </p:spPr>
        <p:txBody>
          <a:bodyPr wrap="square">
            <a:spAutoFit/>
          </a:bodyPr>
          <a:lstStyle/>
          <a:p>
            <a:pPr algn="ctr"/>
            <a:r>
              <a:rPr lang="ru-RU" sz="1200" b="1" dirty="0"/>
              <a:t>Геоморфологические схемы</a:t>
            </a:r>
          </a:p>
        </p:txBody>
      </p:sp>
      <p:pic>
        <p:nvPicPr>
          <p:cNvPr id="17" name="Рисунок 16">
            <a:extLst>
              <a:ext uri="{FF2B5EF4-FFF2-40B4-BE49-F238E27FC236}">
                <a16:creationId xmlns="" xmlns:a16="http://schemas.microsoft.com/office/drawing/2014/main" id="{816F89CC-59E7-4841-B24B-C66A0BF5DCC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8747" y="2893738"/>
            <a:ext cx="2668719" cy="1577081"/>
          </a:xfrm>
          <a:prstGeom prst="rect">
            <a:avLst/>
          </a:prstGeom>
          <a:ln>
            <a:solidFill>
              <a:schemeClr val="tx1"/>
            </a:solidFill>
          </a:ln>
        </p:spPr>
      </p:pic>
      <p:sp>
        <p:nvSpPr>
          <p:cNvPr id="18" name="Прямоугольник 17">
            <a:extLst>
              <a:ext uri="{FF2B5EF4-FFF2-40B4-BE49-F238E27FC236}">
                <a16:creationId xmlns="" xmlns:a16="http://schemas.microsoft.com/office/drawing/2014/main" id="{606E32DF-DB58-4CA3-ABF1-A894BEACB68A}"/>
              </a:ext>
            </a:extLst>
          </p:cNvPr>
          <p:cNvSpPr/>
          <p:nvPr/>
        </p:nvSpPr>
        <p:spPr>
          <a:xfrm>
            <a:off x="6517706" y="2446290"/>
            <a:ext cx="2591867" cy="461665"/>
          </a:xfrm>
          <a:prstGeom prst="rect">
            <a:avLst/>
          </a:prstGeom>
        </p:spPr>
        <p:txBody>
          <a:bodyPr wrap="square">
            <a:spAutoFit/>
          </a:bodyPr>
          <a:lstStyle/>
          <a:p>
            <a:pPr algn="ctr"/>
            <a:r>
              <a:rPr lang="ru-RU" sz="1200" b="1" dirty="0"/>
              <a:t>Схемы тектонического районирования</a:t>
            </a:r>
          </a:p>
        </p:txBody>
      </p:sp>
      <p:sp>
        <p:nvSpPr>
          <p:cNvPr id="19" name="TextBox 18">
            <a:extLst>
              <a:ext uri="{FF2B5EF4-FFF2-40B4-BE49-F238E27FC236}">
                <a16:creationId xmlns="" xmlns:a16="http://schemas.microsoft.com/office/drawing/2014/main" id="{70E14DE2-7C13-4D9F-8342-D26D36DF6E9A}"/>
              </a:ext>
            </a:extLst>
          </p:cNvPr>
          <p:cNvSpPr txBox="1"/>
          <p:nvPr/>
        </p:nvSpPr>
        <p:spPr>
          <a:xfrm>
            <a:off x="1670711" y="39484"/>
            <a:ext cx="8801663" cy="369332"/>
          </a:xfrm>
          <a:prstGeom prst="rect">
            <a:avLst/>
          </a:prstGeom>
          <a:noFill/>
        </p:spPr>
        <p:txBody>
          <a:bodyPr wrap="square" rtlCol="0">
            <a:spAutoFit/>
          </a:bodyPr>
          <a:lstStyle/>
          <a:p>
            <a:pPr algn="ctr"/>
            <a:r>
              <a:rPr lang="ru-RU" b="1" dirty="0">
                <a:solidFill>
                  <a:srgbClr val="232C82"/>
                </a:solidFill>
              </a:rPr>
              <a:t>Оценка результатов Программы по созданию Госгеолкарты-1000/3</a:t>
            </a:r>
          </a:p>
        </p:txBody>
      </p:sp>
      <p:pic>
        <p:nvPicPr>
          <p:cNvPr id="21" name="Рисунок 20">
            <a:extLst>
              <a:ext uri="{FF2B5EF4-FFF2-40B4-BE49-F238E27FC236}">
                <a16:creationId xmlns="" xmlns:a16="http://schemas.microsoft.com/office/drawing/2014/main" id="{77ADF81C-E9D8-4CBC-92C6-81CDD50A7F5A}"/>
              </a:ext>
            </a:extLst>
          </p:cNvPr>
          <p:cNvPicPr>
            <a:picLocks noChangeAspect="1"/>
          </p:cNvPicPr>
          <p:nvPr/>
        </p:nvPicPr>
        <p:blipFill>
          <a:blip r:embed="rId11"/>
          <a:stretch>
            <a:fillRect/>
          </a:stretch>
        </p:blipFill>
        <p:spPr>
          <a:xfrm>
            <a:off x="212495" y="3780095"/>
            <a:ext cx="6403690" cy="2996516"/>
          </a:xfrm>
          <a:prstGeom prst="rect">
            <a:avLst/>
          </a:prstGeom>
          <a:ln>
            <a:solidFill>
              <a:schemeClr val="tx1"/>
            </a:solidFill>
          </a:ln>
          <a:effectLst>
            <a:outerShdw blurRad="50800" dist="38100" dir="2700000" algn="tl" rotWithShape="0">
              <a:prstClr val="black">
                <a:alpha val="40000"/>
              </a:prstClr>
            </a:outerShdw>
          </a:effectLst>
        </p:spPr>
      </p:pic>
      <p:pic>
        <p:nvPicPr>
          <p:cNvPr id="23" name="Рисунок 22">
            <a:extLst>
              <a:ext uri="{FF2B5EF4-FFF2-40B4-BE49-F238E27FC236}">
                <a16:creationId xmlns="" xmlns:a16="http://schemas.microsoft.com/office/drawing/2014/main" id="{E22441E1-17D5-46D5-80E7-7EEFCAE23AD7}"/>
              </a:ext>
            </a:extLst>
          </p:cNvPr>
          <p:cNvPicPr>
            <a:picLocks noChangeAspect="1"/>
          </p:cNvPicPr>
          <p:nvPr/>
        </p:nvPicPr>
        <p:blipFill>
          <a:blip r:embed="rId12"/>
          <a:stretch>
            <a:fillRect/>
          </a:stretch>
        </p:blipFill>
        <p:spPr>
          <a:xfrm>
            <a:off x="6894981" y="3780094"/>
            <a:ext cx="5034948" cy="2985775"/>
          </a:xfrm>
          <a:prstGeom prst="rect">
            <a:avLst/>
          </a:prstGeom>
          <a:ln>
            <a:solidFill>
              <a:schemeClr val="tx1"/>
            </a:solidFill>
          </a:ln>
          <a:effectLst>
            <a:outerShdw blurRad="50800" dist="38100" dir="2700000" algn="tl" rotWithShape="0">
              <a:prstClr val="black">
                <a:alpha val="40000"/>
              </a:prstClr>
            </a:outerShdw>
          </a:effectLst>
        </p:spPr>
      </p:pic>
      <p:sp>
        <p:nvSpPr>
          <p:cNvPr id="22" name="Прямоугольник 21">
            <a:extLst>
              <a:ext uri="{FF2B5EF4-FFF2-40B4-BE49-F238E27FC236}">
                <a16:creationId xmlns="" xmlns:a16="http://schemas.microsoft.com/office/drawing/2014/main" id="{220751B8-591B-44ED-BA7C-6EC0075B98ED}"/>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4207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26A8DAD8-11C1-4425-94E1-6E3140012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22"/>
          <a:stretch>
            <a:fillRect/>
          </a:stretch>
        </p:blipFill>
        <p:spPr bwMode="auto">
          <a:xfrm>
            <a:off x="1707367" y="997987"/>
            <a:ext cx="8984465" cy="576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3D533411-7F17-4610-A603-0E2788E0077D}"/>
              </a:ext>
            </a:extLst>
          </p:cNvPr>
          <p:cNvSpPr txBox="1"/>
          <p:nvPr/>
        </p:nvSpPr>
        <p:spPr>
          <a:xfrm>
            <a:off x="2415893" y="91142"/>
            <a:ext cx="7364708" cy="369332"/>
          </a:xfrm>
          <a:prstGeom prst="rect">
            <a:avLst/>
          </a:prstGeom>
          <a:noFill/>
        </p:spPr>
        <p:txBody>
          <a:bodyPr wrap="none" rtlCol="0">
            <a:spAutoFit/>
          </a:bodyPr>
          <a:lstStyle/>
          <a:p>
            <a:r>
              <a:rPr lang="ru-RU" b="1" dirty="0">
                <a:solidFill>
                  <a:srgbClr val="002060"/>
                </a:solidFill>
              </a:rPr>
              <a:t>Новая информация, полученная после создания комплектов ГК-1000/3</a:t>
            </a:r>
          </a:p>
        </p:txBody>
      </p:sp>
      <p:sp>
        <p:nvSpPr>
          <p:cNvPr id="4" name="Прямоугольник 3">
            <a:extLst>
              <a:ext uri="{FF2B5EF4-FFF2-40B4-BE49-F238E27FC236}">
                <a16:creationId xmlns="" xmlns:a16="http://schemas.microsoft.com/office/drawing/2014/main" id="{231687CB-39F9-4D44-8072-FB6B0ED7093C}"/>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827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114C4989-4C47-4B29-83A1-FEF71F744F8C}"/>
              </a:ext>
            </a:extLst>
          </p:cNvPr>
          <p:cNvPicPr>
            <a:picLocks noChangeAspect="1"/>
          </p:cNvPicPr>
          <p:nvPr/>
        </p:nvPicPr>
        <p:blipFill>
          <a:blip r:embed="rId3"/>
          <a:stretch>
            <a:fillRect/>
          </a:stretch>
        </p:blipFill>
        <p:spPr>
          <a:xfrm rot="21540000">
            <a:off x="104704" y="244135"/>
            <a:ext cx="2409567" cy="3429000"/>
          </a:xfrm>
          <a:prstGeom prst="rect">
            <a:avLst/>
          </a:prstGeom>
        </p:spPr>
      </p:pic>
      <p:pic>
        <p:nvPicPr>
          <p:cNvPr id="6" name="Рисунок 5">
            <a:extLst>
              <a:ext uri="{FF2B5EF4-FFF2-40B4-BE49-F238E27FC236}">
                <a16:creationId xmlns="" xmlns:a16="http://schemas.microsoft.com/office/drawing/2014/main" id="{5CA4977D-C4DC-4DA9-BDE9-E3C6AC71E72D}"/>
              </a:ext>
            </a:extLst>
          </p:cNvPr>
          <p:cNvPicPr>
            <a:picLocks noChangeAspect="1"/>
          </p:cNvPicPr>
          <p:nvPr/>
        </p:nvPicPr>
        <p:blipFill>
          <a:blip r:embed="rId4"/>
          <a:stretch>
            <a:fillRect/>
          </a:stretch>
        </p:blipFill>
        <p:spPr>
          <a:xfrm rot="21540000">
            <a:off x="695541" y="1345168"/>
            <a:ext cx="2469392" cy="3429000"/>
          </a:xfrm>
          <a:prstGeom prst="rect">
            <a:avLst/>
          </a:prstGeom>
        </p:spPr>
      </p:pic>
      <p:pic>
        <p:nvPicPr>
          <p:cNvPr id="10" name="Рисунок 9">
            <a:extLst>
              <a:ext uri="{FF2B5EF4-FFF2-40B4-BE49-F238E27FC236}">
                <a16:creationId xmlns="" xmlns:a16="http://schemas.microsoft.com/office/drawing/2014/main" id="{83A5689A-A30B-4D2D-88FC-0FE9A939772B}"/>
              </a:ext>
            </a:extLst>
          </p:cNvPr>
          <p:cNvPicPr>
            <a:picLocks noChangeAspect="1"/>
          </p:cNvPicPr>
          <p:nvPr/>
        </p:nvPicPr>
        <p:blipFill>
          <a:blip r:embed="rId5"/>
          <a:stretch>
            <a:fillRect/>
          </a:stretch>
        </p:blipFill>
        <p:spPr>
          <a:xfrm>
            <a:off x="3563078" y="223369"/>
            <a:ext cx="2764676" cy="3892436"/>
          </a:xfrm>
          <a:prstGeom prst="rect">
            <a:avLst/>
          </a:prstGeom>
          <a:ln>
            <a:solidFill>
              <a:schemeClr val="tx1"/>
            </a:solidFill>
          </a:ln>
          <a:effectLst>
            <a:outerShdw blurRad="50800" dist="38100" dir="2700000" algn="tl" rotWithShape="0">
              <a:prstClr val="black">
                <a:alpha val="40000"/>
              </a:prstClr>
            </a:outerShdw>
          </a:effectLst>
        </p:spPr>
      </p:pic>
      <p:grpSp>
        <p:nvGrpSpPr>
          <p:cNvPr id="12" name="Группа 11">
            <a:extLst>
              <a:ext uri="{FF2B5EF4-FFF2-40B4-BE49-F238E27FC236}">
                <a16:creationId xmlns="" xmlns:a16="http://schemas.microsoft.com/office/drawing/2014/main" id="{7BD32044-58D9-414A-AAC8-C0B4559CF560}"/>
              </a:ext>
            </a:extLst>
          </p:cNvPr>
          <p:cNvGrpSpPr>
            <a:grpSpLocks noChangeAspect="1"/>
          </p:cNvGrpSpPr>
          <p:nvPr/>
        </p:nvGrpSpPr>
        <p:grpSpPr>
          <a:xfrm rot="21540000">
            <a:off x="1507424" y="4275847"/>
            <a:ext cx="10174980" cy="2551938"/>
            <a:chOff x="351447" y="3650382"/>
            <a:chExt cx="5315897" cy="1333256"/>
          </a:xfrm>
        </p:grpSpPr>
        <p:pic>
          <p:nvPicPr>
            <p:cNvPr id="8" name="Рисунок 7">
              <a:extLst>
                <a:ext uri="{FF2B5EF4-FFF2-40B4-BE49-F238E27FC236}">
                  <a16:creationId xmlns="" xmlns:a16="http://schemas.microsoft.com/office/drawing/2014/main" id="{D1283D83-9D2D-4A72-9436-DCDAEE06CCF4}"/>
                </a:ext>
              </a:extLst>
            </p:cNvPr>
            <p:cNvPicPr>
              <a:picLocks noChangeAspect="1"/>
            </p:cNvPicPr>
            <p:nvPr/>
          </p:nvPicPr>
          <p:blipFill rotWithShape="1">
            <a:blip r:embed="rId6"/>
            <a:srcRect b="85370"/>
            <a:stretch/>
          </p:blipFill>
          <p:spPr>
            <a:xfrm>
              <a:off x="351447" y="3650382"/>
              <a:ext cx="5249582" cy="451718"/>
            </a:xfrm>
            <a:prstGeom prst="rect">
              <a:avLst/>
            </a:prstGeom>
          </p:spPr>
        </p:pic>
        <p:pic>
          <p:nvPicPr>
            <p:cNvPr id="11" name="Рисунок 10">
              <a:extLst>
                <a:ext uri="{FF2B5EF4-FFF2-40B4-BE49-F238E27FC236}">
                  <a16:creationId xmlns="" xmlns:a16="http://schemas.microsoft.com/office/drawing/2014/main" id="{C2699DB6-3226-4EA4-A3C1-525AFD19088E}"/>
                </a:ext>
              </a:extLst>
            </p:cNvPr>
            <p:cNvPicPr>
              <a:picLocks noChangeAspect="1"/>
            </p:cNvPicPr>
            <p:nvPr/>
          </p:nvPicPr>
          <p:blipFill rotWithShape="1">
            <a:blip r:embed="rId6"/>
            <a:srcRect l="754" t="42982" r="-754" b="27452"/>
            <a:stretch/>
          </p:blipFill>
          <p:spPr>
            <a:xfrm>
              <a:off x="406381" y="4070754"/>
              <a:ext cx="5260963" cy="912884"/>
            </a:xfrm>
            <a:prstGeom prst="rect">
              <a:avLst/>
            </a:prstGeom>
          </p:spPr>
        </p:pic>
      </p:grpSp>
      <p:sp>
        <p:nvSpPr>
          <p:cNvPr id="13" name="Прямоугольник 12">
            <a:extLst>
              <a:ext uri="{FF2B5EF4-FFF2-40B4-BE49-F238E27FC236}">
                <a16:creationId xmlns="" xmlns:a16="http://schemas.microsoft.com/office/drawing/2014/main" id="{F4B68903-4DDC-4876-A913-AE693E23452C}"/>
              </a:ext>
            </a:extLst>
          </p:cNvPr>
          <p:cNvSpPr/>
          <p:nvPr/>
        </p:nvSpPr>
        <p:spPr>
          <a:xfrm>
            <a:off x="1605103" y="5121632"/>
            <a:ext cx="9942435" cy="17363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7" name="Группа 16">
            <a:extLst>
              <a:ext uri="{FF2B5EF4-FFF2-40B4-BE49-F238E27FC236}">
                <a16:creationId xmlns="" xmlns:a16="http://schemas.microsoft.com/office/drawing/2014/main" id="{EA7B58C3-BA75-4DA0-B6F1-562D3FD7550A}"/>
              </a:ext>
            </a:extLst>
          </p:cNvPr>
          <p:cNvGrpSpPr/>
          <p:nvPr/>
        </p:nvGrpSpPr>
        <p:grpSpPr>
          <a:xfrm>
            <a:off x="6395127" y="223369"/>
            <a:ext cx="2764675" cy="3906003"/>
            <a:chOff x="6395127" y="223369"/>
            <a:chExt cx="2764675" cy="3906003"/>
          </a:xfrm>
        </p:grpSpPr>
        <p:pic>
          <p:nvPicPr>
            <p:cNvPr id="15" name="Рисунок 14">
              <a:extLst>
                <a:ext uri="{FF2B5EF4-FFF2-40B4-BE49-F238E27FC236}">
                  <a16:creationId xmlns="" xmlns:a16="http://schemas.microsoft.com/office/drawing/2014/main" id="{5D2284C3-1DCE-425C-B179-95AF21FC5507}"/>
                </a:ext>
              </a:extLst>
            </p:cNvPr>
            <p:cNvPicPr>
              <a:picLocks noChangeAspect="1"/>
            </p:cNvPicPr>
            <p:nvPr/>
          </p:nvPicPr>
          <p:blipFill>
            <a:blip r:embed="rId7"/>
            <a:stretch>
              <a:fillRect/>
            </a:stretch>
          </p:blipFill>
          <p:spPr>
            <a:xfrm>
              <a:off x="6395127" y="223369"/>
              <a:ext cx="2764675" cy="3906003"/>
            </a:xfrm>
            <a:prstGeom prst="rect">
              <a:avLst/>
            </a:prstGeom>
            <a:ln>
              <a:solidFill>
                <a:schemeClr val="tx1"/>
              </a:solidFill>
            </a:ln>
            <a:effectLst>
              <a:outerShdw blurRad="50800" dist="38100" dir="2700000" algn="tl" rotWithShape="0">
                <a:prstClr val="black">
                  <a:alpha val="40000"/>
                </a:prstClr>
              </a:outerShdw>
            </a:effectLst>
          </p:spPr>
        </p:pic>
        <p:pic>
          <p:nvPicPr>
            <p:cNvPr id="16" name="Рисунок 15">
              <a:extLst>
                <a:ext uri="{FF2B5EF4-FFF2-40B4-BE49-F238E27FC236}">
                  <a16:creationId xmlns="" xmlns:a16="http://schemas.microsoft.com/office/drawing/2014/main" id="{5BBFF6BF-4BFD-4B56-A3D7-E4DF1B9062FC}"/>
                </a:ext>
              </a:extLst>
            </p:cNvPr>
            <p:cNvPicPr>
              <a:picLocks noChangeAspect="1"/>
            </p:cNvPicPr>
            <p:nvPr/>
          </p:nvPicPr>
          <p:blipFill rotWithShape="1">
            <a:blip r:embed="rId5"/>
            <a:srcRect l="56245" t="16775" r="10680" b="65607"/>
            <a:stretch/>
          </p:blipFill>
          <p:spPr>
            <a:xfrm>
              <a:off x="7910512" y="844549"/>
              <a:ext cx="914400" cy="685801"/>
            </a:xfrm>
            <a:prstGeom prst="rect">
              <a:avLst/>
            </a:prstGeom>
            <a:ln>
              <a:noFill/>
            </a:ln>
            <a:effectLst/>
          </p:spPr>
        </p:pic>
      </p:grpSp>
      <p:pic>
        <p:nvPicPr>
          <p:cNvPr id="19" name="Рисунок 18">
            <a:extLst>
              <a:ext uri="{FF2B5EF4-FFF2-40B4-BE49-F238E27FC236}">
                <a16:creationId xmlns="" xmlns:a16="http://schemas.microsoft.com/office/drawing/2014/main" id="{76D7C1B8-28C5-400B-B9D0-35515B256499}"/>
              </a:ext>
            </a:extLst>
          </p:cNvPr>
          <p:cNvPicPr>
            <a:picLocks noChangeAspect="1"/>
          </p:cNvPicPr>
          <p:nvPr/>
        </p:nvPicPr>
        <p:blipFill>
          <a:blip r:embed="rId8"/>
          <a:stretch>
            <a:fillRect/>
          </a:stretch>
        </p:blipFill>
        <p:spPr>
          <a:xfrm>
            <a:off x="9239148" y="223369"/>
            <a:ext cx="2747880" cy="389243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7789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6501" y="123703"/>
            <a:ext cx="11633857" cy="4315027"/>
          </a:xfrm>
          <a:prstGeom prst="rect">
            <a:avLst/>
          </a:prstGeom>
        </p:spPr>
        <p:txBody>
          <a:bodyPr wrap="square">
            <a:spAutoFit/>
          </a:bodyPr>
          <a:lstStyle/>
          <a:p>
            <a:pPr algn="ctr"/>
            <a:r>
              <a:rPr lang="ru-RU" b="1" dirty="0">
                <a:solidFill>
                  <a:srgbClr val="002060"/>
                </a:solidFill>
              </a:rPr>
              <a:t>Понятия мониторинга</a:t>
            </a:r>
          </a:p>
          <a:p>
            <a:pPr algn="ctr"/>
            <a:endParaRPr lang="ru-RU" sz="2000" b="1" dirty="0">
              <a:solidFill>
                <a:srgbClr val="322591"/>
              </a:solidFill>
            </a:endParaRPr>
          </a:p>
          <a:p>
            <a:pPr>
              <a:lnSpc>
                <a:spcPct val="200000"/>
              </a:lnSpc>
            </a:pPr>
            <a:r>
              <a:rPr lang="ru-RU" sz="2000" dirty="0"/>
              <a:t>Мониторинг государственной геологической карты Российской Федерации и её континентального шельфа масштаба 1:1 000 000 представляет собой систему непрерывного поиска, получения, сбора, накопления и анализа информации о геологическом строении территории Российской Федерации с целью информационного обеспечения </a:t>
            </a:r>
            <a:r>
              <a:rPr lang="ru-RU" sz="2000" dirty="0" err="1"/>
              <a:t>недропользователей</a:t>
            </a:r>
            <a:r>
              <a:rPr lang="ru-RU" sz="2000" dirty="0"/>
              <a:t>, органов управления государственным фондом недр и иных заинтересованных лиц, интересов обороны и безопасности страны, геологического обоснования крупных инфраструктурных проектов, геополитических интересов Российской Федерации.</a:t>
            </a:r>
          </a:p>
        </p:txBody>
      </p:sp>
      <p:sp>
        <p:nvSpPr>
          <p:cNvPr id="4" name="Прямоугольник 3">
            <a:extLst>
              <a:ext uri="{FF2B5EF4-FFF2-40B4-BE49-F238E27FC236}">
                <a16:creationId xmlns="" xmlns:a16="http://schemas.microsoft.com/office/drawing/2014/main" id="{ECFBB4E3-E8CF-4F6E-AB7D-31F12F8979DF}"/>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6182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A01B404A-3F5F-4943-8633-DF331D5FD69C}"/>
              </a:ext>
            </a:extLst>
          </p:cNvPr>
          <p:cNvPicPr>
            <a:picLocks noChangeAspect="1"/>
          </p:cNvPicPr>
          <p:nvPr/>
        </p:nvPicPr>
        <p:blipFill>
          <a:blip r:embed="rId3"/>
          <a:stretch>
            <a:fillRect/>
          </a:stretch>
        </p:blipFill>
        <p:spPr>
          <a:xfrm>
            <a:off x="68596" y="635000"/>
            <a:ext cx="6179274" cy="4344432"/>
          </a:xfrm>
          <a:prstGeom prst="rect">
            <a:avLst/>
          </a:prstGeom>
        </p:spPr>
      </p:pic>
      <p:graphicFrame>
        <p:nvGraphicFramePr>
          <p:cNvPr id="6" name="Таблица 5">
            <a:extLst>
              <a:ext uri="{FF2B5EF4-FFF2-40B4-BE49-F238E27FC236}">
                <a16:creationId xmlns="" xmlns:a16="http://schemas.microsoft.com/office/drawing/2014/main" id="{6AF2768D-A6A7-44BA-B94D-94D9B1567C0C}"/>
              </a:ext>
            </a:extLst>
          </p:cNvPr>
          <p:cNvGraphicFramePr>
            <a:graphicFrameLocks noGrp="1"/>
          </p:cNvGraphicFramePr>
          <p:nvPr>
            <p:extLst>
              <p:ext uri="{D42A27DB-BD31-4B8C-83A1-F6EECF244321}">
                <p14:modId xmlns:p14="http://schemas.microsoft.com/office/powerpoint/2010/main" val="3935211181"/>
              </p:ext>
            </p:extLst>
          </p:nvPr>
        </p:nvGraphicFramePr>
        <p:xfrm>
          <a:off x="6184900" y="-13732"/>
          <a:ext cx="6007100" cy="6858000"/>
        </p:xfrm>
        <a:graphic>
          <a:graphicData uri="http://schemas.openxmlformats.org/drawingml/2006/table">
            <a:tbl>
              <a:tblPr firstRow="1" firstCol="1" bandRow="1">
                <a:tableStyleId>{5C22544A-7EE6-4342-B048-85BDC9FD1C3A}</a:tableStyleId>
              </a:tblPr>
              <a:tblGrid>
                <a:gridCol w="485751">
                  <a:extLst>
                    <a:ext uri="{9D8B030D-6E8A-4147-A177-3AD203B41FA5}">
                      <a16:colId xmlns="" xmlns:a16="http://schemas.microsoft.com/office/drawing/2014/main" val="3494742171"/>
                    </a:ext>
                  </a:extLst>
                </a:gridCol>
                <a:gridCol w="1177949">
                  <a:extLst>
                    <a:ext uri="{9D8B030D-6E8A-4147-A177-3AD203B41FA5}">
                      <a16:colId xmlns="" xmlns:a16="http://schemas.microsoft.com/office/drawing/2014/main" val="3626349497"/>
                    </a:ext>
                  </a:extLst>
                </a:gridCol>
                <a:gridCol w="1181100">
                  <a:extLst>
                    <a:ext uri="{9D8B030D-6E8A-4147-A177-3AD203B41FA5}">
                      <a16:colId xmlns="" xmlns:a16="http://schemas.microsoft.com/office/drawing/2014/main" val="1215805966"/>
                    </a:ext>
                  </a:extLst>
                </a:gridCol>
                <a:gridCol w="3162300">
                  <a:extLst>
                    <a:ext uri="{9D8B030D-6E8A-4147-A177-3AD203B41FA5}">
                      <a16:colId xmlns="" xmlns:a16="http://schemas.microsoft.com/office/drawing/2014/main" val="1764173198"/>
                    </a:ext>
                  </a:extLst>
                </a:gridCol>
              </a:tblGrid>
              <a:tr h="499755">
                <a:tc>
                  <a:txBody>
                    <a:bodyPr/>
                    <a:lstStyle/>
                    <a:p>
                      <a:pPr algn="ctr">
                        <a:lnSpc>
                          <a:spcPct val="100000"/>
                        </a:lnSpc>
                        <a:spcAft>
                          <a:spcPts val="0"/>
                        </a:spcAft>
                      </a:pPr>
                      <a:r>
                        <a:rPr lang="ru-RU" sz="1000">
                          <a:effectLst/>
                        </a:rPr>
                        <a:t>№ фрагмента на схеме</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tc>
                  <a:txBody>
                    <a:bodyPr/>
                    <a:lstStyle/>
                    <a:p>
                      <a:pPr algn="ctr">
                        <a:lnSpc>
                          <a:spcPct val="100000"/>
                        </a:lnSpc>
                        <a:spcAft>
                          <a:spcPts val="0"/>
                        </a:spcAft>
                      </a:pPr>
                      <a:r>
                        <a:rPr lang="ru-RU" sz="1000">
                          <a:effectLst/>
                        </a:rPr>
                        <a:t>Легенда серии листов ГК-1000/3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tc>
                  <a:txBody>
                    <a:bodyPr/>
                    <a:lstStyle/>
                    <a:p>
                      <a:pPr algn="ctr">
                        <a:lnSpc>
                          <a:spcPct val="100000"/>
                        </a:lnSpc>
                        <a:spcAft>
                          <a:spcPts val="0"/>
                        </a:spcAft>
                      </a:pPr>
                      <a:r>
                        <a:rPr lang="ru-RU" sz="1000">
                          <a:effectLst/>
                        </a:rPr>
                        <a:t>Главный редактор легенды СЛ</a:t>
                      </a:r>
                    </a:p>
                    <a:p>
                      <a:pPr algn="ctr">
                        <a:lnSpc>
                          <a:spcPct val="100000"/>
                        </a:lnSpc>
                        <a:spcAft>
                          <a:spcPts val="0"/>
                        </a:spcAft>
                      </a:pPr>
                      <a:r>
                        <a:rPr lang="ru-RU" sz="1000">
                          <a:effectLst/>
                        </a:rPr>
                        <a:t>(соредактор)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tc>
                  <a:txBody>
                    <a:bodyPr/>
                    <a:lstStyle/>
                    <a:p>
                      <a:pPr algn="ctr">
                        <a:lnSpc>
                          <a:spcPct val="100000"/>
                        </a:lnSpc>
                        <a:spcAft>
                          <a:spcPts val="0"/>
                        </a:spcAft>
                      </a:pPr>
                      <a:r>
                        <a:rPr lang="ru-RU" sz="1000" dirty="0">
                          <a:effectLst/>
                        </a:rPr>
                        <a:t>Ответственные за Мониторинг Госгеолкарты‑1000/3</a:t>
                      </a:r>
                    </a:p>
                    <a:p>
                      <a:pPr algn="ctr">
                        <a:lnSpc>
                          <a:spcPct val="100000"/>
                        </a:lnSpc>
                        <a:spcAft>
                          <a:spcPts val="0"/>
                        </a:spcAft>
                      </a:pPr>
                      <a:r>
                        <a:rPr lang="ru-RU" sz="1000" dirty="0">
                          <a:effectLst/>
                        </a:rPr>
                        <a:t>Отв. исполнитель</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extLst>
                  <a:ext uri="{0D108BD9-81ED-4DB2-BD59-A6C34878D82A}">
                    <a16:rowId xmlns="" xmlns:a16="http://schemas.microsoft.com/office/drawing/2014/main" val="2420652516"/>
                  </a:ext>
                </a:extLst>
              </a:tr>
              <a:tr h="144215">
                <a:tc rowSpan="2">
                  <a:txBody>
                    <a:bodyPr/>
                    <a:lstStyle/>
                    <a:p>
                      <a:pPr algn="ctr">
                        <a:lnSpc>
                          <a:spcPct val="100000"/>
                        </a:lnSpc>
                        <a:spcAft>
                          <a:spcPts val="0"/>
                        </a:spcAft>
                      </a:pPr>
                      <a:r>
                        <a:rPr lang="ru-RU" sz="1000">
                          <a:effectLst/>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Северо-Карско-Баренцевоморская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Шкарубо С.И.</a:t>
                      </a:r>
                    </a:p>
                    <a:p>
                      <a:pPr>
                        <a:lnSpc>
                          <a:spcPct val="100000"/>
                        </a:lnSpc>
                        <a:spcAft>
                          <a:spcPts val="0"/>
                        </a:spcAft>
                      </a:pPr>
                      <a:r>
                        <a:rPr lang="ru-RU" sz="1000">
                          <a:effectLst/>
                        </a:rPr>
                        <a:t>(Воинова О.А.)</a:t>
                      </a:r>
                    </a:p>
                    <a:p>
                      <a:pPr>
                        <a:lnSpc>
                          <a:spcPct val="100000"/>
                        </a:lnSpc>
                        <a:spcAft>
                          <a:spcPts val="0"/>
                        </a:spcAft>
                      </a:pPr>
                      <a:r>
                        <a:rPr lang="ru-RU" sz="1000">
                          <a:effectLst/>
                        </a:rPr>
                        <a:t>(Зархидзе Д.В.)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литогеодинамики и минерагении ОБ</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587812269"/>
                  </a:ext>
                </a:extLst>
              </a:tr>
              <a:tr h="23060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dirty="0">
                          <a:effectLst/>
                        </a:rPr>
                        <a:t>Леонтьев Д.И.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524191870"/>
                  </a:ext>
                </a:extLst>
              </a:tr>
              <a:tr h="144215">
                <a:tc rowSpan="2">
                  <a:txBody>
                    <a:bodyPr/>
                    <a:lstStyle/>
                    <a:p>
                      <a:pPr algn="ctr">
                        <a:lnSpc>
                          <a:spcPct val="100000"/>
                        </a:lnSpc>
                        <a:spcAft>
                          <a:spcPts val="0"/>
                        </a:spcAft>
                      </a:pPr>
                      <a:r>
                        <a:rPr lang="ru-RU" sz="1000">
                          <a:effectLst/>
                        </a:rPr>
                        <a:t>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Южно-Карская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Шкарубо С.И.</a:t>
                      </a:r>
                    </a:p>
                    <a:p>
                      <a:pPr>
                        <a:lnSpc>
                          <a:spcPct val="100000"/>
                        </a:lnSpc>
                        <a:spcAft>
                          <a:spcPts val="0"/>
                        </a:spcAft>
                      </a:pPr>
                      <a:r>
                        <a:rPr lang="ru-RU" sz="1000">
                          <a:effectLst/>
                        </a:rPr>
                        <a:t>(Зархидзе Д.В.)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литогеодинамики и минерагении ОБ</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581535359"/>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dirty="0">
                          <a:effectLst/>
                        </a:rPr>
                        <a:t>Леонтьев Д.И.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484872991"/>
                  </a:ext>
                </a:extLst>
              </a:tr>
              <a:tr h="124939">
                <a:tc rowSpan="2">
                  <a:txBody>
                    <a:bodyPr/>
                    <a:lstStyle/>
                    <a:p>
                      <a:pPr algn="ctr">
                        <a:lnSpc>
                          <a:spcPct val="100000"/>
                        </a:lnSpc>
                        <a:spcAft>
                          <a:spcPts val="0"/>
                        </a:spcAft>
                      </a:pPr>
                      <a:r>
                        <a:rPr lang="ru-RU" sz="1000">
                          <a:effectLst/>
                        </a:rPr>
                        <a:t>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Таймыро-Североземельская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РГ и ПИ Севера Сибири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58074258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1180287634"/>
                  </a:ext>
                </a:extLst>
              </a:tr>
              <a:tr h="144215">
                <a:tc rowSpan="2">
                  <a:txBody>
                    <a:bodyPr/>
                    <a:lstStyle/>
                    <a:p>
                      <a:pPr algn="ctr">
                        <a:lnSpc>
                          <a:spcPct val="100000"/>
                        </a:lnSpc>
                        <a:spcAft>
                          <a:spcPts val="0"/>
                        </a:spcAft>
                      </a:pPr>
                      <a:r>
                        <a:rPr lang="ru-RU" sz="1000">
                          <a:effectLst/>
                        </a:rPr>
                        <a:t>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Лаптево-Сибироморская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Косько М.К.</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литогеодинамики и минерагении ОБ</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915641858"/>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Леонтьев Д.И.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580978184"/>
                  </a:ext>
                </a:extLst>
              </a:tr>
              <a:tr h="124939">
                <a:tc rowSpan="2">
                  <a:txBody>
                    <a:bodyPr/>
                    <a:lstStyle/>
                    <a:p>
                      <a:pPr algn="ctr">
                        <a:lnSpc>
                          <a:spcPct val="100000"/>
                        </a:lnSpc>
                        <a:spcAft>
                          <a:spcPts val="0"/>
                        </a:spcAft>
                      </a:pPr>
                      <a:r>
                        <a:rPr lang="ru-RU" sz="1000">
                          <a:effectLst/>
                        </a:rPr>
                        <a:t>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Балтийская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Богданов Ю.Б.</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Западных районов (Семенова Л.Р.)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614543367"/>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Максимов А.В.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436041884"/>
                  </a:ext>
                </a:extLst>
              </a:tr>
              <a:tr h="124939">
                <a:tc rowSpan="2">
                  <a:txBody>
                    <a:bodyPr/>
                    <a:lstStyle/>
                    <a:p>
                      <a:pPr algn="ctr">
                        <a:lnSpc>
                          <a:spcPct val="100000"/>
                        </a:lnSpc>
                        <a:spcAft>
                          <a:spcPts val="0"/>
                        </a:spcAft>
                      </a:pPr>
                      <a:r>
                        <a:rPr lang="ru-RU" sz="1000">
                          <a:effectLst/>
                        </a:rPr>
                        <a:t>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Мезенская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Вовшина А.Ю.</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Западных районов (Семенова Л.Р.)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960636505"/>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Вовшина А.Ю.</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457170258"/>
                  </a:ext>
                </a:extLst>
              </a:tr>
              <a:tr h="124939">
                <a:tc rowSpan="2">
                  <a:txBody>
                    <a:bodyPr/>
                    <a:lstStyle/>
                    <a:p>
                      <a:pPr algn="ctr">
                        <a:lnSpc>
                          <a:spcPct val="100000"/>
                        </a:lnSpc>
                        <a:spcAft>
                          <a:spcPts val="0"/>
                        </a:spcAft>
                      </a:pPr>
                      <a:r>
                        <a:rPr lang="ru-RU" sz="1000">
                          <a:effectLst/>
                        </a:rPr>
                        <a:t>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Центрально-Европейская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Кириков В.П.</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Западных районов (Семенова Л.Р.)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277697983"/>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Никонов К.А.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686433203"/>
                  </a:ext>
                </a:extLst>
              </a:tr>
              <a:tr h="144215">
                <a:tc rowSpan="2">
                  <a:txBody>
                    <a:bodyPr/>
                    <a:lstStyle/>
                    <a:p>
                      <a:pPr algn="ctr">
                        <a:lnSpc>
                          <a:spcPct val="100000"/>
                        </a:lnSpc>
                        <a:spcAft>
                          <a:spcPts val="0"/>
                        </a:spcAft>
                      </a:pPr>
                      <a:r>
                        <a:rPr lang="ru-RU" sz="1000">
                          <a:effectLst/>
                        </a:rPr>
                        <a:t>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Уральская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Жданов А.В.</a:t>
                      </a:r>
                    </a:p>
                    <a:p>
                      <a:pPr>
                        <a:lnSpc>
                          <a:spcPct val="100000"/>
                        </a:lnSpc>
                        <a:spcAft>
                          <a:spcPts val="0"/>
                        </a:spcAft>
                      </a:pPr>
                      <a:r>
                        <a:rPr lang="ru-RU" sz="1000">
                          <a:effectLst/>
                        </a:rPr>
                        <a:t>(Мельгунов А.Н.)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РГ и ПИ Урала и Западной Сибири</a:t>
                      </a:r>
                    </a:p>
                  </a:txBody>
                  <a:tcPr marL="11143" marR="11143" marT="0" marB="0"/>
                </a:tc>
                <a:extLst>
                  <a:ext uri="{0D108BD9-81ED-4DB2-BD59-A6C34878D82A}">
                    <a16:rowId xmlns="" xmlns:a16="http://schemas.microsoft.com/office/drawing/2014/main" val="212232536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Сурин Т.Н.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670649585"/>
                  </a:ext>
                </a:extLst>
              </a:tr>
              <a:tr h="144215">
                <a:tc rowSpan="2">
                  <a:txBody>
                    <a:bodyPr/>
                    <a:lstStyle/>
                    <a:p>
                      <a:pPr algn="ctr">
                        <a:lnSpc>
                          <a:spcPct val="100000"/>
                        </a:lnSpc>
                        <a:spcAft>
                          <a:spcPts val="0"/>
                        </a:spcAft>
                      </a:pPr>
                      <a:r>
                        <a:rPr lang="ru-RU" sz="1000">
                          <a:effectLst/>
                        </a:rPr>
                        <a:t>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Западно-Сибирская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Мельгунов А.Н.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РГ и ПИ Урала и Западной Сибири</a:t>
                      </a:r>
                    </a:p>
                  </a:txBody>
                  <a:tcPr marL="11143" marR="11143" marT="0" marB="0"/>
                </a:tc>
                <a:extLst>
                  <a:ext uri="{0D108BD9-81ED-4DB2-BD59-A6C34878D82A}">
                    <a16:rowId xmlns="" xmlns:a16="http://schemas.microsoft.com/office/drawing/2014/main" val="940011877"/>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Сурин Т.Н.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201597086"/>
                  </a:ext>
                </a:extLst>
              </a:tr>
              <a:tr h="124939">
                <a:tc rowSpan="2">
                  <a:txBody>
                    <a:bodyPr/>
                    <a:lstStyle/>
                    <a:p>
                      <a:pPr algn="ctr">
                        <a:lnSpc>
                          <a:spcPct val="100000"/>
                        </a:lnSpc>
                        <a:spcAft>
                          <a:spcPts val="0"/>
                        </a:spcAft>
                      </a:pPr>
                      <a:r>
                        <a:rPr lang="ru-RU" sz="1000">
                          <a:effectLst/>
                        </a:rPr>
                        <a:t>10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Норильская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Севера Сибири (Проскурнин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687939699"/>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82030856"/>
                  </a:ext>
                </a:extLst>
              </a:tr>
              <a:tr h="124939">
                <a:tc rowSpan="2">
                  <a:txBody>
                    <a:bodyPr/>
                    <a:lstStyle/>
                    <a:p>
                      <a:pPr algn="ctr">
                        <a:lnSpc>
                          <a:spcPct val="100000"/>
                        </a:lnSpc>
                        <a:spcAft>
                          <a:spcPts val="0"/>
                        </a:spcAft>
                      </a:pPr>
                      <a:r>
                        <a:rPr lang="ru-RU" sz="1000">
                          <a:effectLst/>
                        </a:rPr>
                        <a:t>11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Ангаро-Енисейская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Сосновская О.В.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Восточной Сибири (Гусев Н.И.)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10911580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Гусев Н.И.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4086740884"/>
                  </a:ext>
                </a:extLst>
              </a:tr>
              <a:tr h="124939">
                <a:tc rowSpan="2">
                  <a:txBody>
                    <a:bodyPr/>
                    <a:lstStyle/>
                    <a:p>
                      <a:pPr algn="ctr">
                        <a:lnSpc>
                          <a:spcPct val="100000"/>
                        </a:lnSpc>
                        <a:spcAft>
                          <a:spcPts val="0"/>
                        </a:spcAft>
                      </a:pPr>
                      <a:r>
                        <a:rPr lang="ru-RU" sz="1000">
                          <a:effectLst/>
                        </a:rPr>
                        <a:t>12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Алтае-Саянская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Бабин Г.А.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Восточной Сибири Гусев Н.И.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95527173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Гусев Н.И.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746942502"/>
                  </a:ext>
                </a:extLst>
              </a:tr>
              <a:tr h="124939">
                <a:tc rowSpan="2">
                  <a:txBody>
                    <a:bodyPr/>
                    <a:lstStyle/>
                    <a:p>
                      <a:pPr algn="ctr">
                        <a:lnSpc>
                          <a:spcPct val="100000"/>
                        </a:lnSpc>
                        <a:spcAft>
                          <a:spcPts val="0"/>
                        </a:spcAft>
                      </a:pPr>
                      <a:r>
                        <a:rPr lang="ru-RU" sz="1000">
                          <a:effectLst/>
                        </a:rPr>
                        <a:t>13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Анабаро-Вилюйская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Наумов М.В.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Севера Сибири (Проскурнин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260118243"/>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957709788"/>
                  </a:ext>
                </a:extLst>
              </a:tr>
              <a:tr h="124939">
                <a:tc rowSpan="2">
                  <a:txBody>
                    <a:bodyPr/>
                    <a:lstStyle/>
                    <a:p>
                      <a:pPr algn="ctr">
                        <a:lnSpc>
                          <a:spcPct val="100000"/>
                        </a:lnSpc>
                        <a:spcAft>
                          <a:spcPts val="0"/>
                        </a:spcAft>
                      </a:pPr>
                      <a:r>
                        <a:rPr lang="ru-RU" sz="1000">
                          <a:effectLst/>
                        </a:rPr>
                        <a:t>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Алдано-Забайкальская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Митрофанов Г.Л.</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Дальнего Востока (Юрченко Ю.Ю.)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12579853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Стриха В.Е.</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1768233155"/>
                  </a:ext>
                </a:extLst>
              </a:tr>
              <a:tr h="144215">
                <a:tc rowSpan="2">
                  <a:txBody>
                    <a:bodyPr/>
                    <a:lstStyle/>
                    <a:p>
                      <a:pPr algn="ctr">
                        <a:lnSpc>
                          <a:spcPct val="100000"/>
                        </a:lnSpc>
                        <a:spcAft>
                          <a:spcPts val="0"/>
                        </a:spcAft>
                      </a:pPr>
                      <a:r>
                        <a:rPr lang="ru-RU" sz="1000">
                          <a:effectLst/>
                        </a:rPr>
                        <a:t>15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Верхояно-Колымская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Шпикерман В.И.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МФ ВСЕГЕИ </a:t>
                      </a:r>
                    </a:p>
                  </a:txBody>
                  <a:tcPr marL="11143" marR="11143" marT="0" marB="0"/>
                </a:tc>
                <a:extLst>
                  <a:ext uri="{0D108BD9-81ED-4DB2-BD59-A6C34878D82A}">
                    <a16:rowId xmlns="" xmlns:a16="http://schemas.microsoft.com/office/drawing/2014/main" val="125616545"/>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dirty="0" err="1">
                          <a:effectLst/>
                        </a:rPr>
                        <a:t>Герцева</a:t>
                      </a:r>
                      <a:r>
                        <a:rPr lang="ru-RU" sz="1000" dirty="0">
                          <a:effectLst/>
                        </a:rPr>
                        <a:t> М.В.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1016043362"/>
                  </a:ext>
                </a:extLst>
              </a:tr>
              <a:tr h="124939">
                <a:tc rowSpan="2">
                  <a:txBody>
                    <a:bodyPr/>
                    <a:lstStyle/>
                    <a:p>
                      <a:pPr algn="ctr">
                        <a:lnSpc>
                          <a:spcPct val="100000"/>
                        </a:lnSpc>
                        <a:spcAft>
                          <a:spcPts val="0"/>
                        </a:spcAft>
                      </a:pPr>
                      <a:r>
                        <a:rPr lang="ru-RU" sz="1000">
                          <a:effectLst/>
                        </a:rPr>
                        <a:t>16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Дальневосточная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Забродин В.Ю. (Змиевский Ю.П.)</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Дальнего Востока (Юрченко Ю.Ю.)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611103209"/>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Аленичева А.А.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1991043778"/>
                  </a:ext>
                </a:extLst>
              </a:tr>
              <a:tr h="124939">
                <a:tc>
                  <a:txBody>
                    <a:bodyPr/>
                    <a:lstStyle/>
                    <a:p>
                      <a:pPr algn="ctr">
                        <a:lnSpc>
                          <a:spcPct val="100000"/>
                        </a:lnSpc>
                        <a:spcAft>
                          <a:spcPts val="0"/>
                        </a:spcAft>
                      </a:pPr>
                      <a:r>
                        <a:rPr lang="ru-RU" sz="1000">
                          <a:effectLst/>
                        </a:rPr>
                        <a:t>17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Охотоморская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err="1">
                          <a:effectLst/>
                        </a:rPr>
                        <a:t>Дундо</a:t>
                      </a:r>
                      <a:r>
                        <a:rPr lang="ru-RU" sz="1000" dirty="0">
                          <a:effectLst/>
                        </a:rPr>
                        <a:t> О.П.</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ФГБУ "ВНИИОкеангеология"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587844947"/>
                  </a:ext>
                </a:extLst>
              </a:tr>
              <a:tr h="124939">
                <a:tc rowSpan="2">
                  <a:txBody>
                    <a:bodyPr/>
                    <a:lstStyle/>
                    <a:p>
                      <a:pPr algn="ctr">
                        <a:lnSpc>
                          <a:spcPct val="100000"/>
                        </a:lnSpc>
                        <a:spcAft>
                          <a:spcPts val="0"/>
                        </a:spcAft>
                      </a:pPr>
                      <a:r>
                        <a:rPr lang="ru-RU" sz="1000">
                          <a:effectLst/>
                        </a:rPr>
                        <a:t>18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Чукотская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Исаева Е.П.</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Северо-Востока (Мазуркевич К.Н.)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30339323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Исаева Е.П.</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666138627"/>
                  </a:ext>
                </a:extLst>
              </a:tr>
              <a:tr h="124939">
                <a:tc rowSpan="2">
                  <a:txBody>
                    <a:bodyPr/>
                    <a:lstStyle/>
                    <a:p>
                      <a:pPr algn="ctr">
                        <a:lnSpc>
                          <a:spcPct val="100000"/>
                        </a:lnSpc>
                        <a:spcAft>
                          <a:spcPts val="0"/>
                        </a:spcAft>
                      </a:pPr>
                      <a:r>
                        <a:rPr lang="ru-RU" sz="1000">
                          <a:effectLst/>
                        </a:rPr>
                        <a:t>19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Корякско-Курильская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Разумный А.В. (Марковский Б.А.)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Северо-Востока (Мазуркевич К.Н.)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189822955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Разумный А.В.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1202848916"/>
                  </a:ext>
                </a:extLst>
              </a:tr>
              <a:tr h="124939">
                <a:tc rowSpan="2">
                  <a:txBody>
                    <a:bodyPr/>
                    <a:lstStyle/>
                    <a:p>
                      <a:pPr algn="ctr">
                        <a:lnSpc>
                          <a:spcPct val="100000"/>
                        </a:lnSpc>
                        <a:spcAft>
                          <a:spcPts val="0"/>
                        </a:spcAft>
                      </a:pPr>
                      <a:r>
                        <a:rPr lang="ru-RU" sz="1000">
                          <a:effectLst/>
                        </a:rPr>
                        <a:t>20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Скифская (Южно-Европейская)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Крым – Белецкий С.В.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Западных районов (Семенова Л.Р.)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16300863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u="sng">
                          <a:effectLst/>
                        </a:rPr>
                        <a:t>Королькова К.А.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3496339755"/>
                  </a:ext>
                </a:extLst>
              </a:tr>
              <a:tr h="124939">
                <a:tc>
                  <a:txBody>
                    <a:bodyPr/>
                    <a:lstStyle/>
                    <a:p>
                      <a:pPr algn="ctr">
                        <a:lnSpc>
                          <a:spcPct val="100000"/>
                        </a:lnSpc>
                        <a:spcAft>
                          <a:spcPts val="0"/>
                        </a:spcAft>
                      </a:pPr>
                      <a:r>
                        <a:rPr lang="ru-RU" sz="1000">
                          <a:effectLst/>
                        </a:rPr>
                        <a:t>21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Океаническая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Рекант П.В.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ФГБУ "</a:t>
                      </a:r>
                      <a:r>
                        <a:rPr lang="ru-RU" sz="1000" dirty="0" err="1">
                          <a:effectLst/>
                        </a:rPr>
                        <a:t>ВНИИОкеангеология</a:t>
                      </a:r>
                      <a:r>
                        <a:rPr lang="ru-RU" sz="10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 xmlns:a16="http://schemas.microsoft.com/office/drawing/2014/main" val="2376315212"/>
                  </a:ext>
                </a:extLst>
              </a:tr>
            </a:tbl>
          </a:graphicData>
        </a:graphic>
      </p:graphicFrame>
      <p:sp>
        <p:nvSpPr>
          <p:cNvPr id="7" name="Прямоугольник 6">
            <a:extLst>
              <a:ext uri="{FF2B5EF4-FFF2-40B4-BE49-F238E27FC236}">
                <a16:creationId xmlns="" xmlns:a16="http://schemas.microsoft.com/office/drawing/2014/main" id="{83DF5F50-7AB7-46C2-BE03-75F70CC59CA5}"/>
              </a:ext>
            </a:extLst>
          </p:cNvPr>
          <p:cNvSpPr/>
          <p:nvPr/>
        </p:nvSpPr>
        <p:spPr>
          <a:xfrm>
            <a:off x="200164" y="-44440"/>
            <a:ext cx="5875533" cy="646331"/>
          </a:xfrm>
          <a:prstGeom prst="rect">
            <a:avLst/>
          </a:prstGeom>
        </p:spPr>
        <p:txBody>
          <a:bodyPr wrap="square">
            <a:spAutoFit/>
          </a:bodyPr>
          <a:lstStyle/>
          <a:p>
            <a:pPr algn="ctr"/>
            <a:r>
              <a:rPr lang="ru-RU" b="1" dirty="0">
                <a:solidFill>
                  <a:srgbClr val="002060"/>
                </a:solidFill>
              </a:rPr>
              <a:t>Организационная схема работ по мониторингу Госгеолкарты-1000/3</a:t>
            </a:r>
          </a:p>
        </p:txBody>
      </p:sp>
      <p:pic>
        <p:nvPicPr>
          <p:cNvPr id="4" name="Рисунок 3">
            <a:extLst>
              <a:ext uri="{FF2B5EF4-FFF2-40B4-BE49-F238E27FC236}">
                <a16:creationId xmlns="" xmlns:a16="http://schemas.microsoft.com/office/drawing/2014/main" id="{1F33FD76-9A05-49FB-81D5-C85C44D351B9}"/>
              </a:ext>
            </a:extLst>
          </p:cNvPr>
          <p:cNvPicPr>
            <a:picLocks noChangeAspect="1"/>
          </p:cNvPicPr>
          <p:nvPr/>
        </p:nvPicPr>
        <p:blipFill>
          <a:blip r:embed="rId4"/>
          <a:stretch>
            <a:fillRect/>
          </a:stretch>
        </p:blipFill>
        <p:spPr>
          <a:xfrm>
            <a:off x="4153463" y="4072990"/>
            <a:ext cx="1922234" cy="2739351"/>
          </a:xfrm>
          <a:prstGeom prst="rect">
            <a:avLst/>
          </a:prstGeom>
          <a:ln>
            <a:solidFill>
              <a:schemeClr val="tx1"/>
            </a:solidFill>
          </a:ln>
          <a:effectLst>
            <a:outerShdw blurRad="50800" dist="38100" dir="2700000" algn="tl" rotWithShape="0">
              <a:prstClr val="black">
                <a:alpha val="40000"/>
              </a:prstClr>
            </a:outerShdw>
          </a:effectLst>
        </p:spPr>
      </p:pic>
      <p:sp>
        <p:nvSpPr>
          <p:cNvPr id="8" name="Прямоугольник 7">
            <a:extLst>
              <a:ext uri="{FF2B5EF4-FFF2-40B4-BE49-F238E27FC236}">
                <a16:creationId xmlns="" xmlns:a16="http://schemas.microsoft.com/office/drawing/2014/main" id="{C19DE7D7-EDDE-4A84-85AC-7614E94D3B47}"/>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69768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639125317"/>
              </p:ext>
            </p:extLst>
          </p:nvPr>
        </p:nvGraphicFramePr>
        <p:xfrm>
          <a:off x="1746499" y="832070"/>
          <a:ext cx="8921502" cy="4526280"/>
        </p:xfrm>
        <a:graphic>
          <a:graphicData uri="http://schemas.openxmlformats.org/drawingml/2006/table">
            <a:tbl>
              <a:tblPr>
                <a:tableStyleId>{5C22544A-7EE6-4342-B048-85BDC9FD1C3A}</a:tableStyleId>
              </a:tblPr>
              <a:tblGrid>
                <a:gridCol w="342680">
                  <a:extLst>
                    <a:ext uri="{9D8B030D-6E8A-4147-A177-3AD203B41FA5}">
                      <a16:colId xmlns="" xmlns:a16="http://schemas.microsoft.com/office/drawing/2014/main" val="3547580247"/>
                    </a:ext>
                  </a:extLst>
                </a:gridCol>
                <a:gridCol w="8578822">
                  <a:extLst>
                    <a:ext uri="{9D8B030D-6E8A-4147-A177-3AD203B41FA5}">
                      <a16:colId xmlns="" xmlns:a16="http://schemas.microsoft.com/office/drawing/2014/main" val="20000"/>
                    </a:ext>
                  </a:extLst>
                </a:gridCol>
              </a:tblGrid>
              <a:tr h="279526">
                <a:tc>
                  <a:txBody>
                    <a:bodyPr/>
                    <a:lstStyle/>
                    <a:p>
                      <a:pPr marL="72000" algn="ctr" fontAlgn="ctr">
                        <a:lnSpc>
                          <a:spcPct val="150000"/>
                        </a:lnSpc>
                        <a:spcAft>
                          <a:spcPts val="600"/>
                        </a:spcAft>
                      </a:pPr>
                      <a:r>
                        <a:rPr lang="ru-RU" sz="1800" b="0" i="0" u="none" strike="noStrike" dirty="0">
                          <a:effectLst/>
                          <a:latin typeface="+mn-lt"/>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u="none" strike="noStrike" dirty="0">
                          <a:effectLst/>
                          <a:latin typeface="+mn-lt"/>
                        </a:rPr>
                        <a:t>ЦИТ РГМ Отдел отраслевых информационных систем и банков данных</a:t>
                      </a:r>
                      <a:endParaRPr lang="ru-RU" sz="18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673813744"/>
                  </a:ext>
                </a:extLst>
              </a:tr>
              <a:tr h="279526">
                <a:tc>
                  <a:txBody>
                    <a:bodyPr/>
                    <a:lstStyle/>
                    <a:p>
                      <a:pPr marL="72000" algn="ctr" fontAlgn="ctr">
                        <a:lnSpc>
                          <a:spcPct val="150000"/>
                        </a:lnSpc>
                        <a:spcAft>
                          <a:spcPts val="600"/>
                        </a:spcAft>
                      </a:pPr>
                      <a:r>
                        <a:rPr lang="ru-RU" sz="1800" b="0" i="0" u="none" strike="noStrike" dirty="0">
                          <a:effectLst/>
                          <a:latin typeface="+mn-lt"/>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effectLst/>
                          <a:latin typeface="+mn-lt"/>
                        </a:rPr>
                        <a:t>ЦНИГР Музей</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944613945"/>
                  </a:ext>
                </a:extLst>
              </a:tr>
              <a:tr h="279526">
                <a:tc>
                  <a:txBody>
                    <a:bodyPr/>
                    <a:lstStyle/>
                    <a:p>
                      <a:pPr marL="72000" algn="ctr" fontAlgn="ctr">
                        <a:lnSpc>
                          <a:spcPct val="150000"/>
                        </a:lnSpc>
                        <a:spcAft>
                          <a:spcPts val="600"/>
                        </a:spcAft>
                      </a:pPr>
                      <a:r>
                        <a:rPr lang="ru-RU" sz="1800" b="0" i="0" u="none" strike="noStrike" dirty="0">
                          <a:effectLst/>
                          <a:latin typeface="+mn-lt"/>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effectLst/>
                          <a:latin typeface="+mn-lt"/>
                        </a:rPr>
                        <a:t>Всероссийская Геологическая Библиотека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021961016"/>
                  </a:ext>
                </a:extLst>
              </a:tr>
              <a:tr h="279526">
                <a:tc>
                  <a:txBody>
                    <a:bodyPr/>
                    <a:lstStyle/>
                    <a:p>
                      <a:pPr marL="72000" algn="ctr" fontAlgn="ctr">
                        <a:lnSpc>
                          <a:spcPct val="150000"/>
                        </a:lnSpc>
                        <a:spcAft>
                          <a:spcPts val="600"/>
                        </a:spcAft>
                      </a:pPr>
                      <a:r>
                        <a:rPr lang="ru-RU" sz="1800" b="0" i="0" u="none" strike="noStrike" dirty="0">
                          <a:effectLst/>
                          <a:latin typeface="+mn-lt"/>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effectLst/>
                          <a:latin typeface="+mn-lt"/>
                        </a:rPr>
                        <a:t>ЦНМОГК Отдел сводного и обзорного ГК Сектор сводного ГК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398462480"/>
                  </a:ext>
                </a:extLst>
              </a:tr>
              <a:tr h="279526">
                <a:tc>
                  <a:txBody>
                    <a:bodyPr/>
                    <a:lstStyle/>
                    <a:p>
                      <a:pPr marL="72000" algn="ctr" fontAlgn="ctr">
                        <a:lnSpc>
                          <a:spcPct val="150000"/>
                        </a:lnSpc>
                        <a:spcAft>
                          <a:spcPts val="600"/>
                        </a:spcAft>
                      </a:pPr>
                      <a:r>
                        <a:rPr lang="ru-RU" sz="1800" b="0" i="0" u="none" strike="noStrike" dirty="0">
                          <a:effectLst/>
                          <a:latin typeface="+mn-lt"/>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algn="l" fontAlgn="ctr">
                        <a:lnSpc>
                          <a:spcPct val="150000"/>
                        </a:lnSpc>
                        <a:spcAft>
                          <a:spcPts val="600"/>
                        </a:spcAft>
                      </a:pPr>
                      <a:r>
                        <a:rPr lang="ru-RU" sz="1800" u="none" strike="noStrike" dirty="0">
                          <a:effectLst/>
                          <a:latin typeface="+mn-lt"/>
                        </a:rPr>
                        <a:t>Отдел металлогении и геологии месторождений полезных ископаемых</a:t>
                      </a:r>
                      <a:endParaRPr lang="ru-RU" sz="18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279526">
                <a:tc>
                  <a:txBody>
                    <a:bodyPr/>
                    <a:lstStyle/>
                    <a:p>
                      <a:pPr marL="72000" algn="ctr" fontAlgn="ctr">
                        <a:lnSpc>
                          <a:spcPct val="150000"/>
                        </a:lnSpc>
                        <a:spcAft>
                          <a:spcPts val="600"/>
                        </a:spcAft>
                      </a:pPr>
                      <a:r>
                        <a:rPr lang="ru-RU" sz="1800" b="0" i="0" u="none" strike="noStrike" dirty="0">
                          <a:effectLst/>
                          <a:latin typeface="+mn-lt"/>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effectLst/>
                          <a:latin typeface="+mn-lt"/>
                        </a:rPr>
                        <a:t>Отдел четвертичной геологии и </a:t>
                      </a:r>
                      <a:r>
                        <a:rPr lang="ru-RU" sz="1800" b="0" i="0" u="none" strike="noStrike" dirty="0" err="1">
                          <a:effectLst/>
                          <a:latin typeface="+mn-lt"/>
                        </a:rPr>
                        <a:t>геоморфологиим</a:t>
                      </a:r>
                      <a:endParaRPr lang="ru-RU" sz="18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279526">
                <a:tc>
                  <a:txBody>
                    <a:bodyPr/>
                    <a:lstStyle/>
                    <a:p>
                      <a:pPr marL="72000" algn="ctr" fontAlgn="ctr">
                        <a:lnSpc>
                          <a:spcPct val="150000"/>
                        </a:lnSpc>
                        <a:spcAft>
                          <a:spcPts val="600"/>
                        </a:spcAft>
                      </a:pPr>
                      <a:r>
                        <a:rPr lang="ru-RU" sz="1800" b="0" i="0" u="none" strike="noStrike" dirty="0">
                          <a:effectLst/>
                          <a:latin typeface="+mn-l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u="none" strike="noStrike" dirty="0">
                          <a:effectLst/>
                          <a:latin typeface="+mn-lt"/>
                        </a:rPr>
                        <a:t> Лаборатория ОСЛ</a:t>
                      </a:r>
                      <a:endParaRPr lang="ru-RU" sz="18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6"/>
                  </a:ext>
                </a:extLst>
              </a:tr>
              <a:tr h="279526">
                <a:tc>
                  <a:txBody>
                    <a:bodyPr/>
                    <a:lstStyle/>
                    <a:p>
                      <a:pPr marL="72000" algn="ctr" fontAlgn="ctr">
                        <a:lnSpc>
                          <a:spcPct val="150000"/>
                        </a:lnSpc>
                        <a:spcAft>
                          <a:spcPts val="600"/>
                        </a:spcAft>
                      </a:pPr>
                      <a:r>
                        <a:rPr lang="ru-RU" sz="1800" b="0" i="0" u="none" strike="noStrike" dirty="0">
                          <a:effectLst/>
                          <a:latin typeface="+mn-lt"/>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effectLst/>
                          <a:latin typeface="+mn-lt"/>
                        </a:rPr>
                        <a:t>ЦНМООГК Отдел стратиграфии и палеонтологии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7"/>
                  </a:ext>
                </a:extLst>
              </a:tr>
              <a:tr h="279526">
                <a:tc>
                  <a:txBody>
                    <a:bodyPr/>
                    <a:lstStyle/>
                    <a:p>
                      <a:pPr marL="72000" algn="ctr" fontAlgn="ctr">
                        <a:lnSpc>
                          <a:spcPct val="150000"/>
                        </a:lnSpc>
                        <a:spcAft>
                          <a:spcPts val="600"/>
                        </a:spcAft>
                      </a:pPr>
                      <a:r>
                        <a:rPr lang="ru-RU" sz="1800" b="0" i="0" u="none" strike="noStrike" dirty="0">
                          <a:effectLst/>
                          <a:latin typeface="+mn-lt"/>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algn="l" fontAlgn="ctr">
                        <a:lnSpc>
                          <a:spcPct val="150000"/>
                        </a:lnSpc>
                        <a:spcAft>
                          <a:spcPts val="600"/>
                        </a:spcAft>
                      </a:pPr>
                      <a:r>
                        <a:rPr lang="ru-RU" sz="1800" b="0" i="0" u="none" strike="noStrike" dirty="0">
                          <a:effectLst/>
                          <a:latin typeface="+mn-lt"/>
                        </a:rPr>
                        <a:t>ЦНМООГК Отдел петрологии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279526">
                <a:tc>
                  <a:txBody>
                    <a:bodyPr/>
                    <a:lstStyle/>
                    <a:p>
                      <a:pPr marL="72000" algn="ctr" fontAlgn="ctr">
                        <a:lnSpc>
                          <a:spcPct val="150000"/>
                        </a:lnSpc>
                        <a:spcAft>
                          <a:spcPts val="600"/>
                        </a:spcAft>
                      </a:pPr>
                      <a:r>
                        <a:rPr lang="ru-RU" sz="1800" b="0" i="0" u="none" strike="noStrike" dirty="0">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u="none" strike="noStrike" dirty="0">
                          <a:effectLst/>
                          <a:latin typeface="+mn-lt"/>
                        </a:rPr>
                        <a:t>ЦПР Картфабрика</a:t>
                      </a:r>
                      <a:endParaRPr lang="ru-RU" sz="18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480728532"/>
                  </a:ext>
                </a:extLst>
              </a:tr>
              <a:tr h="279526">
                <a:tc>
                  <a:txBody>
                    <a:bodyPr/>
                    <a:lstStyle/>
                    <a:p>
                      <a:pPr marL="72000" algn="ctr" fontAlgn="ctr">
                        <a:lnSpc>
                          <a:spcPct val="150000"/>
                        </a:lnSpc>
                        <a:spcAft>
                          <a:spcPts val="600"/>
                        </a:spcAft>
                      </a:pPr>
                      <a:r>
                        <a:rPr lang="ru-RU" sz="1800" b="0" i="0" u="none" strike="noStrike" dirty="0">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effectLst/>
                          <a:latin typeface="+mn-lt"/>
                        </a:rPr>
                        <a:t>Центр дистанционных методов</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759429984"/>
                  </a:ext>
                </a:extLst>
              </a:tr>
            </a:tbl>
          </a:graphicData>
        </a:graphic>
      </p:graphicFrame>
      <p:sp>
        <p:nvSpPr>
          <p:cNvPr id="5" name="Прямоугольник 4"/>
          <p:cNvSpPr/>
          <p:nvPr/>
        </p:nvSpPr>
        <p:spPr>
          <a:xfrm>
            <a:off x="351693" y="172808"/>
            <a:ext cx="11394830" cy="369332"/>
          </a:xfrm>
          <a:prstGeom prst="rect">
            <a:avLst/>
          </a:prstGeom>
        </p:spPr>
        <p:txBody>
          <a:bodyPr wrap="square">
            <a:spAutoFit/>
          </a:bodyPr>
          <a:lstStyle/>
          <a:p>
            <a:pPr algn="ctr"/>
            <a:r>
              <a:rPr lang="ru-RU" b="1" dirty="0">
                <a:solidFill>
                  <a:srgbClr val="002060"/>
                </a:solidFill>
              </a:rPr>
              <a:t>Предметные отделы, принимающие участие в работах по мониторингу Госгеолкарты-1000 в 2021 году</a:t>
            </a:r>
          </a:p>
        </p:txBody>
      </p:sp>
      <p:sp>
        <p:nvSpPr>
          <p:cNvPr id="6" name="Прямоугольник 5">
            <a:extLst>
              <a:ext uri="{FF2B5EF4-FFF2-40B4-BE49-F238E27FC236}">
                <a16:creationId xmlns="" xmlns:a16="http://schemas.microsoft.com/office/drawing/2014/main" id="{470D8F0B-5450-4FAF-835D-02C4106D152A}"/>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95065064"/>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68009</TotalTime>
  <Words>6607</Words>
  <Application>Microsoft Office PowerPoint</Application>
  <PresentationFormat>Широкоэкранный</PresentationFormat>
  <Paragraphs>416</Paragraphs>
  <Slides>26</Slides>
  <Notes>26</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26</vt:i4>
      </vt:variant>
    </vt:vector>
  </HeadingPairs>
  <TitlesOfParts>
    <vt:vector size="34" baseType="lpstr">
      <vt:lpstr>Arial</vt:lpstr>
      <vt:lpstr>Calibri</vt:lpstr>
      <vt:lpstr>Calibri Light</vt:lpstr>
      <vt:lpstr>Geolnise</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Вербицкий Иван Владимирович</dc:creator>
  <cp:lastModifiedBy>Вербицкий Иван Владимирович</cp:lastModifiedBy>
  <cp:revision>624</cp:revision>
  <cp:lastPrinted>2021-04-23T06:43:37Z</cp:lastPrinted>
  <dcterms:created xsi:type="dcterms:W3CDTF">2017-04-01T10:37:14Z</dcterms:created>
  <dcterms:modified xsi:type="dcterms:W3CDTF">2021-04-28T18:59:29Z</dcterms:modified>
</cp:coreProperties>
</file>