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1" r:id="rId2"/>
    <p:sldId id="312" r:id="rId3"/>
    <p:sldId id="287" r:id="rId4"/>
    <p:sldId id="290" r:id="rId5"/>
    <p:sldId id="294" r:id="rId6"/>
    <p:sldId id="295" r:id="rId7"/>
    <p:sldId id="292" r:id="rId8"/>
    <p:sldId id="313" r:id="rId9"/>
    <p:sldId id="314" r:id="rId10"/>
    <p:sldId id="315" r:id="rId11"/>
    <p:sldId id="316" r:id="rId12"/>
    <p:sldId id="317" r:id="rId13"/>
    <p:sldId id="268" r:id="rId14"/>
    <p:sldId id="298" r:id="rId15"/>
    <p:sldId id="299" r:id="rId16"/>
    <p:sldId id="300" r:id="rId17"/>
    <p:sldId id="309" r:id="rId18"/>
    <p:sldId id="301" r:id="rId19"/>
    <p:sldId id="303" r:id="rId20"/>
    <p:sldId id="318" r:id="rId21"/>
    <p:sldId id="283" r:id="rId22"/>
  </p:sldIdLst>
  <p:sldSz cx="12192000" cy="6858000"/>
  <p:notesSz cx="6718300" cy="98679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5EB"/>
    <a:srgbClr val="F8E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87" autoAdjust="0"/>
    <p:restoredTop sz="94671" autoAdjust="0"/>
  </p:normalViewPr>
  <p:slideViewPr>
    <p:cSldViewPr snapToGrid="0">
      <p:cViewPr>
        <p:scale>
          <a:sx n="50" d="100"/>
          <a:sy n="50" d="100"/>
        </p:scale>
        <p:origin x="-132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5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5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3FE7-641F-4459-9267-5E4E8053B769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1233488"/>
            <a:ext cx="591820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1830" y="4748927"/>
            <a:ext cx="5374640" cy="38854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2793"/>
            <a:ext cx="2911263" cy="495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5482" y="9372793"/>
            <a:ext cx="2911263" cy="495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CEA30-F1BB-46C9-B27A-66C10AA7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415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A1654C-436F-47E3-AD76-983549D35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6643B4B-C190-4F2C-AA5E-8A59111C8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F58312-E0AA-4F62-9B58-C03473C5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75D9-A186-446B-BBBC-C2F8E223AC4E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A94C0-BC5E-4681-8576-1E409F52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9A55884-841B-459A-B94B-2217305B6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D4D6-A1B2-4236-AF68-B38AD8A8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34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17A840-112E-4788-A986-79E03F109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8E77F29-A229-4E27-83D2-6F3DD6C8D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13E473-2323-4185-A59E-FC670B56F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75D9-A186-446B-BBBC-C2F8E223AC4E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C5A8E98-2969-4C3F-8276-4FF516E2D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FA6F33-DB01-49FC-BB6C-C194C16D4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D4D6-A1B2-4236-AF68-B38AD8A8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9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C8393FB-E545-4C63-AD52-D3525E26B5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65BD730-E6B4-4D93-A706-A6C7A823A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32AEB0-42DA-4772-B4DF-9CFFBDCE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75D9-A186-446B-BBBC-C2F8E223AC4E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29FF81-6295-4163-84F7-09F995035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BBD096-1B4B-4C48-9F7B-820FA70A4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D4D6-A1B2-4236-AF68-B38AD8A8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3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3C1BE0-C6C5-448A-A1E4-FBD25C64E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8A850E-F946-442F-837A-A2EEE9ACD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3307E9-F7E1-4DD2-9FF1-30C11A773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75D9-A186-446B-BBBC-C2F8E223AC4E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E34DC1-044F-4760-9021-847874C3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9C0F607-B22E-40AE-96B4-5CE08A74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D4D6-A1B2-4236-AF68-B38AD8A8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63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08CD55-6693-44ED-A117-38CA860B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81DB1C8-54DE-4078-8F34-FEAC224CF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EBF9C7B-1956-44E2-8D1E-74F9612B2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75D9-A186-446B-BBBC-C2F8E223AC4E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E99324-5618-4C7D-8581-74AB4773C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6C09363-4C73-4F76-8F90-3DE0819D8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D4D6-A1B2-4236-AF68-B38AD8A8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74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927175-4FB5-4165-B7EA-2F2BD5DA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C6EDA2-0D0C-46C9-86D7-53D00F4CB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649CF37-FC70-4DB1-8770-B1B0845D9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D0C12B3-7F72-46A5-B648-71415DBB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75D9-A186-446B-BBBC-C2F8E223AC4E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8BC1F1D-B566-403C-9D69-1DD1B15D4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14E9EA-82EC-4A13-B946-D176F75C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D4D6-A1B2-4236-AF68-B38AD8A8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53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F4DA6D-D68C-4223-AC85-37EE6DE1E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6B5909-CCB0-4710-9D1D-95E5CC329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B14FBC2-307E-4F1F-A002-22EDF8F18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6D56A00-971E-4B67-80A5-AE66EA01B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226F051-87A2-45E1-B780-B5D4E54D4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8AEE2D5-165E-4AB3-A298-9A4BE336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75D9-A186-446B-BBBC-C2F8E223AC4E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1B551A9-76F8-4537-B3F9-F40D573FF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32D4B53-2203-45AF-A420-C4E49401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D4D6-A1B2-4236-AF68-B38AD8A8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6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B01B99-2BF8-49EB-BA40-6A0DFA04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ED73FE-2E7B-4487-B177-B90A96E5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75D9-A186-446B-BBBC-C2F8E223AC4E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44ED181-4866-4D8A-BECF-A1CC4546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3813BA0-DDB1-4062-83C3-46D6CCE7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D4D6-A1B2-4236-AF68-B38AD8A8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768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1096612-339D-44D7-8A60-492A3D76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75D9-A186-446B-BBBC-C2F8E223AC4E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52ECA49-C1C9-4512-8290-501DB843E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B1C7CEC-A962-4458-B01C-226AF159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D4D6-A1B2-4236-AF68-B38AD8A8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82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A28D65-6633-4604-ADAF-7D1F33D2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DF4E3C-BF05-4E74-805C-74F977A9F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4B8301D-AF4E-48DF-A1E0-98F153340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AC1FA85-CF51-4EFB-85EE-557D499A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75D9-A186-446B-BBBC-C2F8E223AC4E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FBA0EF5-3025-4AF5-8A95-17B2911D2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82DBA69-9654-4791-A3EA-742E32E7A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D4D6-A1B2-4236-AF68-B38AD8A8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633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A8221F-0786-493C-A1E3-BB0CD7CB5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7776A61-0649-40E4-8379-71EA2F3B2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FB5BA32-06FE-4070-8C68-46C564584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EB79D17-7B57-4C55-9DC0-E326EEDE7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75D9-A186-446B-BBBC-C2F8E223AC4E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43056DA-C84A-4131-879D-2B2E22701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12BB6E1-7170-46BA-91D9-B9746E9F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D4D6-A1B2-4236-AF68-B38AD8A8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2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6B8773-34D5-4F0A-8D87-570E7993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AEE27E4-5088-4451-B660-2B7CAF6AA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71F36FC-61BF-43E9-9CB1-A7A0DEF8E4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975D9-A186-446B-BBBC-C2F8E223AC4E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983473-97DE-45C0-B167-8A4561861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75C57C-A654-48E0-82C5-3A108195B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6D4D6-A1B2-4236-AF68-B38AD8A8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2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3931920" y="1978429"/>
            <a:ext cx="7780713" cy="2344189"/>
          </a:xfrm>
          <a:prstGeom prst="round2DiagRect">
            <a:avLst/>
          </a:prstGeom>
          <a:solidFill>
            <a:srgbClr val="FBF5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153565" y="2132087"/>
            <a:ext cx="736236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2400" b="1">
                <a:solidFill>
                  <a:srgbClr val="26267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sz="2800" dirty="0"/>
              <a:t>Интеграция геолого-геофизических данных при построении трехмерной модели территории для прогнозных исследований на региональном этапе работ</a:t>
            </a:r>
            <a:br>
              <a:rPr lang="ru-RU" sz="2800" dirty="0"/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029199" y="181951"/>
            <a:ext cx="56859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2400" b="1">
                <a:solidFill>
                  <a:srgbClr val="26267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ФГБУ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«Всероссийский научно-исследовательский геологический нефтяной институт», Москва (Россия)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736341" y="4523461"/>
            <a:ext cx="777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2400" b="1">
                <a:solidFill>
                  <a:srgbClr val="26267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Черемисина Е.Н.,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Финкельштейн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М.Я., Спиридонов В.А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., Большаков Е.М.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56DB6BC5-772D-43FB-B012-15B516A982D5}"/>
              </a:ext>
            </a:extLst>
          </p:cNvPr>
          <p:cNvSpPr txBox="1">
            <a:spLocks/>
          </p:cNvSpPr>
          <p:nvPr/>
        </p:nvSpPr>
        <p:spPr>
          <a:xfrm>
            <a:off x="6635436" y="6237482"/>
            <a:ext cx="19381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2000" b="1">
                <a:solidFill>
                  <a:srgbClr val="26267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2019 г.</a:t>
            </a:r>
          </a:p>
        </p:txBody>
      </p:sp>
      <p:pic>
        <p:nvPicPr>
          <p:cNvPr id="9" name="Picture 2" descr="C:\!\Новая папка\плотн_модель.jpg">
            <a:extLst>
              <a:ext uri="{FF2B5EF4-FFF2-40B4-BE49-F238E27FC236}">
                <a16:creationId xmlns:a16="http://schemas.microsoft.com/office/drawing/2014/main" xmlns="" id="{5869C287-9205-4FFF-A915-E7AE3EBE3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6887" b="-2"/>
          <a:stretch/>
        </p:blipFill>
        <p:spPr bwMode="auto">
          <a:xfrm>
            <a:off x="60497" y="95248"/>
            <a:ext cx="3655810" cy="4161844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reflection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2605" y="111584"/>
            <a:ext cx="1008063" cy="633412"/>
          </a:xfrm>
          <a:prstGeom prst="rect">
            <a:avLst/>
          </a:prstGeom>
          <a:effectLst>
            <a:outerShdw blurRad="38100" dist="38100" dir="2700000" algn="tl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36291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" y="0"/>
            <a:ext cx="11753850" cy="1143000"/>
          </a:xfrm>
        </p:spPr>
        <p:txBody>
          <a:bodyPr>
            <a:normAutofit/>
          </a:bodyPr>
          <a:lstStyle/>
          <a:p>
            <a:pPr algn="ctr">
              <a:lnSpc>
                <a:spcPts val="3200"/>
              </a:lnSpc>
            </a:pPr>
            <a:r>
              <a:rPr lang="ru-RU" altLang="ru-RU" sz="2400" b="1" dirty="0">
                <a:solidFill>
                  <a:srgbClr val="262673"/>
                </a:solidFill>
              </a:rPr>
              <a:t>Технологическая поддержка комплексирования в системе ГИС </a:t>
            </a:r>
            <a:r>
              <a:rPr lang="en-US" altLang="ru-RU" sz="2400" b="1" dirty="0" smtClean="0">
                <a:solidFill>
                  <a:srgbClr val="262673"/>
                </a:solidFill>
              </a:rPr>
              <a:t>INTEGRO</a:t>
            </a:r>
            <a:r>
              <a:rPr lang="ru-RU" altLang="ru-RU" sz="2400" b="1" dirty="0" smtClean="0">
                <a:solidFill>
                  <a:srgbClr val="262673"/>
                </a:solidFill>
              </a:rPr>
              <a:t> </a:t>
            </a:r>
            <a:r>
              <a:rPr lang="ru-RU" sz="2400" dirty="0" smtClean="0"/>
              <a:t>(монтажный метод, стартовые </a:t>
            </a:r>
            <a:r>
              <a:rPr lang="ru-RU" sz="2400" dirty="0" err="1" smtClean="0"/>
              <a:t>элипсоиды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4" y="1268761"/>
            <a:ext cx="10561172" cy="5337424"/>
          </a:xfrm>
        </p:spPr>
      </p:pic>
    </p:spTree>
    <p:extLst>
      <p:ext uri="{BB962C8B-B14F-4D97-AF65-F5344CB8AC3E}">
        <p14:creationId xmlns:p14="http://schemas.microsoft.com/office/powerpoint/2010/main" val="2742735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73782"/>
            <a:ext cx="11620500" cy="1143000"/>
          </a:xfrm>
        </p:spPr>
        <p:txBody>
          <a:bodyPr>
            <a:normAutofit/>
          </a:bodyPr>
          <a:lstStyle/>
          <a:p>
            <a:pPr algn="ctr">
              <a:lnSpc>
                <a:spcPts val="3200"/>
              </a:lnSpc>
            </a:pPr>
            <a:r>
              <a:rPr lang="ru-RU" altLang="ru-RU" sz="2400" b="1" dirty="0">
                <a:solidFill>
                  <a:srgbClr val="262673"/>
                </a:solidFill>
              </a:rPr>
              <a:t>Технологическая поддержка комплексирования в системе ГИС </a:t>
            </a:r>
            <a:r>
              <a:rPr lang="en-US" altLang="ru-RU" sz="2400" b="1" dirty="0">
                <a:solidFill>
                  <a:srgbClr val="262673"/>
                </a:solidFill>
              </a:rPr>
              <a:t>INTEGRO</a:t>
            </a:r>
            <a:r>
              <a:rPr lang="ru-RU" sz="2400" dirty="0" smtClean="0"/>
              <a:t> (монтажный метод, продолжение работы)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5" y="1412776"/>
            <a:ext cx="10479937" cy="5179889"/>
          </a:xfrm>
        </p:spPr>
      </p:pic>
    </p:spTree>
    <p:extLst>
      <p:ext uri="{BB962C8B-B14F-4D97-AF65-F5344CB8AC3E}">
        <p14:creationId xmlns:p14="http://schemas.microsoft.com/office/powerpoint/2010/main" val="3226615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" y="116632"/>
            <a:ext cx="11830050" cy="720080"/>
          </a:xfrm>
        </p:spPr>
        <p:txBody>
          <a:bodyPr>
            <a:normAutofit/>
          </a:bodyPr>
          <a:lstStyle/>
          <a:p>
            <a:pPr algn="ctr">
              <a:lnSpc>
                <a:spcPts val="2400"/>
              </a:lnSpc>
            </a:pPr>
            <a:r>
              <a:rPr lang="ru-RU" altLang="ru-RU" sz="2400" b="1" dirty="0">
                <a:solidFill>
                  <a:srgbClr val="262673"/>
                </a:solidFill>
              </a:rPr>
              <a:t>Технологическая поддержка комплексирования в системе ГИС </a:t>
            </a:r>
            <a:r>
              <a:rPr lang="en-US" altLang="ru-RU" sz="2400" b="1" dirty="0">
                <a:solidFill>
                  <a:srgbClr val="262673"/>
                </a:solidFill>
              </a:rPr>
              <a:t>INTEGRO</a:t>
            </a:r>
            <a:r>
              <a:rPr lang="ru-RU" sz="2400" dirty="0" smtClean="0"/>
              <a:t> (монтажный метод, результат)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-1" r="6155" b="5307"/>
          <a:stretch/>
        </p:blipFill>
        <p:spPr>
          <a:xfrm>
            <a:off x="911425" y="836713"/>
            <a:ext cx="10465161" cy="5894769"/>
          </a:xfrm>
        </p:spPr>
      </p:pic>
    </p:spTree>
    <p:extLst>
      <p:ext uri="{BB962C8B-B14F-4D97-AF65-F5344CB8AC3E}">
        <p14:creationId xmlns:p14="http://schemas.microsoft.com/office/powerpoint/2010/main" val="1631337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xmlns="" id="{3B901012-5B17-47E3-950D-5A5A21C79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11" y="473987"/>
            <a:ext cx="1097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b="1">
                <a:solidFill>
                  <a:srgbClr val="26267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sz="2400" dirty="0" smtClean="0"/>
              <a:t>Создание комплексной 3</a:t>
            </a:r>
            <a:r>
              <a:rPr lang="en-US" altLang="ru-RU" sz="2400" dirty="0" smtClean="0"/>
              <a:t>D</a:t>
            </a:r>
            <a:r>
              <a:rPr lang="ru-RU" altLang="ru-RU" sz="2400" dirty="0" smtClean="0"/>
              <a:t> модели Енисей-</a:t>
            </a:r>
            <a:r>
              <a:rPr lang="ru-RU" altLang="ru-RU" sz="2400" dirty="0" err="1" smtClean="0"/>
              <a:t>Хатангского</a:t>
            </a:r>
            <a:r>
              <a:rPr lang="ru-RU" altLang="ru-RU" sz="2400" dirty="0" smtClean="0"/>
              <a:t> регионального прогиба </a:t>
            </a:r>
            <a:r>
              <a:rPr lang="en-US" altLang="ru-RU" sz="2400" dirty="0" smtClean="0"/>
              <a:t> </a:t>
            </a:r>
            <a:endParaRPr lang="ru-RU" altLang="ru-RU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8CF09A7-43F6-407A-879F-7B00EC278EFE}"/>
              </a:ext>
            </a:extLst>
          </p:cNvPr>
          <p:cNvSpPr/>
          <p:nvPr/>
        </p:nvSpPr>
        <p:spPr>
          <a:xfrm>
            <a:off x="4469421" y="1732782"/>
            <a:ext cx="64368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70C0"/>
                </a:solidFill>
              </a:rPr>
              <a:t>Построение глубинных структурных поверхностей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49" y="4102579"/>
            <a:ext cx="4832292" cy="25987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3949" y="2282296"/>
            <a:ext cx="68886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/>
              <a:t>1) Создание системы дополнительных профилей для моделирования</a:t>
            </a:r>
          </a:p>
          <a:p>
            <a:r>
              <a:rPr lang="ru-RU" sz="1700" dirty="0" smtClean="0"/>
              <a:t>2) На дополнительных профилях выносятся отметки с глубинных региональных сейсмических профилей.</a:t>
            </a:r>
          </a:p>
          <a:p>
            <a:r>
              <a:rPr lang="ru-RU" sz="1700" dirty="0" smtClean="0"/>
              <a:t>3) Построение </a:t>
            </a:r>
            <a:r>
              <a:rPr lang="ru-RU" altLang="ru-RU" sz="1700" dirty="0"/>
              <a:t>глубинных структурных </a:t>
            </a:r>
            <a:r>
              <a:rPr lang="ru-RU" altLang="ru-RU" sz="1700" dirty="0" smtClean="0"/>
              <a:t>горизонтов </a:t>
            </a:r>
            <a:r>
              <a:rPr lang="ru-RU" sz="1700" dirty="0" smtClean="0"/>
              <a:t>с использованием результатов решения обратной задачи гравиразведки</a:t>
            </a:r>
          </a:p>
          <a:p>
            <a:r>
              <a:rPr lang="ru-RU" sz="1700" dirty="0" smtClean="0"/>
              <a:t>4)</a:t>
            </a:r>
            <a:r>
              <a:rPr lang="ru-RU" altLang="ru-RU" sz="1700" b="1" dirty="0"/>
              <a:t> </a:t>
            </a:r>
            <a:r>
              <a:rPr lang="ru-RU" altLang="ru-RU" sz="1700" dirty="0"/>
              <a:t>Построение глубинных структурных </a:t>
            </a:r>
            <a:r>
              <a:rPr lang="ru-RU" altLang="ru-RU" sz="1700" dirty="0" smtClean="0"/>
              <a:t>поверхностей</a:t>
            </a:r>
            <a:endParaRPr lang="ru-RU" altLang="ru-RU" sz="17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1" y="4127518"/>
            <a:ext cx="4063939" cy="2632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01425" y="105752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1,2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8189"/>
            <a:ext cx="3651128" cy="369332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</a:rPr>
              <a:t>Пример применения ГИС </a:t>
            </a:r>
            <a:r>
              <a:rPr lang="en-US" altLang="ru-RU" b="1" dirty="0">
                <a:solidFill>
                  <a:schemeClr val="accent6">
                    <a:lumMod val="75000"/>
                  </a:schemeClr>
                </a:solidFill>
              </a:rPr>
              <a:t>INTEGRO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9660" y="4114834"/>
            <a:ext cx="189041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Структурно-тектоническая схема на основе районирования потенциальных полей</a:t>
            </a:r>
          </a:p>
          <a:p>
            <a:endParaRPr lang="ru-RU" sz="1200" b="1" dirty="0">
              <a:solidFill>
                <a:srgbClr val="C00000"/>
              </a:solidFill>
            </a:endParaRPr>
          </a:p>
          <a:p>
            <a:r>
              <a:rPr lang="ru-RU" sz="1200" b="1" dirty="0" smtClean="0">
                <a:solidFill>
                  <a:srgbClr val="C00000"/>
                </a:solidFill>
              </a:rPr>
              <a:t>3</a:t>
            </a:r>
            <a:r>
              <a:rPr lang="en-US" sz="1200" b="1" dirty="0" smtClean="0">
                <a:solidFill>
                  <a:srgbClr val="C00000"/>
                </a:solidFill>
              </a:rPr>
              <a:t>D </a:t>
            </a:r>
            <a:r>
              <a:rPr lang="ru-RU" sz="1200" b="1" dirty="0" smtClean="0">
                <a:solidFill>
                  <a:srgbClr val="C00000"/>
                </a:solidFill>
              </a:rPr>
              <a:t>модели избыточной плотности и намагниченности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86713" y="5760995"/>
            <a:ext cx="190770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Предварительные структурные глубинные поверхности региональной модели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79382" y="4031672"/>
            <a:ext cx="22444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737571" y="5735781"/>
            <a:ext cx="22444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14" name="Рисунок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1" y="1009364"/>
            <a:ext cx="4726849" cy="311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1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0" y="4358573"/>
            <a:ext cx="3289240" cy="23497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9" y="1734327"/>
            <a:ext cx="3216283" cy="2297346"/>
          </a:xfrm>
          <a:prstGeom prst="rect">
            <a:avLst/>
          </a:prstGeom>
        </p:spPr>
      </p:pic>
      <p:pic>
        <p:nvPicPr>
          <p:cNvPr id="12" name="Рисунок 11" descr="рис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3" t="11245" r="10669" b="20437"/>
          <a:stretch/>
        </p:blipFill>
        <p:spPr bwMode="auto">
          <a:xfrm>
            <a:off x="4696123" y="2500923"/>
            <a:ext cx="5545157" cy="4007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12349" y="4004668"/>
            <a:ext cx="479779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/>
              <a:t>Поверхность кровли консолидированной </a:t>
            </a:r>
            <a:r>
              <a:rPr lang="ru-RU" sz="1700" dirty="0" smtClean="0"/>
              <a:t>коры</a:t>
            </a:r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243" y="1406800"/>
            <a:ext cx="405981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/>
              <a:t>Поверхность подошвы земной коры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12879" y="1556744"/>
            <a:ext cx="74064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/>
              <a:t>Полученный набор структурных поверхностей раздела </a:t>
            </a:r>
            <a:r>
              <a:rPr lang="ru-RU" sz="1700" dirty="0"/>
              <a:t>(подошва коры, кровля нижней коры, кровля фундамента, кровля рифейских отложений, кровля нижней толщи в </a:t>
            </a:r>
            <a:r>
              <a:rPr lang="ru-RU" sz="1700" dirty="0" smtClean="0"/>
              <a:t>палеозое </a:t>
            </a:r>
            <a:r>
              <a:rPr lang="ru-RU" sz="1700" dirty="0"/>
              <a:t>и кровля пермских отложений)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34931" y="10822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4</a:t>
            </a:r>
            <a:endParaRPr lang="ru-RU" sz="2800" b="1" dirty="0" smtClean="0"/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xmlns="" id="{3B901012-5B17-47E3-950D-5A5A21C79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62" y="324359"/>
            <a:ext cx="1097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b="1">
                <a:solidFill>
                  <a:srgbClr val="26267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sz="2400" dirty="0" smtClean="0"/>
              <a:t>Создание комплексной 3</a:t>
            </a:r>
            <a:r>
              <a:rPr lang="en-US" altLang="ru-RU" sz="2400" dirty="0" smtClean="0"/>
              <a:t>D</a:t>
            </a:r>
            <a:r>
              <a:rPr lang="ru-RU" altLang="ru-RU" sz="2400" dirty="0" smtClean="0"/>
              <a:t> модели  Енисей-</a:t>
            </a:r>
            <a:r>
              <a:rPr lang="ru-RU" altLang="ru-RU" sz="2400" dirty="0" err="1" smtClean="0"/>
              <a:t>Хатангского</a:t>
            </a:r>
            <a:r>
              <a:rPr lang="ru-RU" altLang="ru-RU" sz="2400" dirty="0" smtClean="0"/>
              <a:t> регионального прогиба </a:t>
            </a:r>
            <a:r>
              <a:rPr lang="en-US" altLang="ru-RU" sz="2400" dirty="0" smtClean="0"/>
              <a:t> </a:t>
            </a:r>
            <a:endParaRPr lang="ru-RU" alt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58189"/>
            <a:ext cx="3651128" cy="369332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</a:rPr>
              <a:t>Пример применения ГИС </a:t>
            </a:r>
            <a:r>
              <a:rPr lang="en-US" altLang="ru-RU" b="1" dirty="0">
                <a:solidFill>
                  <a:schemeClr val="accent6">
                    <a:lumMod val="75000"/>
                  </a:schemeClr>
                </a:solidFill>
              </a:rPr>
              <a:t>INTEGRO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50583" y="6001232"/>
            <a:ext cx="218437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Структурные поверхности региональной модели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54196" y="5943600"/>
            <a:ext cx="22444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3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95250" y="1406335"/>
            <a:ext cx="5657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Поле полученное </a:t>
            </a:r>
            <a:r>
              <a:rPr lang="ru-RU" dirty="0"/>
              <a:t>от </a:t>
            </a:r>
            <a:r>
              <a:rPr lang="ru-RU" dirty="0" err="1" smtClean="0"/>
              <a:t>градиентнослоистой</a:t>
            </a:r>
            <a:r>
              <a:rPr lang="ru-RU" dirty="0" smtClean="0"/>
              <a:t> модели</a:t>
            </a:r>
          </a:p>
          <a:p>
            <a:pPr algn="ctr"/>
            <a:r>
              <a:rPr lang="ru-RU" dirty="0" smtClean="0"/>
              <a:t>(до глубины 80 км)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922"/>
            <a:ext cx="6127697" cy="38995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3589" b="3328"/>
          <a:stretch/>
        </p:blipFill>
        <p:spPr>
          <a:xfrm>
            <a:off x="6127697" y="2056922"/>
            <a:ext cx="5876925" cy="3899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1425" y="1409784"/>
            <a:ext cx="208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Наблюденное поле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548875" y="89845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4,5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xmlns="" id="{3B901012-5B17-47E3-950D-5A5A21C79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62" y="324359"/>
            <a:ext cx="1097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b="1">
                <a:solidFill>
                  <a:srgbClr val="26267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sz="2400" dirty="0" smtClean="0"/>
              <a:t>Создание комплексной 3</a:t>
            </a:r>
            <a:r>
              <a:rPr lang="en-US" altLang="ru-RU" sz="2400" dirty="0" smtClean="0"/>
              <a:t>D</a:t>
            </a:r>
            <a:r>
              <a:rPr lang="ru-RU" altLang="ru-RU" sz="2400" dirty="0" smtClean="0"/>
              <a:t> модели  Енисей-</a:t>
            </a:r>
            <a:r>
              <a:rPr lang="ru-RU" altLang="ru-RU" sz="2400" dirty="0" err="1" smtClean="0"/>
              <a:t>Хатангского</a:t>
            </a:r>
            <a:r>
              <a:rPr lang="ru-RU" altLang="ru-RU" sz="2400" dirty="0" smtClean="0"/>
              <a:t> регионального прогиба </a:t>
            </a:r>
            <a:r>
              <a:rPr lang="en-US" altLang="ru-RU" sz="2400" dirty="0" smtClean="0"/>
              <a:t> </a:t>
            </a:r>
            <a:endParaRPr lang="ru-RU" alt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8189"/>
            <a:ext cx="3651128" cy="369332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</a:rPr>
              <a:t>Пример применения ГИС </a:t>
            </a:r>
            <a:r>
              <a:rPr lang="en-US" altLang="ru-RU" b="1" dirty="0">
                <a:solidFill>
                  <a:schemeClr val="accent6">
                    <a:lumMod val="75000"/>
                  </a:schemeClr>
                </a:solidFill>
              </a:rPr>
              <a:t>INTEGRO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45732" y="6037102"/>
            <a:ext cx="356356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3</a:t>
            </a:r>
            <a:r>
              <a:rPr lang="en-US" sz="1400" b="1" dirty="0" smtClean="0">
                <a:solidFill>
                  <a:srgbClr val="C00000"/>
                </a:solidFill>
              </a:rPr>
              <a:t>D</a:t>
            </a:r>
            <a:r>
              <a:rPr lang="ru-RU" sz="1400" b="1" dirty="0" smtClean="0">
                <a:solidFill>
                  <a:srgbClr val="C00000"/>
                </a:solidFill>
              </a:rPr>
              <a:t> региональная глубинная плотностная модель отвечающая наблюденному гравитационному полю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20698" y="5951913"/>
            <a:ext cx="22444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8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5376" y="1691523"/>
            <a:ext cx="5447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Поле от </a:t>
            </a:r>
            <a:r>
              <a:rPr lang="ru-RU" dirty="0" err="1" smtClean="0"/>
              <a:t>градинтнослоистой</a:t>
            </a:r>
            <a:r>
              <a:rPr lang="ru-RU" dirty="0" smtClean="0"/>
              <a:t> модели с внесенными </a:t>
            </a:r>
          </a:p>
          <a:p>
            <a:pPr algn="ctr"/>
            <a:r>
              <a:rPr lang="ru-RU" dirty="0" err="1" smtClean="0"/>
              <a:t>аномалообразующими</a:t>
            </a:r>
            <a:r>
              <a:rPr lang="ru-RU" dirty="0" smtClean="0"/>
              <a:t> объектами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89191" y="1691523"/>
            <a:ext cx="5412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Наблюденное поле, осредненное  окном 35км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92" y="2314916"/>
            <a:ext cx="6086475" cy="37791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916"/>
            <a:ext cx="5938492" cy="37791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37214" y="10822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5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xmlns="" id="{3B901012-5B17-47E3-950D-5A5A21C79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62" y="324359"/>
            <a:ext cx="1097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b="1">
                <a:solidFill>
                  <a:srgbClr val="26267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sz="2400" dirty="0" smtClean="0"/>
              <a:t>Создание комплексной 3</a:t>
            </a:r>
            <a:r>
              <a:rPr lang="en-US" altLang="ru-RU" sz="2400" dirty="0" smtClean="0"/>
              <a:t>D</a:t>
            </a:r>
            <a:r>
              <a:rPr lang="ru-RU" altLang="ru-RU" sz="2400" dirty="0" smtClean="0"/>
              <a:t> модели  Центральной части Енисей-</a:t>
            </a:r>
            <a:r>
              <a:rPr lang="ru-RU" altLang="ru-RU" sz="2400" dirty="0" err="1" smtClean="0"/>
              <a:t>Хатангского</a:t>
            </a:r>
            <a:r>
              <a:rPr lang="ru-RU" altLang="ru-RU" sz="2400" dirty="0" smtClean="0"/>
              <a:t> регионального прогиба </a:t>
            </a:r>
            <a:r>
              <a:rPr lang="en-US" altLang="ru-RU" sz="2400" dirty="0" smtClean="0"/>
              <a:t> </a:t>
            </a:r>
            <a:endParaRPr lang="ru-RU" alt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58189"/>
            <a:ext cx="3651128" cy="369332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</a:rPr>
              <a:t>Пример применения ГИС </a:t>
            </a:r>
            <a:r>
              <a:rPr lang="en-US" altLang="ru-RU" b="1" dirty="0">
                <a:solidFill>
                  <a:schemeClr val="accent6">
                    <a:lumMod val="75000"/>
                  </a:schemeClr>
                </a:solidFill>
              </a:rPr>
              <a:t>INTEGRO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45732" y="6037102"/>
            <a:ext cx="356356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3</a:t>
            </a:r>
            <a:r>
              <a:rPr lang="en-US" sz="1400" b="1" dirty="0" smtClean="0">
                <a:solidFill>
                  <a:srgbClr val="C00000"/>
                </a:solidFill>
              </a:rPr>
              <a:t>D</a:t>
            </a:r>
            <a:r>
              <a:rPr lang="ru-RU" sz="1400" b="1" dirty="0" smtClean="0">
                <a:solidFill>
                  <a:srgbClr val="C00000"/>
                </a:solidFill>
              </a:rPr>
              <a:t> региональная глубинная плотностная модель отвечающая наблюденному гравитационному полю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20698" y="5951913"/>
            <a:ext cx="22444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0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019800" y="1002531"/>
            <a:ext cx="427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3261" y="1427450"/>
            <a:ext cx="10554301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Aft>
                <a:spcPts val="600"/>
              </a:spcAft>
              <a:tabLst>
                <a:tab pos="228600" algn="l"/>
              </a:tabLst>
              <a:defRPr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defRPr>
            </a:lvl1pPr>
          </a:lstStyle>
          <a:p>
            <a:r>
              <a:rPr lang="ru-RU" sz="1600" dirty="0"/>
              <a:t>Результат работы монтажного метода наложен на сейсмический профиль  номер 0416601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58162" y="2315185"/>
            <a:ext cx="3524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Тела построенные монтажным методом, для глубинной </a:t>
            </a:r>
          </a:p>
          <a:p>
            <a:r>
              <a:rPr lang="ru-RU" dirty="0"/>
              <a:t>р</a:t>
            </a:r>
            <a:r>
              <a:rPr lang="ru-RU" dirty="0" smtClean="0"/>
              <a:t>егиональной модели (80 км), легли на предполагаемые</a:t>
            </a:r>
          </a:p>
          <a:p>
            <a:r>
              <a:rPr lang="ru-RU" dirty="0" smtClean="0"/>
              <a:t>места внедрений на разрезе.</a:t>
            </a:r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1" y="1911751"/>
            <a:ext cx="7765987" cy="4702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34931" y="10822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6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3B901012-5B17-47E3-950D-5A5A21C79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62" y="324359"/>
            <a:ext cx="1097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b="1">
                <a:solidFill>
                  <a:srgbClr val="26267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sz="2400" dirty="0" smtClean="0"/>
              <a:t>Создание комплексной 3</a:t>
            </a:r>
            <a:r>
              <a:rPr lang="en-US" altLang="ru-RU" sz="2400" dirty="0" smtClean="0"/>
              <a:t>D</a:t>
            </a:r>
            <a:r>
              <a:rPr lang="ru-RU" altLang="ru-RU" sz="2400" dirty="0" smtClean="0"/>
              <a:t> модели  Енисей-</a:t>
            </a:r>
            <a:r>
              <a:rPr lang="ru-RU" altLang="ru-RU" sz="2400" dirty="0" err="1" smtClean="0"/>
              <a:t>Хатангского</a:t>
            </a:r>
            <a:r>
              <a:rPr lang="ru-RU" altLang="ru-RU" sz="2400" dirty="0" smtClean="0"/>
              <a:t> регионального прогиба </a:t>
            </a:r>
            <a:r>
              <a:rPr lang="en-US" altLang="ru-RU" sz="2400" dirty="0" smtClean="0"/>
              <a:t> </a:t>
            </a:r>
            <a:endParaRPr lang="ru-RU" alt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8189"/>
            <a:ext cx="3651128" cy="369332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</a:rPr>
              <a:t>Пример применения ГИС </a:t>
            </a:r>
            <a:r>
              <a:rPr lang="en-US" altLang="ru-RU" b="1" dirty="0">
                <a:solidFill>
                  <a:schemeClr val="accent6">
                    <a:lumMod val="75000"/>
                  </a:schemeClr>
                </a:solidFill>
              </a:rPr>
              <a:t>INTEGRO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10007" y="6144323"/>
            <a:ext cx="2599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Модельное гравитационное поле от верхней части разреза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20698" y="5951913"/>
            <a:ext cx="22444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12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" y="1885949"/>
            <a:ext cx="5111884" cy="41667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56" y="1885949"/>
            <a:ext cx="6033227" cy="41667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425" y="1403517"/>
            <a:ext cx="356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Плотностной куб до глубины 80км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019800" y="1002531"/>
            <a:ext cx="427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983214" y="1403517"/>
            <a:ext cx="5623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Редуцированное до 15 км гравитационное поле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455246" y="145325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5,6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xmlns="" id="{3B901012-5B17-47E3-950D-5A5A21C79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62" y="324359"/>
            <a:ext cx="1097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b="1">
                <a:solidFill>
                  <a:srgbClr val="26267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sz="2400" dirty="0" smtClean="0"/>
              <a:t>Создание комплексной 3</a:t>
            </a:r>
            <a:r>
              <a:rPr lang="en-US" altLang="ru-RU" sz="2400" dirty="0" smtClean="0"/>
              <a:t>D</a:t>
            </a:r>
            <a:r>
              <a:rPr lang="ru-RU" altLang="ru-RU" sz="2400" dirty="0" smtClean="0"/>
              <a:t> модели  Енисей-</a:t>
            </a:r>
            <a:r>
              <a:rPr lang="ru-RU" altLang="ru-RU" sz="2400" dirty="0" err="1" smtClean="0"/>
              <a:t>Хатангского</a:t>
            </a:r>
            <a:r>
              <a:rPr lang="ru-RU" altLang="ru-RU" sz="2400" dirty="0" smtClean="0"/>
              <a:t> регионального прогиба </a:t>
            </a:r>
            <a:r>
              <a:rPr lang="en-US" altLang="ru-RU" sz="2400" dirty="0" smtClean="0"/>
              <a:t> </a:t>
            </a:r>
            <a:endParaRPr lang="ru-RU" alt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58189"/>
            <a:ext cx="3651128" cy="369332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</a:rPr>
              <a:t>Пример применения ГИС </a:t>
            </a:r>
            <a:r>
              <a:rPr lang="en-US" altLang="ru-RU" b="1" dirty="0">
                <a:solidFill>
                  <a:schemeClr val="accent6">
                    <a:lumMod val="75000"/>
                  </a:schemeClr>
                </a:solidFill>
              </a:rPr>
              <a:t>INTEGRO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10007" y="6144323"/>
            <a:ext cx="2599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Модельное гравитационное поле от верхней части разреза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20698" y="5951913"/>
            <a:ext cx="22444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18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66699" y="5495294"/>
            <a:ext cx="5610225" cy="860988"/>
          </a:xfrm>
        </p:spPr>
        <p:txBody>
          <a:bodyPr>
            <a:noAutofit/>
          </a:bodyPr>
          <a:lstStyle/>
          <a:p>
            <a:r>
              <a:rPr lang="ru-RU" sz="2000" dirty="0"/>
              <a:t>Структурная карта по кровле разновозрастных палеозойских отложений,  построения только по сейсмическим данным</a:t>
            </a:r>
            <a:endParaRPr lang="ru-RU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34931" y="10822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9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3B901012-5B17-47E3-950D-5A5A21C79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62" y="324359"/>
            <a:ext cx="1097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b="1">
                <a:solidFill>
                  <a:srgbClr val="26267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sz="2400" dirty="0" smtClean="0"/>
              <a:t>Создание комплексной 3</a:t>
            </a:r>
            <a:r>
              <a:rPr lang="en-US" altLang="ru-RU" sz="2400" dirty="0" smtClean="0"/>
              <a:t>D</a:t>
            </a:r>
            <a:r>
              <a:rPr lang="ru-RU" altLang="ru-RU" sz="2400" dirty="0" smtClean="0"/>
              <a:t> модели  Енисей-</a:t>
            </a:r>
            <a:r>
              <a:rPr lang="ru-RU" altLang="ru-RU" sz="2400" dirty="0" err="1" smtClean="0"/>
              <a:t>Хатангского</a:t>
            </a:r>
            <a:r>
              <a:rPr lang="ru-RU" altLang="ru-RU" sz="2400" dirty="0" smtClean="0"/>
              <a:t> регионального прогиба </a:t>
            </a:r>
            <a:r>
              <a:rPr lang="en-US" altLang="ru-RU" sz="2400" dirty="0" smtClean="0"/>
              <a:t> </a:t>
            </a:r>
            <a:endParaRPr lang="ru-RU" alt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58189"/>
            <a:ext cx="3651128" cy="369332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</a:rPr>
              <a:t>Пример применения ГИС </a:t>
            </a:r>
            <a:r>
              <a:rPr lang="en-US" altLang="ru-RU" b="1" dirty="0">
                <a:solidFill>
                  <a:schemeClr val="accent6">
                    <a:lumMod val="75000"/>
                  </a:schemeClr>
                </a:solidFill>
              </a:rPr>
              <a:t>INTEGRO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37572" y="5910349"/>
            <a:ext cx="22444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15" name="Рисунок 1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045" b="27746"/>
          <a:stretch/>
        </p:blipFill>
        <p:spPr bwMode="auto">
          <a:xfrm>
            <a:off x="0" y="1364906"/>
            <a:ext cx="6143625" cy="3924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5" b="26150"/>
          <a:stretch/>
        </p:blipFill>
        <p:spPr bwMode="auto">
          <a:xfrm>
            <a:off x="5939963" y="1364907"/>
            <a:ext cx="5797610" cy="3924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39963" y="5433295"/>
            <a:ext cx="6062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latin typeface="+mj-lt"/>
                <a:ea typeface="+mj-ea"/>
                <a:cs typeface="+mj-cs"/>
              </a:rPr>
              <a:t>Структурная карта по кровле разновозрастных палеозойских отложений, построения  по сейсмическим данным в комплексе с данными </a:t>
            </a:r>
            <a:r>
              <a:rPr lang="ru-RU" sz="2000" dirty="0" err="1">
                <a:latin typeface="+mj-lt"/>
                <a:ea typeface="+mj-ea"/>
                <a:cs typeface="+mj-cs"/>
              </a:rPr>
              <a:t>гравиразведки</a:t>
            </a:r>
            <a:endParaRPr lang="ru-RU" sz="20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83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65759" y="1853738"/>
            <a:ext cx="11579629" cy="4580313"/>
          </a:xfrm>
          <a:prstGeom prst="roundRect">
            <a:avLst>
              <a:gd name="adj" fmla="val 4015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xmlns="" id="{CC099A73-BC46-4474-9D1D-988048558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173" y="288389"/>
            <a:ext cx="94418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262673"/>
                </a:solidFill>
              </a:rPr>
              <a:t>Особенности комплексирования геолого-геофизической информации </a:t>
            </a:r>
            <a:r>
              <a:rPr lang="ru-RU" altLang="ru-RU" sz="2400" b="1" dirty="0" smtClean="0">
                <a:solidFill>
                  <a:srgbClr val="262673"/>
                </a:solidFill>
              </a:rPr>
              <a:t>в региональных исследованиях на нефть и газ</a:t>
            </a:r>
            <a:r>
              <a:rPr lang="en-US" altLang="ru-RU" sz="2400" b="1" dirty="0" smtClean="0">
                <a:solidFill>
                  <a:srgbClr val="262673"/>
                </a:solidFill>
              </a:rPr>
              <a:t> </a:t>
            </a:r>
            <a:r>
              <a:rPr lang="ru-RU" altLang="ru-RU" sz="2400" b="1" dirty="0" smtClean="0">
                <a:solidFill>
                  <a:srgbClr val="262673"/>
                </a:solidFill>
              </a:rPr>
              <a:t>на базе ГИС </a:t>
            </a:r>
            <a:r>
              <a:rPr lang="en-US" altLang="ru-RU" sz="2400" b="1" dirty="0" smtClean="0">
                <a:solidFill>
                  <a:srgbClr val="262673"/>
                </a:solidFill>
              </a:rPr>
              <a:t>INTEGRO</a:t>
            </a:r>
            <a:endParaRPr lang="ru-RU" altLang="ru-RU" sz="2400" b="1" dirty="0">
              <a:solidFill>
                <a:srgbClr val="26267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375" y="2172677"/>
            <a:ext cx="1139619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1) Используется информация различной локализации(сейсмические и геоэлектрический </a:t>
            </a:r>
            <a:r>
              <a:rPr lang="en-US" sz="2000" dirty="0" smtClean="0"/>
              <a:t>2D</a:t>
            </a:r>
            <a:r>
              <a:rPr lang="ru-RU" sz="2000" dirty="0" smtClean="0"/>
              <a:t> профиля, </a:t>
            </a:r>
          </a:p>
          <a:p>
            <a:r>
              <a:rPr lang="ru-RU" sz="2000" dirty="0" smtClean="0"/>
              <a:t>скважинные данные, результаты площадных </a:t>
            </a:r>
            <a:r>
              <a:rPr lang="ru-RU" sz="2000" dirty="0" err="1" smtClean="0"/>
              <a:t>грави</a:t>
            </a:r>
            <a:r>
              <a:rPr lang="ru-RU" sz="2000" dirty="0" smtClean="0"/>
              <a:t>-магнитных исследований)</a:t>
            </a:r>
            <a:endParaRPr lang="en-US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2) Результатом является трехмерная физико-геологическая модель территории, согласованная</a:t>
            </a:r>
          </a:p>
          <a:p>
            <a:r>
              <a:rPr lang="ru-RU" sz="2000" dirty="0" smtClean="0"/>
              <a:t>со всеми исходными данными</a:t>
            </a:r>
            <a:endParaRPr lang="en-US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3) Моделирование ведется с различной детальностью для верхней и нижней частей разреза</a:t>
            </a:r>
            <a:endParaRPr lang="en-US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4) В процессе построения комплексной модели идет непрерывное уточнение </a:t>
            </a:r>
            <a:r>
              <a:rPr lang="ru-RU" sz="2000" dirty="0" err="1" smtClean="0"/>
              <a:t>методных</a:t>
            </a:r>
            <a:r>
              <a:rPr lang="ru-RU" sz="2000" dirty="0" smtClean="0"/>
              <a:t> моделей за </a:t>
            </a:r>
          </a:p>
          <a:p>
            <a:r>
              <a:rPr lang="ru-RU" sz="2000" dirty="0" smtClean="0"/>
              <a:t>счет привлечения информации, полученной другими методами</a:t>
            </a:r>
            <a:endParaRPr lang="en-US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5) Моделирование происходит в рамках одного программного пакета ГИС </a:t>
            </a:r>
            <a:r>
              <a:rPr lang="en-US" sz="2000" dirty="0" smtClean="0"/>
              <a:t>INTEGRO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285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>
            <a:extLst>
              <a:ext uri="{FF2B5EF4-FFF2-40B4-BE49-F238E27FC236}">
                <a16:creationId xmlns="" xmlns:a16="http://schemas.microsoft.com/office/drawing/2014/main" id="{3B901012-5B17-47E3-950D-5A5A21C79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16" y="-27384"/>
            <a:ext cx="111110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b="1">
                <a:solidFill>
                  <a:srgbClr val="26267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algn="l"/>
            <a:r>
              <a:rPr lang="ru-RU" altLang="ru-RU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Пример применения ГИС </a:t>
            </a:r>
            <a:r>
              <a:rPr lang="en-US" altLang="ru-RU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INTEGRO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flipH="1" flipV="1">
            <a:off x="11870442" y="6858000"/>
            <a:ext cx="4571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9348" r="16767" b="10349"/>
          <a:stretch/>
        </p:blipFill>
        <p:spPr bwMode="auto">
          <a:xfrm>
            <a:off x="473461" y="1245826"/>
            <a:ext cx="8670540" cy="5364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44001" y="1322858"/>
            <a:ext cx="272644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Слои (сверху вниз</a:t>
            </a:r>
            <a:r>
              <a:rPr lang="ru-RU" sz="2000" dirty="0" smtClean="0"/>
              <a:t>)</a:t>
            </a:r>
          </a:p>
          <a:p>
            <a:pPr marL="176213" indent="-176213" algn="just">
              <a:buFont typeface="+mj-lt"/>
              <a:buAutoNum type="arabicPeriod"/>
              <a:tabLst>
                <a:tab pos="88900" algn="l"/>
              </a:tabLst>
            </a:pPr>
            <a:r>
              <a:rPr lang="ru-RU" sz="2000" dirty="0" smtClean="0"/>
              <a:t> Кровля </a:t>
            </a:r>
            <a:r>
              <a:rPr lang="ru-RU" sz="2000" dirty="0" err="1" smtClean="0"/>
              <a:t>яковлевской</a:t>
            </a:r>
            <a:r>
              <a:rPr lang="ru-RU" sz="2000" dirty="0" smtClean="0"/>
              <a:t> свиты (K</a:t>
            </a:r>
            <a:r>
              <a:rPr lang="ru-RU" sz="2000" baseline="-25000" dirty="0" smtClean="0"/>
              <a:t>1</a:t>
            </a:r>
            <a:r>
              <a:rPr lang="ru-RU" sz="2000" dirty="0" smtClean="0"/>
              <a:t>jak)</a:t>
            </a:r>
          </a:p>
          <a:p>
            <a:pPr marL="176213" indent="-176213" algn="just">
              <a:buFont typeface="+mj-lt"/>
              <a:buAutoNum type="arabicPeriod"/>
              <a:tabLst>
                <a:tab pos="88900" algn="l"/>
              </a:tabLst>
            </a:pPr>
            <a:r>
              <a:rPr lang="ru-RU" sz="2000" dirty="0" smtClean="0"/>
              <a:t> Подошва </a:t>
            </a:r>
            <a:r>
              <a:rPr lang="ru-RU" sz="2000" dirty="0" err="1"/>
              <a:t>суходудинской</a:t>
            </a:r>
            <a:r>
              <a:rPr lang="ru-RU" sz="2000" dirty="0"/>
              <a:t> свиты (K</a:t>
            </a:r>
            <a:r>
              <a:rPr lang="ru-RU" sz="2000" baseline="-25000" dirty="0"/>
              <a:t>1</a:t>
            </a:r>
            <a:r>
              <a:rPr lang="ru-RU" sz="2000" dirty="0"/>
              <a:t>sd</a:t>
            </a:r>
            <a:r>
              <a:rPr lang="ru-RU" sz="2000" dirty="0" smtClean="0"/>
              <a:t>)</a:t>
            </a:r>
          </a:p>
          <a:p>
            <a:pPr marL="176213" indent="-176213" algn="just">
              <a:buFont typeface="+mj-lt"/>
              <a:buAutoNum type="arabicPeriod"/>
              <a:tabLst>
                <a:tab pos="88900" algn="l"/>
              </a:tabLst>
            </a:pPr>
            <a:r>
              <a:rPr lang="ru-RU" sz="2000" dirty="0"/>
              <a:t> Подошва </a:t>
            </a:r>
            <a:r>
              <a:rPr lang="ru-RU" sz="2000" dirty="0" err="1"/>
              <a:t>нижнесиговской</a:t>
            </a:r>
            <a:r>
              <a:rPr lang="ru-RU" sz="2000" dirty="0"/>
              <a:t> свиты (J</a:t>
            </a:r>
            <a:r>
              <a:rPr lang="ru-RU" sz="2000" baseline="-25000" dirty="0"/>
              <a:t>3</a:t>
            </a:r>
            <a:r>
              <a:rPr lang="ru-RU" sz="2000" dirty="0"/>
              <a:t>nsig</a:t>
            </a:r>
            <a:r>
              <a:rPr lang="ru-RU" sz="2000" dirty="0" smtClean="0"/>
              <a:t>)</a:t>
            </a:r>
          </a:p>
          <a:p>
            <a:pPr marL="176213" indent="-176213" algn="just">
              <a:buFont typeface="+mj-lt"/>
              <a:buAutoNum type="arabicPeriod"/>
              <a:tabLst>
                <a:tab pos="88900" algn="l"/>
              </a:tabLst>
            </a:pPr>
            <a:r>
              <a:rPr lang="ru-RU" sz="2000" dirty="0" smtClean="0"/>
              <a:t> Кровля </a:t>
            </a:r>
            <a:r>
              <a:rPr lang="ru-RU" sz="2000" dirty="0" err="1"/>
              <a:t>вымской</a:t>
            </a:r>
            <a:r>
              <a:rPr lang="ru-RU" sz="2000" dirty="0"/>
              <a:t> свиты (J</a:t>
            </a:r>
            <a:r>
              <a:rPr lang="ru-RU" sz="2000" baseline="-25000" dirty="0"/>
              <a:t>2</a:t>
            </a:r>
            <a:r>
              <a:rPr lang="ru-RU" sz="2000" dirty="0"/>
              <a:t>vm</a:t>
            </a:r>
            <a:r>
              <a:rPr lang="ru-RU" sz="2000" dirty="0" smtClean="0"/>
              <a:t>)</a:t>
            </a:r>
          </a:p>
          <a:p>
            <a:pPr marL="176213" indent="-176213" algn="just">
              <a:buFont typeface="+mj-lt"/>
              <a:buAutoNum type="arabicPeriod"/>
              <a:tabLst>
                <a:tab pos="88900" algn="l"/>
              </a:tabLst>
            </a:pPr>
            <a:r>
              <a:rPr lang="ru-RU" sz="2000" dirty="0"/>
              <a:t> Подошва зимней свиты (J</a:t>
            </a:r>
            <a:r>
              <a:rPr lang="ru-RU" sz="2000" baseline="-25000" dirty="0"/>
              <a:t>1</a:t>
            </a:r>
            <a:r>
              <a:rPr lang="ru-RU" sz="2000" dirty="0"/>
              <a:t>zm</a:t>
            </a:r>
            <a:r>
              <a:rPr lang="ru-RU" sz="2000" dirty="0" smtClean="0"/>
              <a:t>)</a:t>
            </a:r>
          </a:p>
          <a:p>
            <a:pPr marL="176213" indent="-176213" algn="just">
              <a:buFont typeface="+mj-lt"/>
              <a:buAutoNum type="arabicPeriod"/>
              <a:tabLst>
                <a:tab pos="88900" algn="l"/>
              </a:tabLst>
            </a:pPr>
            <a:r>
              <a:rPr lang="ru-RU" sz="2000" dirty="0"/>
              <a:t> Подошва триасовых </a:t>
            </a:r>
            <a:r>
              <a:rPr lang="ru-RU" sz="2000" dirty="0" smtClean="0"/>
              <a:t>отложений</a:t>
            </a:r>
          </a:p>
          <a:p>
            <a:pPr marL="176213" indent="-176213" algn="just">
              <a:buFont typeface="+mj-lt"/>
              <a:buAutoNum type="arabicPeriod"/>
              <a:tabLst>
                <a:tab pos="88900" algn="l"/>
              </a:tabLst>
            </a:pPr>
            <a:r>
              <a:rPr lang="ru-RU" sz="2000" dirty="0"/>
              <a:t> </a:t>
            </a:r>
            <a:r>
              <a:rPr lang="ru-RU" sz="2000" dirty="0" smtClean="0"/>
              <a:t>Кровля рифея</a:t>
            </a:r>
          </a:p>
          <a:p>
            <a:pPr marL="176213" indent="-176213" algn="just">
              <a:buFont typeface="+mj-lt"/>
              <a:buAutoNum type="arabicPeriod"/>
              <a:tabLst>
                <a:tab pos="88900" algn="l"/>
              </a:tabLst>
            </a:pPr>
            <a:r>
              <a:rPr lang="ru-RU" sz="2000" dirty="0"/>
              <a:t> </a:t>
            </a:r>
            <a:r>
              <a:rPr lang="ru-RU" sz="2000" dirty="0" smtClean="0"/>
              <a:t>Кровля фундамента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0715" y="383201"/>
            <a:ext cx="11405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262673"/>
                </a:solidFill>
                <a:latin typeface="Arial" charset="0"/>
                <a:cs typeface="Arial" charset="0"/>
              </a:rPr>
              <a:t>Создание комплексной 3</a:t>
            </a:r>
            <a:r>
              <a:rPr lang="en-US" altLang="ru-RU" sz="2400" b="1" dirty="0">
                <a:solidFill>
                  <a:srgbClr val="262673"/>
                </a:solidFill>
                <a:latin typeface="Arial" charset="0"/>
                <a:cs typeface="Arial" charset="0"/>
              </a:rPr>
              <a:t>D</a:t>
            </a:r>
            <a:r>
              <a:rPr lang="ru-RU" altLang="ru-RU" sz="2400" b="1" dirty="0">
                <a:solidFill>
                  <a:srgbClr val="262673"/>
                </a:solidFill>
                <a:latin typeface="Arial" charset="0"/>
                <a:cs typeface="Arial" charset="0"/>
              </a:rPr>
              <a:t> модели  Енисей-</a:t>
            </a:r>
            <a:r>
              <a:rPr lang="ru-RU" altLang="ru-RU" sz="2400" b="1" dirty="0" err="1">
                <a:solidFill>
                  <a:srgbClr val="262673"/>
                </a:solidFill>
                <a:latin typeface="Arial" charset="0"/>
                <a:cs typeface="Arial" charset="0"/>
              </a:rPr>
              <a:t>Хатангского</a:t>
            </a:r>
            <a:r>
              <a:rPr lang="ru-RU" altLang="ru-RU" sz="2400" b="1" dirty="0">
                <a:solidFill>
                  <a:srgbClr val="262673"/>
                </a:solidFill>
                <a:latin typeface="Arial" charset="0"/>
                <a:cs typeface="Arial" charset="0"/>
              </a:rPr>
              <a:t> регионального прогиба </a:t>
            </a:r>
            <a:r>
              <a:rPr lang="en-US" altLang="ru-RU" sz="2400" b="1" dirty="0">
                <a:solidFill>
                  <a:srgbClr val="262673"/>
                </a:solidFill>
                <a:latin typeface="Arial" charset="0"/>
                <a:cs typeface="Arial" charset="0"/>
              </a:rPr>
              <a:t> </a:t>
            </a:r>
            <a:endParaRPr lang="ru-RU" altLang="ru-RU" sz="2400" b="1" dirty="0">
              <a:solidFill>
                <a:srgbClr val="262673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1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F82DB2D-4294-497B-9FE2-C0D05BBA4109}"/>
              </a:ext>
            </a:extLst>
          </p:cNvPr>
          <p:cNvSpPr/>
          <p:nvPr/>
        </p:nvSpPr>
        <p:spPr>
          <a:xfrm>
            <a:off x="6403842" y="1689476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6000" b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СПАСИБО ЗА ВНИМАНИЕ!</a:t>
            </a:r>
            <a:endParaRPr lang="en-US" sz="6000" b="1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!\Новая папка\плотн_модель.jpg">
            <a:extLst>
              <a:ext uri="{FF2B5EF4-FFF2-40B4-BE49-F238E27FC236}">
                <a16:creationId xmlns:a16="http://schemas.microsoft.com/office/drawing/2014/main" xmlns="" id="{2FDA0AEC-3471-41D6-99D7-793DD2D84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6887" b="-2"/>
          <a:stretch/>
        </p:blipFill>
        <p:spPr bwMode="auto">
          <a:xfrm>
            <a:off x="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231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>
            <a:extLst>
              <a:ext uri="{FF2B5EF4-FFF2-40B4-BE49-F238E27FC236}">
                <a16:creationId xmlns:a16="http://schemas.microsoft.com/office/drawing/2014/main" xmlns="" id="{CC099A73-BC46-4474-9D1D-988048558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83" y="0"/>
            <a:ext cx="115962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200" b="1" dirty="0" smtClean="0">
                <a:solidFill>
                  <a:srgbClr val="262673"/>
                </a:solidFill>
              </a:rPr>
              <a:t>Методика комплексирования </a:t>
            </a:r>
            <a:r>
              <a:rPr lang="ru-RU" altLang="ru-RU" sz="2200" b="1" dirty="0" err="1" smtClean="0">
                <a:solidFill>
                  <a:srgbClr val="262673"/>
                </a:solidFill>
              </a:rPr>
              <a:t>разнометодных</a:t>
            </a:r>
            <a:r>
              <a:rPr lang="ru-RU" altLang="ru-RU" sz="2200" b="1" dirty="0" smtClean="0">
                <a:solidFill>
                  <a:srgbClr val="262673"/>
                </a:solidFill>
              </a:rPr>
              <a:t> данных в региональных исследованиях на нефть и газ</a:t>
            </a:r>
            <a:endParaRPr lang="ru-RU" altLang="ru-RU" sz="2200" b="1" dirty="0">
              <a:solidFill>
                <a:srgbClr val="26267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0130" y="5404850"/>
            <a:ext cx="169343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Сейсмические профили МОВ-ОГТ-2</a:t>
            </a:r>
            <a:r>
              <a:rPr lang="en-US" sz="1200" b="1" dirty="0" smtClean="0"/>
              <a:t>D</a:t>
            </a:r>
            <a:endParaRPr lang="ru-RU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53377" y="5942766"/>
            <a:ext cx="169343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Электроразведка МТЗ по линиям сейсмических профилей</a:t>
            </a:r>
            <a:endParaRPr lang="ru-RU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94466" y="2774829"/>
            <a:ext cx="169343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Матрицы гравитационного поля м-б 1:200000-1:1000000</a:t>
            </a:r>
            <a:endParaRPr lang="ru-RU" sz="1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94467" y="3858788"/>
            <a:ext cx="166637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Матрицы магнитного поля </a:t>
            </a:r>
            <a:r>
              <a:rPr lang="ru-RU" sz="1200" b="1" dirty="0"/>
              <a:t>м-б 1:200000-1:1000000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88408" y="4504941"/>
            <a:ext cx="173644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Структурные поверхности региональной модели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70757" y="2759860"/>
            <a:ext cx="1890415" cy="156966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/>
              <a:t>Структурно-тектоническая схема на основе районирования потенциальных полей</a:t>
            </a:r>
          </a:p>
          <a:p>
            <a:endParaRPr lang="ru-RU" sz="1200" b="1" dirty="0"/>
          </a:p>
          <a:p>
            <a:r>
              <a:rPr lang="ru-RU" sz="1200" b="1" dirty="0" smtClean="0"/>
              <a:t>3</a:t>
            </a:r>
            <a:r>
              <a:rPr lang="en-US" sz="1200" b="1" dirty="0" smtClean="0"/>
              <a:t>D </a:t>
            </a:r>
            <a:r>
              <a:rPr lang="ru-RU" sz="1200" b="1" dirty="0" smtClean="0"/>
              <a:t>модели избыточной плотности и намагниченности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399528" y="1910567"/>
            <a:ext cx="1541476" cy="156966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/>
              <a:t>3</a:t>
            </a:r>
            <a:r>
              <a:rPr lang="en-US" sz="1200" b="1" dirty="0" smtClean="0"/>
              <a:t>D</a:t>
            </a:r>
            <a:r>
              <a:rPr lang="ru-RU" sz="1200" b="1" dirty="0" smtClean="0"/>
              <a:t> региональная глубинная плотностная модель отвечающая наблюденному гравитационному полю</a:t>
            </a:r>
            <a:endParaRPr lang="ru-RU" sz="12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420354" y="1979647"/>
            <a:ext cx="180730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Модельное гравитационное поле от верхней части разреза</a:t>
            </a:r>
            <a:endParaRPr lang="ru-RU" sz="12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397300" y="3936516"/>
            <a:ext cx="1855545" cy="138499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Предварительные структурные карты сейсмических горизонтов осадочного чехла с опорой на границы плотностной региональной модели</a:t>
            </a:r>
            <a:endParaRPr lang="ru-RU" sz="1200" b="1" dirty="0"/>
          </a:p>
        </p:txBody>
      </p:sp>
      <p:cxnSp>
        <p:nvCxnSpPr>
          <p:cNvPr id="48" name="Прямая со стрелкой 47"/>
          <p:cNvCxnSpPr>
            <a:stCxn id="40" idx="0"/>
            <a:endCxn id="44" idx="2"/>
          </p:cNvCxnSpPr>
          <p:nvPr/>
        </p:nvCxnSpPr>
        <p:spPr>
          <a:xfrm flipV="1">
            <a:off x="5156631" y="3480227"/>
            <a:ext cx="13635" cy="102471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endCxn id="141" idx="1"/>
          </p:cNvCxnSpPr>
          <p:nvPr/>
        </p:nvCxnSpPr>
        <p:spPr>
          <a:xfrm>
            <a:off x="1887903" y="1797475"/>
            <a:ext cx="276533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stCxn id="141" idx="3"/>
            <a:endCxn id="40" idx="1"/>
          </p:cNvCxnSpPr>
          <p:nvPr/>
        </p:nvCxnSpPr>
        <p:spPr>
          <a:xfrm>
            <a:off x="4072143" y="1797475"/>
            <a:ext cx="216265" cy="303063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2164436" y="1381976"/>
            <a:ext cx="1907707" cy="8309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Предварительные структурные глубинные поверхности региональной модели</a:t>
            </a:r>
            <a:endParaRPr lang="ru-RU" sz="1200" b="1" dirty="0"/>
          </a:p>
        </p:txBody>
      </p:sp>
      <p:cxnSp>
        <p:nvCxnSpPr>
          <p:cNvPr id="249" name="Прямая со стрелкой 248"/>
          <p:cNvCxnSpPr>
            <a:stCxn id="34" idx="3"/>
            <a:endCxn id="167" idx="1"/>
          </p:cNvCxnSpPr>
          <p:nvPr/>
        </p:nvCxnSpPr>
        <p:spPr>
          <a:xfrm flipV="1">
            <a:off x="1846813" y="5821170"/>
            <a:ext cx="408650" cy="53709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Прямая со стрелкой 250"/>
          <p:cNvCxnSpPr>
            <a:stCxn id="33" idx="3"/>
            <a:endCxn id="167" idx="1"/>
          </p:cNvCxnSpPr>
          <p:nvPr/>
        </p:nvCxnSpPr>
        <p:spPr>
          <a:xfrm>
            <a:off x="1823569" y="5635683"/>
            <a:ext cx="431894" cy="18548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Прямая со стрелкой 252"/>
          <p:cNvCxnSpPr/>
          <p:nvPr/>
        </p:nvCxnSpPr>
        <p:spPr>
          <a:xfrm>
            <a:off x="1887903" y="3168454"/>
            <a:ext cx="301686" cy="43737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Прямая со стрелкой 254"/>
          <p:cNvCxnSpPr>
            <a:stCxn id="36" idx="3"/>
            <a:endCxn id="42" idx="1"/>
          </p:cNvCxnSpPr>
          <p:nvPr/>
        </p:nvCxnSpPr>
        <p:spPr>
          <a:xfrm flipV="1">
            <a:off x="1860841" y="3544690"/>
            <a:ext cx="309916" cy="63726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Прямая со стрелкой 277"/>
          <p:cNvCxnSpPr>
            <a:stCxn id="167" idx="3"/>
            <a:endCxn id="40" idx="1"/>
          </p:cNvCxnSpPr>
          <p:nvPr/>
        </p:nvCxnSpPr>
        <p:spPr>
          <a:xfrm flipV="1">
            <a:off x="3886201" y="4828107"/>
            <a:ext cx="402207" cy="99306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TextBox 283"/>
          <p:cNvSpPr txBox="1"/>
          <p:nvPr/>
        </p:nvSpPr>
        <p:spPr>
          <a:xfrm>
            <a:off x="8400446" y="2811733"/>
            <a:ext cx="1540535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3D</a:t>
            </a:r>
            <a:r>
              <a:rPr lang="ru-RU" sz="1200" b="1" dirty="0" smtClean="0"/>
              <a:t> региональная слоисто-неоднородная плотностная модель осадочного чехла</a:t>
            </a:r>
            <a:endParaRPr lang="ru-RU" sz="1200" b="1" dirty="0"/>
          </a:p>
        </p:txBody>
      </p:sp>
      <p:sp>
        <p:nvSpPr>
          <p:cNvPr id="291" name="TextBox 290"/>
          <p:cNvSpPr txBox="1"/>
          <p:nvPr/>
        </p:nvSpPr>
        <p:spPr>
          <a:xfrm>
            <a:off x="6425554" y="2889376"/>
            <a:ext cx="180730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Расчет плотности по скорости на сейсмических профилях</a:t>
            </a:r>
            <a:endParaRPr lang="ru-RU" sz="1200" b="1" dirty="0"/>
          </a:p>
        </p:txBody>
      </p:sp>
      <p:cxnSp>
        <p:nvCxnSpPr>
          <p:cNvPr id="295" name="Прямая со стрелкой 294"/>
          <p:cNvCxnSpPr>
            <a:stCxn id="45" idx="2"/>
            <a:endCxn id="291" idx="0"/>
          </p:cNvCxnSpPr>
          <p:nvPr/>
        </p:nvCxnSpPr>
        <p:spPr>
          <a:xfrm>
            <a:off x="7324006" y="2625978"/>
            <a:ext cx="5200" cy="26339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Прямая со стрелкой 298"/>
          <p:cNvCxnSpPr>
            <a:stCxn id="46" idx="3"/>
            <a:endCxn id="284" idx="2"/>
          </p:cNvCxnSpPr>
          <p:nvPr/>
        </p:nvCxnSpPr>
        <p:spPr>
          <a:xfrm flipV="1">
            <a:off x="8252845" y="4012062"/>
            <a:ext cx="917869" cy="61695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TextBox 364"/>
          <p:cNvSpPr txBox="1"/>
          <p:nvPr/>
        </p:nvSpPr>
        <p:spPr>
          <a:xfrm>
            <a:off x="10597305" y="3033804"/>
            <a:ext cx="136207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Уточненная 3</a:t>
            </a:r>
            <a:r>
              <a:rPr lang="en-US" sz="1200" b="1" dirty="0" smtClean="0"/>
              <a:t>D </a:t>
            </a:r>
            <a:r>
              <a:rPr lang="ru-RU" sz="1200" b="1" dirty="0" smtClean="0"/>
              <a:t>скоростная модель осадочного чехла </a:t>
            </a:r>
            <a:endParaRPr lang="ru-RU" sz="1200" b="1" dirty="0"/>
          </a:p>
        </p:txBody>
      </p:sp>
      <p:sp>
        <p:nvSpPr>
          <p:cNvPr id="404" name="TextBox 403"/>
          <p:cNvSpPr txBox="1"/>
          <p:nvPr/>
        </p:nvSpPr>
        <p:spPr>
          <a:xfrm>
            <a:off x="10597305" y="1752022"/>
            <a:ext cx="136207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Уточненные структурные карты горизонтов осадочного чехла</a:t>
            </a:r>
            <a:endParaRPr lang="ru-RU" sz="1200" b="1" dirty="0"/>
          </a:p>
        </p:txBody>
      </p:sp>
      <p:sp>
        <p:nvSpPr>
          <p:cNvPr id="410" name="TextBox 409"/>
          <p:cNvSpPr txBox="1"/>
          <p:nvPr/>
        </p:nvSpPr>
        <p:spPr>
          <a:xfrm rot="5400000">
            <a:off x="8694780" y="3296492"/>
            <a:ext cx="3373073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Результаты</a:t>
            </a:r>
            <a:endParaRPr lang="ru-RU" sz="1200" b="1" dirty="0"/>
          </a:p>
        </p:txBody>
      </p:sp>
      <p:cxnSp>
        <p:nvCxnSpPr>
          <p:cNvPr id="20" name="Прямая со стрелкой 19"/>
          <p:cNvCxnSpPr>
            <a:stCxn id="284" idx="3"/>
          </p:cNvCxnSpPr>
          <p:nvPr/>
        </p:nvCxnSpPr>
        <p:spPr>
          <a:xfrm flipV="1">
            <a:off x="9940981" y="3405766"/>
            <a:ext cx="301836" cy="613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44" idx="3"/>
            <a:endCxn id="45" idx="1"/>
          </p:cNvCxnSpPr>
          <p:nvPr/>
        </p:nvCxnSpPr>
        <p:spPr>
          <a:xfrm flipV="1">
            <a:off x="5941004" y="2302813"/>
            <a:ext cx="479350" cy="39258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809839" y="800826"/>
            <a:ext cx="725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Особенности комплексирования геолого-геофизической информации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6" name="Прямая со стрелкой 95"/>
          <p:cNvCxnSpPr>
            <a:stCxn id="291" idx="2"/>
            <a:endCxn id="46" idx="0"/>
          </p:cNvCxnSpPr>
          <p:nvPr/>
        </p:nvCxnSpPr>
        <p:spPr>
          <a:xfrm flipH="1">
            <a:off x="7325073" y="3535707"/>
            <a:ext cx="4133" cy="400809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10590364" y="4108164"/>
            <a:ext cx="136207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Объемная физико-геологическая модель верхней части разреза</a:t>
            </a:r>
            <a:endParaRPr lang="ru-RU" sz="12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182479" y="1439869"/>
            <a:ext cx="170542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Ретроспективные результаты исследований на глубинных профилях (ГСЗ, глубинное МОВ-ОГТ, МТЗ)</a:t>
            </a:r>
            <a:endParaRPr lang="ru-RU" sz="1200" b="1" dirty="0"/>
          </a:p>
        </p:txBody>
      </p:sp>
      <p:cxnSp>
        <p:nvCxnSpPr>
          <p:cNvPr id="80" name="Прямая со стрелкой 79"/>
          <p:cNvCxnSpPr>
            <a:stCxn id="42" idx="0"/>
            <a:endCxn id="141" idx="2"/>
          </p:cNvCxnSpPr>
          <p:nvPr/>
        </p:nvCxnSpPr>
        <p:spPr>
          <a:xfrm flipV="1">
            <a:off x="3115965" y="2212973"/>
            <a:ext cx="2325" cy="54688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0923" y="673298"/>
            <a:ext cx="1446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Входная</a:t>
            </a:r>
          </a:p>
          <a:p>
            <a:r>
              <a:rPr lang="ru-RU" dirty="0" smtClean="0"/>
              <a:t>информация</a:t>
            </a:r>
            <a:endParaRPr lang="ru-RU" dirty="0"/>
          </a:p>
        </p:txBody>
      </p:sp>
      <p:sp>
        <p:nvSpPr>
          <p:cNvPr id="167" name="TextBox 166"/>
          <p:cNvSpPr txBox="1"/>
          <p:nvPr/>
        </p:nvSpPr>
        <p:spPr>
          <a:xfrm>
            <a:off x="2255463" y="5498004"/>
            <a:ext cx="1630738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Уточнение скоростной модели по данным МТЗ</a:t>
            </a:r>
            <a:endParaRPr lang="ru-RU" sz="1200" b="1" dirty="0"/>
          </a:p>
        </p:txBody>
      </p:sp>
      <p:sp>
        <p:nvSpPr>
          <p:cNvPr id="184" name="TextBox 183"/>
          <p:cNvSpPr txBox="1"/>
          <p:nvPr/>
        </p:nvSpPr>
        <p:spPr>
          <a:xfrm>
            <a:off x="9674569" y="28056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207" name="TextBox 206"/>
          <p:cNvSpPr txBox="1"/>
          <p:nvPr/>
        </p:nvSpPr>
        <p:spPr>
          <a:xfrm>
            <a:off x="3691894" y="13353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08" name="TextBox 207"/>
          <p:cNvSpPr txBox="1"/>
          <p:nvPr/>
        </p:nvSpPr>
        <p:spPr>
          <a:xfrm>
            <a:off x="3632491" y="54287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09" name="TextBox 208"/>
          <p:cNvSpPr txBox="1"/>
          <p:nvPr/>
        </p:nvSpPr>
        <p:spPr>
          <a:xfrm>
            <a:off x="5776526" y="44664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10" name="TextBox 209"/>
          <p:cNvSpPr txBox="1"/>
          <p:nvPr/>
        </p:nvSpPr>
        <p:spPr>
          <a:xfrm>
            <a:off x="5674592" y="18586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11" name="TextBox 210"/>
          <p:cNvSpPr txBox="1"/>
          <p:nvPr/>
        </p:nvSpPr>
        <p:spPr>
          <a:xfrm>
            <a:off x="7920355" y="19227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12" name="TextBox 211"/>
          <p:cNvSpPr txBox="1"/>
          <p:nvPr/>
        </p:nvSpPr>
        <p:spPr>
          <a:xfrm>
            <a:off x="7966446" y="28539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213" name="TextBox 212"/>
          <p:cNvSpPr txBox="1"/>
          <p:nvPr/>
        </p:nvSpPr>
        <p:spPr>
          <a:xfrm>
            <a:off x="7927378" y="39234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214" name="TextBox 213"/>
          <p:cNvSpPr txBox="1"/>
          <p:nvPr/>
        </p:nvSpPr>
        <p:spPr>
          <a:xfrm>
            <a:off x="3789438" y="27231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188298" y="4761452"/>
            <a:ext cx="166637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ГГК 1:1000000 и записки к ним</a:t>
            </a:r>
            <a:endParaRPr lang="ru-RU" sz="1200" b="1" dirty="0"/>
          </a:p>
        </p:txBody>
      </p:sp>
      <p:cxnSp>
        <p:nvCxnSpPr>
          <p:cNvPr id="59" name="Прямая со стрелкой 58"/>
          <p:cNvCxnSpPr>
            <a:stCxn id="58" idx="3"/>
            <a:endCxn id="40" idx="1"/>
          </p:cNvCxnSpPr>
          <p:nvPr/>
        </p:nvCxnSpPr>
        <p:spPr>
          <a:xfrm flipV="1">
            <a:off x="1854672" y="4828107"/>
            <a:ext cx="2433736" cy="16417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58" idx="3"/>
            <a:endCxn id="42" idx="1"/>
          </p:cNvCxnSpPr>
          <p:nvPr/>
        </p:nvCxnSpPr>
        <p:spPr>
          <a:xfrm flipV="1">
            <a:off x="1854672" y="3544690"/>
            <a:ext cx="316085" cy="144759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39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>
            <a:extLst>
              <a:ext uri="{FF2B5EF4-FFF2-40B4-BE49-F238E27FC236}">
                <a16:creationId xmlns:a16="http://schemas.microsoft.com/office/drawing/2014/main" xmlns="" id="{CC099A73-BC46-4474-9D1D-988048558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00" y="65633"/>
            <a:ext cx="11436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solidFill>
                  <a:srgbClr val="262673"/>
                </a:solidFill>
              </a:rPr>
              <a:t>Технологическая поддержка комплексирования в системе ГИС </a:t>
            </a:r>
            <a:r>
              <a:rPr lang="en-US" altLang="ru-RU" sz="2400" b="1" dirty="0">
                <a:solidFill>
                  <a:srgbClr val="262673"/>
                </a:solidFill>
              </a:rPr>
              <a:t>INTEGRO</a:t>
            </a:r>
            <a:endParaRPr lang="ru-RU" altLang="ru-RU" sz="2400" b="1" dirty="0">
              <a:solidFill>
                <a:srgbClr val="262673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78CF09A7-43F6-407A-879F-7B00EC278EFE}"/>
              </a:ext>
            </a:extLst>
          </p:cNvPr>
          <p:cNvSpPr/>
          <p:nvPr/>
        </p:nvSpPr>
        <p:spPr>
          <a:xfrm>
            <a:off x="2241964" y="565227"/>
            <a:ext cx="79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228600" algn="l"/>
              </a:tabLs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Инструментарий визуализации, совмещения и синхронизации данных различной пространственной локализации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51760" y="1229640"/>
            <a:ext cx="5003078" cy="3008574"/>
            <a:chOff x="551760" y="1229640"/>
            <a:chExt cx="5003078" cy="3008574"/>
          </a:xfrm>
        </p:grpSpPr>
        <p:pic>
          <p:nvPicPr>
            <p:cNvPr id="3074" name="Picture 2" descr="C:\DOC\ПРЕЗЕНТАЦИЯ\2019\СОВЕЩАНИЕ\2019-10-24_18222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760" y="1229640"/>
              <a:ext cx="5003078" cy="3008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897997" y="3627783"/>
              <a:ext cx="10974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ru-RU" dirty="0" smtClean="0"/>
                <a:t>Карты 2</a:t>
              </a:r>
              <a:r>
                <a:rPr lang="en-US" dirty="0" smtClean="0"/>
                <a:t>D</a:t>
              </a:r>
              <a:endParaRPr lang="ru-RU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551760" y="4418379"/>
            <a:ext cx="5003078" cy="2302515"/>
            <a:chOff x="551760" y="4418379"/>
            <a:chExt cx="5003078" cy="2302515"/>
          </a:xfrm>
        </p:grpSpPr>
        <p:pic>
          <p:nvPicPr>
            <p:cNvPr id="11" name="Picture 31" descr="скважины_грем_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8523" r="3199" b="6130"/>
            <a:stretch/>
          </p:blipFill>
          <p:spPr bwMode="auto">
            <a:xfrm>
              <a:off x="551760" y="4418379"/>
              <a:ext cx="5003078" cy="2302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748469" y="6101964"/>
              <a:ext cx="13965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ru-RU" dirty="0" smtClean="0"/>
                <a:t>Профили 2</a:t>
              </a:r>
              <a:r>
                <a:rPr lang="en-US" dirty="0" smtClean="0"/>
                <a:t>D</a:t>
              </a:r>
              <a:endParaRPr lang="ru-RU" dirty="0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572241" y="1229640"/>
            <a:ext cx="4392613" cy="2409056"/>
            <a:chOff x="6572241" y="1229640"/>
            <a:chExt cx="4392613" cy="2409056"/>
          </a:xfrm>
        </p:grpSpPr>
        <p:pic>
          <p:nvPicPr>
            <p:cNvPr id="12" name="Picture 3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6" t="14391" r="27991" b="4132"/>
            <a:stretch/>
          </p:blipFill>
          <p:spPr bwMode="auto">
            <a:xfrm>
              <a:off x="6572241" y="1229640"/>
              <a:ext cx="4392613" cy="2409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9177808" y="1432561"/>
              <a:ext cx="15096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ru-RU" dirty="0" smtClean="0"/>
                <a:t>Скважины 2</a:t>
              </a:r>
              <a:r>
                <a:rPr lang="en-US" dirty="0" smtClean="0"/>
                <a:t>D</a:t>
              </a:r>
              <a:endParaRPr lang="ru-RU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500805" y="3753017"/>
            <a:ext cx="4607167" cy="3031660"/>
            <a:chOff x="6500805" y="3753017"/>
            <a:chExt cx="4607167" cy="3031660"/>
          </a:xfrm>
        </p:grpSpPr>
        <p:grpSp>
          <p:nvGrpSpPr>
            <p:cNvPr id="23" name="Group 27"/>
            <p:cNvGrpSpPr>
              <a:grpSpLocks/>
            </p:cNvGrpSpPr>
            <p:nvPr/>
          </p:nvGrpSpPr>
          <p:grpSpPr bwMode="auto">
            <a:xfrm>
              <a:off x="6500805" y="3753017"/>
              <a:ext cx="4607167" cy="3031660"/>
              <a:chOff x="340" y="1389"/>
              <a:chExt cx="2676" cy="1634"/>
            </a:xfrm>
          </p:grpSpPr>
          <p:pic>
            <p:nvPicPr>
              <p:cNvPr id="24" name="Picture 25" descr="картинка_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1389"/>
                <a:ext cx="2676" cy="16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6"/>
              <p:cNvSpPr>
                <a:spLocks noChangeArrowheads="1"/>
              </p:cNvSpPr>
              <p:nvPr/>
            </p:nvSpPr>
            <p:spPr bwMode="auto">
              <a:xfrm>
                <a:off x="340" y="1389"/>
                <a:ext cx="2676" cy="163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9266832" y="6340759"/>
              <a:ext cx="10294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ru-RU" dirty="0" smtClean="0"/>
                <a:t>Виды 3</a:t>
              </a:r>
              <a:r>
                <a:rPr lang="en-US" dirty="0" smtClean="0"/>
                <a:t>D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9456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>
            <a:extLst>
              <a:ext uri="{FF2B5EF4-FFF2-40B4-BE49-F238E27FC236}">
                <a16:creationId xmlns:a16="http://schemas.microsoft.com/office/drawing/2014/main" xmlns="" id="{CC099A73-BC46-4474-9D1D-988048558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59" y="196057"/>
            <a:ext cx="11457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 smtClean="0">
                <a:solidFill>
                  <a:srgbClr val="262673"/>
                </a:solidFill>
              </a:rPr>
              <a:t>Технологическая </a:t>
            </a:r>
            <a:r>
              <a:rPr lang="ru-RU" altLang="ru-RU" sz="2400" b="1" dirty="0">
                <a:solidFill>
                  <a:srgbClr val="262673"/>
                </a:solidFill>
              </a:rPr>
              <a:t>поддержка </a:t>
            </a:r>
            <a:r>
              <a:rPr lang="ru-RU" altLang="ru-RU" sz="2400" b="1" dirty="0" smtClean="0">
                <a:solidFill>
                  <a:srgbClr val="262673"/>
                </a:solidFill>
              </a:rPr>
              <a:t>комплексирования в системе ГИС </a:t>
            </a:r>
            <a:r>
              <a:rPr lang="en-US" altLang="ru-RU" sz="2400" b="1" dirty="0" smtClean="0">
                <a:solidFill>
                  <a:srgbClr val="262673"/>
                </a:solidFill>
              </a:rPr>
              <a:t>INTEGRO</a:t>
            </a:r>
            <a:endParaRPr lang="ru-RU" altLang="ru-RU" sz="2400" b="1" dirty="0">
              <a:solidFill>
                <a:srgbClr val="262673"/>
              </a:solidFill>
            </a:endParaRPr>
          </a:p>
        </p:txBody>
      </p: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8129847" y="1662546"/>
            <a:ext cx="3040467" cy="5056767"/>
            <a:chOff x="3696" y="527"/>
            <a:chExt cx="1860" cy="3539"/>
          </a:xfrm>
        </p:grpSpPr>
        <p:pic>
          <p:nvPicPr>
            <p:cNvPr id="25" name="Picture 20" descr="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51"/>
            <a:stretch>
              <a:fillRect/>
            </a:stretch>
          </p:blipFill>
          <p:spPr bwMode="auto">
            <a:xfrm>
              <a:off x="3696" y="1933"/>
              <a:ext cx="1859" cy="2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9" descr="8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79"/>
            <a:stretch>
              <a:fillRect/>
            </a:stretch>
          </p:blipFill>
          <p:spPr bwMode="auto">
            <a:xfrm>
              <a:off x="3696" y="527"/>
              <a:ext cx="1860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31" descr="лл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0" y="4864988"/>
            <a:ext cx="4139264" cy="170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 descr="поверхности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2124614"/>
            <a:ext cx="3097212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02849" y="1044056"/>
            <a:ext cx="4014054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Обработка </a:t>
            </a:r>
            <a:r>
              <a:rPr lang="ru-RU" altLang="ru-RU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потенциальных полей</a:t>
            </a:r>
            <a:endParaRPr lang="en-US" altLang="ru-RU" sz="1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182563" indent="-182563" eaLnBrk="1" hangingPunct="1">
              <a:spcBef>
                <a:spcPts val="600"/>
              </a:spcBef>
              <a:buFontTx/>
              <a:buChar char="•"/>
            </a:pPr>
            <a:r>
              <a:rPr lang="ru-RU" altLang="ru-RU" sz="1600" dirty="0" smtClean="0">
                <a:latin typeface="+mn-lt"/>
              </a:rPr>
              <a:t>Корреляционно-спектральный </a:t>
            </a:r>
            <a:r>
              <a:rPr lang="ru-RU" altLang="ru-RU" sz="1600" dirty="0">
                <a:latin typeface="+mn-lt"/>
              </a:rPr>
              <a:t>анализ</a:t>
            </a:r>
          </a:p>
          <a:p>
            <a:pPr marL="182563" indent="-182563" eaLnBrk="1" hangingPunct="1">
              <a:spcBef>
                <a:spcPts val="600"/>
              </a:spcBef>
              <a:buFontTx/>
              <a:buChar char="•"/>
            </a:pPr>
            <a:r>
              <a:rPr lang="ru-RU" altLang="ru-RU" sz="1600" dirty="0" smtClean="0">
                <a:latin typeface="+mn-lt"/>
              </a:rPr>
              <a:t>Разделение </a:t>
            </a:r>
            <a:r>
              <a:rPr lang="ru-RU" altLang="ru-RU" sz="1600" dirty="0">
                <a:latin typeface="+mn-lt"/>
              </a:rPr>
              <a:t>на компоненты (фильтрация</a:t>
            </a:r>
            <a:br>
              <a:rPr lang="ru-RU" altLang="ru-RU" sz="1600" dirty="0">
                <a:latin typeface="+mn-lt"/>
              </a:rPr>
            </a:br>
            <a:r>
              <a:rPr lang="ru-RU" altLang="ru-RU" sz="1600" dirty="0">
                <a:latin typeface="+mn-lt"/>
              </a:rPr>
              <a:t> </a:t>
            </a:r>
            <a:r>
              <a:rPr lang="ru-RU" altLang="ru-RU" sz="1600" dirty="0" smtClean="0">
                <a:latin typeface="+mn-lt"/>
              </a:rPr>
              <a:t>и </a:t>
            </a:r>
            <a:r>
              <a:rPr lang="ru-RU" altLang="ru-RU" sz="1600" dirty="0">
                <a:latin typeface="+mn-lt"/>
              </a:rPr>
              <a:t>аналитическое продолжение полей)</a:t>
            </a:r>
          </a:p>
          <a:p>
            <a:pPr marL="182563" indent="-182563" eaLnBrk="1" hangingPunct="1">
              <a:spcBef>
                <a:spcPts val="600"/>
              </a:spcBef>
              <a:buFontTx/>
              <a:buChar char="•"/>
            </a:pPr>
            <a:r>
              <a:rPr lang="ru-RU" altLang="ru-RU" sz="1600" dirty="0" smtClean="0">
                <a:latin typeface="+mn-lt"/>
              </a:rPr>
              <a:t>Обнаружение </a:t>
            </a:r>
            <a:r>
              <a:rPr lang="ru-RU" altLang="ru-RU" sz="1600" dirty="0">
                <a:latin typeface="+mn-lt"/>
              </a:rPr>
              <a:t>аномалий на фоне случайных помех</a:t>
            </a:r>
          </a:p>
          <a:p>
            <a:pPr marL="182563" indent="-182563" eaLnBrk="1" hangingPunct="1">
              <a:spcBef>
                <a:spcPts val="600"/>
              </a:spcBef>
              <a:buFontTx/>
              <a:buChar char="•"/>
            </a:pPr>
            <a:r>
              <a:rPr lang="ru-RU" altLang="ru-RU" sz="1600" dirty="0" smtClean="0">
                <a:latin typeface="+mn-lt"/>
              </a:rPr>
              <a:t>Характеристики </a:t>
            </a:r>
            <a:r>
              <a:rPr lang="ru-RU" altLang="ru-RU" sz="1600" dirty="0">
                <a:latin typeface="+mn-lt"/>
              </a:rPr>
              <a:t>в скользящем окне</a:t>
            </a:r>
          </a:p>
          <a:p>
            <a:pPr marL="182563" indent="-182563" eaLnBrk="1" hangingPunct="1">
              <a:spcBef>
                <a:spcPts val="600"/>
              </a:spcBef>
              <a:buFontTx/>
              <a:buChar char="•"/>
            </a:pPr>
            <a:r>
              <a:rPr lang="ru-RU" altLang="ru-RU" sz="1600" dirty="0" smtClean="0">
                <a:latin typeface="+mn-lt"/>
              </a:rPr>
              <a:t>Зондирование</a:t>
            </a:r>
          </a:p>
          <a:p>
            <a:pPr marL="182563" indent="-182563" eaLnBrk="1" hangingPunct="1">
              <a:spcBef>
                <a:spcPts val="600"/>
              </a:spcBef>
              <a:buFontTx/>
              <a:buChar char="•"/>
            </a:pPr>
            <a:r>
              <a:rPr lang="ru-RU" altLang="ru-RU" sz="1600" dirty="0" smtClean="0">
                <a:latin typeface="+mn-lt"/>
              </a:rPr>
              <a:t>Районирование по потенциальным полям</a:t>
            </a:r>
            <a:endParaRPr lang="ru-RU" altLang="ru-RU" sz="16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00616" y="690548"/>
            <a:ext cx="6135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Районирование по геофизическим полям (гравитационному и магнитному</a:t>
            </a:r>
            <a:r>
              <a:rPr lang="ru-RU" dirty="0" smtClean="0"/>
              <a:t>). </a:t>
            </a:r>
            <a:r>
              <a:rPr lang="ru-RU" dirty="0"/>
              <a:t>Метод - иерархическая таксономия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7947" y="4431249"/>
            <a:ext cx="5262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Выделение </a:t>
            </a:r>
            <a:r>
              <a:rPr lang="ru-RU" dirty="0" err="1" smtClean="0"/>
              <a:t>линеаментов</a:t>
            </a:r>
            <a:r>
              <a:rPr lang="ru-RU" dirty="0" smtClean="0"/>
              <a:t> по потенциальным полям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14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3862" y="1239097"/>
            <a:ext cx="5044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Прямая </a:t>
            </a:r>
            <a:r>
              <a:rPr lang="en-US" sz="2000" dirty="0" smtClean="0"/>
              <a:t>3D </a:t>
            </a:r>
            <a:r>
              <a:rPr lang="ru-RU" sz="2000" dirty="0" smtClean="0"/>
              <a:t>задача</a:t>
            </a:r>
            <a:r>
              <a:rPr lang="en-US" sz="2000" dirty="0" smtClean="0"/>
              <a:t> – </a:t>
            </a:r>
            <a:r>
              <a:rPr lang="ru-RU" sz="2000" dirty="0" smtClean="0"/>
              <a:t>расчет 2</a:t>
            </a:r>
            <a:r>
              <a:rPr lang="en-US" sz="2000" dirty="0" smtClean="0"/>
              <a:t>D </a:t>
            </a:r>
            <a:r>
              <a:rPr lang="ru-RU" sz="2000" dirty="0" smtClean="0"/>
              <a:t>поля по </a:t>
            </a:r>
            <a:r>
              <a:rPr lang="en-US" sz="2000" dirty="0" smtClean="0"/>
              <a:t>3D </a:t>
            </a:r>
            <a:r>
              <a:rPr lang="ru-RU" sz="2000" dirty="0" smtClean="0"/>
              <a:t>модели среды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0487" y="2003350"/>
            <a:ext cx="52164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Обратная 3</a:t>
            </a:r>
            <a:r>
              <a:rPr lang="en-US" sz="2000" dirty="0" smtClean="0"/>
              <a:t>D </a:t>
            </a:r>
            <a:r>
              <a:rPr lang="ru-RU" sz="2000" dirty="0" smtClean="0"/>
              <a:t>задача</a:t>
            </a:r>
            <a:r>
              <a:rPr lang="en-US" sz="2000" dirty="0" smtClean="0"/>
              <a:t> </a:t>
            </a:r>
            <a:r>
              <a:rPr lang="ru-RU" sz="2000" dirty="0" smtClean="0"/>
              <a:t>– расчет 3</a:t>
            </a:r>
            <a:r>
              <a:rPr lang="en-US" sz="2000" dirty="0" smtClean="0"/>
              <a:t>D </a:t>
            </a:r>
            <a:r>
              <a:rPr lang="ru-RU" sz="2000" dirty="0" smtClean="0"/>
              <a:t> модели среды по значениям 2</a:t>
            </a:r>
            <a:r>
              <a:rPr lang="en-US" sz="2000" dirty="0" smtClean="0"/>
              <a:t>D </a:t>
            </a:r>
            <a:r>
              <a:rPr lang="ru-RU" sz="2000" dirty="0" smtClean="0"/>
              <a:t>поля (решается неоднозначно)  </a:t>
            </a:r>
            <a:endParaRPr lang="ru-RU" sz="2000" dirty="0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CC099A73-BC46-4474-9D1D-988048558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487" y="107196"/>
            <a:ext cx="11436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solidFill>
                  <a:srgbClr val="262673"/>
                </a:solidFill>
              </a:rPr>
              <a:t>Технологическая поддержка комплексирования в системе ГИС </a:t>
            </a:r>
            <a:r>
              <a:rPr lang="en-US" altLang="ru-RU" sz="2400" b="1" dirty="0">
                <a:solidFill>
                  <a:srgbClr val="262673"/>
                </a:solidFill>
              </a:rPr>
              <a:t>INTEGRO</a:t>
            </a:r>
            <a:endParaRPr lang="ru-RU" altLang="ru-RU" sz="2400" b="1" dirty="0">
              <a:solidFill>
                <a:srgbClr val="262673"/>
              </a:solidFill>
            </a:endParaRPr>
          </a:p>
        </p:txBody>
      </p:sp>
      <p:pic>
        <p:nvPicPr>
          <p:cNvPr id="2050" name="Picture 2" descr="C:\DOC\ПРЕЗЕНТАЦИЯ\2019\СОВЕЩАНИЕ\2019-10-24_1801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833" y="1916408"/>
            <a:ext cx="4270364" cy="462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8CF09A7-43F6-407A-879F-7B00EC278EFE}"/>
              </a:ext>
            </a:extLst>
          </p:cNvPr>
          <p:cNvSpPr/>
          <p:nvPr/>
        </p:nvSpPr>
        <p:spPr>
          <a:xfrm>
            <a:off x="2603749" y="691374"/>
            <a:ext cx="7116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228600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Геофизическое моделирование по потенциальным полям</a:t>
            </a:r>
          </a:p>
        </p:txBody>
      </p:sp>
      <p:pic>
        <p:nvPicPr>
          <p:cNvPr id="2051" name="Picture 3" descr="C:\DOC\ПРЕЗЕНТАЦИЯ\2019\СОВЕЩАНИЕ\2019-10-24_181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" y="3156749"/>
            <a:ext cx="3406744" cy="250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\ПРЕЗЕНТАЦИЯ\2019\СОВЕЩАНИЕ\2019-10-24_181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51" y="3156749"/>
            <a:ext cx="3406743" cy="25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8259" y="5952317"/>
            <a:ext cx="7022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/>
              <a:t>Результат решения обратной 3</a:t>
            </a:r>
            <a:r>
              <a:rPr lang="en-US" sz="1600" dirty="0" smtClean="0"/>
              <a:t>D </a:t>
            </a:r>
            <a:r>
              <a:rPr lang="ru-RU" sz="1600" dirty="0" smtClean="0"/>
              <a:t>задачи гравиметрии с разными параметрами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3241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>
            <a:extLst>
              <a:ext uri="{FF2B5EF4-FFF2-40B4-BE49-F238E27FC236}">
                <a16:creationId xmlns:a16="http://schemas.microsoft.com/office/drawing/2014/main" xmlns="" id="{CC099A73-BC46-4474-9D1D-988048558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59" y="196057"/>
            <a:ext cx="11457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 smtClean="0">
                <a:solidFill>
                  <a:srgbClr val="262673"/>
                </a:solidFill>
              </a:rPr>
              <a:t>Технологическая </a:t>
            </a:r>
            <a:r>
              <a:rPr lang="ru-RU" altLang="ru-RU" sz="2400" b="1" dirty="0">
                <a:solidFill>
                  <a:srgbClr val="262673"/>
                </a:solidFill>
              </a:rPr>
              <a:t>поддержка </a:t>
            </a:r>
            <a:r>
              <a:rPr lang="ru-RU" altLang="ru-RU" sz="2400" b="1" dirty="0" smtClean="0">
                <a:solidFill>
                  <a:srgbClr val="262673"/>
                </a:solidFill>
              </a:rPr>
              <a:t>комплексирования в системе ГИС </a:t>
            </a:r>
            <a:r>
              <a:rPr lang="en-US" altLang="ru-RU" sz="2400" b="1" dirty="0" smtClean="0">
                <a:solidFill>
                  <a:srgbClr val="262673"/>
                </a:solidFill>
              </a:rPr>
              <a:t>INTEGRO</a:t>
            </a:r>
            <a:endParaRPr lang="ru-RU" altLang="ru-RU" sz="2400" b="1" dirty="0">
              <a:solidFill>
                <a:srgbClr val="262673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2" r="14879"/>
          <a:stretch/>
        </p:blipFill>
        <p:spPr>
          <a:xfrm>
            <a:off x="135172" y="1323805"/>
            <a:ext cx="4297859" cy="54039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r="26268"/>
          <a:stretch/>
        </p:blipFill>
        <p:spPr>
          <a:xfrm>
            <a:off x="7506151" y="1323805"/>
            <a:ext cx="4404900" cy="54297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2212919"/>
            <a:ext cx="2294427" cy="421284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8CF09A7-43F6-407A-879F-7B00EC278EFE}"/>
              </a:ext>
            </a:extLst>
          </p:cNvPr>
          <p:cNvSpPr/>
          <p:nvPr/>
        </p:nvSpPr>
        <p:spPr>
          <a:xfrm>
            <a:off x="0" y="655484"/>
            <a:ext cx="6156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228600" algn="l"/>
              </a:tabLst>
            </a:pP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Инструментарий для изменения геометрии 3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 </a:t>
            </a: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слоистой модели (трехмерное редактирование поверхностей)</a:t>
            </a:r>
            <a:endParaRPr lang="ru-RU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8CF09A7-43F6-407A-879F-7B00EC278EFE}"/>
              </a:ext>
            </a:extLst>
          </p:cNvPr>
          <p:cNvSpPr/>
          <p:nvPr/>
        </p:nvSpPr>
        <p:spPr>
          <a:xfrm>
            <a:off x="6229846" y="655484"/>
            <a:ext cx="548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228600" algn="l"/>
              </a:tabLst>
            </a:pP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Инструментарий для добавления 3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</a:t>
            </a: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в плотностную модель объектов аномальной плотности</a:t>
            </a:r>
            <a:endParaRPr lang="ru-RU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" y="116632"/>
            <a:ext cx="11734800" cy="1143000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262673"/>
                </a:solidFill>
              </a:rPr>
              <a:t>Технологическая поддержка комплексирования в системе ГИС </a:t>
            </a:r>
            <a:r>
              <a:rPr lang="en-US" altLang="ru-RU" sz="2400" b="1" dirty="0">
                <a:solidFill>
                  <a:srgbClr val="262673"/>
                </a:solidFill>
              </a:rPr>
              <a:t>INTEGRO</a:t>
            </a:r>
            <a:endParaRPr lang="ru-RU" altLang="ru-RU" sz="2400" b="1" dirty="0">
              <a:solidFill>
                <a:srgbClr val="262673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3" y="1098494"/>
            <a:ext cx="7189267" cy="5642874"/>
          </a:xfrm>
        </p:spPr>
      </p:pic>
      <p:sp>
        <p:nvSpPr>
          <p:cNvPr id="5" name="Прямоугольник 4"/>
          <p:cNvSpPr/>
          <p:nvPr/>
        </p:nvSpPr>
        <p:spPr>
          <a:xfrm>
            <a:off x="8016213" y="2505670"/>
            <a:ext cx="35523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2286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Инструментарий для согласованной корреляции горизонтов на наборе пересекающихся сейсмических разрезов</a:t>
            </a:r>
            <a:endParaRPr 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58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59373"/>
            <a:ext cx="11715750" cy="1016899"/>
          </a:xfrm>
        </p:spPr>
        <p:txBody>
          <a:bodyPr>
            <a:normAutofit/>
          </a:bodyPr>
          <a:lstStyle/>
          <a:p>
            <a:pPr algn="ctr">
              <a:lnSpc>
                <a:spcPts val="2400"/>
              </a:lnSpc>
            </a:pPr>
            <a:r>
              <a:rPr lang="ru-RU" altLang="ru-RU" sz="2400" b="1" dirty="0">
                <a:solidFill>
                  <a:srgbClr val="262673"/>
                </a:solidFill>
              </a:rPr>
              <a:t>Технологическая поддержка комплексирования в системе ГИС </a:t>
            </a:r>
            <a:r>
              <a:rPr lang="en-US" altLang="ru-RU" sz="2400" b="1" dirty="0" smtClean="0">
                <a:solidFill>
                  <a:srgbClr val="262673"/>
                </a:solidFill>
              </a:rPr>
              <a:t>INTEGRO</a:t>
            </a:r>
            <a:r>
              <a:rPr lang="ru-RU" altLang="ru-RU" sz="2400" b="1" dirty="0" smtClean="0">
                <a:solidFill>
                  <a:srgbClr val="262673"/>
                </a:solidFill>
              </a:rPr>
              <a:t> </a:t>
            </a:r>
            <a:r>
              <a:rPr lang="ru-RU" sz="2400" dirty="0" smtClean="0"/>
              <a:t>(моделирование поверхностей чехла по базовой поверхности и сейсмическим данным)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4" y="1061523"/>
            <a:ext cx="10561173" cy="560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139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3497</TotalTime>
  <Words>925</Words>
  <Application>Microsoft Office PowerPoint</Application>
  <PresentationFormat>Произвольный</PresentationFormat>
  <Paragraphs>153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Технологическая поддержка комплексирования в системе ГИС INTEGRO</vt:lpstr>
      <vt:lpstr>Технологическая поддержка комплексирования в системе ГИС INTEGRO (моделирование поверхностей чехла по базовой поверхности и сейсмическим данным)</vt:lpstr>
      <vt:lpstr>Технологическая поддержка комплексирования в системе ГИС INTEGRO (монтажный метод, стартовые элипсоиды)</vt:lpstr>
      <vt:lpstr>Технологическая поддержка комплексирования в системе ГИС INTEGRO (монтажный метод, продолжение работы)</vt:lpstr>
      <vt:lpstr>Технологическая поддержка комплексирования в системе ГИС INTEGRO (монтажный метод, результат)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Структурная карта по кровле разновозрастных палеозойских отложений,  построения только по сейсмическим данным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video</dc:creator>
  <cp:lastModifiedBy>Michail Finkelstein</cp:lastModifiedBy>
  <cp:revision>134</cp:revision>
  <cp:lastPrinted>2019-10-29T11:04:29Z</cp:lastPrinted>
  <dcterms:created xsi:type="dcterms:W3CDTF">2019-10-16T22:25:32Z</dcterms:created>
  <dcterms:modified xsi:type="dcterms:W3CDTF">2021-04-23T11:04:17Z</dcterms:modified>
</cp:coreProperties>
</file>