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72" r:id="rId3"/>
    <p:sldId id="271" r:id="rId4"/>
    <p:sldId id="274" r:id="rId5"/>
    <p:sldId id="273" r:id="rId6"/>
    <p:sldId id="270" r:id="rId7"/>
    <p:sldId id="259" r:id="rId8"/>
    <p:sldId id="257" r:id="rId9"/>
    <p:sldId id="262" r:id="rId10"/>
    <p:sldId id="263" r:id="rId11"/>
    <p:sldId id="264" r:id="rId12"/>
    <p:sldId id="267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00" autoAdjust="0"/>
    <p:restoredTop sz="94660"/>
  </p:normalViewPr>
  <p:slideViewPr>
    <p:cSldViewPr>
      <p:cViewPr varScale="1">
        <p:scale>
          <a:sx n="100" d="100"/>
          <a:sy n="100" d="100"/>
        </p:scale>
        <p:origin x="504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C23C1-2CAD-4919-9135-2871242AA67A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A7B0C-577D-40BD-AB5D-B374C18705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5049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C23C1-2CAD-4919-9135-2871242AA67A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A7B0C-577D-40BD-AB5D-B374C18705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5265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C23C1-2CAD-4919-9135-2871242AA67A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A7B0C-577D-40BD-AB5D-B374C18705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7172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C23C1-2CAD-4919-9135-2871242AA67A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A7B0C-577D-40BD-AB5D-B374C18705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642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C23C1-2CAD-4919-9135-2871242AA67A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A7B0C-577D-40BD-AB5D-B374C18705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18993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C23C1-2CAD-4919-9135-2871242AA67A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A7B0C-577D-40BD-AB5D-B374C18705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1151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C23C1-2CAD-4919-9135-2871242AA67A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A7B0C-577D-40BD-AB5D-B374C18705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4533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C23C1-2CAD-4919-9135-2871242AA67A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A7B0C-577D-40BD-AB5D-B374C18705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0577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C23C1-2CAD-4919-9135-2871242AA67A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A7B0C-577D-40BD-AB5D-B374C18705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3817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C23C1-2CAD-4919-9135-2871242AA67A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A7B0C-577D-40BD-AB5D-B374C18705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6256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C23C1-2CAD-4919-9135-2871242AA67A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A7B0C-577D-40BD-AB5D-B374C18705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9455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000">
              <a:srgbClr val="FFEFD1"/>
            </a:gs>
            <a:gs pos="63000">
              <a:srgbClr val="E1D7BA">
                <a:lumMod val="92000"/>
                <a:lumOff val="8000"/>
              </a:srgbClr>
            </a:gs>
            <a:gs pos="31000">
              <a:srgbClr val="F0EBD5"/>
            </a:gs>
            <a:gs pos="93000">
              <a:srgbClr val="D1C39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8C23C1-2CAD-4919-9135-2871242AA67A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5A7B0C-577D-40BD-AB5D-B374C18705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9137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11760" y="4890467"/>
            <a:ext cx="4464496" cy="648072"/>
          </a:xfrm>
        </p:spPr>
        <p:txBody>
          <a:bodyPr>
            <a:noAutofit/>
          </a:bodyPr>
          <a:lstStyle/>
          <a:p>
            <a:r>
              <a:rPr lang="ru-RU" sz="1400" dirty="0" smtClean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j-cs"/>
              </a:rPr>
              <a:t>Наумов </a:t>
            </a:r>
            <a:r>
              <a:rPr lang="ru-RU" sz="1400" dirty="0" err="1" smtClean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j-cs"/>
              </a:rPr>
              <a:t>М.В</a:t>
            </a:r>
            <a:r>
              <a:rPr lang="ru-RU" sz="1400" dirty="0" smtClean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j-cs"/>
              </a:rPr>
              <a:t>., </a:t>
            </a:r>
            <a:r>
              <a:rPr lang="ru-RU" sz="1400" dirty="0" err="1" smtClean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j-cs"/>
              </a:rPr>
              <a:t>Шарпенок</a:t>
            </a:r>
            <a:r>
              <a:rPr lang="ru-RU" sz="1400" dirty="0" smtClean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j-cs"/>
              </a:rPr>
              <a:t> </a:t>
            </a:r>
            <a:r>
              <a:rPr lang="ru-RU" sz="1400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j-cs"/>
              </a:rPr>
              <a:t>Л.Н., Кухаренко Е.А., Костин А.Е</a:t>
            </a:r>
            <a:r>
              <a:rPr lang="ru-RU" sz="1400" dirty="0" smtClean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j-cs"/>
              </a:rPr>
              <a:t>. (ФГБУ «ВСЕГЕИ</a:t>
            </a:r>
            <a:r>
              <a:rPr lang="ru-RU" sz="1400" dirty="0" smtClean="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j-cs"/>
              </a:rPr>
              <a:t>»)</a:t>
            </a:r>
            <a:endParaRPr lang="ru-RU" sz="1400" dirty="0">
              <a:solidFill>
                <a:schemeClr val="tx1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+mj-cs"/>
            </a:endParaRPr>
          </a:p>
        </p:txBody>
      </p: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6588224" y="476672"/>
            <a:ext cx="1981200" cy="1219200"/>
            <a:chOff x="3936" y="672"/>
            <a:chExt cx="1248" cy="768"/>
          </a:xfrm>
        </p:grpSpPr>
        <p:pic>
          <p:nvPicPr>
            <p:cNvPr id="5" name="Picture 13" descr="D:\Naumov-abstract\d22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672"/>
              <a:ext cx="1248" cy="7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15"/>
            <p:cNvSpPr>
              <a:spLocks noChangeArrowheads="1"/>
            </p:cNvSpPr>
            <p:nvPr/>
          </p:nvSpPr>
          <p:spPr bwMode="auto">
            <a:xfrm>
              <a:off x="3936" y="672"/>
              <a:ext cx="1248" cy="768"/>
            </a:xfrm>
            <a:prstGeom prst="rect">
              <a:avLst/>
            </a:prstGeom>
            <a:noFill/>
            <a:ln w="22225">
              <a:solidFill>
                <a:srgbClr val="66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3508" y="2420888"/>
            <a:ext cx="9145016" cy="18002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Minion Pro Cond" pitchFamily="18" charset="0"/>
              </a:rPr>
              <a:t>Петрологическое обеспечение</a:t>
            </a:r>
            <a:br>
              <a:rPr lang="ru-RU" dirty="0" smtClean="0">
                <a:solidFill>
                  <a:srgbClr val="FF0000"/>
                </a:solidFill>
                <a:latin typeface="Minion Pro Cond" pitchFamily="18" charset="0"/>
              </a:rPr>
            </a:br>
            <a:r>
              <a:rPr lang="ru-RU" dirty="0" smtClean="0">
                <a:solidFill>
                  <a:srgbClr val="FF0000"/>
                </a:solidFill>
                <a:latin typeface="Minion Pro Cond" pitchFamily="18" charset="0"/>
              </a:rPr>
              <a:t>государственного геологического картографирования</a:t>
            </a:r>
            <a:endParaRPr lang="ru-RU" dirty="0">
              <a:solidFill>
                <a:srgbClr val="FF0000"/>
              </a:solidFill>
              <a:latin typeface="Minion Pro C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5252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1520" y="9922"/>
            <a:ext cx="4993212" cy="33932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40712"/>
            <a:ext cx="3412122" cy="34945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7556741" cy="4303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600" y="2564689"/>
            <a:ext cx="5886237" cy="42357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44"/>
          <a:stretch/>
        </p:blipFill>
        <p:spPr>
          <a:xfrm>
            <a:off x="6082466" y="1052736"/>
            <a:ext cx="2797069" cy="59809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768823" y="352704"/>
            <a:ext cx="675550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Интерактивная карта магматических формаций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221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35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1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>
          <a:xfrm>
            <a:off x="457200" y="116632"/>
            <a:ext cx="8291264" cy="6009531"/>
          </a:xfrm>
        </p:spPr>
        <p:txBody>
          <a:bodyPr>
            <a:normAutofit lnSpcReduction="10000"/>
          </a:bodyPr>
          <a:lstStyle/>
          <a:p>
            <a:r>
              <a:rPr lang="ru-RU" b="1" i="1" dirty="0"/>
              <a:t>Заключение</a:t>
            </a: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Совершенствование петрологических основ </a:t>
            </a:r>
            <a:r>
              <a:rPr lang="ru-RU" dirty="0" err="1"/>
              <a:t>Госгеолкарт</a:t>
            </a:r>
            <a:r>
              <a:rPr lang="ru-RU" dirty="0"/>
              <a:t> должно основываться на следующих принципах: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/>
              <a:t>Главы «Магматические образования» и «Метаморфические образования» должны представлять собой фактографические разделы, обеспечивающие эмпирическую основу различных геологических, </a:t>
            </a:r>
            <a:r>
              <a:rPr lang="ru-RU" dirty="0" err="1"/>
              <a:t>петрогенетических</a:t>
            </a:r>
            <a:r>
              <a:rPr lang="ru-RU" dirty="0"/>
              <a:t>, геодинамических, </a:t>
            </a:r>
            <a:r>
              <a:rPr lang="ru-RU" dirty="0" err="1"/>
              <a:t>минерагенических</a:t>
            </a:r>
            <a:r>
              <a:rPr lang="ru-RU" dirty="0"/>
              <a:t> и иных следствий.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/>
              <a:t>Описания различных магматических/метаморфических/</a:t>
            </a:r>
            <a:r>
              <a:rPr lang="ru-RU" dirty="0" err="1"/>
              <a:t>импактных</a:t>
            </a:r>
            <a:r>
              <a:rPr lang="ru-RU" dirty="0"/>
              <a:t> комплексов должны быть сопоставимыми по детальности и представительности.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/>
              <a:t>Для каждой литолого-стратиграфической единицы должны приводиться как макро-, так и микроскопическое описание, цель которых не формальное перечисление составляющих компонентов, а сравнительная характеристика параметров, определяющих классификацию и типизацию объекта.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/>
              <a:t>Четкое выделение материалов авторского исследования и материалов анализа и обобщения данных предшествующих исследований.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/>
              <a:t>Адекватная и представительная </a:t>
            </a:r>
            <a:r>
              <a:rPr lang="ru-RU" dirty="0" err="1"/>
              <a:t>петрогеохимическая</a:t>
            </a:r>
            <a:r>
              <a:rPr lang="ru-RU" dirty="0"/>
              <a:t> характеристика всех выделяемых комплексов. Петрографическое обоснование достоверности и представительности результатов изотопно-геохронологических исследований.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/>
              <a:t>Создание представительных и унифицированных баз петрографической информации, разработанных в едином методическом ключе и адаптированных к возможному последующему созданию банков петрографических данных регионального и более высокого уровня.</a:t>
            </a:r>
          </a:p>
          <a:p>
            <a:r>
              <a:rPr lang="ru-RU" dirty="0"/>
              <a:t> </a:t>
            </a:r>
          </a:p>
          <a:p>
            <a:r>
              <a:rPr lang="ru-RU" dirty="0"/>
              <a:t>В заключение необходимо почеркнуть, что главная задача петрологической составляющей </a:t>
            </a:r>
            <a:r>
              <a:rPr lang="ru-RU" dirty="0" err="1"/>
              <a:t>Госгеолкарты</a:t>
            </a:r>
            <a:r>
              <a:rPr lang="ru-RU" dirty="0"/>
              <a:t> - выделение, типизация, сопоставление и корреляция магматических, метаморфических и </a:t>
            </a:r>
            <a:r>
              <a:rPr lang="ru-RU" dirty="0" err="1"/>
              <a:t>импактных</a:t>
            </a:r>
            <a:r>
              <a:rPr lang="ru-RU" dirty="0"/>
              <a:t> комплексов на основе выявления их структурно-геологических петрографо-минералогических, </a:t>
            </a:r>
            <a:r>
              <a:rPr lang="ru-RU" dirty="0" err="1"/>
              <a:t>петрогеохимических</a:t>
            </a:r>
            <a:r>
              <a:rPr lang="ru-RU" dirty="0"/>
              <a:t>, изотопных и иных параметров. Только при условии создания корректной и комплексной петрологической основы возможны корректные геодинамические и </a:t>
            </a:r>
            <a:r>
              <a:rPr lang="ru-RU" dirty="0" err="1"/>
              <a:t>минерагенические</a:t>
            </a:r>
            <a:r>
              <a:rPr lang="ru-RU" dirty="0"/>
              <a:t> следствия.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6473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1547664" y="2420888"/>
            <a:ext cx="5400600" cy="2088232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  <a:latin typeface="Arno Pro Smbd SmText" pitchFamily="18" charset="0"/>
              </a:rPr>
              <a:t>Спасибо </a:t>
            </a:r>
            <a:endParaRPr lang="ru-RU" sz="4400" b="1" dirty="0" smtClean="0">
              <a:solidFill>
                <a:srgbClr val="C00000"/>
              </a:solidFill>
              <a:latin typeface="Arno Pro Smbd SmText" pitchFamily="18" charset="0"/>
            </a:endParaRPr>
          </a:p>
          <a:p>
            <a:pPr algn="ctr"/>
            <a:r>
              <a:rPr lang="ru-RU" sz="4400" b="1" dirty="0" smtClean="0">
                <a:solidFill>
                  <a:srgbClr val="C00000"/>
                </a:solidFill>
                <a:latin typeface="Arno Pro Smbd SmText" pitchFamily="18" charset="0"/>
              </a:rPr>
              <a:t>за </a:t>
            </a:r>
          </a:p>
          <a:p>
            <a:pPr algn="ctr"/>
            <a:r>
              <a:rPr lang="ru-RU" sz="4400" b="1" dirty="0" smtClean="0">
                <a:solidFill>
                  <a:srgbClr val="C00000"/>
                </a:solidFill>
                <a:latin typeface="Arno Pro Smbd SmText" pitchFamily="18" charset="0"/>
              </a:rPr>
              <a:t>внимание</a:t>
            </a:r>
            <a:r>
              <a:rPr lang="ru-RU" sz="4400" b="1" dirty="0" smtClean="0">
                <a:solidFill>
                  <a:srgbClr val="C00000"/>
                </a:solidFill>
                <a:latin typeface="Arno Pro Smbd SmText" pitchFamily="18" charset="0"/>
              </a:rPr>
              <a:t>!</a:t>
            </a:r>
            <a:endParaRPr lang="ru-RU" sz="4400" b="1" dirty="0">
              <a:solidFill>
                <a:srgbClr val="C00000"/>
              </a:solidFill>
              <a:latin typeface="Arno Pro Smbd SmTex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0724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1032" y="620688"/>
            <a:ext cx="871296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Петрологическое обеспечение Государственного геологического картирования заключается в работе по стандартизации методики изучения и принципов представления эндогенных комплексов в современных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Госгеолкартах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. Такая работа сводится, во-первых, к экспертной оценке петрологической составляющей представляемых в НРС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Госгеолкарт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, во-вторых, к разработке тех или иных методических и справочных руководств. Основным регламентирующем документом является всем известный Петрографический Кодекс, последнее издание которого имело место уже 12 лет назад. </a:t>
            </a:r>
            <a:endParaRPr lang="ru-RU" sz="1400" dirty="0"/>
          </a:p>
        </p:txBody>
      </p:sp>
      <p:pic>
        <p:nvPicPr>
          <p:cNvPr id="3" name="Picture 10" descr="Обложка ПК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2492896"/>
            <a:ext cx="2448272" cy="3662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13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03649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В последнее время работа по совершенствованию петрологического обеспечения </a:t>
            </a:r>
            <a:r>
              <a:rPr lang="ru-RU" sz="1600" dirty="0" err="1">
                <a:ea typeface="Calibri" panose="020F0502020204030204" pitchFamily="34" charset="0"/>
                <a:cs typeface="Times New Roman" panose="02020603050405020304" pitchFamily="18" charset="0"/>
              </a:rPr>
              <a:t>Госгеолкарт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велась 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в нескольких направлениях</a:t>
            </a:r>
            <a:r>
              <a:rPr lang="ru-RU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6000" algn="just"/>
            <a:r>
              <a:rPr lang="en-US" sz="1200" b="1" dirty="0"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ru-RU" sz="1200" b="1" dirty="0">
                <a:ea typeface="Calibri" panose="020F0502020204030204" pitchFamily="34" charset="0"/>
                <a:cs typeface="Times New Roman" panose="02020603050405020304" pitchFamily="18" charset="0"/>
              </a:rPr>
              <a:t>. Материалы по совершенствованию Петрографического кодекса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, в том числе </a:t>
            </a:r>
          </a:p>
          <a:p>
            <a:pPr marL="36000" algn="just"/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(а) обоснование </a:t>
            </a:r>
            <a:r>
              <a:rPr lang="en-US" sz="1200" dirty="0">
                <a:ea typeface="Calibri" panose="020F0502020204030204" pitchFamily="34" charset="0"/>
                <a:cs typeface="Times New Roman" panose="02020603050405020304" pitchFamily="18" charset="0"/>
              </a:rPr>
              <a:t>TAS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-диаграммы для плутонических пород как простейшего способа первичной диагностики пород и для унификации петрографической номенклатуры;</a:t>
            </a:r>
          </a:p>
          <a:p>
            <a:pPr marL="36000" algn="just"/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(б) Усовершенствованная классификация ультраосновных пород на основе критерия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мафичности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ультрамафичности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, в первую очередь содержания </a:t>
            </a:r>
            <a:r>
              <a:rPr lang="en-US" sz="12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Mg</a:t>
            </a:r>
            <a:endParaRPr lang="ru-RU" sz="12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6000" algn="just"/>
            <a:endParaRPr lang="ru-RU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endParaRPr lang="ru-RU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44823"/>
            <a:ext cx="4896544" cy="4264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Объект 8"/>
          <p:cNvPicPr>
            <a:picLocks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28605" t="26336" r="29578" b="14407"/>
          <a:stretch/>
        </p:blipFill>
        <p:spPr bwMode="auto">
          <a:xfrm>
            <a:off x="4355976" y="3212976"/>
            <a:ext cx="4464496" cy="3528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93482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743" y="3296243"/>
            <a:ext cx="1857517" cy="26592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7616" y="3284984"/>
            <a:ext cx="1850187" cy="2670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036496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В последнее время работа по совершенствованию петрологического обеспечения </a:t>
            </a:r>
            <a:r>
              <a:rPr lang="ru-RU" sz="1400" dirty="0" err="1">
                <a:ea typeface="Calibri" panose="020F0502020204030204" pitchFamily="34" charset="0"/>
                <a:cs typeface="Times New Roman" panose="02020603050405020304" pitchFamily="18" charset="0"/>
              </a:rPr>
              <a:t>Госгеолкарт</a:t>
            </a: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велась </a:t>
            </a: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в нескольких направлениях</a:t>
            </a:r>
            <a:r>
              <a:rPr lang="ru-RU" sz="1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6000" algn="just"/>
            <a:endParaRPr lang="ru-RU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II</a:t>
            </a:r>
            <a:r>
              <a:rPr lang="ru-RU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. Для оперативного использования при создании Госгеолкарт-1000/3 и 200/2 для территории Российской Федерации в отделе петрологии ВСЕГЕИ были подготовлены: </a:t>
            </a:r>
            <a:endParaRPr lang="ru-RU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"/>
            </a:pP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Электронный петрографический справочник-определитель магматических, метаморфических и осадочных горных пород</a:t>
            </a:r>
          </a:p>
          <a:p>
            <a:pPr marL="342900" indent="-342900" algn="just">
              <a:buFont typeface="Wingdings" panose="05000000000000000000" pitchFamily="2" charset="2"/>
              <a:buChar char=""/>
            </a:pP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Методические рекомендации по выявлению эндогенных </a:t>
            </a:r>
            <a:r>
              <a:rPr lang="ru-RU" sz="1400" dirty="0" err="1">
                <a:ea typeface="Calibri" panose="020F0502020204030204" pitchFamily="34" charset="0"/>
                <a:cs typeface="Times New Roman" panose="02020603050405020304" pitchFamily="18" charset="0"/>
              </a:rPr>
              <a:t>брекчиевых</a:t>
            </a: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 образований различных генетических типов;</a:t>
            </a:r>
          </a:p>
          <a:p>
            <a:pPr marL="342900" lvl="0" indent="-342900" algn="just">
              <a:buFont typeface="Wingdings" panose="05000000000000000000" pitchFamily="2" charset="2"/>
              <a:buChar char=""/>
            </a:pPr>
            <a:r>
              <a:rPr lang="ru-RU" sz="1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Методические </a:t>
            </a: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Рекомендации по изучению магматических образований применительно к задачам </a:t>
            </a:r>
            <a:r>
              <a:rPr lang="ru-RU" sz="1400" dirty="0" err="1">
                <a:ea typeface="Calibri" panose="020F0502020204030204" pitchFamily="34" charset="0"/>
                <a:cs typeface="Times New Roman" panose="02020603050405020304" pitchFamily="18" charset="0"/>
              </a:rPr>
              <a:t>Госгеолкарт</a:t>
            </a: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 «Практическая петрология»</a:t>
            </a:r>
          </a:p>
          <a:p>
            <a:pPr marL="342900" lvl="0" indent="-342900" algn="just">
              <a:buFont typeface="Wingdings" panose="05000000000000000000" pitchFamily="2" charset="2"/>
              <a:buChar char=""/>
            </a:pP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Ряд специализированных электронных справочников-определителей для некоторых достаточно мало знакомых геологам-съемщикам типам пород – </a:t>
            </a:r>
            <a:r>
              <a:rPr lang="ru-RU" sz="1400" dirty="0" err="1">
                <a:ea typeface="Calibri" panose="020F0502020204030204" pitchFamily="34" charset="0"/>
                <a:cs typeface="Times New Roman" panose="02020603050405020304" pitchFamily="18" charset="0"/>
              </a:rPr>
              <a:t>карбонатитов</a:t>
            </a: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ru-RU" sz="1400" dirty="0" err="1">
                <a:ea typeface="Calibri" panose="020F0502020204030204" pitchFamily="34" charset="0"/>
                <a:cs typeface="Times New Roman" panose="02020603050405020304" pitchFamily="18" charset="0"/>
              </a:rPr>
              <a:t>импактитов</a:t>
            </a:r>
            <a:endParaRPr lang="ru-RU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"/>
            </a:pPr>
            <a:r>
              <a:rPr lang="ru-RU" sz="1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Кроме </a:t>
            </a: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того, осуществляется создание </a:t>
            </a:r>
            <a:r>
              <a:rPr lang="ru-RU" sz="1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и актуализация базы </a:t>
            </a: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данных </a:t>
            </a:r>
            <a:r>
              <a:rPr lang="ru-RU" sz="1400" dirty="0" err="1">
                <a:ea typeface="Calibri" panose="020F0502020204030204" pitchFamily="34" charset="0"/>
                <a:cs typeface="Times New Roman" panose="02020603050405020304" pitchFamily="18" charset="0"/>
              </a:rPr>
              <a:t>петротипов</a:t>
            </a: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 региональных петрографических подразделений</a:t>
            </a:r>
            <a:r>
              <a:rPr lang="ru-RU" sz="1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 algn="just">
              <a:buFont typeface="Wingdings" panose="05000000000000000000" pitchFamily="2" charset="2"/>
              <a:buChar char=""/>
            </a:pPr>
            <a:endParaRPr lang="ru-RU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"/>
            </a:pPr>
            <a:endParaRPr lang="ru-RU" sz="14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"/>
            </a:pPr>
            <a:endParaRPr lang="ru-RU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"/>
            </a:pPr>
            <a:endParaRPr lang="ru-RU" sz="14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"/>
            </a:pPr>
            <a:endParaRPr lang="ru-RU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"/>
            </a:pPr>
            <a:endParaRPr lang="ru-RU" sz="14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"/>
            </a:pPr>
            <a:endParaRPr lang="ru-RU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"/>
            </a:pPr>
            <a:endParaRPr lang="ru-RU" sz="14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"/>
            </a:pPr>
            <a:endParaRPr lang="ru-RU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"/>
            </a:pPr>
            <a:endParaRPr lang="ru-RU" sz="14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"/>
            </a:pPr>
            <a:endParaRPr lang="ru-RU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"/>
            </a:pPr>
            <a:endParaRPr lang="ru-RU" sz="14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"/>
            </a:pPr>
            <a:endParaRPr lang="ru-RU" sz="14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"/>
            </a:pPr>
            <a:endParaRPr lang="ru-RU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/>
            <a:r>
              <a:rPr lang="en-US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III</a:t>
            </a:r>
            <a:r>
              <a:rPr lang="ru-RU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. Экспертный анализ петрологической основы представляемых в НРС Госгеолкарт-</a:t>
            </a: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200/2 и 1000/</a:t>
            </a:r>
            <a:endParaRPr lang="ru-RU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2755" t="7126" r="3153" b="-917"/>
          <a:stretch/>
        </p:blipFill>
        <p:spPr>
          <a:xfrm>
            <a:off x="4059705" y="3188553"/>
            <a:ext cx="3492000" cy="195785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3541" t="832" r="1181" b="6780"/>
          <a:stretch/>
        </p:blipFill>
        <p:spPr>
          <a:xfrm>
            <a:off x="4677041" y="3684136"/>
            <a:ext cx="3432382" cy="18722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/>
          <a:srcRect l="1773" t="13255" r="6190" b="1908"/>
          <a:stretch/>
        </p:blipFill>
        <p:spPr>
          <a:xfrm>
            <a:off x="5401388" y="4315558"/>
            <a:ext cx="3171571" cy="1707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708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2" presetClass="entr" presetSubtype="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000"/>
                            </p:stCondLst>
                            <p:childTnLst>
                              <p:par>
                                <p:cTn id="18" presetID="2" presetClass="entr" presetSubtype="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2" presetClass="entr" presetSubtype="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7504" y="-8354033"/>
            <a:ext cx="9505056" cy="57123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1200"/>
              </a:spcBef>
              <a:spcAft>
                <a:spcPts val="600"/>
              </a:spcAft>
            </a:pPr>
            <a:r>
              <a:rPr lang="ru-RU" sz="1200" b="1" i="1" dirty="0">
                <a:ea typeface="Calibri" panose="020F0502020204030204" pitchFamily="34" charset="0"/>
                <a:cs typeface="Times New Roman" panose="02020603050405020304" pitchFamily="18" charset="0"/>
              </a:rPr>
              <a:t>Типичные недостатки представляемых в НРС петрологических материалов</a:t>
            </a:r>
            <a:endParaRPr lang="ru-RU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То есть, в настоящий момент в распоряжении геологов имеется достаточное количество методических материалов регламентирующего, справочного и рекомендательного характера для адекватного представления петрологической информации в материалах геологического картографирования. Тем не менее, экспертиза петрологической основы представляемых на НРС листов ГГК-200 и ГК-1000 показала постоянное присутствие типичных недостатков в представлении материалов по магматическим и метаморфическим образованиям, снижающих как качество, так и актуальность и практическую значимость приводимой информации. Принципиальные недостатки в представлении петрологической информации сводятся к следующему.</a:t>
            </a:r>
          </a:p>
          <a:p>
            <a:pPr marL="342900" lvl="0" indent="-342900" algn="just">
              <a:lnSpc>
                <a:spcPct val="107000"/>
              </a:lnSpc>
              <a:spcAft>
                <a:spcPts val="600"/>
              </a:spcAft>
              <a:buFont typeface="Wingdings" panose="05000000000000000000" pitchFamily="2" charset="2"/>
              <a:buChar char=""/>
            </a:pP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Некорректное использование петрографической терминологии, регулируемой ПК, в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т.ч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. многочисленные случаи произвольного, неоднозначного и ошибочного употребления названий породных видов, что является недопустимым вследствие необходимости систематизации всех петрографической информации в соответствующие базы данных; </a:t>
            </a:r>
          </a:p>
          <a:p>
            <a:pPr marL="342900" lvl="0" indent="-342900" algn="just">
              <a:lnSpc>
                <a:spcPct val="107000"/>
              </a:lnSpc>
              <a:spcAft>
                <a:spcPts val="600"/>
              </a:spcAft>
              <a:buFont typeface="Wingdings" panose="05000000000000000000" pitchFamily="2" charset="2"/>
              <a:buChar char=""/>
            </a:pP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Несоответствие диагностики пород их петрографической характеристике (</a:t>
            </a:r>
            <a:r>
              <a:rPr lang="ru-RU" sz="1200" i="1" dirty="0">
                <a:ea typeface="Calibri" panose="020F0502020204030204" pitchFamily="34" charset="0"/>
                <a:cs typeface="Times New Roman" panose="02020603050405020304" pitchFamily="18" charset="0"/>
              </a:rPr>
              <a:t>для примера, породы с преобладанием полевого шпаты очень часто именуются сиенитами, породы с офитовой структурой – </a:t>
            </a:r>
            <a:r>
              <a:rPr lang="ru-RU" sz="1200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габбро</a:t>
            </a:r>
            <a:r>
              <a:rPr lang="ru-RU" sz="1200" i="1" dirty="0">
                <a:ea typeface="Calibri" panose="020F0502020204030204" pitchFamily="34" charset="0"/>
                <a:cs typeface="Times New Roman" panose="02020603050405020304" pitchFamily="18" charset="0"/>
              </a:rPr>
              <a:t>, и т.п.)</a:t>
            </a:r>
            <a:endParaRPr lang="ru-RU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600"/>
              </a:spcAft>
              <a:buFont typeface="Wingdings" panose="05000000000000000000" pitchFamily="2" charset="2"/>
              <a:buChar char=""/>
            </a:pP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Несоблюдение таксономического ранга при описании пород (</a:t>
            </a:r>
            <a:r>
              <a:rPr lang="ru-RU" sz="1200" i="1" dirty="0">
                <a:ea typeface="Calibri" panose="020F0502020204030204" pitchFamily="34" charset="0"/>
                <a:cs typeface="Times New Roman" panose="02020603050405020304" pitchFamily="18" charset="0"/>
              </a:rPr>
              <a:t>в частности, диагностика пород на уровне семейств – например, умереннощелочные граниты, а не видов – в данном случае </a:t>
            </a:r>
            <a:r>
              <a:rPr lang="ru-RU" sz="1200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монцограниты</a:t>
            </a:r>
            <a:r>
              <a:rPr lang="ru-RU" sz="1200" i="1" dirty="0">
                <a:ea typeface="Calibri" panose="020F0502020204030204" pitchFamily="34" charset="0"/>
                <a:cs typeface="Times New Roman" panose="02020603050405020304" pitchFamily="18" charset="0"/>
              </a:rPr>
              <a:t> или </a:t>
            </a:r>
            <a:r>
              <a:rPr lang="ru-RU" sz="1200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монцолейкограниты</a:t>
            </a:r>
            <a:r>
              <a:rPr lang="ru-RU" sz="1200" i="1" dirty="0">
                <a:ea typeface="Calibri" panose="020F0502020204030204" pitchFamily="34" charset="0"/>
                <a:cs typeface="Times New Roman" panose="02020603050405020304" pitchFamily="18" charset="0"/>
              </a:rPr>
              <a:t>; именование пород такими терминами, как туф, гнейс, </a:t>
            </a:r>
            <a:r>
              <a:rPr lang="ru-RU" sz="1200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метасоматит</a:t>
            </a:r>
            <a:r>
              <a:rPr lang="ru-RU" sz="1200" i="1" dirty="0">
                <a:ea typeface="Calibri" panose="020F0502020204030204" pitchFamily="34" charset="0"/>
                <a:cs typeface="Times New Roman" panose="02020603050405020304" pitchFamily="18" charset="0"/>
              </a:rPr>
              <a:t> и т.п. без необходимых определений по минеральному составу, и т.п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.) </a:t>
            </a:r>
          </a:p>
          <a:p>
            <a:pPr marL="342900" lvl="0" indent="-342900" algn="just">
              <a:lnSpc>
                <a:spcPct val="107000"/>
              </a:lnSpc>
              <a:spcAft>
                <a:spcPts val="600"/>
              </a:spcAft>
              <a:buFont typeface="Wingdings" panose="05000000000000000000" pitchFamily="2" charset="2"/>
              <a:buChar char=""/>
            </a:pP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Несоответствие </a:t>
            </a:r>
            <a:r>
              <a:rPr lang="ru-RU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петрогеохимической</a:t>
            </a: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 и петрографической характеристик породы. (причем часто авторы считают такую ситуацию вполне приемлемой). Это указывает на ошибочность либо петрографической либо геохимической информации.</a:t>
            </a:r>
          </a:p>
          <a:p>
            <a:pPr marL="342900" lvl="0" indent="-342900" algn="just">
              <a:lnSpc>
                <a:spcPct val="107000"/>
              </a:lnSpc>
              <a:spcAft>
                <a:spcPts val="600"/>
              </a:spcAft>
              <a:buFont typeface="Wingdings" panose="05000000000000000000" pitchFamily="2" charset="2"/>
              <a:buChar char=""/>
            </a:pP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Формальность петрографических описаний и декларативность петрохимической, геохимической и металлогенической специфики объектов вне связи с петрографо-минералогическими особенностями;</a:t>
            </a:r>
          </a:p>
          <a:p>
            <a:pPr marL="342900" lvl="0" indent="-342900" algn="just">
              <a:spcAft>
                <a:spcPts val="600"/>
              </a:spcAft>
              <a:buFont typeface="Wingdings" panose="05000000000000000000" pitchFamily="2" charset="2"/>
              <a:buChar char=""/>
            </a:pPr>
            <a:r>
              <a:rPr lang="ru-RU" sz="1200" dirty="0">
                <a:ea typeface="Times New Roman" panose="02020603050405020304" pitchFamily="18" charset="0"/>
              </a:rPr>
              <a:t>Неравнозначность характеристики различных формационных единиц </a:t>
            </a:r>
          </a:p>
          <a:p>
            <a:pPr marL="342900" lvl="0" indent="-342900" algn="just">
              <a:lnSpc>
                <a:spcPct val="107000"/>
              </a:lnSpc>
              <a:spcAft>
                <a:spcPts val="600"/>
              </a:spcAft>
              <a:buFont typeface="Wingdings" panose="05000000000000000000" pitchFamily="2" charset="2"/>
              <a:buChar char=""/>
            </a:pP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Формальная интерпретация геохимических и изотопно-геохронологических данных, не обеспеченная адекватной петрографической основой. </a:t>
            </a:r>
          </a:p>
          <a:p>
            <a:pPr marL="342900" lvl="0" indent="-342900" algn="just">
              <a:lnSpc>
                <a:spcPct val="107000"/>
              </a:lnSpc>
              <a:spcAft>
                <a:spcPts val="600"/>
              </a:spcAft>
              <a:buFont typeface="Wingdings" panose="05000000000000000000" pitchFamily="2" charset="2"/>
              <a:buChar char=""/>
            </a:pPr>
            <a:r>
              <a:rPr lang="ru-RU" sz="1200" dirty="0">
                <a:ea typeface="Calibri" panose="020F0502020204030204" pitchFamily="34" charset="0"/>
                <a:cs typeface="Times New Roman" panose="02020603050405020304" pitchFamily="18" charset="0"/>
              </a:rPr>
              <a:t>Несовершенство баз петрографических данных, сопровождающих записки. Как правило, эти базы представляют собой случайный набор объектов, не являющийся представительным для описываемого набора литолого-стратиграфических единиц и, как правило, не отличающийся адекватным качеством петрографического описания.</a:t>
            </a:r>
            <a:endParaRPr lang="ru-RU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1520" y="116632"/>
            <a:ext cx="8784976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/>
              <a:t>Типичные недостатки представляемых в НРС петрологических материалов</a:t>
            </a:r>
            <a:endParaRPr lang="ru-RU" sz="1400" dirty="0"/>
          </a:p>
          <a:p>
            <a:endParaRPr lang="ru-RU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/>
              <a:t>Тем </a:t>
            </a:r>
            <a:r>
              <a:rPr lang="ru-RU" sz="1400" dirty="0"/>
              <a:t>не менее, экспертиза петрологической основы представляемых на НРС листов ГГК-200 и ГК-1000 показала постоянное присутствие типичных недостатков в представлении материалов по магматическим и метаморфическим образованиям, снижающих как качество, так и актуальность и практическую значимость приводимой информации. Принципиальные недостатки в представлении петрологической информации сводятся к следующему.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400" dirty="0"/>
              <a:t>Некорректное использование петрографической терминологии, регулируемой ПК, в </a:t>
            </a:r>
            <a:r>
              <a:rPr lang="ru-RU" sz="1400" dirty="0" err="1"/>
              <a:t>т.ч</a:t>
            </a:r>
            <a:r>
              <a:rPr lang="ru-RU" sz="1400" dirty="0"/>
              <a:t>. многочисленные случаи произвольного, неоднозначного и ошибочного употребления названий породных видов, что является недопустимым вследствие необходимости систематизации всех петрографической информации в соответствующие базы данных;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400" dirty="0"/>
              <a:t>Несоответствие диагностики пород их петрографической характеристике (</a:t>
            </a:r>
            <a:r>
              <a:rPr lang="ru-RU" sz="1400" i="1" dirty="0"/>
              <a:t>для примера, породы с преобладанием полевого шпаты очень часто именуются сиенитами, породы с офитовой структурой – </a:t>
            </a:r>
            <a:r>
              <a:rPr lang="ru-RU" sz="1400" i="1" dirty="0" err="1"/>
              <a:t>габбро</a:t>
            </a:r>
            <a:r>
              <a:rPr lang="ru-RU" sz="1400" i="1" dirty="0"/>
              <a:t>, и т.п.)</a:t>
            </a:r>
            <a:endParaRPr lang="ru-RU" sz="14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400" dirty="0"/>
              <a:t>Несоблюдение таксономического ранга при описании пород (</a:t>
            </a:r>
            <a:r>
              <a:rPr lang="ru-RU" sz="1400" i="1" dirty="0"/>
              <a:t>в частности, диагностика пород на уровне семейств – например, умереннощелочные граниты, а не видов – в данном случае </a:t>
            </a:r>
            <a:r>
              <a:rPr lang="ru-RU" sz="1400" i="1" dirty="0" err="1"/>
              <a:t>монцограниты</a:t>
            </a:r>
            <a:r>
              <a:rPr lang="ru-RU" sz="1400" i="1" dirty="0"/>
              <a:t> или </a:t>
            </a:r>
            <a:r>
              <a:rPr lang="ru-RU" sz="1400" i="1" dirty="0" err="1"/>
              <a:t>монцолейкограниты</a:t>
            </a:r>
            <a:r>
              <a:rPr lang="ru-RU" sz="1400" i="1" dirty="0"/>
              <a:t>; именование пород такими терминами, как туф, гнейс, </a:t>
            </a:r>
            <a:r>
              <a:rPr lang="ru-RU" sz="1400" i="1" dirty="0" err="1"/>
              <a:t>метасоматит</a:t>
            </a:r>
            <a:r>
              <a:rPr lang="ru-RU" sz="1400" i="1" dirty="0"/>
              <a:t> и т.п. без необходимых определений по минеральному составу, и т.п</a:t>
            </a:r>
            <a:r>
              <a:rPr lang="ru-RU" sz="1400" dirty="0"/>
              <a:t>.)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400" dirty="0"/>
              <a:t>Несоответствие </a:t>
            </a:r>
            <a:r>
              <a:rPr lang="ru-RU" sz="1400" dirty="0" err="1"/>
              <a:t>петрогеохимической</a:t>
            </a:r>
            <a:r>
              <a:rPr lang="ru-RU" sz="1400" dirty="0"/>
              <a:t> и петрографической характеристик </a:t>
            </a:r>
            <a:r>
              <a:rPr lang="ru-RU" sz="1400" dirty="0" smtClean="0"/>
              <a:t>породы </a:t>
            </a:r>
            <a:r>
              <a:rPr lang="ru-RU" sz="1400" dirty="0"/>
              <a:t>(причем часто авторы считают такую ситуацию вполне приемлемой). Это указывает на ошибочность либо петрографической либо геохимической информации.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400" dirty="0"/>
              <a:t>Формальность петрографических описаний и декларативность петрохимической, геохимической и металлогенической специфики объектов вне связи с петрографо-минералогическими особенностями;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400" dirty="0"/>
              <a:t>Неравнозначность характеристики различных формационных единиц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400" dirty="0"/>
              <a:t>Формальная интерпретация геохимических и изотопно-геохронологических данных, не обеспеченная адекватной петрографической основой.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Несовершенство баз петрографических данных, сопровождающих записки. Как правило, эти базы представляют собой случайный набор объектов, не являющийся представительным для описываемого набора литолого-стратиграфических единиц и, как правило, не отличающийся адекватным качеством петрографического описания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682490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332656"/>
            <a:ext cx="8712968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/>
              <a:t>Проблемы</a:t>
            </a:r>
            <a:endParaRPr lang="ru-RU" dirty="0"/>
          </a:p>
          <a:p>
            <a:r>
              <a:rPr lang="ru-RU" sz="1200" dirty="0"/>
              <a:t>Перечисленные выше недостатки ведут, в том числе, к появлению двух наиболее важных комплексных проблем:</a:t>
            </a:r>
          </a:p>
          <a:p>
            <a:pPr lvl="0"/>
            <a:r>
              <a:rPr lang="ru-RU" sz="1200" b="1" dirty="0"/>
              <a:t>Не соответствующее требованиям ПК выделение и типизация формационных видов (комплексов).</a:t>
            </a:r>
            <a:endParaRPr lang="ru-RU" sz="1200" dirty="0"/>
          </a:p>
          <a:p>
            <a:pPr lvl="0"/>
            <a:r>
              <a:rPr lang="ru-RU" sz="1200" b="1" dirty="0"/>
              <a:t>Некорректная формационная типизация комплексов.</a:t>
            </a:r>
            <a:endParaRPr lang="ru-RU" sz="1200" dirty="0"/>
          </a:p>
          <a:p>
            <a:r>
              <a:rPr lang="ru-RU" sz="1200" dirty="0"/>
              <a:t>Эта проблема наиболее принципиальна, поскольку ведет к ошибочным </a:t>
            </a:r>
            <a:r>
              <a:rPr lang="ru-RU" sz="1200" dirty="0" err="1"/>
              <a:t>петрогенетическим</a:t>
            </a:r>
            <a:r>
              <a:rPr lang="ru-RU" sz="1200" dirty="0"/>
              <a:t>, геодинамическим и </a:t>
            </a:r>
            <a:r>
              <a:rPr lang="ru-RU" sz="1200" dirty="0" err="1"/>
              <a:t>минерагеническим</a:t>
            </a:r>
            <a:r>
              <a:rPr lang="ru-RU" sz="1200" dirty="0"/>
              <a:t> следствиям</a:t>
            </a:r>
            <a:r>
              <a:rPr lang="ru-RU" sz="1200" dirty="0" smtClean="0"/>
              <a:t>. Здесь </a:t>
            </a:r>
            <a:r>
              <a:rPr lang="ru-RU" sz="1200" dirty="0"/>
              <a:t>обычны следующие ошибки</a:t>
            </a:r>
            <a:r>
              <a:rPr lang="ru-RU" sz="1200" dirty="0" smtClean="0"/>
              <a:t>.</a:t>
            </a:r>
          </a:p>
          <a:p>
            <a:endParaRPr lang="ru-RU" sz="1200" dirty="0"/>
          </a:p>
          <a:p>
            <a:pPr marL="171450" lvl="0" indent="-171450">
              <a:buFont typeface="Wingdings" panose="05000000000000000000" pitchFamily="2" charset="2"/>
              <a:buChar char="ü"/>
            </a:pPr>
            <a:r>
              <a:rPr lang="ru-RU" sz="1200" dirty="0"/>
              <a:t>Включение в состав магматического комплекса образований других генетических типов (обычно метасоматических и метаморфических);</a:t>
            </a:r>
          </a:p>
          <a:p>
            <a:pPr marL="171450" lvl="0" indent="-171450">
              <a:buFont typeface="Wingdings" panose="05000000000000000000" pitchFamily="2" charset="2"/>
              <a:buChar char="ü"/>
            </a:pPr>
            <a:r>
              <a:rPr lang="ru-RU" sz="1200" dirty="0"/>
              <a:t>Объединение в составе магматического комплекса несовместимых по химизму пород (например, </a:t>
            </a:r>
            <a:r>
              <a:rPr lang="ru-RU" sz="1200" dirty="0" err="1"/>
              <a:t>плагиограниты</a:t>
            </a:r>
            <a:r>
              <a:rPr lang="ru-RU" sz="1200" dirty="0"/>
              <a:t> и </a:t>
            </a:r>
            <a:r>
              <a:rPr lang="ru-RU" sz="1200" dirty="0" err="1"/>
              <a:t>монцониты</a:t>
            </a:r>
            <a:r>
              <a:rPr lang="ru-RU" sz="1200" dirty="0"/>
              <a:t>). </a:t>
            </a:r>
          </a:p>
          <a:p>
            <a:pPr marL="171450" lvl="0" indent="-171450">
              <a:buFont typeface="Wingdings" panose="05000000000000000000" pitchFamily="2" charset="2"/>
              <a:buChar char="ü"/>
            </a:pPr>
            <a:r>
              <a:rPr lang="ru-RU" sz="1200" dirty="0"/>
              <a:t>Выделение самостоятельных (с различными названиями) одновозрастных комплексов одинакового состава в пределах структурно-формационной зоны или даже более мелкой единицы районирования, </a:t>
            </a:r>
          </a:p>
          <a:p>
            <a:pPr marL="171450" lvl="0" indent="-171450">
              <a:buFont typeface="Wingdings" panose="05000000000000000000" pitchFamily="2" charset="2"/>
              <a:buChar char="ü"/>
            </a:pPr>
            <a:r>
              <a:rPr lang="ru-RU" sz="1200" dirty="0"/>
              <a:t>Выделение </a:t>
            </a:r>
            <a:r>
              <a:rPr lang="ru-RU" sz="1200" dirty="0" err="1"/>
              <a:t>вулкано</a:t>
            </a:r>
            <a:r>
              <a:rPr lang="ru-RU" sz="1200" dirty="0"/>
              <a:t>-плутонических комплексов, в которых одна из фаз может, например, состоять из вулканических пород, а другая – из плутонических, что абсолютно некорректно (ПК предусматривает возможность выделения </a:t>
            </a:r>
            <a:r>
              <a:rPr lang="ru-RU" sz="1200" dirty="0" err="1"/>
              <a:t>вулкано</a:t>
            </a:r>
            <a:r>
              <a:rPr lang="ru-RU" sz="1200" dirty="0"/>
              <a:t>-плутонической ассоциации, в которую входят самостоятельные вулканический и плутонический комплексы)</a:t>
            </a:r>
          </a:p>
          <a:p>
            <a:pPr marL="171450" lvl="0" indent="-171450">
              <a:buFont typeface="Wingdings" panose="05000000000000000000" pitchFamily="2" charset="2"/>
              <a:buChar char="ü"/>
            </a:pPr>
            <a:r>
              <a:rPr lang="ru-RU" sz="1200" dirty="0"/>
              <a:t>Выделение продуктов </a:t>
            </a:r>
            <a:r>
              <a:rPr lang="ru-RU" sz="1200" dirty="0" err="1"/>
              <a:t>динамотермального</a:t>
            </a:r>
            <a:r>
              <a:rPr lang="ru-RU" sz="1200" dirty="0"/>
              <a:t> метаморфизма не в ранге метаморфических комплексов, а как стратифицированных подразделений (толщ). </a:t>
            </a:r>
          </a:p>
          <a:p>
            <a:pPr marL="171450" lvl="0" indent="-171450">
              <a:buFont typeface="Wingdings" panose="05000000000000000000" pitchFamily="2" charset="2"/>
              <a:buChar char="ü"/>
            </a:pPr>
            <a:r>
              <a:rPr lang="ru-RU" sz="1200" dirty="0"/>
              <a:t>Представление продуктов ареального метасоматоза без выделение метасоматических комплексов, в качестве тел неопределенного ранга;</a:t>
            </a:r>
          </a:p>
          <a:p>
            <a:pPr marL="171450" lvl="0" indent="-171450">
              <a:buFont typeface="Wingdings" panose="05000000000000000000" pitchFamily="2" charset="2"/>
              <a:buChar char="ü"/>
            </a:pPr>
            <a:r>
              <a:rPr lang="ru-RU" sz="1200" dirty="0"/>
              <a:t>Несоответствие между наименованием комплекса и его составом; недопустимо также именование комплекса по </a:t>
            </a:r>
            <a:r>
              <a:rPr lang="ru-RU" sz="1200" dirty="0" err="1"/>
              <a:t>петрогеохимическим</a:t>
            </a:r>
            <a:r>
              <a:rPr lang="ru-RU" sz="1200" dirty="0"/>
              <a:t> характеристикам, по не входящим в его состав породам, несоответствие наименования фации </a:t>
            </a:r>
            <a:r>
              <a:rPr lang="ru-RU" sz="1200" dirty="0" err="1"/>
              <a:t>глубинности</a:t>
            </a:r>
            <a:r>
              <a:rPr lang="ru-RU" sz="1200" dirty="0"/>
              <a:t> (например, диорит-гранитовый гипабиссальный). </a:t>
            </a:r>
          </a:p>
          <a:p>
            <a:pPr marL="171450" lvl="0" indent="-171450">
              <a:buFont typeface="Wingdings" panose="05000000000000000000" pitchFamily="2" charset="2"/>
              <a:buChar char="ü"/>
            </a:pPr>
            <a:r>
              <a:rPr lang="ru-RU" sz="1200" dirty="0" err="1"/>
              <a:t>Невыделение</a:t>
            </a:r>
            <a:r>
              <a:rPr lang="ru-RU" sz="1200" dirty="0"/>
              <a:t> вулканогенных образований в ранге вулканических комплексов. Согласно ПК, вулканический и осадочно-вулканогенный комплексы должны выделяться при проявлении любой фации вулканитов – покровной, экструзивно-</a:t>
            </a:r>
            <a:r>
              <a:rPr lang="ru-RU" sz="1200" dirty="0" err="1"/>
              <a:t>жерловой</a:t>
            </a:r>
            <a:r>
              <a:rPr lang="ru-RU" sz="1200" dirty="0"/>
              <a:t> и/или субвулканической. Выделение самостоятельных субвулканических комплексов совершенно неприемлемо, тем более при отнесении покровной фации в ранге стратифицированного подразделения (свиты, толщи).</a:t>
            </a:r>
          </a:p>
          <a:p>
            <a:pPr marL="171450" lvl="0" indent="-171450">
              <a:buFont typeface="Wingdings" panose="05000000000000000000" pitchFamily="2" charset="2"/>
              <a:buChar char="ü"/>
            </a:pPr>
            <a:r>
              <a:rPr lang="ru-RU" sz="1200" dirty="0"/>
              <a:t>Формальный подход к формационной типизации и геодинамической интерпретации комплексов, основанный на использовании частных классификационных диаграмм по непредставительным </a:t>
            </a:r>
            <a:r>
              <a:rPr lang="ru-RU" sz="1200" dirty="0" err="1"/>
              <a:t>петрогеохимическим</a:t>
            </a:r>
            <a:r>
              <a:rPr lang="ru-RU" sz="1200" dirty="0"/>
              <a:t> данным. Необходимо понять, что  геодинамические реконструкции должны быть основаны на выделении вертикальных и латеральных рядов геологических формаций – как осадочных, так и магматических и вулканогенно-осадочных, рассматриваемых в историко-геологическом аспекте, а также анализа эволюции тектонических структур с использованием </a:t>
            </a:r>
            <a:r>
              <a:rPr lang="ru-RU" sz="1200" dirty="0" err="1"/>
              <a:t>палинспастических</a:t>
            </a:r>
            <a:r>
              <a:rPr lang="ru-RU" sz="1200" dirty="0"/>
              <a:t> построений и т.д.</a:t>
            </a:r>
          </a:p>
        </p:txBody>
      </p:sp>
    </p:spTree>
    <p:extLst>
      <p:ext uri="{BB962C8B-B14F-4D97-AF65-F5344CB8AC3E}">
        <p14:creationId xmlns:p14="http://schemas.microsoft.com/office/powerpoint/2010/main" val="2153928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620688"/>
            <a:ext cx="8064896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/>
              <a:t>Причины возникновения </a:t>
            </a:r>
            <a:r>
              <a:rPr lang="ru-RU" sz="1400" b="1" i="1" dirty="0" smtClean="0"/>
              <a:t>проблем</a:t>
            </a:r>
          </a:p>
          <a:p>
            <a:endParaRPr lang="ru-RU" sz="1400" dirty="0"/>
          </a:p>
          <a:p>
            <a:pPr indent="457200"/>
            <a:r>
              <a:rPr lang="ru-RU" sz="1400" dirty="0"/>
              <a:t>Перечисленные проблемы </a:t>
            </a:r>
            <a:r>
              <a:rPr lang="ru-RU" sz="1400" dirty="0" smtClean="0"/>
              <a:t>обусловлены как субъективными, так и объективными факторами:</a:t>
            </a:r>
          </a:p>
          <a:p>
            <a:pPr indent="457200"/>
            <a:r>
              <a:rPr lang="ru-RU" sz="1400" dirty="0" smtClean="0"/>
              <a:t>(1</a:t>
            </a:r>
            <a:r>
              <a:rPr lang="ru-RU" sz="1400" dirty="0"/>
              <a:t>) формальный (не системный) характер петрографических исследований и обобщений;</a:t>
            </a:r>
          </a:p>
          <a:p>
            <a:pPr indent="457200"/>
            <a:r>
              <a:rPr lang="ru-RU" sz="1400" dirty="0"/>
              <a:t>(2) некорректное использование материалов предшествующих исследователей без должной увязки их с новыми петрографическими, </a:t>
            </a:r>
            <a:r>
              <a:rPr lang="ru-RU" sz="1400" dirty="0" err="1"/>
              <a:t>петрогеохимическими</a:t>
            </a:r>
            <a:r>
              <a:rPr lang="ru-RU" sz="1400" dirty="0"/>
              <a:t>, изотопно-геохимическими данными. </a:t>
            </a:r>
          </a:p>
          <a:p>
            <a:pPr indent="457200"/>
            <a:r>
              <a:rPr lang="ru-RU" sz="1400" dirty="0"/>
              <a:t>Решение субъективных факторов заключается в повышении квалификации исполнителей и от нас мало зависит.</a:t>
            </a:r>
          </a:p>
          <a:p>
            <a:pPr indent="457200"/>
            <a:endParaRPr lang="ru-RU" sz="1400" dirty="0"/>
          </a:p>
          <a:p>
            <a:pPr indent="457200"/>
            <a:r>
              <a:rPr lang="ru-RU" sz="1400" dirty="0"/>
              <a:t>Объективные факторы следующие:</a:t>
            </a:r>
          </a:p>
          <a:p>
            <a:pPr indent="457200"/>
            <a:r>
              <a:rPr lang="ru-RU" sz="1400" dirty="0"/>
              <a:t>(1) недостаточная разработанность принципов и методики представления петрологической информации; </a:t>
            </a:r>
          </a:p>
          <a:p>
            <a:pPr indent="457200"/>
            <a:r>
              <a:rPr lang="ru-RU" sz="1400" dirty="0"/>
              <a:t>(2) отсутствие единого методического подхода к классификации понятийной основы предметной области и единой схемы ее взаимоувязанной классификации</a:t>
            </a:r>
          </a:p>
          <a:p>
            <a:pPr indent="457200"/>
            <a:r>
              <a:rPr lang="ru-RU" sz="1400" dirty="0"/>
              <a:t>(3) Противоречие между Петрографическим кодексом и другими регламентирующими документами, что ведет к разночтениям в принципах расчленения и ранжирования </a:t>
            </a:r>
            <a:r>
              <a:rPr lang="ru-RU" sz="1400" dirty="0" err="1"/>
              <a:t>полифациальных</a:t>
            </a:r>
            <a:r>
              <a:rPr lang="ru-RU" sz="1400" dirty="0"/>
              <a:t> вулканогенных и осадочно-вулканогенных образований. В результате покровные вулканические фации имеют двойственный статус: с одной стороны, они должны включаться в состав вулканического комплекса, а с другой – выделяться как составная часть стратифицированной единицы.</a:t>
            </a:r>
          </a:p>
          <a:p>
            <a:pPr indent="457200"/>
            <a:r>
              <a:rPr lang="ru-RU" sz="1400" dirty="0"/>
              <a:t>(4) недостаточной разработанностью современной системы классификации и ранжирования магматических и метаморфических </a:t>
            </a:r>
            <a:r>
              <a:rPr lang="ru-RU" sz="1400" dirty="0" smtClean="0"/>
              <a:t>формаций.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141968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95536" y="620688"/>
            <a:ext cx="784887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/>
              <a:t>Задачи</a:t>
            </a:r>
            <a:endParaRPr lang="ru-RU" dirty="0"/>
          </a:p>
          <a:p>
            <a:endParaRPr lang="ru-RU" dirty="0" smtClean="0"/>
          </a:p>
          <a:p>
            <a:r>
              <a:rPr lang="ru-RU" dirty="0" smtClean="0"/>
              <a:t>В </a:t>
            </a:r>
            <a:r>
              <a:rPr lang="ru-RU" dirty="0"/>
              <a:t>этой связи, задачи совершенствования петрологического обеспечения </a:t>
            </a:r>
            <a:r>
              <a:rPr lang="ru-RU" dirty="0" err="1"/>
              <a:t>Госгеолкарт</a:t>
            </a:r>
            <a:r>
              <a:rPr lang="ru-RU" dirty="0"/>
              <a:t> заключаются в следующем</a:t>
            </a:r>
            <a:r>
              <a:rPr lang="ru-RU" dirty="0" smtClean="0"/>
              <a:t>.</a:t>
            </a:r>
          </a:p>
          <a:p>
            <a:endParaRPr lang="ru-RU" dirty="0"/>
          </a:p>
          <a:p>
            <a:pPr indent="-457200">
              <a:spcAft>
                <a:spcPts val="600"/>
              </a:spcAft>
            </a:pPr>
            <a:r>
              <a:rPr lang="ru-RU" dirty="0"/>
              <a:t>(1) оптимизация принципов и методики представления петрологической информации с предложением стандартного комплекса методов, необходимых для характеристики магматических и метаморфических пород и корректной интерпретации аналитических данных;</a:t>
            </a:r>
          </a:p>
          <a:p>
            <a:pPr indent="-457200">
              <a:spcAft>
                <a:spcPts val="600"/>
              </a:spcAft>
            </a:pPr>
            <a:r>
              <a:rPr lang="ru-RU" dirty="0"/>
              <a:t>(2) актуализация понятийной базы петрологических исследований с целью ее адаптации к созданию унифицированных баз данных и поисковых систем, функционирующих на основе использования формализованных петрологических параметров.</a:t>
            </a:r>
          </a:p>
          <a:p>
            <a:pPr indent="-457200">
              <a:spcAft>
                <a:spcPts val="600"/>
              </a:spcAft>
            </a:pPr>
            <a:r>
              <a:rPr lang="ru-RU" dirty="0"/>
              <a:t>(3) создание системы формационной типизации магматических объектов с использованием современных информационных технологий. </a:t>
            </a:r>
          </a:p>
        </p:txBody>
      </p:sp>
    </p:spTree>
    <p:extLst>
      <p:ext uri="{BB962C8B-B14F-4D97-AF65-F5344CB8AC3E}">
        <p14:creationId xmlns:p14="http://schemas.microsoft.com/office/powerpoint/2010/main" val="3884650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107504" y="476673"/>
            <a:ext cx="8856984" cy="4392488"/>
          </a:xfrm>
        </p:spPr>
        <p:txBody>
          <a:bodyPr>
            <a:normAutofit/>
          </a:bodyPr>
          <a:lstStyle/>
          <a:p>
            <a:r>
              <a:rPr lang="ru-RU" b="1" i="1" dirty="0"/>
              <a:t>Возможные пути решения вышеназванных задач</a:t>
            </a:r>
            <a:r>
              <a:rPr lang="ru-RU" b="1" i="1" dirty="0" smtClean="0"/>
              <a:t>:</a:t>
            </a:r>
          </a:p>
          <a:p>
            <a:endParaRPr lang="ru-RU" dirty="0"/>
          </a:p>
          <a:p>
            <a:pPr marL="285750" lvl="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dirty="0"/>
              <a:t>Внесение изменений и дополнений в Методические руководства по составлению ГГК в части, касающихся принципов и методов представления информации о магматических, метаморфических и </a:t>
            </a:r>
            <a:r>
              <a:rPr lang="ru-RU" dirty="0" err="1"/>
              <a:t>импактных</a:t>
            </a:r>
            <a:r>
              <a:rPr lang="ru-RU" dirty="0"/>
              <a:t> объектах.</a:t>
            </a:r>
          </a:p>
          <a:p>
            <a:pPr marL="285750" lvl="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dirty="0"/>
              <a:t> Актуализация и переиздание Петрографического кодекса. В первую очередь необходимо усовершенствование принципов выделения и расчленения метаморфических и метасоматических объектов.</a:t>
            </a:r>
          </a:p>
          <a:p>
            <a:pPr marL="285750" lvl="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dirty="0"/>
              <a:t>Совершенствование петрологической составляющей серийных легенд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dirty="0"/>
              <a:t>Текущая экспертиза петрологической основы представляемых в качестве </a:t>
            </a:r>
            <a:r>
              <a:rPr lang="ru-RU" dirty="0" err="1"/>
              <a:t>Госгеолкарт</a:t>
            </a:r>
            <a:r>
              <a:rPr lang="ru-RU" dirty="0"/>
              <a:t> материалов.</a:t>
            </a:r>
          </a:p>
          <a:p>
            <a:pPr marL="285750" lvl="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dirty="0" smtClean="0"/>
              <a:t>Обобщение </a:t>
            </a:r>
            <a:r>
              <a:rPr lang="ru-RU" dirty="0"/>
              <a:t>на современной геодинамической основе материалов по формационной типизации магматических объектов. В настоящее время отделом петрологии ВСЕГЕИ ведется поэтапная работа по созданию актуализированной Интерактивной карты магматических формаций, в рамках единой информационной системы обзорных карт территории РФ. Легенда карты составляется по принципу построения вертикальных рядов формаций, соответствующих последовательным этапам развития различных структурно-формационных областей. Фактографической основой карты являются материалы </a:t>
            </a:r>
            <a:r>
              <a:rPr lang="ru-RU" dirty="0" err="1"/>
              <a:t>Госгеолкарт</a:t>
            </a:r>
            <a:r>
              <a:rPr lang="ru-RU" dirty="0"/>
              <a:t> современного поколения</a:t>
            </a:r>
            <a:r>
              <a:rPr lang="ru-RU" dirty="0" smtClean="0"/>
              <a:t>.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29507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7065</TotalTime>
  <Words>1743</Words>
  <Application>Microsoft Office PowerPoint</Application>
  <PresentationFormat>Экран (4:3)</PresentationFormat>
  <Paragraphs>109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20" baseType="lpstr">
      <vt:lpstr>Microsoft YaHei UI</vt:lpstr>
      <vt:lpstr>Arial</vt:lpstr>
      <vt:lpstr>Arno Pro Smbd SmText</vt:lpstr>
      <vt:lpstr>Calibri</vt:lpstr>
      <vt:lpstr>Minion Pro Cond</vt:lpstr>
      <vt:lpstr>Times New Roman</vt:lpstr>
      <vt:lpstr>Wingdings</vt:lpstr>
      <vt:lpstr>Тема Office</vt:lpstr>
      <vt:lpstr>Петрологическое обеспечение государственного геологического картографирования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Актуализация петрологической базы Госгеолкарт: новые предложения</dc:title>
  <dc:creator>Костин Александр Евгеньевич</dc:creator>
  <cp:lastModifiedBy>Наумов Михаил Виленович</cp:lastModifiedBy>
  <cp:revision>125</cp:revision>
  <cp:lastPrinted>2017-04-14T14:03:11Z</cp:lastPrinted>
  <dcterms:created xsi:type="dcterms:W3CDTF">2017-04-10T11:47:26Z</dcterms:created>
  <dcterms:modified xsi:type="dcterms:W3CDTF">2021-04-26T14:15:03Z</dcterms:modified>
</cp:coreProperties>
</file>