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81" r:id="rId2"/>
    <p:sldId id="295" r:id="rId3"/>
    <p:sldId id="296" r:id="rId4"/>
    <p:sldId id="298" r:id="rId5"/>
    <p:sldId id="272" r:id="rId6"/>
    <p:sldId id="273" r:id="rId7"/>
    <p:sldId id="275" r:id="rId8"/>
    <p:sldId id="310" r:id="rId9"/>
    <p:sldId id="319" r:id="rId10"/>
    <p:sldId id="329" r:id="rId11"/>
    <p:sldId id="311" r:id="rId12"/>
    <p:sldId id="320" r:id="rId13"/>
    <p:sldId id="336" r:id="rId14"/>
    <p:sldId id="331" r:id="rId15"/>
    <p:sldId id="330" r:id="rId16"/>
    <p:sldId id="313" r:id="rId17"/>
    <p:sldId id="327" r:id="rId18"/>
    <p:sldId id="322" r:id="rId19"/>
    <p:sldId id="335" r:id="rId20"/>
    <p:sldId id="332" r:id="rId21"/>
    <p:sldId id="328" r:id="rId22"/>
    <p:sldId id="342" r:id="rId23"/>
    <p:sldId id="338" r:id="rId24"/>
    <p:sldId id="290" r:id="rId25"/>
    <p:sldId id="344" r:id="rId26"/>
    <p:sldId id="337" r:id="rId27"/>
    <p:sldId id="301" r:id="rId28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60"/>
  </p:normalViewPr>
  <p:slideViewPr>
    <p:cSldViewPr snapToGrid="0">
      <p:cViewPr>
        <p:scale>
          <a:sx n="100" d="100"/>
          <a:sy n="100" d="100"/>
        </p:scale>
        <p:origin x="208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56;&#1072;&#1073;&#1086;&#1095;&#1072;&#1103;\&#1057;&#1054;&#1042;&#1082;&#1072;&#1088;&#1090;&#1099;\&#1048;&#1085;&#1092;&#1086;&#1088;&#1084;&#1072;&#1094;&#1080;&#1103;%20&#1057;%20&#1051;%201000000-&#1082;&#1088;&#1072;&#1090;&#1082;&#1072;&#1103;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56;&#1072;&#1073;&#1086;&#1095;&#1072;&#1103;\&#1057;&#1054;&#1042;&#1082;&#1072;&#1088;&#1090;&#1099;\&#1050;&#1086;&#1087;&#1080;&#1103;%20&#1048;&#1085;&#1092;&#1086;&#1088;&#1084;&#1072;&#1094;&#1080;&#1103;%20&#1087;&#1086;%20&#1057;&#1051;%201_200%20(&#1080;&#1079;&#1084;&#1077;&#1085;&#1077;&#1085;&#1085;&#1072;&#1103;)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03028999991678E-2"/>
          <c:y val="3.5654819663113485E-2"/>
          <c:w val="0.94180519302415167"/>
          <c:h val="0.885504885658520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Лист1!$U$1:$U$43</c:f>
              <c:numCache>
                <c:formatCode>General</c:formatCode>
                <c:ptCount val="43"/>
                <c:pt idx="0">
                  <c:v>1954</c:v>
                </c:pt>
                <c:pt idx="1">
                  <c:v>1956</c:v>
                </c:pt>
                <c:pt idx="2">
                  <c:v>1957</c:v>
                </c:pt>
                <c:pt idx="3">
                  <c:v>1960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1975</c:v>
                </c:pt>
                <c:pt idx="12">
                  <c:v>1976</c:v>
                </c:pt>
                <c:pt idx="13">
                  <c:v>1978</c:v>
                </c:pt>
                <c:pt idx="14">
                  <c:v>1979</c:v>
                </c:pt>
                <c:pt idx="15">
                  <c:v>1981</c:v>
                </c:pt>
                <c:pt idx="16">
                  <c:v>1983</c:v>
                </c:pt>
                <c:pt idx="17">
                  <c:v>1984</c:v>
                </c:pt>
                <c:pt idx="18">
                  <c:v>1985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2009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</c:numCache>
            </c:numRef>
          </c:cat>
          <c:val>
            <c:numRef>
              <c:f>Лист1!$V$1:$V$43</c:f>
              <c:numCache>
                <c:formatCode>General</c:formatCode>
                <c:ptCount val="43"/>
                <c:pt idx="0">
                  <c:v>1</c:v>
                </c:pt>
                <c:pt idx="1">
                  <c:v>5</c:v>
                </c:pt>
                <c:pt idx="2">
                  <c:v>3</c:v>
                </c:pt>
                <c:pt idx="3">
                  <c:v>15</c:v>
                </c:pt>
                <c:pt idx="4">
                  <c:v>18</c:v>
                </c:pt>
                <c:pt idx="5">
                  <c:v>8</c:v>
                </c:pt>
                <c:pt idx="6">
                  <c:v>12</c:v>
                </c:pt>
                <c:pt idx="7">
                  <c:v>17</c:v>
                </c:pt>
                <c:pt idx="8">
                  <c:v>18</c:v>
                </c:pt>
                <c:pt idx="9">
                  <c:v>1</c:v>
                </c:pt>
                <c:pt idx="10">
                  <c:v>8</c:v>
                </c:pt>
                <c:pt idx="11">
                  <c:v>19</c:v>
                </c:pt>
                <c:pt idx="12">
                  <c:v>1</c:v>
                </c:pt>
                <c:pt idx="13">
                  <c:v>19</c:v>
                </c:pt>
                <c:pt idx="14">
                  <c:v>17</c:v>
                </c:pt>
                <c:pt idx="15">
                  <c:v>17</c:v>
                </c:pt>
                <c:pt idx="16">
                  <c:v>5</c:v>
                </c:pt>
                <c:pt idx="17">
                  <c:v>3</c:v>
                </c:pt>
                <c:pt idx="18">
                  <c:v>4</c:v>
                </c:pt>
                <c:pt idx="19">
                  <c:v>11</c:v>
                </c:pt>
                <c:pt idx="20">
                  <c:v>18</c:v>
                </c:pt>
                <c:pt idx="21">
                  <c:v>2</c:v>
                </c:pt>
                <c:pt idx="22">
                  <c:v>40</c:v>
                </c:pt>
                <c:pt idx="23">
                  <c:v>4</c:v>
                </c:pt>
                <c:pt idx="24">
                  <c:v>6</c:v>
                </c:pt>
                <c:pt idx="25">
                  <c:v>1</c:v>
                </c:pt>
                <c:pt idx="26">
                  <c:v>1</c:v>
                </c:pt>
                <c:pt idx="27">
                  <c:v>2</c:v>
                </c:pt>
                <c:pt idx="28">
                  <c:v>2</c:v>
                </c:pt>
                <c:pt idx="29">
                  <c:v>1</c:v>
                </c:pt>
                <c:pt idx="30">
                  <c:v>8</c:v>
                </c:pt>
                <c:pt idx="31">
                  <c:v>3</c:v>
                </c:pt>
                <c:pt idx="32">
                  <c:v>2</c:v>
                </c:pt>
                <c:pt idx="33">
                  <c:v>15</c:v>
                </c:pt>
                <c:pt idx="34">
                  <c:v>6</c:v>
                </c:pt>
                <c:pt idx="35">
                  <c:v>3</c:v>
                </c:pt>
                <c:pt idx="36">
                  <c:v>1</c:v>
                </c:pt>
                <c:pt idx="37">
                  <c:v>1</c:v>
                </c:pt>
                <c:pt idx="38">
                  <c:v>2</c:v>
                </c:pt>
                <c:pt idx="39">
                  <c:v>3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9"/>
        <c:axId val="590691288"/>
        <c:axId val="590691680"/>
      </c:barChart>
      <c:catAx>
        <c:axId val="59069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0691680"/>
        <c:crosses val="autoZero"/>
        <c:auto val="1"/>
        <c:lblAlgn val="ctr"/>
        <c:lblOffset val="100"/>
        <c:noMultiLvlLbl val="0"/>
      </c:catAx>
      <c:valAx>
        <c:axId val="59069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0691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'Лист 04'!$A$1:$A$16</c:f>
              <c:numCache>
                <c:formatCode>General</c:formatCode>
                <c:ptCount val="16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</c:numCache>
            </c:numRef>
          </c:cat>
          <c:val>
            <c:numRef>
              <c:f>'Лист 04'!$B$1:$B$16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ser>
          <c:idx val="1"/>
          <c:order val="1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'Лист 04'!$A$1:$A$16</c:f>
              <c:numCache>
                <c:formatCode>General</c:formatCode>
                <c:ptCount val="16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</c:numCache>
            </c:numRef>
          </c:cat>
          <c:val>
            <c:numRef>
              <c:f>'Лист 04'!$C$1:$C$16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ser>
          <c:idx val="2"/>
          <c:order val="2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'Лист 04'!$A$1:$A$16</c:f>
              <c:numCache>
                <c:formatCode>General</c:formatCode>
                <c:ptCount val="16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</c:numCache>
            </c:numRef>
          </c:cat>
          <c:val>
            <c:numRef>
              <c:f>'Лист 04'!$D$1:$D$16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00"/>
        <c:axId val="429664208"/>
        <c:axId val="429662640"/>
      </c:barChart>
      <c:catAx>
        <c:axId val="42966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9662640"/>
        <c:crosses val="autoZero"/>
        <c:auto val="1"/>
        <c:lblAlgn val="ctr"/>
        <c:lblOffset val="100"/>
        <c:noMultiLvlLbl val="0"/>
      </c:catAx>
      <c:valAx>
        <c:axId val="42966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966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'Копия Основы'!$M$1:$M$16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 formatCode="m/d/yyyy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 formatCode="m/d/yyyy">
                  <c:v>2004</c:v>
                </c:pt>
                <c:pt idx="11" formatCode="m/d/yyyy">
                  <c:v>2005</c:v>
                </c:pt>
                <c:pt idx="12" formatCode="m/d/yyyy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cat>
          <c:val>
            <c:numRef>
              <c:f>'Копия Основы'!$N$1:$N$16</c:f>
              <c:numCache>
                <c:formatCode>General</c:formatCode>
                <c:ptCount val="16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8</c:v>
                </c:pt>
                <c:pt idx="4">
                  <c:v>16</c:v>
                </c:pt>
                <c:pt idx="5">
                  <c:v>36</c:v>
                </c:pt>
                <c:pt idx="6">
                  <c:v>15</c:v>
                </c:pt>
                <c:pt idx="7">
                  <c:v>2</c:v>
                </c:pt>
                <c:pt idx="8">
                  <c:v>4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</c:numCache>
            </c:numRef>
          </c:val>
        </c:ser>
        <c:ser>
          <c:idx val="1"/>
          <c:order val="1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'Копия Основы'!$M$1:$M$16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 formatCode="m/d/yyyy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 formatCode="m/d/yyyy">
                  <c:v>2004</c:v>
                </c:pt>
                <c:pt idx="11" formatCode="m/d/yyyy">
                  <c:v>2005</c:v>
                </c:pt>
                <c:pt idx="12" formatCode="m/d/yyyy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cat>
          <c:val>
            <c:numRef>
              <c:f>'Копия Основы'!$O$1:$O$16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  <c:pt idx="11">
                  <c:v>4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4</c:v>
                </c:pt>
              </c:numCache>
            </c:numRef>
          </c:val>
        </c:ser>
        <c:ser>
          <c:idx val="2"/>
          <c:order val="2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'Копия Основы'!$M$1:$M$16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 formatCode="m/d/yyyy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 formatCode="m/d/yyyy">
                  <c:v>2004</c:v>
                </c:pt>
                <c:pt idx="11" formatCode="m/d/yyyy">
                  <c:v>2005</c:v>
                </c:pt>
                <c:pt idx="12" formatCode="m/d/yyyy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cat>
          <c:val>
            <c:numRef>
              <c:f>'Копия Основы'!$P$1:$P$16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73365960"/>
        <c:axId val="173365568"/>
      </c:barChart>
      <c:catAx>
        <c:axId val="173365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365568"/>
        <c:crosses val="autoZero"/>
        <c:auto val="1"/>
        <c:lblAlgn val="ctr"/>
        <c:lblOffset val="100"/>
        <c:noMultiLvlLbl val="0"/>
      </c:catAx>
      <c:valAx>
        <c:axId val="17336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365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4AF6D-0EF3-4615-AC1E-1C632957C1B1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501FF-C2BE-4D08-991F-E9C57ED5D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055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17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13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18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9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19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1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20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52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09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6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60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05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92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14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5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34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2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8000"/>
            <a:lum/>
          </a:blip>
          <a:srcRect/>
          <a:stretch>
            <a:fillRect l="-1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BE13D-BEA9-46FB-88E6-A6D77C4E0524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75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6.wmf"/><Relationship Id="rId10" Type="http://schemas.openxmlformats.org/officeDocument/2006/relationships/image" Target="../media/image4.wmf"/><Relationship Id="rId4" Type="http://schemas.openxmlformats.org/officeDocument/2006/relationships/image" Target="../media/image8.jpe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5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jpeg"/><Relationship Id="rId7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jpeg"/><Relationship Id="rId7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0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jpeg"/><Relationship Id="rId11" Type="http://schemas.openxmlformats.org/officeDocument/2006/relationships/image" Target="../media/image39.emf"/><Relationship Id="rId5" Type="http://schemas.openxmlformats.org/officeDocument/2006/relationships/image" Target="../media/image40.jpe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8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8.jpeg"/><Relationship Id="rId7" Type="http://schemas.openxmlformats.org/officeDocument/2006/relationships/image" Target="../media/image48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.jpeg"/><Relationship Id="rId7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7.jpe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image" Target="../media/image8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7"/>
            <a:ext cx="9144000" cy="66770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3781" y="1326969"/>
            <a:ext cx="705581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Стратиграфическое обеспечение государственного геологического картографирования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r"/>
            <a:endParaRPr lang="ru-RU" sz="1400" b="1" i="1" dirty="0" smtClean="0">
              <a:solidFill>
                <a:schemeClr val="accent5">
                  <a:lumMod val="50000"/>
                </a:schemeClr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  <a:p>
            <a:pPr algn="r"/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Толмачева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Т.Ю., Гогин И.Я.,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Застрожнов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А.С.,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Назаров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Д.В.,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Пестова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 Л.Е. </a:t>
            </a:r>
            <a:endParaRPr lang="ru-RU" sz="1600" b="1" i="1" dirty="0" smtClean="0">
              <a:solidFill>
                <a:schemeClr val="accent5">
                  <a:lumMod val="50000"/>
                </a:schemeClr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ФГБУ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«ВСЕГЕИ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  <a:p>
            <a:r>
              <a:rPr lang="ru-RU" sz="1600" b="1" dirty="0"/>
              <a:t> </a:t>
            </a:r>
            <a:endParaRPr lang="ru-RU" sz="16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8794" y="6305657"/>
            <a:ext cx="990932" cy="437465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-534544" y="-25367"/>
            <a:ext cx="2058543" cy="6908733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-414762" y="52483"/>
            <a:ext cx="1818978" cy="6856250"/>
            <a:chOff x="-6251" y="12225"/>
            <a:chExt cx="1818978" cy="6856250"/>
          </a:xfrm>
        </p:grpSpPr>
        <p:graphicFrame>
          <p:nvGraphicFramePr>
            <p:cNvPr id="3" name="Объект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7792439"/>
                </p:ext>
              </p:extLst>
            </p:nvPr>
          </p:nvGraphicFramePr>
          <p:xfrm>
            <a:off x="0" y="2078131"/>
            <a:ext cx="1812726" cy="1250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1" name="Image" r:id="rId5" imgW="1801080" imgH="1069560" progId="Photoshop.Image.16">
                    <p:embed/>
                  </p:oleObj>
                </mc:Choice>
                <mc:Fallback>
                  <p:oleObj name="Image" r:id="rId5" imgW="1801080" imgH="1069560" progId="Photoshop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0" y="2078131"/>
                          <a:ext cx="1812726" cy="1250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Объект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3888045"/>
                </p:ext>
              </p:extLst>
            </p:nvPr>
          </p:nvGraphicFramePr>
          <p:xfrm>
            <a:off x="-6251" y="3283967"/>
            <a:ext cx="1806476" cy="1127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2" name="Image" r:id="rId7" imgW="7504560" imgH="5485680" progId="Photoshop.Image.16">
                    <p:embed/>
                  </p:oleObj>
                </mc:Choice>
                <mc:Fallback>
                  <p:oleObj name="Image" r:id="rId7" imgW="7504560" imgH="5485680" progId="Photoshop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-6251" y="3283967"/>
                          <a:ext cx="1806476" cy="11277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7393725"/>
                </p:ext>
              </p:extLst>
            </p:nvPr>
          </p:nvGraphicFramePr>
          <p:xfrm>
            <a:off x="0" y="12225"/>
            <a:ext cx="1800225" cy="10257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3" name="Image" r:id="rId9" imgW="2035800" imgH="1779840" progId="Photoshop.Image.16">
                    <p:embed/>
                  </p:oleObj>
                </mc:Choice>
                <mc:Fallback>
                  <p:oleObj name="Image" r:id="rId9" imgW="2035800" imgH="1779840" progId="Photoshop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0" y="12225"/>
                          <a:ext cx="1800225" cy="10257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0380653"/>
                </p:ext>
              </p:extLst>
            </p:nvPr>
          </p:nvGraphicFramePr>
          <p:xfrm>
            <a:off x="3125" y="4412608"/>
            <a:ext cx="1806476" cy="1249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4" name="Image" r:id="rId11" imgW="5761800" imgH="3028320" progId="Photoshop.Image.16">
                    <p:embed/>
                  </p:oleObj>
                </mc:Choice>
                <mc:Fallback>
                  <p:oleObj name="Image" r:id="rId11" imgW="5761800" imgH="3028320" progId="Photoshop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125" y="4412608"/>
                          <a:ext cx="1806476" cy="1249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61800"/>
              <a:ext cx="1812726" cy="1206675"/>
            </a:xfrm>
            <a:prstGeom prst="rect">
              <a:avLst/>
            </a:prstGeom>
          </p:spPr>
        </p:pic>
        <p:graphicFrame>
          <p:nvGraphicFramePr>
            <p:cNvPr id="7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9267385"/>
                </p:ext>
              </p:extLst>
            </p:nvPr>
          </p:nvGraphicFramePr>
          <p:xfrm>
            <a:off x="0" y="1037968"/>
            <a:ext cx="1800225" cy="1040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5" name="Image" r:id="rId14" imgW="3962160" imgH="2611800" progId="Photoshop.Image.16">
                    <p:embed/>
                  </p:oleObj>
                </mc:Choice>
                <mc:Fallback>
                  <p:oleObj name="Image" r:id="rId14" imgW="3962160" imgH="2611800" progId="Photoshop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0" y="1037968"/>
                          <a:ext cx="1800225" cy="1040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4563648" y="5904052"/>
            <a:ext cx="72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</a:rPr>
              <a:t>2021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5220922" y="1442741"/>
            <a:ext cx="3498687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Научно-методическими документами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являются: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-  Разработанные и утвержденные комиссиями МСК  зональные стандарты (в целях уточнений возраста и корреляции картографируемых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стратонов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81075" y="111628"/>
            <a:ext cx="757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нормативных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научно-методических документов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4" y="733686"/>
            <a:ext cx="4287238" cy="60777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" name="Прямоугольник 2"/>
          <p:cNvSpPr/>
          <p:nvPr/>
        </p:nvSpPr>
        <p:spPr>
          <a:xfrm>
            <a:off x="706961" y="635596"/>
            <a:ext cx="773746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направление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является неотъемлемой частью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государственного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картографирования, направленной на повышение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информированности  и образованности специалистов, занимающихся геологическим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картографированием, создание современной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информационной базы/среды по стратиграфии и палеонтологии.  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3" y="3633436"/>
            <a:ext cx="1633795" cy="2094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45" y="4795392"/>
            <a:ext cx="1338866" cy="1923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80" y="3069093"/>
            <a:ext cx="1870739" cy="3015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95" y="2949835"/>
            <a:ext cx="4087951" cy="1846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18" y="4308195"/>
            <a:ext cx="4130824" cy="1783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755945" y="1605366"/>
            <a:ext cx="8053797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словарь картографируемых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стратиграфических подразделений России; 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База данных стратотипов региональных подразделений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квартера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База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региональных стратиграфических схем, принятых МСК с 1956 года;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информационно-справочных материалов к стратиграфической основе ГК (каталоги опорных разрезов, корреляция ОСМ и МСШ, схемы эволюции региональных шкал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Серия Атласов опорных разрезов (по северо-западу ВЕП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Восточной Арктике);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Комплект схем с обновленными ОСШ и специальными шкалами для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фанерозоя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6145" y="6195968"/>
            <a:ext cx="521531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словарь картографируемых стратиграфических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подразделений России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», ведется с 2006 года, включает более 4000 описаний картографируемых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стратонов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информационной среды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" name="Прямоугольник 1"/>
          <p:cNvSpPr/>
          <p:nvPr/>
        </p:nvSpPr>
        <p:spPr>
          <a:xfrm>
            <a:off x="1007597" y="1414260"/>
            <a:ext cx="7743823" cy="10286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Электронный справочник-определитель руководящих ископаемых России;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региональных стратиграфических схем, принятых МСК с 1956 года;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База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информационно-справочных материалов к стратиграфической основе ГК (каталоги опорных разрезов, корреляция ОСМ и МСШ, схемы эволюции региональных шкал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88" y="2619095"/>
            <a:ext cx="3148168" cy="1839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9" y="3538785"/>
            <a:ext cx="4120335" cy="2081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400" y="2496830"/>
            <a:ext cx="3361020" cy="3055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33" y="5035275"/>
            <a:ext cx="3130333" cy="1699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08" y="3707669"/>
            <a:ext cx="2789200" cy="3150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610192" y="701308"/>
            <a:ext cx="7641528" cy="67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 по созданию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информационного обеспечения ГК в рамках стратиграфических работ проводится </a:t>
            </a:r>
            <a:r>
              <a:rPr lang="ru-RU" sz="1200" b="1" kern="5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НРС </a:t>
            </a:r>
            <a:r>
              <a:rPr lang="ru-RU" sz="1200" b="1" kern="5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Роснедра</a:t>
            </a:r>
            <a:r>
              <a:rPr lang="ru-RU" sz="1200" b="1" kern="5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отделами ВСЕГЕИ (отдел стратиграфии и палеонтологии, четвертичной геологии), МСК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информационной среды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" name="Прямоугольник 1"/>
          <p:cNvSpPr/>
          <p:nvPr/>
        </p:nvSpPr>
        <p:spPr>
          <a:xfrm>
            <a:off x="704911" y="723376"/>
            <a:ext cx="79668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данных стратотипов региональных подразделений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квартера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(отдел четвертичной геологии ВСЕГЕИ) (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2019-2020); В базу данных внесены данные по стратотипам 109 региональных горизонтов,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подгоризонтов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надгоризонтов</a:t>
            </a:r>
            <a:r>
              <a:rPr lang="ru-RU" sz="1400" kern="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C:\Users\Mikhail_Shitov\AppData\Local\Microsoft\Windows\INetCache\Content.Word\СПД_скв_4_Вигдорчик_и_др_1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19" y="4874360"/>
            <a:ext cx="2280306" cy="18856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70744"/>
              </p:ext>
            </p:extLst>
          </p:nvPr>
        </p:nvGraphicFramePr>
        <p:xfrm>
          <a:off x="830746" y="2926715"/>
          <a:ext cx="3992752" cy="369266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0017">
                  <a:extLst>
                    <a:ext uri="{9D8B030D-6E8A-4147-A177-3AD203B41FA5}">
                      <a16:colId xmlns="" xmlns:a16="http://schemas.microsoft.com/office/drawing/2014/main" val="3888768909"/>
                    </a:ext>
                  </a:extLst>
                </a:gridCol>
                <a:gridCol w="232789">
                  <a:extLst>
                    <a:ext uri="{9D8B030D-6E8A-4147-A177-3AD203B41FA5}">
                      <a16:colId xmlns="" xmlns:a16="http://schemas.microsoft.com/office/drawing/2014/main" val="608394529"/>
                    </a:ext>
                  </a:extLst>
                </a:gridCol>
                <a:gridCol w="142654">
                  <a:extLst>
                    <a:ext uri="{9D8B030D-6E8A-4147-A177-3AD203B41FA5}">
                      <a16:colId xmlns="" xmlns:a16="http://schemas.microsoft.com/office/drawing/2014/main" val="1519148435"/>
                    </a:ext>
                  </a:extLst>
                </a:gridCol>
                <a:gridCol w="123398">
                  <a:extLst>
                    <a:ext uri="{9D8B030D-6E8A-4147-A177-3AD203B41FA5}">
                      <a16:colId xmlns="" xmlns:a16="http://schemas.microsoft.com/office/drawing/2014/main" val="3197372366"/>
                    </a:ext>
                  </a:extLst>
                </a:gridCol>
                <a:gridCol w="231243">
                  <a:extLst>
                    <a:ext uri="{9D8B030D-6E8A-4147-A177-3AD203B41FA5}">
                      <a16:colId xmlns="" xmlns:a16="http://schemas.microsoft.com/office/drawing/2014/main" val="2945740470"/>
                    </a:ext>
                  </a:extLst>
                </a:gridCol>
                <a:gridCol w="468693">
                  <a:extLst>
                    <a:ext uri="{9D8B030D-6E8A-4147-A177-3AD203B41FA5}">
                      <a16:colId xmlns="" xmlns:a16="http://schemas.microsoft.com/office/drawing/2014/main" val="3188743303"/>
                    </a:ext>
                  </a:extLst>
                </a:gridCol>
                <a:gridCol w="806268">
                  <a:extLst>
                    <a:ext uri="{9D8B030D-6E8A-4147-A177-3AD203B41FA5}">
                      <a16:colId xmlns="" xmlns:a16="http://schemas.microsoft.com/office/drawing/2014/main" val="4037705538"/>
                    </a:ext>
                  </a:extLst>
                </a:gridCol>
                <a:gridCol w="1767690">
                  <a:extLst>
                    <a:ext uri="{9D8B030D-6E8A-4147-A177-3AD203B41FA5}">
                      <a16:colId xmlns="" xmlns:a16="http://schemas.microsoft.com/office/drawing/2014/main" val="935248678"/>
                    </a:ext>
                  </a:extLst>
                </a:gridCol>
              </a:tblGrid>
              <a:tr h="475211">
                <a:tc gridSpan="4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стратиграфическая шкала 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Предуральский регион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2436543"/>
                  </a:ext>
                </a:extLst>
              </a:tr>
              <a:tr h="306970"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Надраздел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(Отдел)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(подотдел)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Звено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Надгоризонт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Горизонт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26" marR="3682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Стратотипы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Парастратотипы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Опорные разрезы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extLst>
                  <a:ext uri="{0D108BD9-81ED-4DB2-BD59-A6C34878D82A}">
                    <a16:rowId xmlns="" xmlns:a16="http://schemas.microsoft.com/office/drawing/2014/main" val="2273910933"/>
                  </a:ext>
                </a:extLst>
              </a:tr>
              <a:tr h="363810">
                <a:tc rowSpan="7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Четвертичная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 rowSpan="7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Плейстоцен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26" marR="3682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Стратотип: 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Муллино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Парастратотип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определен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Долина р. Ик у г. Октябрьского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extLst>
                  <a:ext uri="{0D108BD9-81ED-4DB2-BD59-A6C34878D82A}">
                    <a16:rowId xmlns="" xmlns:a16="http://schemas.microsoft.com/office/drawing/2014/main" val="248941129"/>
                  </a:ext>
                </a:extLst>
              </a:tr>
              <a:tr h="485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Эоплейстоцен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Верхнее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Кармасанский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Благоварский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26" marR="3682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Стратотип: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Парастратотип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определен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Кармаскалы,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Иленька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extLst>
                  <a:ext uri="{0D108BD9-81ED-4DB2-BD59-A6C34878D82A}">
                    <a16:rowId xmlns="" xmlns:a16="http://schemas.microsoft.com/office/drawing/2014/main" val="2392806444"/>
                  </a:ext>
                </a:extLst>
              </a:tr>
              <a:tr h="485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Домбаровский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26" marR="3682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Стратотип: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Парастратотип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определен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Юлушево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Воеводское, Кармаскалы,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Иленька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extLst>
                  <a:ext uri="{0D108BD9-81ED-4DB2-BD59-A6C34878D82A}">
                    <a16:rowId xmlns="" xmlns:a16="http://schemas.microsoft.com/office/drawing/2014/main" val="242479738"/>
                  </a:ext>
                </a:extLst>
              </a:tr>
              <a:tr h="485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Нижнее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Давлекановский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Хлебодаровский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26" marR="3682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Стратотип: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Парастратотип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определен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Воеводское, Кармаскалы (карьер, скв. 1),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Юлушево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Иленька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extLst>
                  <a:ext uri="{0D108BD9-81ED-4DB2-BD59-A6C34878D82A}">
                    <a16:rowId xmlns="" xmlns:a16="http://schemas.microsoft.com/office/drawing/2014/main" val="3928622663"/>
                  </a:ext>
                </a:extLst>
              </a:tr>
              <a:tr h="363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Удрякский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26" marR="3682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Стратотип: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Аккулаево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Парастратотип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определен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Аккулаево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Воеводское,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Кармаскалы,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Юлушево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Иленька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extLst>
                  <a:ext uri="{0D108BD9-81ED-4DB2-BD59-A6C34878D82A}">
                    <a16:rowId xmlns="" xmlns:a16="http://schemas.microsoft.com/office/drawing/2014/main" val="516775220"/>
                  </a:ext>
                </a:extLst>
              </a:tr>
              <a:tr h="363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Демский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Раевский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26" marR="3682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Стратотип: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Аккулаево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Парастратотип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Иленька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Аккулаево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Воеводское,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Иленька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Кармаскалы;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Карамалы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Утеймуллино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extLst>
                  <a:ext uri="{0D108BD9-81ED-4DB2-BD59-A6C34878D82A}">
                    <a16:rowId xmlns="" xmlns:a16="http://schemas.microsoft.com/office/drawing/2014/main" val="2924347334"/>
                  </a:ext>
                </a:extLst>
              </a:tr>
              <a:tr h="363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Тюлянский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26" marR="3682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Стратотип: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Аккулаево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Парастратотип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Иленька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Аккулаево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Воеводское;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Иленька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Чуй-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Атасево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Кармаскалы;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Симбугино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Старобалтачево;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Карамалы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Утеймуллино</a:t>
                      </a:r>
                      <a:r>
                        <a:rPr lang="ru-RU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36" marR="19436" marT="0" marB="0" anchor="ctr"/>
                </a:tc>
                <a:extLst>
                  <a:ext uri="{0D108BD9-81ED-4DB2-BD59-A6C34878D82A}">
                    <a16:rowId xmlns="" xmlns:a16="http://schemas.microsoft.com/office/drawing/2014/main" val="1796756546"/>
                  </a:ext>
                </a:extLst>
              </a:tr>
            </a:tbl>
          </a:graphicData>
        </a:graphic>
      </p:graphicFrame>
      <p:pic>
        <p:nvPicPr>
          <p:cNvPr id="21" name="Picture 1" descr="01_местополо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19" y="2076477"/>
            <a:ext cx="3455245" cy="2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Вигдорчик_и_др_19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24" y="4848664"/>
            <a:ext cx="1193951" cy="54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C:\Users\Mikhail_Shitov\AppData\Local\Microsoft\Windows\INetCache\Content.Word\Гей_Гайгерова_1975_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25" y="5523185"/>
            <a:ext cx="1193951" cy="50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Mikhail_Shitov\AppData\Local\Microsoft\Windows\INetCache\Content.Word\Гей_и_др_20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25" y="6164259"/>
            <a:ext cx="1193951" cy="5957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090106"/>
              </p:ext>
            </p:extLst>
          </p:nvPr>
        </p:nvGraphicFramePr>
        <p:xfrm>
          <a:off x="1125664" y="1694696"/>
          <a:ext cx="3765118" cy="24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r:id="rId10" imgW="6708960" imgH="4049280" progId="CorelDRAW.Graphic.13">
                  <p:embed/>
                </p:oleObj>
              </mc:Choice>
              <mc:Fallback>
                <p:oleObj r:id="rId10" imgW="6708960" imgH="40492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664" y="1694696"/>
                        <a:ext cx="3765118" cy="24127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информационной среды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" name="Прямоугольник 1"/>
          <p:cNvSpPr/>
          <p:nvPr/>
        </p:nvSpPr>
        <p:spPr>
          <a:xfrm>
            <a:off x="890564" y="910502"/>
            <a:ext cx="7743823" cy="9691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Атласов опорных разрезов (по северо-западу ВЕП и Восточной Арктике), включающая 173 палеонтологические таблицы и описания более 80 опорных разрезов; (2016-2020)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kern="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21" y="2169242"/>
            <a:ext cx="3860752" cy="1987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1023" y="4220924"/>
            <a:ext cx="1301577" cy="187822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/>
          <a:stretch/>
        </p:blipFill>
        <p:spPr>
          <a:xfrm flipH="1">
            <a:off x="7717149" y="4865235"/>
            <a:ext cx="1271250" cy="186673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622" y="4752641"/>
            <a:ext cx="1314250" cy="186673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0319" y="3517266"/>
            <a:ext cx="1267704" cy="186673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3" y="5148817"/>
            <a:ext cx="3208301" cy="162924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3" y="2503397"/>
            <a:ext cx="1596183" cy="2345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11" y="2522743"/>
            <a:ext cx="1711814" cy="2325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2498991" y="4913815"/>
            <a:ext cx="1596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2019-2020 гг.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6873" y="4913815"/>
            <a:ext cx="1596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2016-2018 гг.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-13537"/>
            <a:ext cx="9144000" cy="6220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информационной среды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" name="Прямоугольник 1"/>
          <p:cNvSpPr/>
          <p:nvPr/>
        </p:nvSpPr>
        <p:spPr>
          <a:xfrm>
            <a:off x="777165" y="722486"/>
            <a:ext cx="7743823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схем с обновленными ОСШ и специальными шкалами для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фанерозоя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Комплект схем подготавливается для публикации в Постановлениях МСК № 47.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5" y="1629875"/>
            <a:ext cx="3179329" cy="2850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5" y="4052603"/>
            <a:ext cx="2275651" cy="2726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50" y="1582711"/>
            <a:ext cx="3730932" cy="2638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25" y="4051703"/>
            <a:ext cx="3579598" cy="2567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79" y="3677954"/>
            <a:ext cx="1859934" cy="2983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информационной среды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4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8072" y="635237"/>
            <a:ext cx="8590852" cy="912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3719" y="763811"/>
            <a:ext cx="6454346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Стратиграфической основой ГК являются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Региональные стратиграфические схемы;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Легенды серий листов </a:t>
            </a:r>
            <a:r>
              <a:rPr lang="ru-RU" sz="1400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-1000 и -200.</a:t>
            </a:r>
            <a:endParaRPr lang="ru-RU" sz="1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719" y="1642440"/>
            <a:ext cx="75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Региональная стратиграфическая схема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«графическое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выражение временных и пространственных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соотношений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местных и /или региональных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стратонов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основных особенностей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разрезов различных частей (районов,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структурно-фациальных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зон и др.) геологического региона, корреляции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подразделений между собой и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стратиграфической шкалой, а также со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стратиграфическими схемами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смежных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регионов»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Стратиграфический кодекс, 2006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85" y="3975707"/>
            <a:ext cx="1838231" cy="27031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925" y="3975706"/>
            <a:ext cx="1936251" cy="27314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386" y="3975706"/>
            <a:ext cx="2048390" cy="2739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87246" y="3077332"/>
            <a:ext cx="7996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«Утвержденные МСК региональные стратиграфические схемы являются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обязательными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использования в качестве основы при  разработке легенд обзорных, сводных и полистных карт различного масштаба»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8986" y="3653104"/>
            <a:ext cx="1960984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Минприроды России об утверждении Положения о Межведомственном стратиграфическом комитете России, его структуры и состава» № 145 от 01.06.2000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874" y="5222764"/>
            <a:ext cx="1960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Создание как стратиграфических схем, так и легенд относилось к работам опережающим геолого-съемочные и картосоставительские работы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628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107504" y="1796888"/>
          <a:ext cx="8772037" cy="5061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6044546" y="2592450"/>
          <a:ext cx="2834995" cy="2132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4716017" y="422169"/>
          <a:ext cx="3456384" cy="2115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85967" y="860764"/>
            <a:ext cx="2072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Серийные легенды</a:t>
            </a:r>
          </a:p>
          <a:p>
            <a:r>
              <a:rPr lang="ru-RU" dirty="0" smtClean="0"/>
              <a:t> ГК-200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19673" y="3404113"/>
            <a:ext cx="2096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Региональные </a:t>
            </a:r>
          </a:p>
          <a:p>
            <a:r>
              <a:rPr lang="ru-RU" dirty="0" smtClean="0"/>
              <a:t>стратиграфические</a:t>
            </a:r>
          </a:p>
          <a:p>
            <a:r>
              <a:rPr lang="ru-RU" dirty="0" smtClean="0"/>
              <a:t> схемы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476672"/>
            <a:ext cx="144016" cy="6381328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44009" y="460647"/>
            <a:ext cx="144016" cy="6381328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7584" y="860764"/>
            <a:ext cx="37415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Из  </a:t>
            </a:r>
            <a:r>
              <a:rPr lang="ru-RU" sz="1400" dirty="0"/>
              <a:t>Инструкции по организации и производству геолого-съемочных работ в масштабе 1:200 000 и 1: 100 000 (1955</a:t>
            </a:r>
            <a:r>
              <a:rPr lang="ru-RU" sz="1400" dirty="0" smtClean="0"/>
              <a:t>) - «Разделение пород по возрасту должно </a:t>
            </a:r>
            <a:r>
              <a:rPr lang="ru-RU" sz="1400" dirty="0"/>
              <a:t>основываться </a:t>
            </a:r>
            <a:r>
              <a:rPr lang="ru-RU" sz="1400" b="1" dirty="0"/>
              <a:t>на стратиграфической схеме, единой для крупных геологических регионов</a:t>
            </a:r>
            <a:r>
              <a:rPr lang="ru-RU" sz="1400" b="1" dirty="0" smtClean="0"/>
              <a:t>.</a:t>
            </a:r>
            <a:r>
              <a:rPr lang="ru-RU" sz="1400" dirty="0" smtClean="0"/>
              <a:t>..»</a:t>
            </a:r>
          </a:p>
          <a:p>
            <a:endParaRPr lang="ru-RU" sz="1400" dirty="0"/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Начиная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90-х годов работы по обновлению стратиграфических схем резко сократились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2595829"/>
            <a:ext cx="2582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Серийные легенды ГК-1000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56" y="3045648"/>
            <a:ext cx="2321180" cy="3116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97" y="3278774"/>
            <a:ext cx="1924458" cy="2997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136917" y="6303974"/>
            <a:ext cx="1769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Изд. </a:t>
            </a:r>
            <a:r>
              <a:rPr lang="ru-RU" sz="1600" dirty="0" smtClean="0"/>
              <a:t>ВСЕГЕИ, 2009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51424" y="6354566"/>
            <a:ext cx="3124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Изд. </a:t>
            </a:r>
            <a:r>
              <a:rPr lang="ru-RU" sz="1600" dirty="0" err="1" smtClean="0"/>
              <a:t>СНИИГиМС</a:t>
            </a:r>
            <a:r>
              <a:rPr lang="ru-RU" sz="1600" dirty="0" smtClean="0"/>
              <a:t>, 2017, 2019, 2020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062527" y="1086976"/>
            <a:ext cx="1486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Изд. ПИН РАН, </a:t>
            </a:r>
          </a:p>
          <a:p>
            <a:r>
              <a:rPr lang="ru-RU" sz="1600" dirty="0" smtClean="0"/>
              <a:t>ВНИГНИ, 2012</a:t>
            </a:r>
            <a:endParaRPr lang="ru-RU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72" y="740622"/>
            <a:ext cx="1914443" cy="26867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60915" y="935339"/>
            <a:ext cx="1383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Изд. </a:t>
            </a:r>
            <a:r>
              <a:rPr lang="ru-RU" sz="1600" dirty="0" smtClean="0"/>
              <a:t>ВНИГНИ,</a:t>
            </a:r>
          </a:p>
          <a:p>
            <a:r>
              <a:rPr lang="ru-RU" sz="1600" dirty="0" smtClean="0"/>
              <a:t>2015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6985" y="6354566"/>
            <a:ext cx="1846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Изд. </a:t>
            </a:r>
            <a:r>
              <a:rPr lang="ru-RU" sz="1600" dirty="0" smtClean="0"/>
              <a:t>ВНИГНИ, 2018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37" y="2579072"/>
            <a:ext cx="2582490" cy="36973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77" y="700183"/>
            <a:ext cx="2261119" cy="320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145" y="833074"/>
            <a:ext cx="848931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Межрегиональная стратиграфическая схема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квартера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территории России (2019)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Корреляция региональных стратиграфических шкал четвертичных отложений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России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45" y="1562049"/>
            <a:ext cx="8349264" cy="2754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914" y="3951692"/>
            <a:ext cx="5671578" cy="27453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014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885825" y="1091393"/>
            <a:ext cx="7762875" cy="2990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Стратиграфическое обеспечение государственного геологического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картографирования включает:</a:t>
            </a:r>
          </a:p>
          <a:p>
            <a:pPr indent="270510" algn="just">
              <a:lnSpc>
                <a:spcPct val="107000"/>
              </a:lnSpc>
            </a:pP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Создание нормативных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научно-методических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документов;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информационной среды /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 информационной поддержки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ГК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рамках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стратиграфо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-палеонтологических исследований;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kern="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b="1" kern="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</a:t>
            </a:r>
            <a:r>
              <a:rPr lang="ru-RU" b="1" kern="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b="1" kern="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kern="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стратиграфических </a:t>
            </a:r>
            <a:r>
              <a:rPr lang="ru-RU" kern="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 ГК.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1179" y="1268314"/>
            <a:ext cx="804383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x-non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– «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картографируемых геологических и минерагенических 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подразделений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организованная в соответствии с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структурно-формационн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ым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минерагеническ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районировани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 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x-none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пределах сери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x-none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листов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ГК-1000 и ГК-200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Обеспечивают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обобщение и увязку геологических материалов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пределах серии листов и проведение межрегиональных корреляций.  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x-non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x-non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еспечивают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унификацию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содержания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стандартизацию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картографического изображения геологической информации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Госгеолкарт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и их преемственность.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62" y="2975531"/>
            <a:ext cx="2424640" cy="296937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86" y="3068960"/>
            <a:ext cx="2910054" cy="238624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9000"/>
              </a:scheme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07" y="2868752"/>
            <a:ext cx="2780484" cy="21434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48000"/>
              </a:scheme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53" y="4797152"/>
            <a:ext cx="2533514" cy="19739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13" y="5412655"/>
            <a:ext cx="3455577" cy="13584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28072" y="635237"/>
            <a:ext cx="8590852" cy="526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3719" y="763811"/>
            <a:ext cx="6454346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Легенды серий листов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-1000 и -200.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3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141" y="4134080"/>
            <a:ext cx="4007501" cy="12926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Серийные легенды ГК-1000/ 3:</a:t>
            </a:r>
          </a:p>
          <a:p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Составлена </a:t>
            </a: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СЛ </a:t>
            </a:r>
            <a:r>
              <a:rPr lang="ru-RU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ГК-1000/ 3</a:t>
            </a:r>
            <a:r>
              <a:rPr lang="ru-RU" sz="1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СЛ прошли актуализацию,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СЛ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актуализированы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дважды. </a:t>
            </a:r>
          </a:p>
          <a:p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Составлено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утверждено НРС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Роснедра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88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дополнений к СЛ (</a:t>
            </a:r>
            <a:r>
              <a:rPr lang="ru-RU" sz="13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141 комплекту ГГК-1000/3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150 дополнений).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1141" y="5526769"/>
            <a:ext cx="7995339" cy="10926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Серийные легенды ГК-200: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Составлено </a:t>
            </a:r>
            <a:r>
              <a:rPr lang="ru-RU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ru-RU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серийных ГК-200/2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 5 СЛ ГК-200/2 не были составлены, 21 СЛ ГК-200/2 прошла актуализацию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Составлено и утверждено  ( с 1996 г.)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368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дополнений по результатам составления листов ГК-200/2 (</a:t>
            </a:r>
            <a:r>
              <a:rPr lang="ru-RU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1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1044 листам ГК-200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), (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477 дополнений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08" y="920725"/>
            <a:ext cx="5068241" cy="4696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4" y="622058"/>
            <a:ext cx="4368103" cy="29896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692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4874" y="805755"/>
            <a:ext cx="7296151" cy="24929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проблемы серийных легенд  Госгеолкарты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-1000/3 и -200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несогласованность тектонического и  структурно-формационного/структурно-фациального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районирования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корреляционной части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границах серийных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легенд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разнородность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и проработанность серийных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устаревшая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хроностратиграфическая и геохронологическая основы большинства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СЛ;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отсутствие оперативного внесения изменений/дополнений в СЛ;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слабые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минерагенические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блоки.</a:t>
            </a:r>
          </a:p>
          <a:p>
            <a:pPr>
              <a:spcAft>
                <a:spcPts val="6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" y="3190053"/>
            <a:ext cx="4596378" cy="32186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72100" y="3339732"/>
            <a:ext cx="3381375" cy="3108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Серийные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легенды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настоящее время является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единственным полным модельным представлением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глубинного строения осадочного чехла и корреляции разномасштабных картографируемых подразделений.  </a:t>
            </a:r>
            <a:endParaRPr lang="ru-RU" sz="1400" dirty="0" smtClean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400" dirty="0" smtClean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Другой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корреляционной основы, которая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позволила бы увязывать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 вещественные комплекса регионов  в единую систему и сопоставлять их толщами других геологических структур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 нет.  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78" y="4411139"/>
            <a:ext cx="5184648" cy="2304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93" y="2073491"/>
            <a:ext cx="5751576" cy="2697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28072" y="635237"/>
            <a:ext cx="8590852" cy="526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3719" y="763811"/>
            <a:ext cx="6454346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Легенды серий листов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-1000 и -200.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7" y="1290109"/>
            <a:ext cx="4956691" cy="2577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11047" y="5191616"/>
            <a:ext cx="2937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Все серийные легенды и Дополнения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подготавливаются к размещению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ИС «Серийные легенды»)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http://slegends.vsegei.ru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7436" y="855605"/>
            <a:ext cx="3031614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 «Серийная легенда»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974" y="873657"/>
            <a:ext cx="5108256" cy="26220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695716" y="1427705"/>
            <a:ext cx="2895209" cy="197297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Вэб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-приложение «Серийные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легенды»: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lnSpc>
                <a:spcPts val="1600"/>
              </a:lnSpc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Просмотр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 – открытый доступ для всех пользователей </a:t>
            </a:r>
          </a:p>
          <a:p>
            <a:pPr marL="257175" indent="-257175" algn="l">
              <a:lnSpc>
                <a:spcPts val="1600"/>
              </a:lnSpc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Визуальный редактор 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многопользовательский удаленный  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доступ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(по логину/паролю) 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- для редакторов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СЛ 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779" y="3862570"/>
            <a:ext cx="3092057" cy="2065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381" y="2645815"/>
            <a:ext cx="2780494" cy="40637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4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40511" y="141752"/>
            <a:ext cx="459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стратиграфических основ ГК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7436" y="855605"/>
            <a:ext cx="3031614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 «Серийная легенда»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974" y="873658"/>
            <a:ext cx="3609086" cy="18525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695716" y="1427705"/>
            <a:ext cx="2895209" cy="197297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Вэб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-приложение «Серийные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легенды»: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lnSpc>
                <a:spcPts val="1600"/>
              </a:lnSpc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Просмотр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 – открытый доступ для всех пользователей </a:t>
            </a:r>
          </a:p>
          <a:p>
            <a:pPr marL="257175" indent="-257175" algn="l">
              <a:lnSpc>
                <a:spcPts val="1600"/>
              </a:lnSpc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Визуальный редактор 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многопользовательский удаленный  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доступ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(по логину/паролю) 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- для редакторов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СЛ 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3" y="3699577"/>
            <a:ext cx="3092057" cy="2065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956" y="3369715"/>
            <a:ext cx="2263896" cy="33087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221" y="4644809"/>
            <a:ext cx="2067424" cy="1946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69" y="2839277"/>
            <a:ext cx="3940876" cy="177992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Прямая со стрелкой 2"/>
          <p:cNvCxnSpPr/>
          <p:nvPr/>
        </p:nvCxnSpPr>
        <p:spPr>
          <a:xfrm>
            <a:off x="4836036" y="2744219"/>
            <a:ext cx="963174" cy="27530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689254" y="2725863"/>
            <a:ext cx="2215280" cy="2103312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http://magmformtable.staging.vsegei.ru/assets/docs/legend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946" y="4417981"/>
            <a:ext cx="2666675" cy="217300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 flipH="1">
            <a:off x="4555784" y="2815984"/>
            <a:ext cx="113461" cy="1805532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3400" y="77494"/>
            <a:ext cx="8458199" cy="732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СВОДНОЕ </a:t>
            </a:r>
            <a:r>
              <a:rPr lang="ru-RU" sz="1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ОБЗОРНОЕ </a:t>
            </a:r>
            <a:r>
              <a:rPr lang="ru-RU" sz="1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КАРТОГРАФИРОВАНИЯ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0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Актуализация </a:t>
            </a:r>
            <a:r>
              <a:rPr lang="ru-RU" sz="10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геологической карты раннедокембрийских образований территории России и прилегающих акваторий масштаба 1: 2.5 М в формате ГИС с базами </a:t>
            </a:r>
            <a:r>
              <a:rPr lang="ru-RU" sz="1000" b="1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фактологической</a:t>
            </a:r>
            <a:r>
              <a:rPr lang="ru-RU" sz="10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картографической информации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уточнение региональных стратиграфических схем </a:t>
            </a:r>
            <a:r>
              <a:rPr lang="ru-RU" sz="10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нижнего докембри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 </a:t>
            </a:r>
            <a:r>
              <a:rPr lang="ru-RU" sz="1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территории </a:t>
            </a:r>
            <a:r>
              <a:rPr lang="ru-RU" sz="10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РФ; </a:t>
            </a:r>
            <a:r>
              <a:rPr lang="ru-RU" sz="1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межрегиональной стратиграфической схемы нижнего докембрия территории РФ 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000" b="1" dirty="0" smtClean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Составление </a:t>
            </a:r>
            <a:r>
              <a:rPr lang="ru-RU" sz="10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геологической карты позднедокембрийских образований территории России и прилегающих акваторий масштаба 1: 2.5 М в формате ГИС с базами </a:t>
            </a:r>
            <a:r>
              <a:rPr lang="ru-RU" sz="1000" b="1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фактологической</a:t>
            </a:r>
            <a:r>
              <a:rPr lang="ru-RU" sz="10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картографической информации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межрегиональной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межрегиональной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стратиграфической схемы 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верхнего 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докембрия территории 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РФ;</a:t>
            </a:r>
            <a:r>
              <a:rPr lang="ru-RU" sz="10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уточнение региональных стратиграфических схем верхнего докембрия территории РФ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Актуализация Северо-</a:t>
            </a:r>
            <a:r>
              <a:rPr lang="ru-RU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Карско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-Баренцевоморской, Южно- Карской, </a:t>
            </a:r>
            <a:r>
              <a:rPr lang="ru-RU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Таймыро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-Североземельской (</a:t>
            </a:r>
            <a:r>
              <a:rPr lang="ru-RU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акваториальная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часть), Лаптево-</a:t>
            </a:r>
            <a:r>
              <a:rPr lang="ru-RU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Сибироморской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Чукотской (</a:t>
            </a:r>
            <a:r>
              <a:rPr lang="ru-RU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акваториальная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часть) и О</a:t>
            </a: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кеанской 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серийных легенд </a:t>
            </a:r>
            <a:r>
              <a:rPr lang="ru-RU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- 1000/3 </a:t>
            </a:r>
            <a:endParaRPr lang="ru-RU" sz="1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составление схем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межсерийной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корреляции стратиграфических подразделений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фанерозоя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российской Арктики на основе межрегиональных стратиграфических схем и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сейсмостратиграфических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построений;  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актуализация серийных легенд Госгеолкарты-1000/3 и пояснительных записок к ним.  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Составление и актуализация и подготовка к изданию прогнозно-</a:t>
            </a:r>
            <a:r>
              <a:rPr lang="ru-RU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минерагенической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карты и карт закономерностей размещения и прогноза полезных ископаемых территории Российской Федерации и прилегающих акваторий масштаба 1: 2.5 М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предварительных схемы корреляции стратиграфических объёмов нефтегазоносных комплексов по легендам серий 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листов; актуализация </a:t>
            </a:r>
            <a:r>
              <a:rPr lang="ru-RU" sz="1000" b="1" u="sng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минерагенических</a:t>
            </a:r>
            <a:r>
              <a:rPr lang="ru-RU" sz="10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блоков серийных легенд 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Госгеолкарты-100/3 (Центрально-Европейская, Мезенская, Уральская, Западно-Сибирская,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Охотоморская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Скифская)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МОНИТОРИНГ </a:t>
            </a: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ГОСГЕОЛКАРТЫ  </a:t>
            </a:r>
            <a:r>
              <a:rPr lang="ru-RU" sz="1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МАСШТАБА 1: 1 М ТЕРРИТОРИИ </a:t>
            </a: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РФ И </a:t>
            </a:r>
            <a:r>
              <a:rPr lang="ru-RU" sz="1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ЕЕ КОНТИНЕНТАЛЬНОГО ШЕЛЬФА В 2020-2022 ГОДАХ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соответствия легенд серий листов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современным результатам региональных геолого-геофизических и геолого-съемочных, фундаментальных и прикладных работ в области стратиграфии, петрологии и изотопной геохронологии, современной ОСМШ и региональных стратиграфических схем (Северо-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Карско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-Баренцевоморская,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Таймыро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-Североземельская, Норильская,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Алдано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-Забайкальская, Верхояно-Колымская), составление дополнений и изменений в серийные легенды по 18 листам.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ТЕМАТИЧЕСКИЕ И ОПЫТНО-МЕТОДИЧЕСКИЕ РАБОТЫ, СВЯЗАННЫЕ С ГЕОЛОГИЧЕСКИМ ИЗУЧЕНИЕМ НЕДР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Подготовку обновленных общей, региональных стратиграфических шкал (включающих актуализированные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биозональные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стандарты), основных опорных разрезов </a:t>
            </a:r>
            <a:r>
              <a:rPr lang="ru-RU" sz="10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докембрия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000" u="sng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фанерозоя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России с датированными/рассчитанными геохронологическим и уровнями границ ярусов, региональных и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биозональных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подразделений, введенных в раздел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вэб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приложения ИС «Серийная легенда»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Подготовку актуализированного и дополненного раздела БД «Электронный словарь картографируемых стратиграфических подразделений России»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актуализированной легенды Пермской серии листов ГК-200/2, построенной в автоматизированном режиме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Разработка «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Методического руководства по использованию современных методов расчленения и корреляции осадочных толщ верхнего докембрия и </a:t>
            </a:r>
            <a:r>
              <a:rPr lang="ru-RU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фанерозоя</a:t>
            </a: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 проведении мелкомасштабных и среднемасштабных геолого-съёмочных работ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содержащего разделы по классическим и инновационным методам  стратиграфических исследований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6195" algn="ctr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207"/>
            <a:ext cx="9144000" cy="51257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2346070" y="1109882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7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805441" y="635596"/>
            <a:ext cx="7924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 создание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нормативных документов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обеспечивающих унифицированные требования к выделению и наименованию стратиграфических подразделений самого разного ранга, стратиграфических терминов, а также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научно-методических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требований,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рекомендаций,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направленных  на унификацию подходов и координацию работ при создании стратиграфических основ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 и региональном изучении недр. 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220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81075" y="111628"/>
            <a:ext cx="757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нормативных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научно-методических документов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94" y="1886464"/>
            <a:ext cx="2328838" cy="479701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340053" y="1893291"/>
            <a:ext cx="3466293" cy="2246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Нормативными документами являются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Стратиграфический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кодекс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(2019) и постановления МСК; 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Общая стратиграфическая шкала (ОСШ)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включающая шкалу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абсолютного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возраста);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Региональные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шкалы. </a:t>
            </a:r>
            <a:endParaRPr lang="ru-RU" sz="1400" dirty="0"/>
          </a:p>
          <a:p>
            <a:pPr lvl="0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0" y="2301149"/>
            <a:ext cx="1749177" cy="26189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05" y="4173946"/>
            <a:ext cx="2603957" cy="235023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524011" y="4641752"/>
            <a:ext cx="1420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ОСШ и региональные шкалы утверждаются МСК России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74" y="4140060"/>
            <a:ext cx="1551514" cy="251153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6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5795" y="1842404"/>
            <a:ext cx="792409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Межведомственный стратиграфический комитет -  создан в 1956 году,  утвержден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приказом МПР России от 01.06.2000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входит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комитетов при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отделениях РАН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Постановление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Президиума РАН от 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22.01.2019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МСК (Бюро и Комитета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и председатели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комиссией МСК  были утверждены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Постановлением Бюро ОНЗ РАН 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19.02.2019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МСК</a:t>
            </a: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комиссий по системам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предметные комиссии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региональным стратиграфическим схемам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Комиссия по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магнитостратиграфии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Комиссия по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сейсмостратиграфии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фанерозоя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морских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акваторий России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региональных стратиграфических комиссий (РМСК).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РМСК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Северо-Западу России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РМСК по Центру и Югу Русской платформы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Северо-Кавказская РМСК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Крымская РМСК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Уральская РМСК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Сибирская РМСК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Дальневосточная РМСК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РМСК по Северо-Востоку России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Корякско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-Камчатскому региону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1075" y="111628"/>
            <a:ext cx="757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нормативных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научно-методических документов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1654" y="840297"/>
            <a:ext cx="8124022" cy="7838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 по созданию нормативного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обеспечения ГК в рамках стратиграфических работ проводится </a:t>
            </a:r>
            <a:r>
              <a:rPr lang="ru-RU" sz="1400" b="1" kern="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Межведомственным стратиграфическим </a:t>
            </a:r>
            <a:r>
              <a:rPr lang="ru-RU" sz="1400" b="1" kern="5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комитетом (МСК) </a:t>
            </a:r>
            <a:r>
              <a:rPr lang="ru-RU" sz="1400" b="1" kern="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Научно-редакционным советом </a:t>
            </a:r>
            <a:r>
              <a:rPr lang="ru-RU" sz="1400" b="1" kern="5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(НРС </a:t>
            </a:r>
            <a:r>
              <a:rPr lang="ru-RU" sz="1400" b="1" kern="5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Роснедра</a:t>
            </a:r>
            <a:r>
              <a:rPr lang="ru-RU" sz="1400" b="1" kern="5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0411" y="2844511"/>
            <a:ext cx="3805881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 ВСЕГЕИ (Санкт-Петербург) 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председателей комиссией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ИГГД РАН (Санкт-Петербург) 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председателей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ГИН РАН (Москва) 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председателя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МГУ (Москва) –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председателя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ПИН РАН (Москва) 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председатель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ИНГГ СО РАН (Новосибирск) 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председатель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СГУ (Саратов) 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председатель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57839" y="1740816"/>
            <a:ext cx="1921994" cy="14630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81075" y="111628"/>
            <a:ext cx="757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нормативных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научно-методических документов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1" y="733687"/>
            <a:ext cx="2944609" cy="60654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33" y="622059"/>
            <a:ext cx="6176127" cy="6360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6866" y="5844980"/>
            <a:ext cx="324806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Эволюция представлений о геохронологическом возрасте ярусных границ палеозоя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Geological Time Scale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2020)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405449" y="733687"/>
            <a:ext cx="601362" cy="2775632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364259" y="5651157"/>
            <a:ext cx="914400" cy="914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2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622059"/>
            <a:ext cx="5981700" cy="6251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885" y="1210961"/>
            <a:ext cx="20676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Эволюция представлений о геохронологическом возрасте ярусных границ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мезозоя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Geological Time Scale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2020)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81075" y="111628"/>
            <a:ext cx="757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нормативных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научно-методических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27818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61810"/>
            <a:ext cx="6181725" cy="6413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625" y="703782"/>
            <a:ext cx="2085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эволюции региональных шкал, созданных в разные годы для девона Сибирской платформы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(отдел стратиграфии и палеонтологии, ФГБУ «ВСЕГЕИ»)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81075" y="111628"/>
            <a:ext cx="757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нормативных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научно-методических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28608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867367" y="1801825"/>
            <a:ext cx="7924799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Научно-методическими документами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являются: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 Методические рекомендации по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опробованию при проведении средне- и мелкомасштабных полевых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 (2019);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Методические руководства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стратиграфическим методам исследований;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 Разработанные и утвержденные комиссиями МСК  зональные стандарты (в целях уточнений возраста и корреляции картографируемых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стратонов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81075" y="111628"/>
            <a:ext cx="757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нормативных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научно-методических документов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7832" y="683087"/>
            <a:ext cx="82238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научно-методических документов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руководств, требований, рекомендаций, направленных  на унификацию подходов и координацию работ при создании стратиграфических основ ГК. 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73" y="3208857"/>
            <a:ext cx="2563315" cy="3333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37832" y="1428904"/>
            <a:ext cx="7641528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 работа проводится </a:t>
            </a:r>
            <a:r>
              <a:rPr lang="ru-RU" sz="1400" b="1" kern="5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НРС </a:t>
            </a:r>
            <a:r>
              <a:rPr lang="ru-RU" sz="1400" b="1" kern="5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Роснедра</a:t>
            </a:r>
            <a:r>
              <a:rPr lang="ru-RU" sz="1400" b="1" kern="5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отделами ВСЕГЕИ, МСК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67" y="3583238"/>
            <a:ext cx="1904808" cy="28914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90" y="3622708"/>
            <a:ext cx="1927046" cy="28520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6" y="3452339"/>
            <a:ext cx="1833646" cy="25283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5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537"/>
            <a:ext cx="540610" cy="6871537"/>
            <a:chOff x="0" y="-13537"/>
            <a:chExt cx="540610" cy="6871537"/>
          </a:xfrm>
        </p:grpSpPr>
        <p:pic>
          <p:nvPicPr>
            <p:cNvPr id="6" name="image5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5219" y="-13537"/>
              <a:ext cx="535391" cy="68715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619376"/>
              <a:ext cx="528072" cy="19210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0" y="0"/>
            <a:ext cx="9131462" cy="6220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81075" y="111628"/>
            <a:ext cx="757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нормативных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научно-методических документов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78809" y="703720"/>
            <a:ext cx="8140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научно-методических документов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руководств, требований, рекомендаций, направленных  на унификацию подходов и координацию работ при создании стратиграфических основ ГК. 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457" y="1442384"/>
            <a:ext cx="750055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разработке и внедрению новых методов стратиграфических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98ACB893-5B4C-4FD6-9A5A-2F50E1906918}"/>
              </a:ext>
            </a:extLst>
          </p:cNvPr>
          <p:cNvGrpSpPr/>
          <p:nvPr/>
        </p:nvGrpSpPr>
        <p:grpSpPr>
          <a:xfrm>
            <a:off x="4305040" y="3797153"/>
            <a:ext cx="4674202" cy="2822223"/>
            <a:chOff x="414815" y="757381"/>
            <a:chExt cx="6232269" cy="376296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09B2B997-3931-4324-A791-BE6C7F044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334" y="2343672"/>
              <a:ext cx="1425830" cy="1425830"/>
            </a:xfrm>
            <a:prstGeom prst="rect">
              <a:avLst/>
            </a:prstGeom>
          </p:spPr>
        </p:pic>
        <p:graphicFrame>
          <p:nvGraphicFramePr>
            <p:cNvPr id="24" name="Object 3">
              <a:extLst>
                <a:ext uri="{FF2B5EF4-FFF2-40B4-BE49-F238E27FC236}">
                  <a16:creationId xmlns:a16="http://schemas.microsoft.com/office/drawing/2014/main" xmlns="" id="{046BD312-DC92-4099-9A3C-7C2ABD45E8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4440888"/>
                </p:ext>
              </p:extLst>
            </p:nvPr>
          </p:nvGraphicFramePr>
          <p:xfrm>
            <a:off x="3925380" y="1552128"/>
            <a:ext cx="2239635" cy="23599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5" name="SPW 8.0 Graph" r:id="rId6" imgW="4316882" imgH="4548226" progId="SigmaPlotGraphicObject.7">
                    <p:embed/>
                  </p:oleObj>
                </mc:Choice>
                <mc:Fallback>
                  <p:oleObj name="SPW 8.0 Graph" r:id="rId6" imgW="4316882" imgH="4548226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5380" y="1552128"/>
                          <a:ext cx="2239635" cy="23599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xmlns="" id="{D458575F-67A6-43C0-B399-D05A29DF13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507" y="945130"/>
              <a:ext cx="2890411" cy="2982617"/>
              <a:chOff x="1098" y="991"/>
              <a:chExt cx="2163" cy="2232"/>
            </a:xfrm>
          </p:grpSpPr>
          <p:sp>
            <p:nvSpPr>
              <p:cNvPr id="59" name="Line 7">
                <a:extLst>
                  <a:ext uri="{FF2B5EF4-FFF2-40B4-BE49-F238E27FC236}">
                    <a16:creationId xmlns:a16="http://schemas.microsoft.com/office/drawing/2014/main" xmlns="" id="{2F72C2FA-E47B-4B0C-A0D7-38D5ED0D01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8" y="991"/>
                <a:ext cx="0" cy="19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  <p:sp>
            <p:nvSpPr>
              <p:cNvPr id="60" name="Line 8">
                <a:extLst>
                  <a:ext uri="{FF2B5EF4-FFF2-40B4-BE49-F238E27FC236}">
                    <a16:creationId xmlns:a16="http://schemas.microsoft.com/office/drawing/2014/main" xmlns="" id="{04626A4A-EBCA-4026-B2AB-3CEFC1E50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1" y="2935"/>
                <a:ext cx="1765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  <p:sp>
            <p:nvSpPr>
              <p:cNvPr id="61" name="Line 9">
                <a:extLst>
                  <a:ext uri="{FF2B5EF4-FFF2-40B4-BE49-F238E27FC236}">
                    <a16:creationId xmlns:a16="http://schemas.microsoft.com/office/drawing/2014/main" xmlns="" id="{A8CB13C4-65FC-4ABE-A2AB-FD28891D0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1535"/>
                <a:ext cx="453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  <p:sp>
            <p:nvSpPr>
              <p:cNvPr id="62" name="Line 10">
                <a:extLst>
                  <a:ext uri="{FF2B5EF4-FFF2-40B4-BE49-F238E27FC236}">
                    <a16:creationId xmlns:a16="http://schemas.microsoft.com/office/drawing/2014/main" xmlns="" id="{6803B0BE-75F8-4D65-8ED0-0A30272C5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5" y="1535"/>
                <a:ext cx="0" cy="4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  <p:sp>
            <p:nvSpPr>
              <p:cNvPr id="63" name="Text Box 11">
                <a:extLst>
                  <a:ext uri="{FF2B5EF4-FFF2-40B4-BE49-F238E27FC236}">
                    <a16:creationId xmlns:a16="http://schemas.microsoft.com/office/drawing/2014/main" xmlns="" id="{9C27CDE4-2790-4EB5-B184-238E481F2A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6" y="2947"/>
                <a:ext cx="615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rgbClr val="CC33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en-US" sz="1200" dirty="0">
                    <a:solidFill>
                      <a:schemeClr val="tx1"/>
                    </a:solidFill>
                    <a:latin typeface="+mn-lt"/>
                  </a:rPr>
                  <a:t>Время</a:t>
                </a:r>
                <a:endParaRPr lang="nl-NL" altLang="en-US" sz="12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64" name="Line 12">
                <a:extLst>
                  <a:ext uri="{FF2B5EF4-FFF2-40B4-BE49-F238E27FC236}">
                    <a16:creationId xmlns:a16="http://schemas.microsoft.com/office/drawing/2014/main" xmlns="" id="{91517D57-D53C-4CF1-A56D-C72D75AF5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4" y="1551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  <p:sp>
            <p:nvSpPr>
              <p:cNvPr id="65" name="Line 13">
                <a:extLst>
                  <a:ext uri="{FF2B5EF4-FFF2-40B4-BE49-F238E27FC236}">
                    <a16:creationId xmlns:a16="http://schemas.microsoft.com/office/drawing/2014/main" xmlns="" id="{EC684448-1B57-462B-AD62-86D6EF47A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4" y="2095"/>
                <a:ext cx="0" cy="86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</p:grpSp>
        <p:sp>
          <p:nvSpPr>
            <p:cNvPr id="26" name="Line 14">
              <a:extLst>
                <a:ext uri="{FF2B5EF4-FFF2-40B4-BE49-F238E27FC236}">
                  <a16:creationId xmlns:a16="http://schemas.microsoft.com/office/drawing/2014/main" xmlns="" id="{493F5468-4013-432F-A729-1006DC0D6F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2939" y="3576300"/>
              <a:ext cx="0" cy="6200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27" name="Text Box 15">
              <a:extLst>
                <a:ext uri="{FF2B5EF4-FFF2-40B4-BE49-F238E27FC236}">
                  <a16:creationId xmlns:a16="http://schemas.microsoft.com/office/drawing/2014/main" xmlns="" id="{00175602-4B39-484C-9A21-8D306FABA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275" y="4151013"/>
              <a:ext cx="12977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en-US" sz="1200" b="0" dirty="0">
                  <a:solidFill>
                    <a:schemeClr val="tx1"/>
                  </a:solidFill>
                  <a:latin typeface="+mn-lt"/>
                </a:rPr>
                <a:t>Погребение</a:t>
              </a:r>
              <a:endParaRPr lang="nl-NL" altLang="en-US" sz="1200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xmlns="" id="{66BD8878-1FD3-4F0C-A3B6-0ED9FEB2B3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5235" y="4189660"/>
              <a:ext cx="453004" cy="40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xmlns="" id="{C1C0B6F9-20A1-4A70-9D3C-3573B31E28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6637" y="3794116"/>
              <a:ext cx="1631620" cy="582626"/>
              <a:chOff x="2255" y="3131"/>
              <a:chExt cx="1221" cy="436"/>
            </a:xfrm>
          </p:grpSpPr>
          <p:sp>
            <p:nvSpPr>
              <p:cNvPr id="57" name="Text Box 18">
                <a:extLst>
                  <a:ext uri="{FF2B5EF4-FFF2-40B4-BE49-F238E27FC236}">
                    <a16:creationId xmlns:a16="http://schemas.microsoft.com/office/drawing/2014/main" xmlns="" id="{893420A9-0146-40C8-8378-5363B6C172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5" y="3152"/>
                <a:ext cx="1221" cy="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105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Люминесцентный</a:t>
                </a:r>
              </a:p>
              <a:p>
                <a:pPr algn="ctr">
                  <a:defRPr/>
                </a:pPr>
                <a:r>
                  <a:rPr lang="ru-RU" sz="105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возраст</a:t>
                </a:r>
                <a:endParaRPr lang="nl-NL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58" name="Line 19">
                <a:extLst>
                  <a:ext uri="{FF2B5EF4-FFF2-40B4-BE49-F238E27FC236}">
                    <a16:creationId xmlns:a16="http://schemas.microsoft.com/office/drawing/2014/main" xmlns="" id="{7B9DF2A3-7595-4C13-A978-07B0085BF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1" y="3131"/>
                <a:ext cx="104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</p:grpSp>
        <p:grpSp>
          <p:nvGrpSpPr>
            <p:cNvPr id="30" name="Group 20">
              <a:extLst>
                <a:ext uri="{FF2B5EF4-FFF2-40B4-BE49-F238E27FC236}">
                  <a16:creationId xmlns:a16="http://schemas.microsoft.com/office/drawing/2014/main" xmlns="" id="{BE6493F8-1C0C-4802-991A-FEBE8DF942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6257" y="2129089"/>
              <a:ext cx="2727384" cy="1413803"/>
              <a:chOff x="1576" y="1877"/>
              <a:chExt cx="2041" cy="1058"/>
            </a:xfrm>
          </p:grpSpPr>
          <p:sp>
            <p:nvSpPr>
              <p:cNvPr id="55" name="Arc 21">
                <a:extLst>
                  <a:ext uri="{FF2B5EF4-FFF2-40B4-BE49-F238E27FC236}">
                    <a16:creationId xmlns:a16="http://schemas.microsoft.com/office/drawing/2014/main" xmlns="" id="{FA86B6F9-49B3-406A-BCB1-B1B1F73F718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576" y="1877"/>
                <a:ext cx="2041" cy="1058"/>
              </a:xfrm>
              <a:custGeom>
                <a:avLst/>
                <a:gdLst>
                  <a:gd name="T0" fmla="*/ 0 w 21599"/>
                  <a:gd name="T1" fmla="*/ 0 h 18788"/>
                  <a:gd name="T2" fmla="*/ 0 w 21599"/>
                  <a:gd name="T3" fmla="*/ 0 h 18788"/>
                  <a:gd name="T4" fmla="*/ 0 w 21599"/>
                  <a:gd name="T5" fmla="*/ 0 h 18788"/>
                  <a:gd name="T6" fmla="*/ 0 60000 65536"/>
                  <a:gd name="T7" fmla="*/ 0 60000 65536"/>
                  <a:gd name="T8" fmla="*/ 0 60000 65536"/>
                  <a:gd name="T9" fmla="*/ 0 w 21599"/>
                  <a:gd name="T10" fmla="*/ 0 h 18788"/>
                  <a:gd name="T11" fmla="*/ 21599 w 21599"/>
                  <a:gd name="T12" fmla="*/ 18788 h 187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9" h="18788" fill="none" extrusionOk="0">
                    <a:moveTo>
                      <a:pt x="10656" y="-1"/>
                    </a:moveTo>
                    <a:cubicBezTo>
                      <a:pt x="17363" y="3803"/>
                      <a:pt x="21534" y="10895"/>
                      <a:pt x="21599" y="18605"/>
                    </a:cubicBezTo>
                  </a:path>
                  <a:path w="21599" h="18788" stroke="0" extrusionOk="0">
                    <a:moveTo>
                      <a:pt x="10656" y="-1"/>
                    </a:moveTo>
                    <a:cubicBezTo>
                      <a:pt x="17363" y="3803"/>
                      <a:pt x="21534" y="10895"/>
                      <a:pt x="21599" y="18605"/>
                    </a:cubicBezTo>
                    <a:lnTo>
                      <a:pt x="0" y="18788"/>
                    </a:lnTo>
                    <a:lnTo>
                      <a:pt x="10656" y="-1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56" name="Line 22">
                <a:extLst>
                  <a:ext uri="{FF2B5EF4-FFF2-40B4-BE49-F238E27FC236}">
                    <a16:creationId xmlns:a16="http://schemas.microsoft.com/office/drawing/2014/main" xmlns="" id="{BCFAA703-0A8E-46C1-BEB7-E1FB37A0B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5" y="2026"/>
                <a:ext cx="95" cy="5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</p:grpSp>
        <p:grpSp>
          <p:nvGrpSpPr>
            <p:cNvPr id="31" name="Group 23">
              <a:extLst>
                <a:ext uri="{FF2B5EF4-FFF2-40B4-BE49-F238E27FC236}">
                  <a16:creationId xmlns:a16="http://schemas.microsoft.com/office/drawing/2014/main" xmlns="" id="{8732F975-3C85-4A3A-B62C-78537F72F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9370" y="1529091"/>
              <a:ext cx="3777714" cy="2357229"/>
              <a:chOff x="2626" y="1428"/>
              <a:chExt cx="2827" cy="1764"/>
            </a:xfrm>
          </p:grpSpPr>
          <p:grpSp>
            <p:nvGrpSpPr>
              <p:cNvPr id="47" name="Group 24">
                <a:extLst>
                  <a:ext uri="{FF2B5EF4-FFF2-40B4-BE49-F238E27FC236}">
                    <a16:creationId xmlns:a16="http://schemas.microsoft.com/office/drawing/2014/main" xmlns="" id="{494740DC-F438-4A0F-8795-DDB6B96C35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1607"/>
                <a:ext cx="2313" cy="1585"/>
                <a:chOff x="2925" y="1607"/>
                <a:chExt cx="2313" cy="1585"/>
              </a:xfrm>
            </p:grpSpPr>
            <p:sp>
              <p:nvSpPr>
                <p:cNvPr id="51" name="Line 25">
                  <a:extLst>
                    <a:ext uri="{FF2B5EF4-FFF2-40B4-BE49-F238E27FC236}">
                      <a16:creationId xmlns:a16="http://schemas.microsoft.com/office/drawing/2014/main" xmlns="" id="{9FDF4F9A-0C62-4938-88FE-698CD87F66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88" y="1607"/>
                  <a:ext cx="0" cy="13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 sz="1350"/>
                </a:p>
              </p:txBody>
            </p:sp>
            <p:sp>
              <p:nvSpPr>
                <p:cNvPr id="52" name="Line 26">
                  <a:extLst>
                    <a:ext uri="{FF2B5EF4-FFF2-40B4-BE49-F238E27FC236}">
                      <a16:creationId xmlns:a16="http://schemas.microsoft.com/office/drawing/2014/main" xmlns="" id="{607A1A45-2507-4731-803A-E73BF42F59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91" y="2927"/>
                  <a:ext cx="1847" cy="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 sz="1350"/>
                </a:p>
              </p:txBody>
            </p:sp>
            <p:sp>
              <p:nvSpPr>
                <p:cNvPr id="53" name="Text Box 27">
                  <a:extLst>
                    <a:ext uri="{FF2B5EF4-FFF2-40B4-BE49-F238E27FC236}">
                      <a16:creationId xmlns:a16="http://schemas.microsoft.com/office/drawing/2014/main" xmlns="" id="{16371298-B283-4DCD-8D82-E136DBA725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70" y="2916"/>
                  <a:ext cx="1391" cy="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ru-RU" altLang="en-US" sz="1200" dirty="0">
                      <a:solidFill>
                        <a:schemeClr val="tx1"/>
                      </a:solidFill>
                      <a:latin typeface="+mn-lt"/>
                    </a:rPr>
                    <a:t>Время измерения</a:t>
                  </a:r>
                  <a:endParaRPr lang="nl-NL" altLang="en-US" sz="12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54" name="Text Box 28">
                  <a:extLst>
                    <a:ext uri="{FF2B5EF4-FFF2-40B4-BE49-F238E27FC236}">
                      <a16:creationId xmlns:a16="http://schemas.microsoft.com/office/drawing/2014/main" xmlns="" id="{EBCCB607-B9D4-471D-B498-60E1DF22BA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25" y="1671"/>
                  <a:ext cx="553" cy="1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square">
                  <a:spAutoFit/>
                </a:bodyPr>
                <a:lstStyle>
                  <a:lvl1pPr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ru-RU" altLang="en-US" sz="1200" dirty="0">
                      <a:solidFill>
                        <a:schemeClr val="tx1"/>
                      </a:solidFill>
                      <a:latin typeface="+mn-lt"/>
                    </a:rPr>
                    <a:t>Люминесцентный сигнал</a:t>
                  </a:r>
                  <a:endParaRPr lang="nl-NL" altLang="en-US" sz="12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8" name="Group 29">
                <a:extLst>
                  <a:ext uri="{FF2B5EF4-FFF2-40B4-BE49-F238E27FC236}">
                    <a16:creationId xmlns:a16="http://schemas.microsoft.com/office/drawing/2014/main" xmlns="" id="{CC966B41-60E7-41FC-BB77-51EFCAB73A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6" y="1428"/>
                <a:ext cx="2827" cy="437"/>
                <a:chOff x="2626" y="1447"/>
                <a:chExt cx="2827" cy="437"/>
              </a:xfrm>
            </p:grpSpPr>
            <p:sp>
              <p:nvSpPr>
                <p:cNvPr id="49" name="Line 30">
                  <a:extLst>
                    <a:ext uri="{FF2B5EF4-FFF2-40B4-BE49-F238E27FC236}">
                      <a16:creationId xmlns:a16="http://schemas.microsoft.com/office/drawing/2014/main" xmlns="" id="{D16F1EEC-4BD5-4200-8845-4028F529E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26" y="1884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 sz="1350"/>
                </a:p>
              </p:txBody>
            </p:sp>
            <p:sp>
              <p:nvSpPr>
                <p:cNvPr id="50" name="Text Box 31">
                  <a:extLst>
                    <a:ext uri="{FF2B5EF4-FFF2-40B4-BE49-F238E27FC236}">
                      <a16:creationId xmlns:a16="http://schemas.microsoft.com/office/drawing/2014/main" xmlns="" id="{9AD62FE0-B7EA-4374-8C61-6DDC956228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0" y="1447"/>
                  <a:ext cx="1943" cy="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ru-RU" altLang="en-US" sz="1200" b="0" dirty="0">
                      <a:solidFill>
                        <a:schemeClr val="tx1"/>
                      </a:solidFill>
                      <a:latin typeface="+mn-lt"/>
                    </a:rPr>
                    <a:t>Лабораторные измерения </a:t>
                  </a:r>
                  <a:endParaRPr lang="en-US" altLang="en-US" sz="12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xmlns="" id="{F772CF5E-13C6-429F-BDF1-3F130C2DB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1132" y="1519739"/>
              <a:ext cx="1554115" cy="2676604"/>
              <a:chOff x="2096" y="1421"/>
              <a:chExt cx="1163" cy="2003"/>
            </a:xfrm>
          </p:grpSpPr>
          <p:grpSp>
            <p:nvGrpSpPr>
              <p:cNvPr id="43" name="Group 33">
                <a:extLst>
                  <a:ext uri="{FF2B5EF4-FFF2-40B4-BE49-F238E27FC236}">
                    <a16:creationId xmlns:a16="http://schemas.microsoft.com/office/drawing/2014/main" xmlns="" id="{ABF8D41C-9C60-46AC-89EB-A4B548E72C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6" y="1421"/>
                <a:ext cx="1163" cy="441"/>
                <a:chOff x="1656" y="1775"/>
                <a:chExt cx="1163" cy="441"/>
              </a:xfrm>
            </p:grpSpPr>
            <p:sp>
              <p:nvSpPr>
                <p:cNvPr id="45" name="Text Box 34">
                  <a:extLst>
                    <a:ext uri="{FF2B5EF4-FFF2-40B4-BE49-F238E27FC236}">
                      <a16:creationId xmlns:a16="http://schemas.microsoft.com/office/drawing/2014/main" xmlns="" id="{B7F53D01-7331-49BF-9D57-2F477EBD8C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56" y="1775"/>
                  <a:ext cx="1163" cy="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rgbClr val="CC33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ru-RU" altLang="en-US" sz="1200" b="0" dirty="0">
                      <a:solidFill>
                        <a:schemeClr val="tx1"/>
                      </a:solidFill>
                      <a:latin typeface="+mn-lt"/>
                    </a:rPr>
                    <a:t>Отбор образца</a:t>
                  </a:r>
                  <a:endParaRPr lang="en-US" altLang="en-US" sz="12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46" name="Line 35">
                  <a:extLst>
                    <a:ext uri="{FF2B5EF4-FFF2-40B4-BE49-F238E27FC236}">
                      <a16:creationId xmlns:a16="http://schemas.microsoft.com/office/drawing/2014/main" xmlns="" id="{E93CEBE2-6102-4A6D-83C3-02A7F0F02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8" y="1968"/>
                  <a:ext cx="0" cy="2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 sz="1350"/>
                </a:p>
              </p:txBody>
            </p:sp>
          </p:grpSp>
          <p:sp>
            <p:nvSpPr>
              <p:cNvPr id="44" name="Line 36">
                <a:extLst>
                  <a:ext uri="{FF2B5EF4-FFF2-40B4-BE49-F238E27FC236}">
                    <a16:creationId xmlns:a16="http://schemas.microsoft.com/office/drawing/2014/main" xmlns="" id="{3D31C319-CED7-44EC-BFF1-F3B47CA4B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8" y="1890"/>
                <a:ext cx="0" cy="15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350"/>
              </a:p>
            </p:txBody>
          </p:sp>
        </p:grpSp>
        <p:pic>
          <p:nvPicPr>
            <p:cNvPr id="33" name="Picture 37">
              <a:extLst>
                <a:ext uri="{FF2B5EF4-FFF2-40B4-BE49-F238E27FC236}">
                  <a16:creationId xmlns:a16="http://schemas.microsoft.com/office/drawing/2014/main" xmlns="" id="{188CD420-A766-4010-B25A-9FDF5B443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517" y="757381"/>
              <a:ext cx="696211" cy="74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35">
              <a:extLst>
                <a:ext uri="{FF2B5EF4-FFF2-40B4-BE49-F238E27FC236}">
                  <a16:creationId xmlns:a16="http://schemas.microsoft.com/office/drawing/2014/main" xmlns="" id="{B58054F8-BE75-4CAF-81EA-3C84801FB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3585" y="1450250"/>
              <a:ext cx="4689" cy="2118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35" name="Text Box 28">
              <a:extLst>
                <a:ext uri="{FF2B5EF4-FFF2-40B4-BE49-F238E27FC236}">
                  <a16:creationId xmlns:a16="http://schemas.microsoft.com/office/drawing/2014/main" xmlns="" id="{355820FE-D032-4540-B977-0DF96DA3B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815" y="1101360"/>
              <a:ext cx="492443" cy="252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square">
              <a:spAutoFit/>
            </a:bodyPr>
            <a:lstStyle>
              <a:lvl1pPr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ru-RU" altLang="en-US" sz="1200" dirty="0">
                  <a:solidFill>
                    <a:schemeClr val="tx1"/>
                  </a:solidFill>
                  <a:latin typeface="+mn-lt"/>
                </a:rPr>
                <a:t>Люминесцентный сигнал</a:t>
              </a:r>
              <a:endParaRPr lang="nl-NL" alt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6" name="Text Box 34">
              <a:extLst>
                <a:ext uri="{FF2B5EF4-FFF2-40B4-BE49-F238E27FC236}">
                  <a16:creationId xmlns:a16="http://schemas.microsoft.com/office/drawing/2014/main" xmlns="" id="{6B100058-57B2-4624-ADB5-6685F9C90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0728" y="1132337"/>
              <a:ext cx="126342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ru-RU" altLang="en-US" sz="1200" b="0" dirty="0">
                  <a:solidFill>
                    <a:schemeClr val="tx1"/>
                  </a:solidFill>
                  <a:latin typeface="+mn-lt"/>
                </a:rPr>
                <a:t>Обнуление </a:t>
              </a:r>
            </a:p>
            <a:p>
              <a:pPr algn="ctr" eaLnBrk="1" hangingPunct="1"/>
              <a:r>
                <a:rPr lang="ru-RU" altLang="en-US" sz="1200" b="0" dirty="0">
                  <a:solidFill>
                    <a:schemeClr val="tx1"/>
                  </a:solidFill>
                  <a:latin typeface="+mn-lt"/>
                </a:rPr>
                <a:t>сигнала</a:t>
              </a:r>
              <a:endParaRPr lang="en-US" altLang="en-US" sz="1200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7C788A9-3827-4385-8F25-98B4FE9F84EA}"/>
                </a:ext>
              </a:extLst>
            </p:cNvPr>
            <p:cNvSpPr txBox="1"/>
            <p:nvPr/>
          </p:nvSpPr>
          <p:spPr>
            <a:xfrm>
              <a:off x="2112695" y="2790549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aseline="30000" dirty="0">
                  <a:cs typeface="Times New Roman" panose="02020603050405020304" pitchFamily="18" charset="0"/>
                </a:rPr>
                <a:t>238</a:t>
              </a:r>
              <a:r>
                <a:rPr lang="en-US" sz="1350" dirty="0">
                  <a:cs typeface="Times New Roman" panose="02020603050405020304" pitchFamily="18" charset="0"/>
                </a:rPr>
                <a:t>U</a:t>
              </a:r>
              <a:endParaRPr lang="ru-RU" sz="1350" dirty="0"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87272F3-1382-4C98-B4CB-6121D3A5E991}"/>
                </a:ext>
              </a:extLst>
            </p:cNvPr>
            <p:cNvSpPr txBox="1"/>
            <p:nvPr/>
          </p:nvSpPr>
          <p:spPr>
            <a:xfrm>
              <a:off x="2173101" y="3159531"/>
              <a:ext cx="68304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aseline="30000" dirty="0">
                  <a:cs typeface="Times New Roman" panose="02020603050405020304" pitchFamily="18" charset="0"/>
                </a:rPr>
                <a:t>232</a:t>
              </a:r>
              <a:r>
                <a:rPr lang="en-US" sz="1350" dirty="0">
                  <a:cs typeface="Times New Roman" panose="02020603050405020304" pitchFamily="18" charset="0"/>
                </a:rPr>
                <a:t>Th</a:t>
              </a:r>
              <a:endParaRPr lang="ru-RU" sz="1350" dirty="0"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3CC48CE-CD81-4E58-B48E-9ED29BFEDE87}"/>
                </a:ext>
              </a:extLst>
            </p:cNvPr>
            <p:cNvSpPr txBox="1"/>
            <p:nvPr/>
          </p:nvSpPr>
          <p:spPr>
            <a:xfrm>
              <a:off x="1728511" y="3133483"/>
              <a:ext cx="68304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aseline="30000" dirty="0">
                  <a:cs typeface="Times New Roman" panose="02020603050405020304" pitchFamily="18" charset="0"/>
                </a:rPr>
                <a:t>40</a:t>
              </a:r>
              <a:r>
                <a:rPr lang="en-US" sz="1350" dirty="0">
                  <a:cs typeface="Times New Roman" panose="02020603050405020304" pitchFamily="18" charset="0"/>
                </a:rPr>
                <a:t>K</a:t>
              </a:r>
              <a:endParaRPr lang="ru-RU" sz="1350" dirty="0">
                <a:cs typeface="Times New Roman" panose="02020603050405020304" pitchFamily="18" charset="0"/>
              </a:endParaRPr>
            </a:p>
          </p:txBody>
        </p:sp>
        <p:sp>
          <p:nvSpPr>
            <p:cNvPr id="40" name="Стрелка влево 29">
              <a:extLst>
                <a:ext uri="{FF2B5EF4-FFF2-40B4-BE49-F238E27FC236}">
                  <a16:creationId xmlns:a16="http://schemas.microsoft.com/office/drawing/2014/main" xmlns="" id="{8AFA45D5-65A2-4257-86D7-C1511EA12844}"/>
                </a:ext>
              </a:extLst>
            </p:cNvPr>
            <p:cNvSpPr/>
            <p:nvPr/>
          </p:nvSpPr>
          <p:spPr>
            <a:xfrm rot="2542567">
              <a:off x="1811991" y="2782190"/>
              <a:ext cx="283105" cy="266488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1" name="Text Box 34">
              <a:extLst>
                <a:ext uri="{FF2B5EF4-FFF2-40B4-BE49-F238E27FC236}">
                  <a16:creationId xmlns:a16="http://schemas.microsoft.com/office/drawing/2014/main" xmlns="" id="{3E4C2DCB-F593-4C26-8D33-E9A34F227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02894">
              <a:off x="1061864" y="2229773"/>
              <a:ext cx="1812891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CC33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en-US" sz="1050" b="0" dirty="0">
                  <a:solidFill>
                    <a:schemeClr val="tx1"/>
                  </a:solidFill>
                  <a:latin typeface="+mn-lt"/>
                </a:rPr>
                <a:t>Накопление сигнала</a:t>
              </a:r>
              <a:endParaRPr lang="en-US" altLang="en-US" sz="1050" b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42" name="Picture 15" descr="124_2435a">
              <a:extLst>
                <a:ext uri="{FF2B5EF4-FFF2-40B4-BE49-F238E27FC236}">
                  <a16:creationId xmlns:a16="http://schemas.microsoft.com/office/drawing/2014/main" xmlns="" id="{5FC0F23A-43A9-4FF6-9653-612B6F671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127" y="1891701"/>
              <a:ext cx="1222032" cy="87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4164D2D-AB83-4CFD-9275-D038C2969EE5}"/>
              </a:ext>
            </a:extLst>
          </p:cNvPr>
          <p:cNvSpPr txBox="1"/>
          <p:nvPr/>
        </p:nvSpPr>
        <p:spPr>
          <a:xfrm>
            <a:off x="3520754" y="1892460"/>
            <a:ext cx="5353633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Оптически стимулированная люминесценция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(ОСЛ) – дозиметрический метод датирования четвертичных образований. Позволяет датировать осадочные и магматические породы в интервале от 0 до ~1 млн. лет. Объектами датирования служат зерна кварца и/или полевых шпатов. ОСЛ датирование используется в стратиграфии, исторической геологии, при выявлении закономерностей распространения россыпных месторождений и т.д.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F17BF1E-E517-483A-87FE-40C29186BF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r="7761"/>
          <a:stretch/>
        </p:blipFill>
        <p:spPr>
          <a:xfrm>
            <a:off x="741128" y="4462564"/>
            <a:ext cx="2262990" cy="189267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84FF25F7-EEDC-4723-9DCD-49DC41059CEE}"/>
              </a:ext>
            </a:extLst>
          </p:cNvPr>
          <p:cNvSpPr txBox="1"/>
          <p:nvPr/>
        </p:nvSpPr>
        <p:spPr>
          <a:xfrm>
            <a:off x="660172" y="3961354"/>
            <a:ext cx="2957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TL/OSL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reader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определения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накопленной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дозы радиации 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палеодозы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5" name="Picture 4" descr="Risoe-TL-OSL-DA20-download">
            <a:extLst>
              <a:ext uri="{FF2B5EF4-FFF2-40B4-BE49-F238E27FC236}">
                <a16:creationId xmlns:a16="http://schemas.microsoft.com/office/drawing/2014/main" xmlns="" id="{1BFA3D2A-8754-4C77-8128-3BD4BBDD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91" y="2180355"/>
            <a:ext cx="2747440" cy="17250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18986AC-5DED-479E-B721-38D845DF9B03}"/>
              </a:ext>
            </a:extLst>
          </p:cNvPr>
          <p:cNvSpPr txBox="1"/>
          <p:nvPr/>
        </p:nvSpPr>
        <p:spPr>
          <a:xfrm>
            <a:off x="656009" y="6407937"/>
            <a:ext cx="5741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Низкофоновый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гамма-спектрометр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Canberra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определения мощности дозы текущей радиации в образце.</a:t>
            </a:r>
          </a:p>
        </p:txBody>
      </p:sp>
    </p:spTree>
    <p:extLst>
      <p:ext uri="{BB962C8B-B14F-4D97-AF65-F5344CB8AC3E}">
        <p14:creationId xmlns:p14="http://schemas.microsoft.com/office/powerpoint/2010/main" val="23713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6512</TotalTime>
  <Words>1783</Words>
  <Application>Microsoft Office PowerPoint</Application>
  <PresentationFormat>Экран (4:3)</PresentationFormat>
  <Paragraphs>266</Paragraphs>
  <Slides>27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Franklin Gothic Demi</vt:lpstr>
      <vt:lpstr>Times New Roman</vt:lpstr>
      <vt:lpstr>Wingdings</vt:lpstr>
      <vt:lpstr>Тема Office</vt:lpstr>
      <vt:lpstr>Image</vt:lpstr>
      <vt:lpstr>SPW 8.0 Graph</vt:lpstr>
      <vt:lpstr>CorelDRAW.Graphic.13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VSEGEI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НОВАЯ ГЕОЛОГИЧЕСКАЯ ШКАЛА 2020  (Gradstein et. al., 2020)</dc:title>
  <dc:creator>Ларионов Александр Николаевич</dc:creator>
  <cp:lastModifiedBy>Толмачева Татьяна Юрьевна</cp:lastModifiedBy>
  <cp:revision>189</cp:revision>
  <cp:lastPrinted>2021-04-27T10:47:13Z</cp:lastPrinted>
  <dcterms:created xsi:type="dcterms:W3CDTF">2021-03-14T15:42:39Z</dcterms:created>
  <dcterms:modified xsi:type="dcterms:W3CDTF">2021-04-28T05:34:04Z</dcterms:modified>
</cp:coreProperties>
</file>