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8" r:id="rId2"/>
    <p:sldId id="345" r:id="rId3"/>
    <p:sldId id="346" r:id="rId4"/>
    <p:sldId id="347" r:id="rId5"/>
    <p:sldId id="348" r:id="rId6"/>
    <p:sldId id="349" r:id="rId7"/>
    <p:sldId id="350" r:id="rId8"/>
    <p:sldId id="351" r:id="rId9"/>
    <p:sldId id="352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0" r:id="rId18"/>
    <p:sldId id="365" r:id="rId19"/>
    <p:sldId id="361" r:id="rId20"/>
    <p:sldId id="362" r:id="rId21"/>
    <p:sldId id="363" r:id="rId22"/>
    <p:sldId id="364" r:id="rId23"/>
    <p:sldId id="340" r:id="rId24"/>
    <p:sldId id="334" r:id="rId25"/>
    <p:sldId id="323" r:id="rId26"/>
    <p:sldId id="324" r:id="rId27"/>
    <p:sldId id="325" r:id="rId28"/>
    <p:sldId id="344" r:id="rId29"/>
    <p:sldId id="328" r:id="rId30"/>
    <p:sldId id="329" r:id="rId31"/>
    <p:sldId id="330" r:id="rId32"/>
    <p:sldId id="369" r:id="rId33"/>
    <p:sldId id="343" r:id="rId34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69636"/>
    <a:srgbClr val="FF9E01"/>
    <a:srgbClr val="66CCFF"/>
    <a:srgbClr val="FF0000"/>
    <a:srgbClr val="FF8181"/>
    <a:srgbClr val="FF4747"/>
    <a:srgbClr val="9999FF"/>
    <a:srgbClr val="333333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 autoAdjust="0"/>
    <p:restoredTop sz="94689" autoAdjust="0"/>
  </p:normalViewPr>
  <p:slideViewPr>
    <p:cSldViewPr>
      <p:cViewPr varScale="1">
        <p:scale>
          <a:sx n="106" d="100"/>
          <a:sy n="106" d="100"/>
        </p:scale>
        <p:origin x="78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Relationship Id="rId4" Type="http://schemas.openxmlformats.org/officeDocument/2006/relationships/image" Target="../media/image3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873" cy="4967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08" tIns="46104" rIns="92208" bIns="4610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197" y="1"/>
            <a:ext cx="2945873" cy="4967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08" tIns="46104" rIns="92208" bIns="4610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47" y="4716547"/>
            <a:ext cx="5438783" cy="44673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08" tIns="46104" rIns="92208" bIns="461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898"/>
            <a:ext cx="2945873" cy="4967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08" tIns="46104" rIns="92208" bIns="4610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197" y="9429898"/>
            <a:ext cx="2945873" cy="49673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208" tIns="46104" rIns="92208" bIns="4610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0B6DE59B-36BF-4806-AADB-7F933071A5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7705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73AABB-60A2-490B-9033-A6B3EC728AAB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358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49350"/>
            <a:ext cx="4141787" cy="3105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208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</a:rPr>
              <a:t>Прохождение комплектов листов ГК-1000/3 и -200/2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107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054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704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374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9D54BC-E44D-458D-82E2-4EAC2B63F709}" type="slidenum">
              <a:rPr lang="ru-RU" altLang="ru-RU" smtClean="0"/>
              <a:pPr>
                <a:spcBef>
                  <a:spcPct val="0"/>
                </a:spcBef>
              </a:pPr>
              <a:t>5</a:t>
            </a:fld>
            <a:endParaRPr lang="ru-RU" altLang="ru-RU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524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panose="020B0604020202020204" pitchFamily="34" charset="0"/>
            </a:endParaRPr>
          </a:p>
        </p:txBody>
      </p:sp>
      <p:sp>
        <p:nvSpPr>
          <p:cNvPr id="215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53FB7C6-1E00-403F-BDA0-711488E000AC}" type="slidenum">
              <a:rPr lang="ru-RU" altLang="ru-RU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51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A6589E-A62F-4FC1-B50A-F9DB87D30F6B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0365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3FA1FD-2C2C-4A7C-B8C1-1DD6491CB723}" type="slidenum">
              <a:rPr lang="ru-RU" altLang="ru-RU"/>
              <a:pPr algn="r" eaLnBrk="1" hangingPunct="1">
                <a:spcBef>
                  <a:spcPct val="0"/>
                </a:spcBef>
              </a:pPr>
              <a:t>17</a:t>
            </a:fld>
            <a:endParaRPr lang="ru-RU" altLang="ru-RU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001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29DC08-7A54-43F0-ACA9-8756FA4B65BC}" type="slidenum">
              <a:rPr lang="ru-RU" altLang="ru-RU" smtClean="0">
                <a:solidFill>
                  <a:srgbClr val="000000"/>
                </a:solidFill>
              </a:rPr>
              <a:pPr/>
              <a:t>18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515539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Вариант, когда генерализация превышает всякий здравый смысл!</a:t>
            </a:r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477F908-56E8-488F-AC5C-D152A16B8985}" type="slidenum">
              <a:rPr lang="ru-RU" altLang="ru-RU" smtClean="0"/>
              <a:pPr/>
              <a:t>22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540770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98588" y="1149350"/>
            <a:ext cx="4141787" cy="3105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Сводный график рассмотренной в НРС Роснедра основной геолого-картографической продукции за период 2013-2018 гг.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12AFE9-A41E-406F-97FE-645D8D90BC84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945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E89CE-CA70-433E-8E40-34A4C3408C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28561-1258-4850-8964-526D79AD7F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DAE4-1362-4929-AFAD-2AB670AA1E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336529" y="273588"/>
            <a:ext cx="3877496" cy="368503"/>
            <a:chOff x="336529" y="273588"/>
            <a:chExt cx="3877496" cy="368503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2693366" cy="22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63" b="1" dirty="0" smtClean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  <a:endParaRPr lang="ru-RU" sz="863" b="1" dirty="0">
                <a:solidFill>
                  <a:srgbClr val="232C8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576346" cy="22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63" b="1" dirty="0" smtClean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772" y="6110710"/>
            <a:ext cx="541526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822" y="6110710"/>
            <a:ext cx="538479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44" y="6110710"/>
            <a:ext cx="54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527" y="6110710"/>
            <a:ext cx="54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8" t="8892" r="8860" b="8062"/>
          <a:stretch/>
        </p:blipFill>
        <p:spPr>
          <a:xfrm>
            <a:off x="292847" y="6093954"/>
            <a:ext cx="570354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871" y="610881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78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43BDB-F478-42E8-9276-CC76B56CAF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17018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59983-37CF-4792-BF3B-98068D4AC7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06C9B-B7FA-4AC7-8A0F-7CD139AFCD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7C363-1BDE-4494-AD9A-783CD8949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944E4-561E-4BAF-9228-668BC0EA7F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DD984-238F-4227-AB3C-D26FE34D6E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62EF2-CA97-415D-B122-F8DFDC48F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86A10-F69D-42E1-B8FD-F4158E700C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D1854-016F-43E0-9C99-FAB8B3FE8E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5D1D5"/>
            </a:gs>
            <a:gs pos="100000">
              <a:srgbClr val="9D9A9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3EF3439A-A932-4D6F-A7F8-B3C71FBC75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0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6.emf"/><Relationship Id="rId4" Type="http://schemas.openxmlformats.org/officeDocument/2006/relationships/image" Target="../media/image33.emf"/><Relationship Id="rId9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emf"/><Relationship Id="rId11" Type="http://schemas.openxmlformats.org/officeDocument/2006/relationships/image" Target="../media/image42.png"/><Relationship Id="rId5" Type="http://schemas.openxmlformats.org/officeDocument/2006/relationships/oleObject" Target="../embeddings/oleObject8.bin"/><Relationship Id="rId10" Type="http://schemas.openxmlformats.org/officeDocument/2006/relationships/image" Target="../media/image41.png"/><Relationship Id="rId4" Type="http://schemas.openxmlformats.org/officeDocument/2006/relationships/image" Target="../media/image37.emf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43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7.e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6" Type="http://schemas.openxmlformats.org/officeDocument/2006/relationships/hyperlink" Target="http://www.vsegei.ru/ru/info/" TargetMode="Externa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6.emf"/><Relationship Id="rId11" Type="http://schemas.openxmlformats.org/officeDocument/2006/relationships/hyperlink" Target="http://geo.mfvsegei.ru/200k/" TargetMode="External"/><Relationship Id="rId5" Type="http://schemas.openxmlformats.org/officeDocument/2006/relationships/image" Target="../media/image45.emf"/><Relationship Id="rId15" Type="http://schemas.openxmlformats.org/officeDocument/2006/relationships/image" Target="../media/image52.jpeg"/><Relationship Id="rId10" Type="http://schemas.openxmlformats.org/officeDocument/2006/relationships/image" Target="../media/image50.jpeg"/><Relationship Id="rId4" Type="http://schemas.openxmlformats.org/officeDocument/2006/relationships/image" Target="../media/image44.emf"/><Relationship Id="rId9" Type="http://schemas.openxmlformats.org/officeDocument/2006/relationships/image" Target="../media/image49.png"/><Relationship Id="rId14" Type="http://schemas.openxmlformats.org/officeDocument/2006/relationships/image" Target="../media/image5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6.emf"/><Relationship Id="rId4" Type="http://schemas.openxmlformats.org/officeDocument/2006/relationships/oleObject" Target="../embeddings/oleObject11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segei.ru/ru/info/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hyperlink" Target="http://vsegei.ru/ru/info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vsegei.ru/ru/info/" TargetMode="External"/><Relationship Id="rId3" Type="http://schemas.openxmlformats.org/officeDocument/2006/relationships/image" Target="../media/image24.jpeg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vsegei.ru/ru/info/" TargetMode="Externa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6971" y="3861048"/>
            <a:ext cx="792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«</a:t>
            </a:r>
            <a:r>
              <a:rPr lang="ru-RU" b="1" dirty="0"/>
              <a:t>Нормативно-методическое обеспечение государственного геологического картографирования территории Российской Федерации. Анализ результатов апробации комплектов Госгеолкарт-1000/3, -200/2 НРС </a:t>
            </a:r>
            <a:r>
              <a:rPr lang="ru-RU" b="1" dirty="0" err="1" smtClean="0"/>
              <a:t>Роснедра</a:t>
            </a:r>
            <a:endParaRPr lang="ru-RU" b="1" dirty="0" smtClean="0"/>
          </a:p>
          <a:p>
            <a:pPr algn="just"/>
            <a:endParaRPr lang="ru-RU" dirty="0"/>
          </a:p>
          <a:p>
            <a:pPr algn="r"/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Шишкин М.А., Ремизов Д.Н., Стуканов А.С., Ланг Е.И. (НРС </a:t>
            </a:r>
            <a:r>
              <a:rPr lang="ru-RU" sz="1400" b="1" dirty="0" err="1">
                <a:solidFill>
                  <a:schemeClr val="accent2">
                    <a:lumMod val="75000"/>
                  </a:schemeClr>
                </a:solidFill>
              </a:rPr>
              <a:t>Роснедра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/>
              <a:t>	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668159"/>
            <a:ext cx="6498169" cy="2176245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3554" y="0"/>
            <a:ext cx="7620446" cy="13961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sz="1400" b="1" kern="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Федеральное агентство по недропользованию – </a:t>
            </a:r>
            <a:r>
              <a:rPr lang="ru-RU" sz="1400" b="1" kern="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Роснедра</a:t>
            </a:r>
            <a:r>
              <a:rPr lang="ru-RU" sz="1400" b="1" kern="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/>
            </a:r>
            <a:br>
              <a:rPr lang="ru-RU" sz="1400" b="1" kern="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ru-RU" sz="1400" b="1" kern="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Научно-редакционный  совет по геологическому картированию территории Российской Федерации Федерального агентства по недропользованию (НРС </a:t>
            </a:r>
            <a:r>
              <a:rPr lang="ru-RU" sz="1400" b="1" kern="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Роснедра</a:t>
            </a:r>
            <a:r>
              <a:rPr lang="ru-RU" sz="1400" b="1" kern="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)</a:t>
            </a:r>
            <a:br>
              <a:rPr lang="ru-RU" sz="1400" b="1" kern="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ru-RU" sz="1400" b="1" kern="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Федеральное государственное бюджетное учреждение </a:t>
            </a:r>
            <a:br>
              <a:rPr lang="ru-RU" sz="1400" b="1" kern="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</a:br>
            <a:r>
              <a:rPr lang="ru-RU" sz="1400" b="1" kern="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Всероссийский научно-исследовательский институт им. А.П. Карпинского (ФГБУ ВСЕГЕИ)</a:t>
            </a:r>
            <a:endParaRPr lang="ru-RU" sz="1400" kern="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619672" cy="139613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5" descr="Герб_агентства"/>
          <p:cNvPicPr preferRelativeResize="0"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3E8EE"/>
              </a:clrFrom>
              <a:clrTo>
                <a:srgbClr val="E3E8E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3334" y="44624"/>
            <a:ext cx="788987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10"/>
          <p:cNvGrpSpPr>
            <a:grpSpLocks noChangeAspect="1"/>
          </p:cNvGrpSpPr>
          <p:nvPr/>
        </p:nvGrpSpPr>
        <p:grpSpPr bwMode="auto">
          <a:xfrm>
            <a:off x="300523" y="978052"/>
            <a:ext cx="969092" cy="373063"/>
            <a:chOff x="4649" y="346"/>
            <a:chExt cx="747" cy="235"/>
          </a:xfrm>
        </p:grpSpPr>
        <p:sp>
          <p:nvSpPr>
            <p:cNvPr id="11" name="AutoShape 9"/>
            <p:cNvSpPr>
              <a:spLocks noChangeAspect="1" noChangeArrowheads="1" noTextEdit="1"/>
            </p:cNvSpPr>
            <p:nvPr/>
          </p:nvSpPr>
          <p:spPr bwMode="auto">
            <a:xfrm>
              <a:off x="4649" y="346"/>
              <a:ext cx="747" cy="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1"/>
            <p:cNvSpPr>
              <a:spLocks noChangeAspect="1"/>
            </p:cNvSpPr>
            <p:nvPr/>
          </p:nvSpPr>
          <p:spPr bwMode="auto">
            <a:xfrm>
              <a:off x="4650" y="542"/>
              <a:ext cx="746" cy="39"/>
            </a:xfrm>
            <a:custGeom>
              <a:avLst/>
              <a:gdLst>
                <a:gd name="T0" fmla="*/ 0 w 746"/>
                <a:gd name="T1" fmla="*/ 39 h 39"/>
                <a:gd name="T2" fmla="*/ 0 w 746"/>
                <a:gd name="T3" fmla="*/ 35 h 39"/>
                <a:gd name="T4" fmla="*/ 0 w 746"/>
                <a:gd name="T5" fmla="*/ 32 h 39"/>
                <a:gd name="T6" fmla="*/ 0 w 746"/>
                <a:gd name="T7" fmla="*/ 29 h 39"/>
                <a:gd name="T8" fmla="*/ 0 w 746"/>
                <a:gd name="T9" fmla="*/ 26 h 39"/>
                <a:gd name="T10" fmla="*/ 0 w 746"/>
                <a:gd name="T11" fmla="*/ 22 h 39"/>
                <a:gd name="T12" fmla="*/ 0 w 746"/>
                <a:gd name="T13" fmla="*/ 19 h 39"/>
                <a:gd name="T14" fmla="*/ 0 w 746"/>
                <a:gd name="T15" fmla="*/ 16 h 39"/>
                <a:gd name="T16" fmla="*/ 0 w 746"/>
                <a:gd name="T17" fmla="*/ 13 h 39"/>
                <a:gd name="T18" fmla="*/ 0 w 746"/>
                <a:gd name="T19" fmla="*/ 10 h 39"/>
                <a:gd name="T20" fmla="*/ 0 w 746"/>
                <a:gd name="T21" fmla="*/ 6 h 39"/>
                <a:gd name="T22" fmla="*/ 0 w 746"/>
                <a:gd name="T23" fmla="*/ 3 h 39"/>
                <a:gd name="T24" fmla="*/ 0 w 746"/>
                <a:gd name="T25" fmla="*/ 0 h 39"/>
                <a:gd name="T26" fmla="*/ 62 w 746"/>
                <a:gd name="T27" fmla="*/ 0 h 39"/>
                <a:gd name="T28" fmla="*/ 124 w 746"/>
                <a:gd name="T29" fmla="*/ 0 h 39"/>
                <a:gd name="T30" fmla="*/ 186 w 746"/>
                <a:gd name="T31" fmla="*/ 0 h 39"/>
                <a:gd name="T32" fmla="*/ 248 w 746"/>
                <a:gd name="T33" fmla="*/ 0 h 39"/>
                <a:gd name="T34" fmla="*/ 311 w 746"/>
                <a:gd name="T35" fmla="*/ 0 h 39"/>
                <a:gd name="T36" fmla="*/ 373 w 746"/>
                <a:gd name="T37" fmla="*/ 1 h 39"/>
                <a:gd name="T38" fmla="*/ 435 w 746"/>
                <a:gd name="T39" fmla="*/ 1 h 39"/>
                <a:gd name="T40" fmla="*/ 497 w 746"/>
                <a:gd name="T41" fmla="*/ 1 h 39"/>
                <a:gd name="T42" fmla="*/ 559 w 746"/>
                <a:gd name="T43" fmla="*/ 1 h 39"/>
                <a:gd name="T44" fmla="*/ 621 w 746"/>
                <a:gd name="T45" fmla="*/ 1 h 39"/>
                <a:gd name="T46" fmla="*/ 683 w 746"/>
                <a:gd name="T47" fmla="*/ 1 h 39"/>
                <a:gd name="T48" fmla="*/ 746 w 746"/>
                <a:gd name="T49" fmla="*/ 2 h 39"/>
                <a:gd name="T50" fmla="*/ 745 w 746"/>
                <a:gd name="T51" fmla="*/ 5 h 39"/>
                <a:gd name="T52" fmla="*/ 745 w 746"/>
                <a:gd name="T53" fmla="*/ 8 h 39"/>
                <a:gd name="T54" fmla="*/ 745 w 746"/>
                <a:gd name="T55" fmla="*/ 11 h 39"/>
                <a:gd name="T56" fmla="*/ 745 w 746"/>
                <a:gd name="T57" fmla="*/ 14 h 39"/>
                <a:gd name="T58" fmla="*/ 745 w 746"/>
                <a:gd name="T59" fmla="*/ 17 h 39"/>
                <a:gd name="T60" fmla="*/ 745 w 746"/>
                <a:gd name="T61" fmla="*/ 20 h 39"/>
                <a:gd name="T62" fmla="*/ 745 w 746"/>
                <a:gd name="T63" fmla="*/ 23 h 39"/>
                <a:gd name="T64" fmla="*/ 745 w 746"/>
                <a:gd name="T65" fmla="*/ 26 h 39"/>
                <a:gd name="T66" fmla="*/ 745 w 746"/>
                <a:gd name="T67" fmla="*/ 29 h 39"/>
                <a:gd name="T68" fmla="*/ 745 w 746"/>
                <a:gd name="T69" fmla="*/ 32 h 39"/>
                <a:gd name="T70" fmla="*/ 745 w 746"/>
                <a:gd name="T71" fmla="*/ 35 h 39"/>
                <a:gd name="T72" fmla="*/ 746 w 746"/>
                <a:gd name="T73" fmla="*/ 39 h 39"/>
                <a:gd name="T74" fmla="*/ 683 w 746"/>
                <a:gd name="T75" fmla="*/ 39 h 39"/>
                <a:gd name="T76" fmla="*/ 621 w 746"/>
                <a:gd name="T77" fmla="*/ 39 h 39"/>
                <a:gd name="T78" fmla="*/ 559 w 746"/>
                <a:gd name="T79" fmla="*/ 39 h 39"/>
                <a:gd name="T80" fmla="*/ 497 w 746"/>
                <a:gd name="T81" fmla="*/ 39 h 39"/>
                <a:gd name="T82" fmla="*/ 435 w 746"/>
                <a:gd name="T83" fmla="*/ 39 h 39"/>
                <a:gd name="T84" fmla="*/ 373 w 746"/>
                <a:gd name="T85" fmla="*/ 39 h 39"/>
                <a:gd name="T86" fmla="*/ 311 w 746"/>
                <a:gd name="T87" fmla="*/ 39 h 39"/>
                <a:gd name="T88" fmla="*/ 248 w 746"/>
                <a:gd name="T89" fmla="*/ 39 h 39"/>
                <a:gd name="T90" fmla="*/ 186 w 746"/>
                <a:gd name="T91" fmla="*/ 39 h 39"/>
                <a:gd name="T92" fmla="*/ 124 w 746"/>
                <a:gd name="T93" fmla="*/ 39 h 39"/>
                <a:gd name="T94" fmla="*/ 62 w 746"/>
                <a:gd name="T95" fmla="*/ 39 h 39"/>
                <a:gd name="T96" fmla="*/ 0 w 746"/>
                <a:gd name="T97" fmla="*/ 39 h 39"/>
                <a:gd name="T98" fmla="*/ 0 w 746"/>
                <a:gd name="T99" fmla="*/ 39 h 3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746" h="39">
                  <a:moveTo>
                    <a:pt x="0" y="39"/>
                  </a:moveTo>
                  <a:lnTo>
                    <a:pt x="0" y="35"/>
                  </a:lnTo>
                  <a:lnTo>
                    <a:pt x="0" y="32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62" y="0"/>
                  </a:lnTo>
                  <a:lnTo>
                    <a:pt x="124" y="0"/>
                  </a:lnTo>
                  <a:lnTo>
                    <a:pt x="186" y="0"/>
                  </a:lnTo>
                  <a:lnTo>
                    <a:pt x="248" y="0"/>
                  </a:lnTo>
                  <a:lnTo>
                    <a:pt x="311" y="0"/>
                  </a:lnTo>
                  <a:lnTo>
                    <a:pt x="373" y="1"/>
                  </a:lnTo>
                  <a:lnTo>
                    <a:pt x="435" y="1"/>
                  </a:lnTo>
                  <a:lnTo>
                    <a:pt x="497" y="1"/>
                  </a:lnTo>
                  <a:lnTo>
                    <a:pt x="559" y="1"/>
                  </a:lnTo>
                  <a:lnTo>
                    <a:pt x="621" y="1"/>
                  </a:lnTo>
                  <a:lnTo>
                    <a:pt x="683" y="1"/>
                  </a:lnTo>
                  <a:lnTo>
                    <a:pt x="746" y="2"/>
                  </a:lnTo>
                  <a:lnTo>
                    <a:pt x="745" y="5"/>
                  </a:lnTo>
                  <a:lnTo>
                    <a:pt x="745" y="8"/>
                  </a:lnTo>
                  <a:lnTo>
                    <a:pt x="745" y="11"/>
                  </a:lnTo>
                  <a:lnTo>
                    <a:pt x="745" y="14"/>
                  </a:lnTo>
                  <a:lnTo>
                    <a:pt x="745" y="17"/>
                  </a:lnTo>
                  <a:lnTo>
                    <a:pt x="745" y="20"/>
                  </a:lnTo>
                  <a:lnTo>
                    <a:pt x="745" y="23"/>
                  </a:lnTo>
                  <a:lnTo>
                    <a:pt x="745" y="26"/>
                  </a:lnTo>
                  <a:lnTo>
                    <a:pt x="745" y="29"/>
                  </a:lnTo>
                  <a:lnTo>
                    <a:pt x="745" y="32"/>
                  </a:lnTo>
                  <a:lnTo>
                    <a:pt x="745" y="35"/>
                  </a:lnTo>
                  <a:lnTo>
                    <a:pt x="746" y="39"/>
                  </a:lnTo>
                  <a:lnTo>
                    <a:pt x="683" y="39"/>
                  </a:lnTo>
                  <a:lnTo>
                    <a:pt x="621" y="39"/>
                  </a:lnTo>
                  <a:lnTo>
                    <a:pt x="559" y="39"/>
                  </a:lnTo>
                  <a:lnTo>
                    <a:pt x="497" y="39"/>
                  </a:lnTo>
                  <a:lnTo>
                    <a:pt x="435" y="39"/>
                  </a:lnTo>
                  <a:lnTo>
                    <a:pt x="373" y="39"/>
                  </a:lnTo>
                  <a:lnTo>
                    <a:pt x="311" y="39"/>
                  </a:lnTo>
                  <a:lnTo>
                    <a:pt x="248" y="39"/>
                  </a:lnTo>
                  <a:lnTo>
                    <a:pt x="186" y="39"/>
                  </a:lnTo>
                  <a:lnTo>
                    <a:pt x="124" y="39"/>
                  </a:lnTo>
                  <a:lnTo>
                    <a:pt x="62" y="39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12"/>
            <p:cNvSpPr>
              <a:spLocks noChangeAspect="1"/>
            </p:cNvSpPr>
            <p:nvPr/>
          </p:nvSpPr>
          <p:spPr bwMode="auto">
            <a:xfrm>
              <a:off x="4849" y="443"/>
              <a:ext cx="83" cy="94"/>
            </a:xfrm>
            <a:custGeom>
              <a:avLst/>
              <a:gdLst>
                <a:gd name="T0" fmla="*/ 13 w 83"/>
                <a:gd name="T1" fmla="*/ 81 h 94"/>
                <a:gd name="T2" fmla="*/ 1 w 83"/>
                <a:gd name="T3" fmla="*/ 60 h 94"/>
                <a:gd name="T4" fmla="*/ 2 w 83"/>
                <a:gd name="T5" fmla="*/ 36 h 94"/>
                <a:gd name="T6" fmla="*/ 6 w 83"/>
                <a:gd name="T7" fmla="*/ 24 h 94"/>
                <a:gd name="T8" fmla="*/ 10 w 83"/>
                <a:gd name="T9" fmla="*/ 18 h 94"/>
                <a:gd name="T10" fmla="*/ 15 w 83"/>
                <a:gd name="T11" fmla="*/ 12 h 94"/>
                <a:gd name="T12" fmla="*/ 21 w 83"/>
                <a:gd name="T13" fmla="*/ 8 h 94"/>
                <a:gd name="T14" fmla="*/ 26 w 83"/>
                <a:gd name="T15" fmla="*/ 4 h 94"/>
                <a:gd name="T16" fmla="*/ 32 w 83"/>
                <a:gd name="T17" fmla="*/ 2 h 94"/>
                <a:gd name="T18" fmla="*/ 41 w 83"/>
                <a:gd name="T19" fmla="*/ 1 h 94"/>
                <a:gd name="T20" fmla="*/ 52 w 83"/>
                <a:gd name="T21" fmla="*/ 1 h 94"/>
                <a:gd name="T22" fmla="*/ 64 w 83"/>
                <a:gd name="T23" fmla="*/ 3 h 94"/>
                <a:gd name="T24" fmla="*/ 69 w 83"/>
                <a:gd name="T25" fmla="*/ 4 h 94"/>
                <a:gd name="T26" fmla="*/ 72 w 83"/>
                <a:gd name="T27" fmla="*/ 4 h 94"/>
                <a:gd name="T28" fmla="*/ 74 w 83"/>
                <a:gd name="T29" fmla="*/ 4 h 94"/>
                <a:gd name="T30" fmla="*/ 74 w 83"/>
                <a:gd name="T31" fmla="*/ 3 h 94"/>
                <a:gd name="T32" fmla="*/ 74 w 83"/>
                <a:gd name="T33" fmla="*/ 2 h 94"/>
                <a:gd name="T34" fmla="*/ 75 w 83"/>
                <a:gd name="T35" fmla="*/ 1 h 94"/>
                <a:gd name="T36" fmla="*/ 76 w 83"/>
                <a:gd name="T37" fmla="*/ 0 h 94"/>
                <a:gd name="T38" fmla="*/ 77 w 83"/>
                <a:gd name="T39" fmla="*/ 0 h 94"/>
                <a:gd name="T40" fmla="*/ 78 w 83"/>
                <a:gd name="T41" fmla="*/ 0 h 94"/>
                <a:gd name="T42" fmla="*/ 79 w 83"/>
                <a:gd name="T43" fmla="*/ 8 h 94"/>
                <a:gd name="T44" fmla="*/ 80 w 83"/>
                <a:gd name="T45" fmla="*/ 18 h 94"/>
                <a:gd name="T46" fmla="*/ 80 w 83"/>
                <a:gd name="T47" fmla="*/ 28 h 94"/>
                <a:gd name="T48" fmla="*/ 80 w 83"/>
                <a:gd name="T49" fmla="*/ 31 h 94"/>
                <a:gd name="T50" fmla="*/ 80 w 83"/>
                <a:gd name="T51" fmla="*/ 31 h 94"/>
                <a:gd name="T52" fmla="*/ 79 w 83"/>
                <a:gd name="T53" fmla="*/ 31 h 94"/>
                <a:gd name="T54" fmla="*/ 73 w 83"/>
                <a:gd name="T55" fmla="*/ 18 h 94"/>
                <a:gd name="T56" fmla="*/ 62 w 83"/>
                <a:gd name="T57" fmla="*/ 8 h 94"/>
                <a:gd name="T58" fmla="*/ 47 w 83"/>
                <a:gd name="T59" fmla="*/ 6 h 94"/>
                <a:gd name="T60" fmla="*/ 36 w 83"/>
                <a:gd name="T61" fmla="*/ 8 h 94"/>
                <a:gd name="T62" fmla="*/ 29 w 83"/>
                <a:gd name="T63" fmla="*/ 12 h 94"/>
                <a:gd name="T64" fmla="*/ 25 w 83"/>
                <a:gd name="T65" fmla="*/ 16 h 94"/>
                <a:gd name="T66" fmla="*/ 22 w 83"/>
                <a:gd name="T67" fmla="*/ 20 h 94"/>
                <a:gd name="T68" fmla="*/ 19 w 83"/>
                <a:gd name="T69" fmla="*/ 25 h 94"/>
                <a:gd name="T70" fmla="*/ 17 w 83"/>
                <a:gd name="T71" fmla="*/ 33 h 94"/>
                <a:gd name="T72" fmla="*/ 16 w 83"/>
                <a:gd name="T73" fmla="*/ 40 h 94"/>
                <a:gd name="T74" fmla="*/ 16 w 83"/>
                <a:gd name="T75" fmla="*/ 47 h 94"/>
                <a:gd name="T76" fmla="*/ 16 w 83"/>
                <a:gd name="T77" fmla="*/ 53 h 94"/>
                <a:gd name="T78" fmla="*/ 20 w 83"/>
                <a:gd name="T79" fmla="*/ 67 h 94"/>
                <a:gd name="T80" fmla="*/ 29 w 83"/>
                <a:gd name="T81" fmla="*/ 79 h 94"/>
                <a:gd name="T82" fmla="*/ 47 w 83"/>
                <a:gd name="T83" fmla="*/ 85 h 94"/>
                <a:gd name="T84" fmla="*/ 55 w 83"/>
                <a:gd name="T85" fmla="*/ 86 h 94"/>
                <a:gd name="T86" fmla="*/ 56 w 83"/>
                <a:gd name="T87" fmla="*/ 85 h 94"/>
                <a:gd name="T88" fmla="*/ 58 w 83"/>
                <a:gd name="T89" fmla="*/ 85 h 94"/>
                <a:gd name="T90" fmla="*/ 66 w 83"/>
                <a:gd name="T91" fmla="*/ 83 h 94"/>
                <a:gd name="T92" fmla="*/ 73 w 83"/>
                <a:gd name="T93" fmla="*/ 77 h 94"/>
                <a:gd name="T94" fmla="*/ 80 w 83"/>
                <a:gd name="T95" fmla="*/ 71 h 94"/>
                <a:gd name="T96" fmla="*/ 81 w 83"/>
                <a:gd name="T97" fmla="*/ 70 h 94"/>
                <a:gd name="T98" fmla="*/ 82 w 83"/>
                <a:gd name="T99" fmla="*/ 70 h 94"/>
                <a:gd name="T100" fmla="*/ 83 w 83"/>
                <a:gd name="T101" fmla="*/ 71 h 94"/>
                <a:gd name="T102" fmla="*/ 75 w 83"/>
                <a:gd name="T103" fmla="*/ 83 h 94"/>
                <a:gd name="T104" fmla="*/ 62 w 83"/>
                <a:gd name="T105" fmla="*/ 90 h 94"/>
                <a:gd name="T106" fmla="*/ 48 w 83"/>
                <a:gd name="T107" fmla="*/ 93 h 94"/>
                <a:gd name="T108" fmla="*/ 41 w 83"/>
                <a:gd name="T109" fmla="*/ 94 h 94"/>
                <a:gd name="T110" fmla="*/ 37 w 83"/>
                <a:gd name="T111" fmla="*/ 93 h 94"/>
                <a:gd name="T112" fmla="*/ 34 w 83"/>
                <a:gd name="T113" fmla="*/ 92 h 9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3" h="94">
                  <a:moveTo>
                    <a:pt x="33" y="92"/>
                  </a:moveTo>
                  <a:lnTo>
                    <a:pt x="25" y="89"/>
                  </a:lnTo>
                  <a:lnTo>
                    <a:pt x="19" y="85"/>
                  </a:lnTo>
                  <a:lnTo>
                    <a:pt x="13" y="81"/>
                  </a:lnTo>
                  <a:lnTo>
                    <a:pt x="9" y="76"/>
                  </a:lnTo>
                  <a:lnTo>
                    <a:pt x="5" y="71"/>
                  </a:lnTo>
                  <a:lnTo>
                    <a:pt x="3" y="66"/>
                  </a:lnTo>
                  <a:lnTo>
                    <a:pt x="1" y="60"/>
                  </a:lnTo>
                  <a:lnTo>
                    <a:pt x="0" y="54"/>
                  </a:lnTo>
                  <a:lnTo>
                    <a:pt x="0" y="48"/>
                  </a:lnTo>
                  <a:lnTo>
                    <a:pt x="1" y="42"/>
                  </a:lnTo>
                  <a:lnTo>
                    <a:pt x="2" y="36"/>
                  </a:lnTo>
                  <a:lnTo>
                    <a:pt x="3" y="29"/>
                  </a:lnTo>
                  <a:lnTo>
                    <a:pt x="4" y="27"/>
                  </a:lnTo>
                  <a:lnTo>
                    <a:pt x="5" y="26"/>
                  </a:lnTo>
                  <a:lnTo>
                    <a:pt x="6" y="24"/>
                  </a:lnTo>
                  <a:lnTo>
                    <a:pt x="7" y="23"/>
                  </a:lnTo>
                  <a:lnTo>
                    <a:pt x="8" y="21"/>
                  </a:lnTo>
                  <a:lnTo>
                    <a:pt x="9" y="20"/>
                  </a:lnTo>
                  <a:lnTo>
                    <a:pt x="10" y="18"/>
                  </a:lnTo>
                  <a:lnTo>
                    <a:pt x="11" y="17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5" y="12"/>
                  </a:lnTo>
                  <a:lnTo>
                    <a:pt x="16" y="10"/>
                  </a:lnTo>
                  <a:lnTo>
                    <a:pt x="18" y="9"/>
                  </a:lnTo>
                  <a:lnTo>
                    <a:pt x="19" y="8"/>
                  </a:lnTo>
                  <a:lnTo>
                    <a:pt x="21" y="8"/>
                  </a:lnTo>
                  <a:lnTo>
                    <a:pt x="22" y="7"/>
                  </a:lnTo>
                  <a:lnTo>
                    <a:pt x="23" y="6"/>
                  </a:lnTo>
                  <a:lnTo>
                    <a:pt x="25" y="5"/>
                  </a:lnTo>
                  <a:lnTo>
                    <a:pt x="26" y="4"/>
                  </a:lnTo>
                  <a:lnTo>
                    <a:pt x="27" y="4"/>
                  </a:lnTo>
                  <a:lnTo>
                    <a:pt x="29" y="3"/>
                  </a:lnTo>
                  <a:lnTo>
                    <a:pt x="30" y="2"/>
                  </a:lnTo>
                  <a:lnTo>
                    <a:pt x="32" y="2"/>
                  </a:lnTo>
                  <a:lnTo>
                    <a:pt x="33" y="1"/>
                  </a:lnTo>
                  <a:lnTo>
                    <a:pt x="36" y="1"/>
                  </a:lnTo>
                  <a:lnTo>
                    <a:pt x="39" y="1"/>
                  </a:lnTo>
                  <a:lnTo>
                    <a:pt x="41" y="1"/>
                  </a:lnTo>
                  <a:lnTo>
                    <a:pt x="44" y="1"/>
                  </a:lnTo>
                  <a:lnTo>
                    <a:pt x="46" y="1"/>
                  </a:lnTo>
                  <a:lnTo>
                    <a:pt x="49" y="1"/>
                  </a:lnTo>
                  <a:lnTo>
                    <a:pt x="52" y="1"/>
                  </a:lnTo>
                  <a:lnTo>
                    <a:pt x="54" y="1"/>
                  </a:lnTo>
                  <a:lnTo>
                    <a:pt x="57" y="2"/>
                  </a:lnTo>
                  <a:lnTo>
                    <a:pt x="60" y="2"/>
                  </a:lnTo>
                  <a:lnTo>
                    <a:pt x="64" y="3"/>
                  </a:lnTo>
                  <a:lnTo>
                    <a:pt x="67" y="4"/>
                  </a:lnTo>
                  <a:lnTo>
                    <a:pt x="68" y="4"/>
                  </a:lnTo>
                  <a:lnTo>
                    <a:pt x="69" y="4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2" y="4"/>
                  </a:lnTo>
                  <a:lnTo>
                    <a:pt x="73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3"/>
                  </a:lnTo>
                  <a:lnTo>
                    <a:pt x="79" y="5"/>
                  </a:lnTo>
                  <a:lnTo>
                    <a:pt x="79" y="8"/>
                  </a:lnTo>
                  <a:lnTo>
                    <a:pt x="79" y="11"/>
                  </a:lnTo>
                  <a:lnTo>
                    <a:pt x="80" y="13"/>
                  </a:lnTo>
                  <a:lnTo>
                    <a:pt x="80" y="16"/>
                  </a:lnTo>
                  <a:lnTo>
                    <a:pt x="80" y="18"/>
                  </a:lnTo>
                  <a:lnTo>
                    <a:pt x="80" y="21"/>
                  </a:lnTo>
                  <a:lnTo>
                    <a:pt x="80" y="23"/>
                  </a:lnTo>
                  <a:lnTo>
                    <a:pt x="80" y="26"/>
                  </a:lnTo>
                  <a:lnTo>
                    <a:pt x="80" y="28"/>
                  </a:lnTo>
                  <a:lnTo>
                    <a:pt x="81" y="31"/>
                  </a:lnTo>
                  <a:lnTo>
                    <a:pt x="80" y="31"/>
                  </a:lnTo>
                  <a:lnTo>
                    <a:pt x="79" y="31"/>
                  </a:lnTo>
                  <a:lnTo>
                    <a:pt x="77" y="26"/>
                  </a:lnTo>
                  <a:lnTo>
                    <a:pt x="75" y="21"/>
                  </a:lnTo>
                  <a:lnTo>
                    <a:pt x="73" y="18"/>
                  </a:lnTo>
                  <a:lnTo>
                    <a:pt x="70" y="14"/>
                  </a:lnTo>
                  <a:lnTo>
                    <a:pt x="67" y="12"/>
                  </a:lnTo>
                  <a:lnTo>
                    <a:pt x="65" y="10"/>
                  </a:lnTo>
                  <a:lnTo>
                    <a:pt x="62" y="8"/>
                  </a:lnTo>
                  <a:lnTo>
                    <a:pt x="58" y="7"/>
                  </a:lnTo>
                  <a:lnTo>
                    <a:pt x="55" y="6"/>
                  </a:lnTo>
                  <a:lnTo>
                    <a:pt x="51" y="6"/>
                  </a:lnTo>
                  <a:lnTo>
                    <a:pt x="47" y="6"/>
                  </a:lnTo>
                  <a:lnTo>
                    <a:pt x="42" y="6"/>
                  </a:lnTo>
                  <a:lnTo>
                    <a:pt x="40" y="7"/>
                  </a:lnTo>
                  <a:lnTo>
                    <a:pt x="38" y="8"/>
                  </a:lnTo>
                  <a:lnTo>
                    <a:pt x="36" y="8"/>
                  </a:lnTo>
                  <a:lnTo>
                    <a:pt x="34" y="9"/>
                  </a:lnTo>
                  <a:lnTo>
                    <a:pt x="32" y="10"/>
                  </a:lnTo>
                  <a:lnTo>
                    <a:pt x="31" y="11"/>
                  </a:lnTo>
                  <a:lnTo>
                    <a:pt x="29" y="12"/>
                  </a:lnTo>
                  <a:lnTo>
                    <a:pt x="28" y="12"/>
                  </a:lnTo>
                  <a:lnTo>
                    <a:pt x="27" y="13"/>
                  </a:lnTo>
                  <a:lnTo>
                    <a:pt x="26" y="15"/>
                  </a:lnTo>
                  <a:lnTo>
                    <a:pt x="25" y="16"/>
                  </a:lnTo>
                  <a:lnTo>
                    <a:pt x="24" y="17"/>
                  </a:lnTo>
                  <a:lnTo>
                    <a:pt x="23" y="18"/>
                  </a:lnTo>
                  <a:lnTo>
                    <a:pt x="22" y="19"/>
                  </a:lnTo>
                  <a:lnTo>
                    <a:pt x="22" y="20"/>
                  </a:lnTo>
                  <a:lnTo>
                    <a:pt x="21" y="21"/>
                  </a:lnTo>
                  <a:lnTo>
                    <a:pt x="20" y="22"/>
                  </a:lnTo>
                  <a:lnTo>
                    <a:pt x="20" y="24"/>
                  </a:lnTo>
                  <a:lnTo>
                    <a:pt x="19" y="25"/>
                  </a:lnTo>
                  <a:lnTo>
                    <a:pt x="19" y="27"/>
                  </a:lnTo>
                  <a:lnTo>
                    <a:pt x="18" y="29"/>
                  </a:lnTo>
                  <a:lnTo>
                    <a:pt x="17" y="31"/>
                  </a:lnTo>
                  <a:lnTo>
                    <a:pt x="17" y="33"/>
                  </a:lnTo>
                  <a:lnTo>
                    <a:pt x="16" y="36"/>
                  </a:lnTo>
                  <a:lnTo>
                    <a:pt x="16" y="37"/>
                  </a:lnTo>
                  <a:lnTo>
                    <a:pt x="16" y="39"/>
                  </a:lnTo>
                  <a:lnTo>
                    <a:pt x="16" y="40"/>
                  </a:lnTo>
                  <a:lnTo>
                    <a:pt x="16" y="42"/>
                  </a:lnTo>
                  <a:lnTo>
                    <a:pt x="16" y="43"/>
                  </a:lnTo>
                  <a:lnTo>
                    <a:pt x="16" y="45"/>
                  </a:lnTo>
                  <a:lnTo>
                    <a:pt x="16" y="47"/>
                  </a:lnTo>
                  <a:lnTo>
                    <a:pt x="16" y="48"/>
                  </a:lnTo>
                  <a:lnTo>
                    <a:pt x="16" y="50"/>
                  </a:lnTo>
                  <a:lnTo>
                    <a:pt x="16" y="52"/>
                  </a:lnTo>
                  <a:lnTo>
                    <a:pt x="16" y="53"/>
                  </a:lnTo>
                  <a:lnTo>
                    <a:pt x="16" y="54"/>
                  </a:lnTo>
                  <a:lnTo>
                    <a:pt x="17" y="59"/>
                  </a:lnTo>
                  <a:lnTo>
                    <a:pt x="19" y="63"/>
                  </a:lnTo>
                  <a:lnTo>
                    <a:pt x="20" y="67"/>
                  </a:lnTo>
                  <a:lnTo>
                    <a:pt x="22" y="70"/>
                  </a:lnTo>
                  <a:lnTo>
                    <a:pt x="24" y="74"/>
                  </a:lnTo>
                  <a:lnTo>
                    <a:pt x="26" y="76"/>
                  </a:lnTo>
                  <a:lnTo>
                    <a:pt x="29" y="79"/>
                  </a:lnTo>
                  <a:lnTo>
                    <a:pt x="32" y="81"/>
                  </a:lnTo>
                  <a:lnTo>
                    <a:pt x="37" y="83"/>
                  </a:lnTo>
                  <a:lnTo>
                    <a:pt x="41" y="84"/>
                  </a:lnTo>
                  <a:lnTo>
                    <a:pt x="47" y="85"/>
                  </a:lnTo>
                  <a:lnTo>
                    <a:pt x="53" y="86"/>
                  </a:lnTo>
                  <a:lnTo>
                    <a:pt x="54" y="86"/>
                  </a:lnTo>
                  <a:lnTo>
                    <a:pt x="55" y="86"/>
                  </a:lnTo>
                  <a:lnTo>
                    <a:pt x="56" y="86"/>
                  </a:lnTo>
                  <a:lnTo>
                    <a:pt x="56" y="85"/>
                  </a:lnTo>
                  <a:lnTo>
                    <a:pt x="57" y="85"/>
                  </a:lnTo>
                  <a:lnTo>
                    <a:pt x="58" y="85"/>
                  </a:lnTo>
                  <a:lnTo>
                    <a:pt x="61" y="84"/>
                  </a:lnTo>
                  <a:lnTo>
                    <a:pt x="64" y="83"/>
                  </a:lnTo>
                  <a:lnTo>
                    <a:pt x="66" y="83"/>
                  </a:lnTo>
                  <a:lnTo>
                    <a:pt x="68" y="81"/>
                  </a:lnTo>
                  <a:lnTo>
                    <a:pt x="70" y="80"/>
                  </a:lnTo>
                  <a:lnTo>
                    <a:pt x="72" y="79"/>
                  </a:lnTo>
                  <a:lnTo>
                    <a:pt x="73" y="77"/>
                  </a:lnTo>
                  <a:lnTo>
                    <a:pt x="75" y="76"/>
                  </a:lnTo>
                  <a:lnTo>
                    <a:pt x="77" y="74"/>
                  </a:lnTo>
                  <a:lnTo>
                    <a:pt x="78" y="73"/>
                  </a:lnTo>
                  <a:lnTo>
                    <a:pt x="80" y="71"/>
                  </a:lnTo>
                  <a:lnTo>
                    <a:pt x="81" y="69"/>
                  </a:lnTo>
                  <a:lnTo>
                    <a:pt x="81" y="70"/>
                  </a:lnTo>
                  <a:lnTo>
                    <a:pt x="82" y="70"/>
                  </a:lnTo>
                  <a:lnTo>
                    <a:pt x="82" y="71"/>
                  </a:lnTo>
                  <a:lnTo>
                    <a:pt x="83" y="71"/>
                  </a:lnTo>
                  <a:lnTo>
                    <a:pt x="80" y="76"/>
                  </a:lnTo>
                  <a:lnTo>
                    <a:pt x="78" y="79"/>
                  </a:lnTo>
                  <a:lnTo>
                    <a:pt x="75" y="83"/>
                  </a:lnTo>
                  <a:lnTo>
                    <a:pt x="72" y="85"/>
                  </a:lnTo>
                  <a:lnTo>
                    <a:pt x="69" y="87"/>
                  </a:lnTo>
                  <a:lnTo>
                    <a:pt x="66" y="89"/>
                  </a:lnTo>
                  <a:lnTo>
                    <a:pt x="62" y="90"/>
                  </a:lnTo>
                  <a:lnTo>
                    <a:pt x="59" y="91"/>
                  </a:lnTo>
                  <a:lnTo>
                    <a:pt x="55" y="92"/>
                  </a:lnTo>
                  <a:lnTo>
                    <a:pt x="51" y="93"/>
                  </a:lnTo>
                  <a:lnTo>
                    <a:pt x="48" y="93"/>
                  </a:lnTo>
                  <a:lnTo>
                    <a:pt x="44" y="94"/>
                  </a:lnTo>
                  <a:lnTo>
                    <a:pt x="43" y="94"/>
                  </a:lnTo>
                  <a:lnTo>
                    <a:pt x="42" y="94"/>
                  </a:lnTo>
                  <a:lnTo>
                    <a:pt x="41" y="94"/>
                  </a:lnTo>
                  <a:lnTo>
                    <a:pt x="40" y="93"/>
                  </a:lnTo>
                  <a:lnTo>
                    <a:pt x="39" y="93"/>
                  </a:lnTo>
                  <a:lnTo>
                    <a:pt x="38" y="93"/>
                  </a:lnTo>
                  <a:lnTo>
                    <a:pt x="37" y="93"/>
                  </a:lnTo>
                  <a:lnTo>
                    <a:pt x="36" y="93"/>
                  </a:lnTo>
                  <a:lnTo>
                    <a:pt x="35" y="93"/>
                  </a:lnTo>
                  <a:lnTo>
                    <a:pt x="34" y="92"/>
                  </a:lnTo>
                  <a:lnTo>
                    <a:pt x="33" y="9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3"/>
            <p:cNvSpPr>
              <a:spLocks noChangeAspect="1"/>
            </p:cNvSpPr>
            <p:nvPr/>
          </p:nvSpPr>
          <p:spPr bwMode="auto">
            <a:xfrm>
              <a:off x="4650" y="530"/>
              <a:ext cx="95" cy="6"/>
            </a:xfrm>
            <a:custGeom>
              <a:avLst/>
              <a:gdLst>
                <a:gd name="T0" fmla="*/ 0 w 95"/>
                <a:gd name="T1" fmla="*/ 6 h 6"/>
                <a:gd name="T2" fmla="*/ 0 w 95"/>
                <a:gd name="T3" fmla="*/ 5 h 6"/>
                <a:gd name="T4" fmla="*/ 0 w 95"/>
                <a:gd name="T5" fmla="*/ 5 h 6"/>
                <a:gd name="T6" fmla="*/ 0 w 95"/>
                <a:gd name="T7" fmla="*/ 4 h 6"/>
                <a:gd name="T8" fmla="*/ 0 w 95"/>
                <a:gd name="T9" fmla="*/ 4 h 6"/>
                <a:gd name="T10" fmla="*/ 0 w 95"/>
                <a:gd name="T11" fmla="*/ 3 h 6"/>
                <a:gd name="T12" fmla="*/ 0 w 95"/>
                <a:gd name="T13" fmla="*/ 3 h 6"/>
                <a:gd name="T14" fmla="*/ 0 w 95"/>
                <a:gd name="T15" fmla="*/ 2 h 6"/>
                <a:gd name="T16" fmla="*/ 0 w 95"/>
                <a:gd name="T17" fmla="*/ 2 h 6"/>
                <a:gd name="T18" fmla="*/ 0 w 95"/>
                <a:gd name="T19" fmla="*/ 1 h 6"/>
                <a:gd name="T20" fmla="*/ 0 w 95"/>
                <a:gd name="T21" fmla="*/ 1 h 6"/>
                <a:gd name="T22" fmla="*/ 0 w 95"/>
                <a:gd name="T23" fmla="*/ 0 h 6"/>
                <a:gd name="T24" fmla="*/ 0 w 95"/>
                <a:gd name="T25" fmla="*/ 0 h 6"/>
                <a:gd name="T26" fmla="*/ 8 w 95"/>
                <a:gd name="T27" fmla="*/ 0 h 6"/>
                <a:gd name="T28" fmla="*/ 16 w 95"/>
                <a:gd name="T29" fmla="*/ 0 h 6"/>
                <a:gd name="T30" fmla="*/ 24 w 95"/>
                <a:gd name="T31" fmla="*/ 0 h 6"/>
                <a:gd name="T32" fmla="*/ 32 w 95"/>
                <a:gd name="T33" fmla="*/ 0 h 6"/>
                <a:gd name="T34" fmla="*/ 40 w 95"/>
                <a:gd name="T35" fmla="*/ 0 h 6"/>
                <a:gd name="T36" fmla="*/ 47 w 95"/>
                <a:gd name="T37" fmla="*/ 0 h 6"/>
                <a:gd name="T38" fmla="*/ 55 w 95"/>
                <a:gd name="T39" fmla="*/ 0 h 6"/>
                <a:gd name="T40" fmla="*/ 63 w 95"/>
                <a:gd name="T41" fmla="*/ 0 h 6"/>
                <a:gd name="T42" fmla="*/ 71 w 95"/>
                <a:gd name="T43" fmla="*/ 0 h 6"/>
                <a:gd name="T44" fmla="*/ 79 w 95"/>
                <a:gd name="T45" fmla="*/ 0 h 6"/>
                <a:gd name="T46" fmla="*/ 87 w 95"/>
                <a:gd name="T47" fmla="*/ 0 h 6"/>
                <a:gd name="T48" fmla="*/ 95 w 95"/>
                <a:gd name="T49" fmla="*/ 0 h 6"/>
                <a:gd name="T50" fmla="*/ 95 w 95"/>
                <a:gd name="T51" fmla="*/ 0 h 6"/>
                <a:gd name="T52" fmla="*/ 95 w 95"/>
                <a:gd name="T53" fmla="*/ 1 h 6"/>
                <a:gd name="T54" fmla="*/ 95 w 95"/>
                <a:gd name="T55" fmla="*/ 1 h 6"/>
                <a:gd name="T56" fmla="*/ 95 w 95"/>
                <a:gd name="T57" fmla="*/ 2 h 6"/>
                <a:gd name="T58" fmla="*/ 95 w 95"/>
                <a:gd name="T59" fmla="*/ 2 h 6"/>
                <a:gd name="T60" fmla="*/ 95 w 95"/>
                <a:gd name="T61" fmla="*/ 3 h 6"/>
                <a:gd name="T62" fmla="*/ 95 w 95"/>
                <a:gd name="T63" fmla="*/ 3 h 6"/>
                <a:gd name="T64" fmla="*/ 95 w 95"/>
                <a:gd name="T65" fmla="*/ 4 h 6"/>
                <a:gd name="T66" fmla="*/ 95 w 95"/>
                <a:gd name="T67" fmla="*/ 4 h 6"/>
                <a:gd name="T68" fmla="*/ 95 w 95"/>
                <a:gd name="T69" fmla="*/ 5 h 6"/>
                <a:gd name="T70" fmla="*/ 95 w 95"/>
                <a:gd name="T71" fmla="*/ 5 h 6"/>
                <a:gd name="T72" fmla="*/ 95 w 95"/>
                <a:gd name="T73" fmla="*/ 6 h 6"/>
                <a:gd name="T74" fmla="*/ 87 w 95"/>
                <a:gd name="T75" fmla="*/ 6 h 6"/>
                <a:gd name="T76" fmla="*/ 79 w 95"/>
                <a:gd name="T77" fmla="*/ 6 h 6"/>
                <a:gd name="T78" fmla="*/ 71 w 95"/>
                <a:gd name="T79" fmla="*/ 6 h 6"/>
                <a:gd name="T80" fmla="*/ 63 w 95"/>
                <a:gd name="T81" fmla="*/ 6 h 6"/>
                <a:gd name="T82" fmla="*/ 55 w 95"/>
                <a:gd name="T83" fmla="*/ 6 h 6"/>
                <a:gd name="T84" fmla="*/ 47 w 95"/>
                <a:gd name="T85" fmla="*/ 6 h 6"/>
                <a:gd name="T86" fmla="*/ 40 w 95"/>
                <a:gd name="T87" fmla="*/ 6 h 6"/>
                <a:gd name="T88" fmla="*/ 32 w 95"/>
                <a:gd name="T89" fmla="*/ 6 h 6"/>
                <a:gd name="T90" fmla="*/ 24 w 95"/>
                <a:gd name="T91" fmla="*/ 6 h 6"/>
                <a:gd name="T92" fmla="*/ 16 w 95"/>
                <a:gd name="T93" fmla="*/ 6 h 6"/>
                <a:gd name="T94" fmla="*/ 8 w 95"/>
                <a:gd name="T95" fmla="*/ 6 h 6"/>
                <a:gd name="T96" fmla="*/ 0 w 95"/>
                <a:gd name="T97" fmla="*/ 6 h 6"/>
                <a:gd name="T98" fmla="*/ 0 w 95"/>
                <a:gd name="T99" fmla="*/ 6 h 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5" h="6">
                  <a:moveTo>
                    <a:pt x="0" y="6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55" y="0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95" y="1"/>
                  </a:lnTo>
                  <a:lnTo>
                    <a:pt x="95" y="2"/>
                  </a:lnTo>
                  <a:lnTo>
                    <a:pt x="95" y="3"/>
                  </a:lnTo>
                  <a:lnTo>
                    <a:pt x="95" y="4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1" y="6"/>
                  </a:lnTo>
                  <a:lnTo>
                    <a:pt x="63" y="6"/>
                  </a:lnTo>
                  <a:lnTo>
                    <a:pt x="55" y="6"/>
                  </a:lnTo>
                  <a:lnTo>
                    <a:pt x="47" y="6"/>
                  </a:lnTo>
                  <a:lnTo>
                    <a:pt x="40" y="6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16" y="6"/>
                  </a:lnTo>
                  <a:lnTo>
                    <a:pt x="8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14"/>
            <p:cNvSpPr>
              <a:spLocks noChangeAspect="1" noEditPoints="1"/>
            </p:cNvSpPr>
            <p:nvPr/>
          </p:nvSpPr>
          <p:spPr bwMode="auto">
            <a:xfrm>
              <a:off x="4751" y="444"/>
              <a:ext cx="84" cy="92"/>
            </a:xfrm>
            <a:custGeom>
              <a:avLst/>
              <a:gdLst>
                <a:gd name="T0" fmla="*/ 1 w 84"/>
                <a:gd name="T1" fmla="*/ 92 h 92"/>
                <a:gd name="T2" fmla="*/ 1 w 84"/>
                <a:gd name="T3" fmla="*/ 91 h 92"/>
                <a:gd name="T4" fmla="*/ 1 w 84"/>
                <a:gd name="T5" fmla="*/ 91 h 92"/>
                <a:gd name="T6" fmla="*/ 4 w 84"/>
                <a:gd name="T7" fmla="*/ 90 h 92"/>
                <a:gd name="T8" fmla="*/ 7 w 84"/>
                <a:gd name="T9" fmla="*/ 89 h 92"/>
                <a:gd name="T10" fmla="*/ 11 w 84"/>
                <a:gd name="T11" fmla="*/ 86 h 92"/>
                <a:gd name="T12" fmla="*/ 12 w 84"/>
                <a:gd name="T13" fmla="*/ 66 h 92"/>
                <a:gd name="T14" fmla="*/ 12 w 84"/>
                <a:gd name="T15" fmla="*/ 39 h 92"/>
                <a:gd name="T16" fmla="*/ 12 w 84"/>
                <a:gd name="T17" fmla="*/ 13 h 92"/>
                <a:gd name="T18" fmla="*/ 11 w 84"/>
                <a:gd name="T19" fmla="*/ 6 h 92"/>
                <a:gd name="T20" fmla="*/ 10 w 84"/>
                <a:gd name="T21" fmla="*/ 5 h 92"/>
                <a:gd name="T22" fmla="*/ 8 w 84"/>
                <a:gd name="T23" fmla="*/ 4 h 92"/>
                <a:gd name="T24" fmla="*/ 6 w 84"/>
                <a:gd name="T25" fmla="*/ 4 h 92"/>
                <a:gd name="T26" fmla="*/ 4 w 84"/>
                <a:gd name="T27" fmla="*/ 3 h 92"/>
                <a:gd name="T28" fmla="*/ 1 w 84"/>
                <a:gd name="T29" fmla="*/ 2 h 92"/>
                <a:gd name="T30" fmla="*/ 1 w 84"/>
                <a:gd name="T31" fmla="*/ 2 h 92"/>
                <a:gd name="T32" fmla="*/ 1 w 84"/>
                <a:gd name="T33" fmla="*/ 1 h 92"/>
                <a:gd name="T34" fmla="*/ 1 w 84"/>
                <a:gd name="T35" fmla="*/ 0 h 92"/>
                <a:gd name="T36" fmla="*/ 14 w 84"/>
                <a:gd name="T37" fmla="*/ 0 h 92"/>
                <a:gd name="T38" fmla="*/ 31 w 84"/>
                <a:gd name="T39" fmla="*/ 0 h 92"/>
                <a:gd name="T40" fmla="*/ 48 w 84"/>
                <a:gd name="T41" fmla="*/ 0 h 92"/>
                <a:gd name="T42" fmla="*/ 59 w 84"/>
                <a:gd name="T43" fmla="*/ 1 h 92"/>
                <a:gd name="T44" fmla="*/ 69 w 84"/>
                <a:gd name="T45" fmla="*/ 6 h 92"/>
                <a:gd name="T46" fmla="*/ 76 w 84"/>
                <a:gd name="T47" fmla="*/ 16 h 92"/>
                <a:gd name="T48" fmla="*/ 76 w 84"/>
                <a:gd name="T49" fmla="*/ 28 h 92"/>
                <a:gd name="T50" fmla="*/ 73 w 84"/>
                <a:gd name="T51" fmla="*/ 36 h 92"/>
                <a:gd name="T52" fmla="*/ 65 w 84"/>
                <a:gd name="T53" fmla="*/ 43 h 92"/>
                <a:gd name="T54" fmla="*/ 72 w 84"/>
                <a:gd name="T55" fmla="*/ 49 h 92"/>
                <a:gd name="T56" fmla="*/ 81 w 84"/>
                <a:gd name="T57" fmla="*/ 58 h 92"/>
                <a:gd name="T58" fmla="*/ 83 w 84"/>
                <a:gd name="T59" fmla="*/ 74 h 92"/>
                <a:gd name="T60" fmla="*/ 79 w 84"/>
                <a:gd name="T61" fmla="*/ 83 h 92"/>
                <a:gd name="T62" fmla="*/ 73 w 84"/>
                <a:gd name="T63" fmla="*/ 88 h 92"/>
                <a:gd name="T64" fmla="*/ 66 w 84"/>
                <a:gd name="T65" fmla="*/ 90 h 92"/>
                <a:gd name="T66" fmla="*/ 53 w 84"/>
                <a:gd name="T67" fmla="*/ 92 h 92"/>
                <a:gd name="T68" fmla="*/ 30 w 84"/>
                <a:gd name="T69" fmla="*/ 92 h 92"/>
                <a:gd name="T70" fmla="*/ 6 w 84"/>
                <a:gd name="T71" fmla="*/ 92 h 92"/>
                <a:gd name="T72" fmla="*/ 28 w 84"/>
                <a:gd name="T73" fmla="*/ 87 h 92"/>
                <a:gd name="T74" fmla="*/ 28 w 84"/>
                <a:gd name="T75" fmla="*/ 74 h 92"/>
                <a:gd name="T76" fmla="*/ 28 w 84"/>
                <a:gd name="T77" fmla="*/ 61 h 92"/>
                <a:gd name="T78" fmla="*/ 28 w 84"/>
                <a:gd name="T79" fmla="*/ 48 h 92"/>
                <a:gd name="T80" fmla="*/ 48 w 84"/>
                <a:gd name="T81" fmla="*/ 48 h 92"/>
                <a:gd name="T82" fmla="*/ 63 w 84"/>
                <a:gd name="T83" fmla="*/ 55 h 92"/>
                <a:gd name="T84" fmla="*/ 67 w 84"/>
                <a:gd name="T85" fmla="*/ 74 h 92"/>
                <a:gd name="T86" fmla="*/ 57 w 84"/>
                <a:gd name="T87" fmla="*/ 84 h 92"/>
                <a:gd name="T88" fmla="*/ 45 w 84"/>
                <a:gd name="T89" fmla="*/ 87 h 92"/>
                <a:gd name="T90" fmla="*/ 34 w 84"/>
                <a:gd name="T91" fmla="*/ 87 h 92"/>
                <a:gd name="T92" fmla="*/ 31 w 84"/>
                <a:gd name="T93" fmla="*/ 43 h 92"/>
                <a:gd name="T94" fmla="*/ 29 w 84"/>
                <a:gd name="T95" fmla="*/ 43 h 92"/>
                <a:gd name="T96" fmla="*/ 28 w 84"/>
                <a:gd name="T97" fmla="*/ 43 h 92"/>
                <a:gd name="T98" fmla="*/ 28 w 84"/>
                <a:gd name="T99" fmla="*/ 37 h 92"/>
                <a:gd name="T100" fmla="*/ 28 w 84"/>
                <a:gd name="T101" fmla="*/ 25 h 92"/>
                <a:gd name="T102" fmla="*/ 28 w 84"/>
                <a:gd name="T103" fmla="*/ 12 h 92"/>
                <a:gd name="T104" fmla="*/ 37 w 84"/>
                <a:gd name="T105" fmla="*/ 6 h 92"/>
                <a:gd name="T106" fmla="*/ 52 w 84"/>
                <a:gd name="T107" fmla="*/ 9 h 92"/>
                <a:gd name="T108" fmla="*/ 62 w 84"/>
                <a:gd name="T109" fmla="*/ 16 h 92"/>
                <a:gd name="T110" fmla="*/ 63 w 84"/>
                <a:gd name="T111" fmla="*/ 23 h 92"/>
                <a:gd name="T112" fmla="*/ 64 w 84"/>
                <a:gd name="T113" fmla="*/ 26 h 92"/>
                <a:gd name="T114" fmla="*/ 63 w 84"/>
                <a:gd name="T115" fmla="*/ 29 h 92"/>
                <a:gd name="T116" fmla="*/ 59 w 84"/>
                <a:gd name="T117" fmla="*/ 37 h 92"/>
                <a:gd name="T118" fmla="*/ 48 w 84"/>
                <a:gd name="T119" fmla="*/ 42 h 92"/>
                <a:gd name="T120" fmla="*/ 36 w 84"/>
                <a:gd name="T121" fmla="*/ 43 h 9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4" h="92">
                  <a:moveTo>
                    <a:pt x="0" y="92"/>
                  </a:moveTo>
                  <a:lnTo>
                    <a:pt x="1" y="92"/>
                  </a:lnTo>
                  <a:lnTo>
                    <a:pt x="1" y="91"/>
                  </a:lnTo>
                  <a:lnTo>
                    <a:pt x="0" y="90"/>
                  </a:lnTo>
                  <a:lnTo>
                    <a:pt x="2" y="90"/>
                  </a:lnTo>
                  <a:lnTo>
                    <a:pt x="3" y="90"/>
                  </a:lnTo>
                  <a:lnTo>
                    <a:pt x="4" y="90"/>
                  </a:lnTo>
                  <a:lnTo>
                    <a:pt x="5" y="90"/>
                  </a:lnTo>
                  <a:lnTo>
                    <a:pt x="6" y="90"/>
                  </a:lnTo>
                  <a:lnTo>
                    <a:pt x="6" y="89"/>
                  </a:lnTo>
                  <a:lnTo>
                    <a:pt x="7" y="89"/>
                  </a:lnTo>
                  <a:lnTo>
                    <a:pt x="8" y="89"/>
                  </a:lnTo>
                  <a:lnTo>
                    <a:pt x="9" y="88"/>
                  </a:lnTo>
                  <a:lnTo>
                    <a:pt x="10" y="87"/>
                  </a:lnTo>
                  <a:lnTo>
                    <a:pt x="11" y="86"/>
                  </a:lnTo>
                  <a:lnTo>
                    <a:pt x="12" y="85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2" y="66"/>
                  </a:lnTo>
                  <a:lnTo>
                    <a:pt x="12" y="59"/>
                  </a:lnTo>
                  <a:lnTo>
                    <a:pt x="12" y="52"/>
                  </a:lnTo>
                  <a:lnTo>
                    <a:pt x="12" y="46"/>
                  </a:lnTo>
                  <a:lnTo>
                    <a:pt x="12" y="39"/>
                  </a:lnTo>
                  <a:lnTo>
                    <a:pt x="12" y="33"/>
                  </a:lnTo>
                  <a:lnTo>
                    <a:pt x="12" y="26"/>
                  </a:lnTo>
                  <a:lnTo>
                    <a:pt x="12" y="19"/>
                  </a:lnTo>
                  <a:lnTo>
                    <a:pt x="12" y="13"/>
                  </a:lnTo>
                  <a:lnTo>
                    <a:pt x="12" y="6"/>
                  </a:lnTo>
                  <a:lnTo>
                    <a:pt x="11" y="6"/>
                  </a:lnTo>
                  <a:lnTo>
                    <a:pt x="11" y="5"/>
                  </a:lnTo>
                  <a:lnTo>
                    <a:pt x="10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6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2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31" y="0"/>
                  </a:lnTo>
                  <a:lnTo>
                    <a:pt x="35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7" y="1"/>
                  </a:lnTo>
                  <a:lnTo>
                    <a:pt x="59" y="1"/>
                  </a:lnTo>
                  <a:lnTo>
                    <a:pt x="62" y="2"/>
                  </a:lnTo>
                  <a:lnTo>
                    <a:pt x="64" y="3"/>
                  </a:lnTo>
                  <a:lnTo>
                    <a:pt x="67" y="4"/>
                  </a:lnTo>
                  <a:lnTo>
                    <a:pt x="69" y="6"/>
                  </a:lnTo>
                  <a:lnTo>
                    <a:pt x="71" y="8"/>
                  </a:lnTo>
                  <a:lnTo>
                    <a:pt x="73" y="10"/>
                  </a:lnTo>
                  <a:lnTo>
                    <a:pt x="75" y="13"/>
                  </a:lnTo>
                  <a:lnTo>
                    <a:pt x="76" y="16"/>
                  </a:lnTo>
                  <a:lnTo>
                    <a:pt x="77" y="20"/>
                  </a:lnTo>
                  <a:lnTo>
                    <a:pt x="77" y="23"/>
                  </a:lnTo>
                  <a:lnTo>
                    <a:pt x="77" y="26"/>
                  </a:lnTo>
                  <a:lnTo>
                    <a:pt x="76" y="28"/>
                  </a:lnTo>
                  <a:lnTo>
                    <a:pt x="76" y="30"/>
                  </a:lnTo>
                  <a:lnTo>
                    <a:pt x="75" y="32"/>
                  </a:lnTo>
                  <a:lnTo>
                    <a:pt x="74" y="34"/>
                  </a:lnTo>
                  <a:lnTo>
                    <a:pt x="73" y="36"/>
                  </a:lnTo>
                  <a:lnTo>
                    <a:pt x="71" y="37"/>
                  </a:lnTo>
                  <a:lnTo>
                    <a:pt x="70" y="39"/>
                  </a:lnTo>
                  <a:lnTo>
                    <a:pt x="68" y="41"/>
                  </a:lnTo>
                  <a:lnTo>
                    <a:pt x="65" y="43"/>
                  </a:lnTo>
                  <a:lnTo>
                    <a:pt x="63" y="45"/>
                  </a:lnTo>
                  <a:lnTo>
                    <a:pt x="66" y="46"/>
                  </a:lnTo>
                  <a:lnTo>
                    <a:pt x="69" y="47"/>
                  </a:lnTo>
                  <a:lnTo>
                    <a:pt x="72" y="49"/>
                  </a:lnTo>
                  <a:lnTo>
                    <a:pt x="75" y="51"/>
                  </a:lnTo>
                  <a:lnTo>
                    <a:pt x="77" y="53"/>
                  </a:lnTo>
                  <a:lnTo>
                    <a:pt x="79" y="55"/>
                  </a:lnTo>
                  <a:lnTo>
                    <a:pt x="81" y="58"/>
                  </a:lnTo>
                  <a:lnTo>
                    <a:pt x="83" y="62"/>
                  </a:lnTo>
                  <a:lnTo>
                    <a:pt x="84" y="65"/>
                  </a:lnTo>
                  <a:lnTo>
                    <a:pt x="84" y="69"/>
                  </a:lnTo>
                  <a:lnTo>
                    <a:pt x="83" y="74"/>
                  </a:lnTo>
                  <a:lnTo>
                    <a:pt x="81" y="79"/>
                  </a:lnTo>
                  <a:lnTo>
                    <a:pt x="81" y="81"/>
                  </a:lnTo>
                  <a:lnTo>
                    <a:pt x="80" y="82"/>
                  </a:lnTo>
                  <a:lnTo>
                    <a:pt x="79" y="83"/>
                  </a:lnTo>
                  <a:lnTo>
                    <a:pt x="77" y="85"/>
                  </a:lnTo>
                  <a:lnTo>
                    <a:pt x="76" y="86"/>
                  </a:lnTo>
                  <a:lnTo>
                    <a:pt x="74" y="87"/>
                  </a:lnTo>
                  <a:lnTo>
                    <a:pt x="73" y="88"/>
                  </a:lnTo>
                  <a:lnTo>
                    <a:pt x="71" y="89"/>
                  </a:lnTo>
                  <a:lnTo>
                    <a:pt x="69" y="89"/>
                  </a:lnTo>
                  <a:lnTo>
                    <a:pt x="68" y="90"/>
                  </a:lnTo>
                  <a:lnTo>
                    <a:pt x="66" y="90"/>
                  </a:lnTo>
                  <a:lnTo>
                    <a:pt x="64" y="91"/>
                  </a:lnTo>
                  <a:lnTo>
                    <a:pt x="61" y="91"/>
                  </a:lnTo>
                  <a:lnTo>
                    <a:pt x="57" y="91"/>
                  </a:lnTo>
                  <a:lnTo>
                    <a:pt x="53" y="92"/>
                  </a:lnTo>
                  <a:lnTo>
                    <a:pt x="48" y="92"/>
                  </a:lnTo>
                  <a:lnTo>
                    <a:pt x="42" y="92"/>
                  </a:lnTo>
                  <a:lnTo>
                    <a:pt x="36" y="92"/>
                  </a:lnTo>
                  <a:lnTo>
                    <a:pt x="30" y="92"/>
                  </a:lnTo>
                  <a:lnTo>
                    <a:pt x="24" y="92"/>
                  </a:lnTo>
                  <a:lnTo>
                    <a:pt x="18" y="92"/>
                  </a:lnTo>
                  <a:lnTo>
                    <a:pt x="12" y="92"/>
                  </a:lnTo>
                  <a:lnTo>
                    <a:pt x="6" y="92"/>
                  </a:lnTo>
                  <a:lnTo>
                    <a:pt x="0" y="92"/>
                  </a:lnTo>
                  <a:close/>
                  <a:moveTo>
                    <a:pt x="34" y="87"/>
                  </a:moveTo>
                  <a:lnTo>
                    <a:pt x="28" y="87"/>
                  </a:lnTo>
                  <a:lnTo>
                    <a:pt x="28" y="84"/>
                  </a:lnTo>
                  <a:lnTo>
                    <a:pt x="28" y="81"/>
                  </a:lnTo>
                  <a:lnTo>
                    <a:pt x="28" y="77"/>
                  </a:lnTo>
                  <a:lnTo>
                    <a:pt x="28" y="74"/>
                  </a:lnTo>
                  <a:lnTo>
                    <a:pt x="28" y="70"/>
                  </a:lnTo>
                  <a:lnTo>
                    <a:pt x="28" y="67"/>
                  </a:lnTo>
                  <a:lnTo>
                    <a:pt x="28" y="64"/>
                  </a:lnTo>
                  <a:lnTo>
                    <a:pt x="28" y="61"/>
                  </a:lnTo>
                  <a:lnTo>
                    <a:pt x="28" y="57"/>
                  </a:lnTo>
                  <a:lnTo>
                    <a:pt x="28" y="54"/>
                  </a:lnTo>
                  <a:lnTo>
                    <a:pt x="28" y="51"/>
                  </a:lnTo>
                  <a:lnTo>
                    <a:pt x="28" y="48"/>
                  </a:lnTo>
                  <a:lnTo>
                    <a:pt x="33" y="48"/>
                  </a:lnTo>
                  <a:lnTo>
                    <a:pt x="38" y="48"/>
                  </a:lnTo>
                  <a:lnTo>
                    <a:pt x="42" y="48"/>
                  </a:lnTo>
                  <a:lnTo>
                    <a:pt x="48" y="48"/>
                  </a:lnTo>
                  <a:lnTo>
                    <a:pt x="52" y="49"/>
                  </a:lnTo>
                  <a:lnTo>
                    <a:pt x="56" y="51"/>
                  </a:lnTo>
                  <a:lnTo>
                    <a:pt x="60" y="52"/>
                  </a:lnTo>
                  <a:lnTo>
                    <a:pt x="63" y="55"/>
                  </a:lnTo>
                  <a:lnTo>
                    <a:pt x="66" y="58"/>
                  </a:lnTo>
                  <a:lnTo>
                    <a:pt x="67" y="62"/>
                  </a:lnTo>
                  <a:lnTo>
                    <a:pt x="68" y="68"/>
                  </a:lnTo>
                  <a:lnTo>
                    <a:pt x="67" y="74"/>
                  </a:lnTo>
                  <a:lnTo>
                    <a:pt x="65" y="78"/>
                  </a:lnTo>
                  <a:lnTo>
                    <a:pt x="63" y="81"/>
                  </a:lnTo>
                  <a:lnTo>
                    <a:pt x="60" y="83"/>
                  </a:lnTo>
                  <a:lnTo>
                    <a:pt x="57" y="84"/>
                  </a:lnTo>
                  <a:lnTo>
                    <a:pt x="55" y="85"/>
                  </a:lnTo>
                  <a:lnTo>
                    <a:pt x="51" y="86"/>
                  </a:lnTo>
                  <a:lnTo>
                    <a:pt x="48" y="87"/>
                  </a:lnTo>
                  <a:lnTo>
                    <a:pt x="45" y="87"/>
                  </a:lnTo>
                  <a:lnTo>
                    <a:pt x="42" y="87"/>
                  </a:lnTo>
                  <a:lnTo>
                    <a:pt x="39" y="87"/>
                  </a:lnTo>
                  <a:lnTo>
                    <a:pt x="36" y="87"/>
                  </a:lnTo>
                  <a:lnTo>
                    <a:pt x="34" y="87"/>
                  </a:lnTo>
                  <a:close/>
                  <a:moveTo>
                    <a:pt x="31" y="43"/>
                  </a:move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8" y="43"/>
                  </a:lnTo>
                  <a:lnTo>
                    <a:pt x="28" y="40"/>
                  </a:lnTo>
                  <a:lnTo>
                    <a:pt x="28" y="37"/>
                  </a:lnTo>
                  <a:lnTo>
                    <a:pt x="28" y="34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5"/>
                  </a:lnTo>
                  <a:lnTo>
                    <a:pt x="28" y="21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8" y="12"/>
                  </a:lnTo>
                  <a:lnTo>
                    <a:pt x="28" y="9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37" y="6"/>
                  </a:lnTo>
                  <a:lnTo>
                    <a:pt x="41" y="6"/>
                  </a:lnTo>
                  <a:lnTo>
                    <a:pt x="45" y="7"/>
                  </a:lnTo>
                  <a:lnTo>
                    <a:pt x="49" y="7"/>
                  </a:lnTo>
                  <a:lnTo>
                    <a:pt x="52" y="9"/>
                  </a:lnTo>
                  <a:lnTo>
                    <a:pt x="55" y="10"/>
                  </a:lnTo>
                  <a:lnTo>
                    <a:pt x="58" y="11"/>
                  </a:lnTo>
                  <a:lnTo>
                    <a:pt x="60" y="14"/>
                  </a:lnTo>
                  <a:lnTo>
                    <a:pt x="62" y="16"/>
                  </a:lnTo>
                  <a:lnTo>
                    <a:pt x="63" y="18"/>
                  </a:lnTo>
                  <a:lnTo>
                    <a:pt x="63" y="21"/>
                  </a:lnTo>
                  <a:lnTo>
                    <a:pt x="63" y="23"/>
                  </a:lnTo>
                  <a:lnTo>
                    <a:pt x="63" y="24"/>
                  </a:lnTo>
                  <a:lnTo>
                    <a:pt x="64" y="25"/>
                  </a:lnTo>
                  <a:lnTo>
                    <a:pt x="64" y="26"/>
                  </a:lnTo>
                  <a:lnTo>
                    <a:pt x="64" y="27"/>
                  </a:lnTo>
                  <a:lnTo>
                    <a:pt x="63" y="28"/>
                  </a:lnTo>
                  <a:lnTo>
                    <a:pt x="63" y="29"/>
                  </a:lnTo>
                  <a:lnTo>
                    <a:pt x="63" y="30"/>
                  </a:lnTo>
                  <a:lnTo>
                    <a:pt x="62" y="31"/>
                  </a:lnTo>
                  <a:lnTo>
                    <a:pt x="61" y="34"/>
                  </a:lnTo>
                  <a:lnTo>
                    <a:pt x="59" y="37"/>
                  </a:lnTo>
                  <a:lnTo>
                    <a:pt x="56" y="39"/>
                  </a:lnTo>
                  <a:lnTo>
                    <a:pt x="54" y="40"/>
                  </a:lnTo>
                  <a:lnTo>
                    <a:pt x="51" y="42"/>
                  </a:lnTo>
                  <a:lnTo>
                    <a:pt x="48" y="42"/>
                  </a:lnTo>
                  <a:lnTo>
                    <a:pt x="45" y="43"/>
                  </a:lnTo>
                  <a:lnTo>
                    <a:pt x="42" y="43"/>
                  </a:lnTo>
                  <a:lnTo>
                    <a:pt x="39" y="43"/>
                  </a:lnTo>
                  <a:lnTo>
                    <a:pt x="36" y="43"/>
                  </a:lnTo>
                  <a:lnTo>
                    <a:pt x="34" y="43"/>
                  </a:lnTo>
                  <a:lnTo>
                    <a:pt x="31" y="43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5"/>
            <p:cNvSpPr>
              <a:spLocks noChangeAspect="1"/>
            </p:cNvSpPr>
            <p:nvPr/>
          </p:nvSpPr>
          <p:spPr bwMode="auto">
            <a:xfrm>
              <a:off x="4940" y="444"/>
              <a:ext cx="80" cy="92"/>
            </a:xfrm>
            <a:custGeom>
              <a:avLst/>
              <a:gdLst>
                <a:gd name="T0" fmla="*/ 0 w 80"/>
                <a:gd name="T1" fmla="*/ 91 h 92"/>
                <a:gd name="T2" fmla="*/ 0 w 80"/>
                <a:gd name="T3" fmla="*/ 91 h 92"/>
                <a:gd name="T4" fmla="*/ 0 w 80"/>
                <a:gd name="T5" fmla="*/ 90 h 92"/>
                <a:gd name="T6" fmla="*/ 3 w 80"/>
                <a:gd name="T7" fmla="*/ 89 h 92"/>
                <a:gd name="T8" fmla="*/ 8 w 80"/>
                <a:gd name="T9" fmla="*/ 88 h 92"/>
                <a:gd name="T10" fmla="*/ 12 w 80"/>
                <a:gd name="T11" fmla="*/ 87 h 92"/>
                <a:gd name="T12" fmla="*/ 11 w 80"/>
                <a:gd name="T13" fmla="*/ 5 h 92"/>
                <a:gd name="T14" fmla="*/ 5 w 80"/>
                <a:gd name="T15" fmla="*/ 3 h 92"/>
                <a:gd name="T16" fmla="*/ 1 w 80"/>
                <a:gd name="T17" fmla="*/ 3 h 92"/>
                <a:gd name="T18" fmla="*/ 0 w 80"/>
                <a:gd name="T19" fmla="*/ 2 h 92"/>
                <a:gd name="T20" fmla="*/ 0 w 80"/>
                <a:gd name="T21" fmla="*/ 1 h 92"/>
                <a:gd name="T22" fmla="*/ 0 w 80"/>
                <a:gd name="T23" fmla="*/ 1 h 92"/>
                <a:gd name="T24" fmla="*/ 12 w 80"/>
                <a:gd name="T25" fmla="*/ 0 h 92"/>
                <a:gd name="T26" fmla="*/ 36 w 80"/>
                <a:gd name="T27" fmla="*/ 0 h 92"/>
                <a:gd name="T28" fmla="*/ 59 w 80"/>
                <a:gd name="T29" fmla="*/ 0 h 92"/>
                <a:gd name="T30" fmla="*/ 71 w 80"/>
                <a:gd name="T31" fmla="*/ 4 h 92"/>
                <a:gd name="T32" fmla="*/ 72 w 80"/>
                <a:gd name="T33" fmla="*/ 10 h 92"/>
                <a:gd name="T34" fmla="*/ 72 w 80"/>
                <a:gd name="T35" fmla="*/ 17 h 92"/>
                <a:gd name="T36" fmla="*/ 72 w 80"/>
                <a:gd name="T37" fmla="*/ 20 h 92"/>
                <a:gd name="T38" fmla="*/ 71 w 80"/>
                <a:gd name="T39" fmla="*/ 20 h 92"/>
                <a:gd name="T40" fmla="*/ 71 w 80"/>
                <a:gd name="T41" fmla="*/ 20 h 92"/>
                <a:gd name="T42" fmla="*/ 69 w 80"/>
                <a:gd name="T43" fmla="*/ 18 h 92"/>
                <a:gd name="T44" fmla="*/ 67 w 80"/>
                <a:gd name="T45" fmla="*/ 13 h 92"/>
                <a:gd name="T46" fmla="*/ 65 w 80"/>
                <a:gd name="T47" fmla="*/ 9 h 92"/>
                <a:gd name="T48" fmla="*/ 58 w 80"/>
                <a:gd name="T49" fmla="*/ 6 h 92"/>
                <a:gd name="T50" fmla="*/ 46 w 80"/>
                <a:gd name="T51" fmla="*/ 6 h 92"/>
                <a:gd name="T52" fmla="*/ 33 w 80"/>
                <a:gd name="T53" fmla="*/ 5 h 92"/>
                <a:gd name="T54" fmla="*/ 28 w 80"/>
                <a:gd name="T55" fmla="*/ 32 h 92"/>
                <a:gd name="T56" fmla="*/ 28 w 80"/>
                <a:gd name="T57" fmla="*/ 36 h 92"/>
                <a:gd name="T58" fmla="*/ 28 w 80"/>
                <a:gd name="T59" fmla="*/ 39 h 92"/>
                <a:gd name="T60" fmla="*/ 29 w 80"/>
                <a:gd name="T61" fmla="*/ 41 h 92"/>
                <a:gd name="T62" fmla="*/ 39 w 80"/>
                <a:gd name="T63" fmla="*/ 41 h 92"/>
                <a:gd name="T64" fmla="*/ 50 w 80"/>
                <a:gd name="T65" fmla="*/ 40 h 92"/>
                <a:gd name="T66" fmla="*/ 58 w 80"/>
                <a:gd name="T67" fmla="*/ 38 h 92"/>
                <a:gd name="T68" fmla="*/ 59 w 80"/>
                <a:gd name="T69" fmla="*/ 34 h 92"/>
                <a:gd name="T70" fmla="*/ 61 w 80"/>
                <a:gd name="T71" fmla="*/ 30 h 92"/>
                <a:gd name="T72" fmla="*/ 62 w 80"/>
                <a:gd name="T73" fmla="*/ 27 h 92"/>
                <a:gd name="T74" fmla="*/ 62 w 80"/>
                <a:gd name="T75" fmla="*/ 27 h 92"/>
                <a:gd name="T76" fmla="*/ 63 w 80"/>
                <a:gd name="T77" fmla="*/ 27 h 92"/>
                <a:gd name="T78" fmla="*/ 64 w 80"/>
                <a:gd name="T79" fmla="*/ 60 h 92"/>
                <a:gd name="T80" fmla="*/ 63 w 80"/>
                <a:gd name="T81" fmla="*/ 60 h 92"/>
                <a:gd name="T82" fmla="*/ 62 w 80"/>
                <a:gd name="T83" fmla="*/ 60 h 92"/>
                <a:gd name="T84" fmla="*/ 62 w 80"/>
                <a:gd name="T85" fmla="*/ 60 h 92"/>
                <a:gd name="T86" fmla="*/ 60 w 80"/>
                <a:gd name="T87" fmla="*/ 53 h 92"/>
                <a:gd name="T88" fmla="*/ 59 w 80"/>
                <a:gd name="T89" fmla="*/ 49 h 92"/>
                <a:gd name="T90" fmla="*/ 55 w 80"/>
                <a:gd name="T91" fmla="*/ 47 h 92"/>
                <a:gd name="T92" fmla="*/ 46 w 80"/>
                <a:gd name="T93" fmla="*/ 46 h 92"/>
                <a:gd name="T94" fmla="*/ 36 w 80"/>
                <a:gd name="T95" fmla="*/ 46 h 92"/>
                <a:gd name="T96" fmla="*/ 27 w 80"/>
                <a:gd name="T97" fmla="*/ 46 h 92"/>
                <a:gd name="T98" fmla="*/ 38 w 80"/>
                <a:gd name="T99" fmla="*/ 87 h 92"/>
                <a:gd name="T100" fmla="*/ 57 w 80"/>
                <a:gd name="T101" fmla="*/ 86 h 92"/>
                <a:gd name="T102" fmla="*/ 74 w 80"/>
                <a:gd name="T103" fmla="*/ 74 h 92"/>
                <a:gd name="T104" fmla="*/ 77 w 80"/>
                <a:gd name="T105" fmla="*/ 68 h 92"/>
                <a:gd name="T106" fmla="*/ 79 w 80"/>
                <a:gd name="T107" fmla="*/ 68 h 92"/>
                <a:gd name="T108" fmla="*/ 80 w 80"/>
                <a:gd name="T109" fmla="*/ 68 h 92"/>
                <a:gd name="T110" fmla="*/ 78 w 80"/>
                <a:gd name="T111" fmla="*/ 74 h 92"/>
                <a:gd name="T112" fmla="*/ 76 w 80"/>
                <a:gd name="T113" fmla="*/ 82 h 92"/>
                <a:gd name="T114" fmla="*/ 73 w 80"/>
                <a:gd name="T115" fmla="*/ 90 h 92"/>
                <a:gd name="T116" fmla="*/ 55 w 80"/>
                <a:gd name="T117" fmla="*/ 92 h 92"/>
                <a:gd name="T118" fmla="*/ 30 w 80"/>
                <a:gd name="T119" fmla="*/ 92 h 92"/>
                <a:gd name="T120" fmla="*/ 6 w 80"/>
                <a:gd name="T121" fmla="*/ 92 h 9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0" h="92">
                  <a:moveTo>
                    <a:pt x="0" y="92"/>
                  </a:moveTo>
                  <a:lnTo>
                    <a:pt x="0" y="92"/>
                  </a:lnTo>
                  <a:lnTo>
                    <a:pt x="0" y="91"/>
                  </a:lnTo>
                  <a:lnTo>
                    <a:pt x="0" y="90"/>
                  </a:lnTo>
                  <a:lnTo>
                    <a:pt x="1" y="89"/>
                  </a:lnTo>
                  <a:lnTo>
                    <a:pt x="2" y="89"/>
                  </a:lnTo>
                  <a:lnTo>
                    <a:pt x="3" y="89"/>
                  </a:lnTo>
                  <a:lnTo>
                    <a:pt x="4" y="89"/>
                  </a:lnTo>
                  <a:lnTo>
                    <a:pt x="5" y="88"/>
                  </a:lnTo>
                  <a:lnTo>
                    <a:pt x="7" y="88"/>
                  </a:lnTo>
                  <a:lnTo>
                    <a:pt x="8" y="88"/>
                  </a:lnTo>
                  <a:lnTo>
                    <a:pt x="9" y="88"/>
                  </a:lnTo>
                  <a:lnTo>
                    <a:pt x="10" y="88"/>
                  </a:lnTo>
                  <a:lnTo>
                    <a:pt x="11" y="87"/>
                  </a:lnTo>
                  <a:lnTo>
                    <a:pt x="12" y="87"/>
                  </a:lnTo>
                  <a:lnTo>
                    <a:pt x="13" y="87"/>
                  </a:lnTo>
                  <a:lnTo>
                    <a:pt x="13" y="9"/>
                  </a:lnTo>
                  <a:lnTo>
                    <a:pt x="12" y="7"/>
                  </a:lnTo>
                  <a:lnTo>
                    <a:pt x="11" y="5"/>
                  </a:lnTo>
                  <a:lnTo>
                    <a:pt x="9" y="4"/>
                  </a:lnTo>
                  <a:lnTo>
                    <a:pt x="8" y="4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59" y="0"/>
                  </a:lnTo>
                  <a:lnTo>
                    <a:pt x="65" y="0"/>
                  </a:lnTo>
                  <a:lnTo>
                    <a:pt x="71" y="0"/>
                  </a:lnTo>
                  <a:lnTo>
                    <a:pt x="71" y="2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2" y="10"/>
                  </a:lnTo>
                  <a:lnTo>
                    <a:pt x="72" y="12"/>
                  </a:lnTo>
                  <a:lnTo>
                    <a:pt x="72" y="13"/>
                  </a:lnTo>
                  <a:lnTo>
                    <a:pt x="72" y="15"/>
                  </a:lnTo>
                  <a:lnTo>
                    <a:pt x="72" y="17"/>
                  </a:lnTo>
                  <a:lnTo>
                    <a:pt x="72" y="18"/>
                  </a:lnTo>
                  <a:lnTo>
                    <a:pt x="73" y="20"/>
                  </a:lnTo>
                  <a:lnTo>
                    <a:pt x="72" y="20"/>
                  </a:lnTo>
                  <a:lnTo>
                    <a:pt x="71" y="20"/>
                  </a:lnTo>
                  <a:lnTo>
                    <a:pt x="70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8" y="15"/>
                  </a:lnTo>
                  <a:lnTo>
                    <a:pt x="68" y="14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6" y="11"/>
                  </a:lnTo>
                  <a:lnTo>
                    <a:pt x="66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4" y="7"/>
                  </a:lnTo>
                  <a:lnTo>
                    <a:pt x="61" y="6"/>
                  </a:lnTo>
                  <a:lnTo>
                    <a:pt x="58" y="6"/>
                  </a:lnTo>
                  <a:lnTo>
                    <a:pt x="55" y="6"/>
                  </a:lnTo>
                  <a:lnTo>
                    <a:pt x="52" y="6"/>
                  </a:lnTo>
                  <a:lnTo>
                    <a:pt x="49" y="6"/>
                  </a:lnTo>
                  <a:lnTo>
                    <a:pt x="46" y="6"/>
                  </a:lnTo>
                  <a:lnTo>
                    <a:pt x="43" y="6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3" y="5"/>
                  </a:lnTo>
                  <a:lnTo>
                    <a:pt x="31" y="5"/>
                  </a:lnTo>
                  <a:lnTo>
                    <a:pt x="27" y="5"/>
                  </a:lnTo>
                  <a:lnTo>
                    <a:pt x="27" y="32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8" y="34"/>
                  </a:lnTo>
                  <a:lnTo>
                    <a:pt x="28" y="35"/>
                  </a:lnTo>
                  <a:lnTo>
                    <a:pt x="28" y="36"/>
                  </a:lnTo>
                  <a:lnTo>
                    <a:pt x="28" y="37"/>
                  </a:lnTo>
                  <a:lnTo>
                    <a:pt x="28" y="38"/>
                  </a:lnTo>
                  <a:lnTo>
                    <a:pt x="28" y="39"/>
                  </a:lnTo>
                  <a:lnTo>
                    <a:pt x="28" y="40"/>
                  </a:lnTo>
                  <a:lnTo>
                    <a:pt x="27" y="41"/>
                  </a:lnTo>
                  <a:lnTo>
                    <a:pt x="29" y="41"/>
                  </a:lnTo>
                  <a:lnTo>
                    <a:pt x="32" y="41"/>
                  </a:lnTo>
                  <a:lnTo>
                    <a:pt x="34" y="41"/>
                  </a:lnTo>
                  <a:lnTo>
                    <a:pt x="36" y="41"/>
                  </a:lnTo>
                  <a:lnTo>
                    <a:pt x="39" y="41"/>
                  </a:lnTo>
                  <a:lnTo>
                    <a:pt x="41" y="41"/>
                  </a:lnTo>
                  <a:lnTo>
                    <a:pt x="44" y="41"/>
                  </a:lnTo>
                  <a:lnTo>
                    <a:pt x="47" y="41"/>
                  </a:lnTo>
                  <a:lnTo>
                    <a:pt x="50" y="40"/>
                  </a:lnTo>
                  <a:lnTo>
                    <a:pt x="52" y="40"/>
                  </a:lnTo>
                  <a:lnTo>
                    <a:pt x="55" y="40"/>
                  </a:lnTo>
                  <a:lnTo>
                    <a:pt x="57" y="39"/>
                  </a:lnTo>
                  <a:lnTo>
                    <a:pt x="58" y="38"/>
                  </a:lnTo>
                  <a:lnTo>
                    <a:pt x="58" y="37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4"/>
                  </a:lnTo>
                  <a:lnTo>
                    <a:pt x="60" y="33"/>
                  </a:lnTo>
                  <a:lnTo>
                    <a:pt x="60" y="32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9"/>
                  </a:lnTo>
                  <a:lnTo>
                    <a:pt x="61" y="28"/>
                  </a:lnTo>
                  <a:lnTo>
                    <a:pt x="62" y="27"/>
                  </a:lnTo>
                  <a:lnTo>
                    <a:pt x="63" y="27"/>
                  </a:lnTo>
                  <a:lnTo>
                    <a:pt x="64" y="27"/>
                  </a:lnTo>
                  <a:lnTo>
                    <a:pt x="64" y="60"/>
                  </a:lnTo>
                  <a:lnTo>
                    <a:pt x="63" y="60"/>
                  </a:lnTo>
                  <a:lnTo>
                    <a:pt x="62" y="60"/>
                  </a:lnTo>
                  <a:lnTo>
                    <a:pt x="61" y="58"/>
                  </a:lnTo>
                  <a:lnTo>
                    <a:pt x="61" y="56"/>
                  </a:lnTo>
                  <a:lnTo>
                    <a:pt x="60" y="54"/>
                  </a:lnTo>
                  <a:lnTo>
                    <a:pt x="60" y="53"/>
                  </a:lnTo>
                  <a:lnTo>
                    <a:pt x="60" y="52"/>
                  </a:lnTo>
                  <a:lnTo>
                    <a:pt x="60" y="51"/>
                  </a:lnTo>
                  <a:lnTo>
                    <a:pt x="59" y="50"/>
                  </a:lnTo>
                  <a:lnTo>
                    <a:pt x="59" y="49"/>
                  </a:lnTo>
                  <a:lnTo>
                    <a:pt x="58" y="49"/>
                  </a:lnTo>
                  <a:lnTo>
                    <a:pt x="57" y="48"/>
                  </a:lnTo>
                  <a:lnTo>
                    <a:pt x="57" y="47"/>
                  </a:lnTo>
                  <a:lnTo>
                    <a:pt x="55" y="47"/>
                  </a:lnTo>
                  <a:lnTo>
                    <a:pt x="53" y="46"/>
                  </a:lnTo>
                  <a:lnTo>
                    <a:pt x="51" y="46"/>
                  </a:lnTo>
                  <a:lnTo>
                    <a:pt x="48" y="46"/>
                  </a:lnTo>
                  <a:lnTo>
                    <a:pt x="46" y="46"/>
                  </a:lnTo>
                  <a:lnTo>
                    <a:pt x="44" y="46"/>
                  </a:lnTo>
                  <a:lnTo>
                    <a:pt x="41" y="46"/>
                  </a:lnTo>
                  <a:lnTo>
                    <a:pt x="39" y="46"/>
                  </a:lnTo>
                  <a:lnTo>
                    <a:pt x="36" y="46"/>
                  </a:lnTo>
                  <a:lnTo>
                    <a:pt x="34" y="46"/>
                  </a:lnTo>
                  <a:lnTo>
                    <a:pt x="32" y="46"/>
                  </a:lnTo>
                  <a:lnTo>
                    <a:pt x="30" y="46"/>
                  </a:lnTo>
                  <a:lnTo>
                    <a:pt x="27" y="46"/>
                  </a:lnTo>
                  <a:lnTo>
                    <a:pt x="28" y="86"/>
                  </a:lnTo>
                  <a:lnTo>
                    <a:pt x="31" y="86"/>
                  </a:lnTo>
                  <a:lnTo>
                    <a:pt x="34" y="87"/>
                  </a:lnTo>
                  <a:lnTo>
                    <a:pt x="38" y="87"/>
                  </a:lnTo>
                  <a:lnTo>
                    <a:pt x="42" y="87"/>
                  </a:lnTo>
                  <a:lnTo>
                    <a:pt x="47" y="87"/>
                  </a:lnTo>
                  <a:lnTo>
                    <a:pt x="53" y="87"/>
                  </a:lnTo>
                  <a:lnTo>
                    <a:pt x="57" y="86"/>
                  </a:lnTo>
                  <a:lnTo>
                    <a:pt x="62" y="84"/>
                  </a:lnTo>
                  <a:lnTo>
                    <a:pt x="67" y="82"/>
                  </a:lnTo>
                  <a:lnTo>
                    <a:pt x="71" y="79"/>
                  </a:lnTo>
                  <a:lnTo>
                    <a:pt x="74" y="74"/>
                  </a:lnTo>
                  <a:lnTo>
                    <a:pt x="77" y="69"/>
                  </a:lnTo>
                  <a:lnTo>
                    <a:pt x="77" y="68"/>
                  </a:lnTo>
                  <a:lnTo>
                    <a:pt x="78" y="68"/>
                  </a:lnTo>
                  <a:lnTo>
                    <a:pt x="79" y="68"/>
                  </a:lnTo>
                  <a:lnTo>
                    <a:pt x="80" y="68"/>
                  </a:lnTo>
                  <a:lnTo>
                    <a:pt x="80" y="70"/>
                  </a:lnTo>
                  <a:lnTo>
                    <a:pt x="79" y="72"/>
                  </a:lnTo>
                  <a:lnTo>
                    <a:pt x="78" y="74"/>
                  </a:lnTo>
                  <a:lnTo>
                    <a:pt x="77" y="76"/>
                  </a:lnTo>
                  <a:lnTo>
                    <a:pt x="77" y="78"/>
                  </a:lnTo>
                  <a:lnTo>
                    <a:pt x="76" y="80"/>
                  </a:lnTo>
                  <a:lnTo>
                    <a:pt x="76" y="82"/>
                  </a:lnTo>
                  <a:lnTo>
                    <a:pt x="75" y="84"/>
                  </a:lnTo>
                  <a:lnTo>
                    <a:pt x="74" y="86"/>
                  </a:lnTo>
                  <a:lnTo>
                    <a:pt x="74" y="88"/>
                  </a:lnTo>
                  <a:lnTo>
                    <a:pt x="73" y="90"/>
                  </a:lnTo>
                  <a:lnTo>
                    <a:pt x="73" y="92"/>
                  </a:lnTo>
                  <a:lnTo>
                    <a:pt x="66" y="92"/>
                  </a:lnTo>
                  <a:lnTo>
                    <a:pt x="60" y="92"/>
                  </a:lnTo>
                  <a:lnTo>
                    <a:pt x="55" y="92"/>
                  </a:lnTo>
                  <a:lnTo>
                    <a:pt x="48" y="92"/>
                  </a:lnTo>
                  <a:lnTo>
                    <a:pt x="42" y="92"/>
                  </a:lnTo>
                  <a:lnTo>
                    <a:pt x="36" y="92"/>
                  </a:lnTo>
                  <a:lnTo>
                    <a:pt x="30" y="92"/>
                  </a:lnTo>
                  <a:lnTo>
                    <a:pt x="24" y="92"/>
                  </a:lnTo>
                  <a:lnTo>
                    <a:pt x="18" y="92"/>
                  </a:lnTo>
                  <a:lnTo>
                    <a:pt x="12" y="92"/>
                  </a:lnTo>
                  <a:lnTo>
                    <a:pt x="6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16"/>
            <p:cNvSpPr>
              <a:spLocks noChangeAspect="1"/>
            </p:cNvSpPr>
            <p:nvPr/>
          </p:nvSpPr>
          <p:spPr bwMode="auto">
            <a:xfrm>
              <a:off x="5109" y="445"/>
              <a:ext cx="81" cy="91"/>
            </a:xfrm>
            <a:custGeom>
              <a:avLst/>
              <a:gdLst>
                <a:gd name="T0" fmla="*/ 0 w 81"/>
                <a:gd name="T1" fmla="*/ 91 h 91"/>
                <a:gd name="T2" fmla="*/ 0 w 81"/>
                <a:gd name="T3" fmla="*/ 90 h 91"/>
                <a:gd name="T4" fmla="*/ 0 w 81"/>
                <a:gd name="T5" fmla="*/ 89 h 91"/>
                <a:gd name="T6" fmla="*/ 3 w 81"/>
                <a:gd name="T7" fmla="*/ 88 h 91"/>
                <a:gd name="T8" fmla="*/ 8 w 81"/>
                <a:gd name="T9" fmla="*/ 87 h 91"/>
                <a:gd name="T10" fmla="*/ 12 w 81"/>
                <a:gd name="T11" fmla="*/ 87 h 91"/>
                <a:gd name="T12" fmla="*/ 11 w 81"/>
                <a:gd name="T13" fmla="*/ 5 h 91"/>
                <a:gd name="T14" fmla="*/ 5 w 81"/>
                <a:gd name="T15" fmla="*/ 2 h 91"/>
                <a:gd name="T16" fmla="*/ 1 w 81"/>
                <a:gd name="T17" fmla="*/ 2 h 91"/>
                <a:gd name="T18" fmla="*/ 0 w 81"/>
                <a:gd name="T19" fmla="*/ 1 h 91"/>
                <a:gd name="T20" fmla="*/ 0 w 81"/>
                <a:gd name="T21" fmla="*/ 1 h 91"/>
                <a:gd name="T22" fmla="*/ 0 w 81"/>
                <a:gd name="T23" fmla="*/ 0 h 91"/>
                <a:gd name="T24" fmla="*/ 12 w 81"/>
                <a:gd name="T25" fmla="*/ 0 h 91"/>
                <a:gd name="T26" fmla="*/ 36 w 81"/>
                <a:gd name="T27" fmla="*/ 0 h 91"/>
                <a:gd name="T28" fmla="*/ 60 w 81"/>
                <a:gd name="T29" fmla="*/ 0 h 91"/>
                <a:gd name="T30" fmla="*/ 72 w 81"/>
                <a:gd name="T31" fmla="*/ 3 h 91"/>
                <a:gd name="T32" fmla="*/ 72 w 81"/>
                <a:gd name="T33" fmla="*/ 9 h 91"/>
                <a:gd name="T34" fmla="*/ 73 w 81"/>
                <a:gd name="T35" fmla="*/ 16 h 91"/>
                <a:gd name="T36" fmla="*/ 73 w 81"/>
                <a:gd name="T37" fmla="*/ 19 h 91"/>
                <a:gd name="T38" fmla="*/ 72 w 81"/>
                <a:gd name="T39" fmla="*/ 19 h 91"/>
                <a:gd name="T40" fmla="*/ 71 w 81"/>
                <a:gd name="T41" fmla="*/ 19 h 91"/>
                <a:gd name="T42" fmla="*/ 70 w 81"/>
                <a:gd name="T43" fmla="*/ 17 h 91"/>
                <a:gd name="T44" fmla="*/ 68 w 81"/>
                <a:gd name="T45" fmla="*/ 12 h 91"/>
                <a:gd name="T46" fmla="*/ 66 w 81"/>
                <a:gd name="T47" fmla="*/ 8 h 91"/>
                <a:gd name="T48" fmla="*/ 58 w 81"/>
                <a:gd name="T49" fmla="*/ 6 h 91"/>
                <a:gd name="T50" fmla="*/ 46 w 81"/>
                <a:gd name="T51" fmla="*/ 5 h 91"/>
                <a:gd name="T52" fmla="*/ 34 w 81"/>
                <a:gd name="T53" fmla="*/ 5 h 91"/>
                <a:gd name="T54" fmla="*/ 28 w 81"/>
                <a:gd name="T55" fmla="*/ 32 h 91"/>
                <a:gd name="T56" fmla="*/ 28 w 81"/>
                <a:gd name="T57" fmla="*/ 35 h 91"/>
                <a:gd name="T58" fmla="*/ 28 w 81"/>
                <a:gd name="T59" fmla="*/ 38 h 91"/>
                <a:gd name="T60" fmla="*/ 30 w 81"/>
                <a:gd name="T61" fmla="*/ 40 h 91"/>
                <a:gd name="T62" fmla="*/ 39 w 81"/>
                <a:gd name="T63" fmla="*/ 40 h 91"/>
                <a:gd name="T64" fmla="*/ 50 w 81"/>
                <a:gd name="T65" fmla="*/ 40 h 91"/>
                <a:gd name="T66" fmla="*/ 58 w 81"/>
                <a:gd name="T67" fmla="*/ 37 h 91"/>
                <a:gd name="T68" fmla="*/ 60 w 81"/>
                <a:gd name="T69" fmla="*/ 33 h 91"/>
                <a:gd name="T70" fmla="*/ 61 w 81"/>
                <a:gd name="T71" fmla="*/ 29 h 91"/>
                <a:gd name="T72" fmla="*/ 62 w 81"/>
                <a:gd name="T73" fmla="*/ 26 h 91"/>
                <a:gd name="T74" fmla="*/ 63 w 81"/>
                <a:gd name="T75" fmla="*/ 26 h 91"/>
                <a:gd name="T76" fmla="*/ 64 w 81"/>
                <a:gd name="T77" fmla="*/ 26 h 91"/>
                <a:gd name="T78" fmla="*/ 65 w 81"/>
                <a:gd name="T79" fmla="*/ 59 h 91"/>
                <a:gd name="T80" fmla="*/ 63 w 81"/>
                <a:gd name="T81" fmla="*/ 59 h 91"/>
                <a:gd name="T82" fmla="*/ 63 w 81"/>
                <a:gd name="T83" fmla="*/ 59 h 91"/>
                <a:gd name="T84" fmla="*/ 62 w 81"/>
                <a:gd name="T85" fmla="*/ 59 h 91"/>
                <a:gd name="T86" fmla="*/ 60 w 81"/>
                <a:gd name="T87" fmla="*/ 52 h 91"/>
                <a:gd name="T88" fmla="*/ 59 w 81"/>
                <a:gd name="T89" fmla="*/ 49 h 91"/>
                <a:gd name="T90" fmla="*/ 56 w 81"/>
                <a:gd name="T91" fmla="*/ 46 h 91"/>
                <a:gd name="T92" fmla="*/ 46 w 81"/>
                <a:gd name="T93" fmla="*/ 45 h 91"/>
                <a:gd name="T94" fmla="*/ 37 w 81"/>
                <a:gd name="T95" fmla="*/ 45 h 91"/>
                <a:gd name="T96" fmla="*/ 28 w 81"/>
                <a:gd name="T97" fmla="*/ 45 h 91"/>
                <a:gd name="T98" fmla="*/ 38 w 81"/>
                <a:gd name="T99" fmla="*/ 86 h 91"/>
                <a:gd name="T100" fmla="*/ 58 w 81"/>
                <a:gd name="T101" fmla="*/ 85 h 91"/>
                <a:gd name="T102" fmla="*/ 75 w 81"/>
                <a:gd name="T103" fmla="*/ 74 h 91"/>
                <a:gd name="T104" fmla="*/ 78 w 81"/>
                <a:gd name="T105" fmla="*/ 68 h 91"/>
                <a:gd name="T106" fmla="*/ 79 w 81"/>
                <a:gd name="T107" fmla="*/ 67 h 91"/>
                <a:gd name="T108" fmla="*/ 80 w 81"/>
                <a:gd name="T109" fmla="*/ 67 h 91"/>
                <a:gd name="T110" fmla="*/ 79 w 81"/>
                <a:gd name="T111" fmla="*/ 73 h 91"/>
                <a:gd name="T112" fmla="*/ 76 w 81"/>
                <a:gd name="T113" fmla="*/ 81 h 91"/>
                <a:gd name="T114" fmla="*/ 74 w 81"/>
                <a:gd name="T115" fmla="*/ 89 h 91"/>
                <a:gd name="T116" fmla="*/ 55 w 81"/>
                <a:gd name="T117" fmla="*/ 91 h 91"/>
                <a:gd name="T118" fmla="*/ 30 w 81"/>
                <a:gd name="T119" fmla="*/ 91 h 91"/>
                <a:gd name="T120" fmla="*/ 6 w 81"/>
                <a:gd name="T121" fmla="*/ 91 h 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1" h="91">
                  <a:moveTo>
                    <a:pt x="0" y="91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2" y="88"/>
                  </a:lnTo>
                  <a:lnTo>
                    <a:pt x="3" y="88"/>
                  </a:lnTo>
                  <a:lnTo>
                    <a:pt x="4" y="88"/>
                  </a:lnTo>
                  <a:lnTo>
                    <a:pt x="6" y="88"/>
                  </a:lnTo>
                  <a:lnTo>
                    <a:pt x="7" y="88"/>
                  </a:lnTo>
                  <a:lnTo>
                    <a:pt x="8" y="87"/>
                  </a:lnTo>
                  <a:lnTo>
                    <a:pt x="9" y="87"/>
                  </a:lnTo>
                  <a:lnTo>
                    <a:pt x="10" y="87"/>
                  </a:lnTo>
                  <a:lnTo>
                    <a:pt x="11" y="87"/>
                  </a:lnTo>
                  <a:lnTo>
                    <a:pt x="12" y="87"/>
                  </a:lnTo>
                  <a:lnTo>
                    <a:pt x="13" y="86"/>
                  </a:lnTo>
                  <a:lnTo>
                    <a:pt x="14" y="8"/>
                  </a:lnTo>
                  <a:lnTo>
                    <a:pt x="12" y="6"/>
                  </a:lnTo>
                  <a:lnTo>
                    <a:pt x="11" y="5"/>
                  </a:lnTo>
                  <a:lnTo>
                    <a:pt x="9" y="4"/>
                  </a:lnTo>
                  <a:lnTo>
                    <a:pt x="8" y="3"/>
                  </a:lnTo>
                  <a:lnTo>
                    <a:pt x="6" y="2"/>
                  </a:lnTo>
                  <a:lnTo>
                    <a:pt x="5" y="2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8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3"/>
                  </a:lnTo>
                  <a:lnTo>
                    <a:pt x="72" y="4"/>
                  </a:lnTo>
                  <a:lnTo>
                    <a:pt x="72" y="6"/>
                  </a:lnTo>
                  <a:lnTo>
                    <a:pt x="72" y="8"/>
                  </a:lnTo>
                  <a:lnTo>
                    <a:pt x="72" y="9"/>
                  </a:lnTo>
                  <a:lnTo>
                    <a:pt x="72" y="11"/>
                  </a:lnTo>
                  <a:lnTo>
                    <a:pt x="72" y="12"/>
                  </a:lnTo>
                  <a:lnTo>
                    <a:pt x="73" y="14"/>
                  </a:lnTo>
                  <a:lnTo>
                    <a:pt x="73" y="16"/>
                  </a:lnTo>
                  <a:lnTo>
                    <a:pt x="73" y="17"/>
                  </a:lnTo>
                  <a:lnTo>
                    <a:pt x="73" y="19"/>
                  </a:lnTo>
                  <a:lnTo>
                    <a:pt x="72" y="19"/>
                  </a:lnTo>
                  <a:lnTo>
                    <a:pt x="71" y="19"/>
                  </a:lnTo>
                  <a:lnTo>
                    <a:pt x="70" y="18"/>
                  </a:lnTo>
                  <a:lnTo>
                    <a:pt x="70" y="17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7" y="11"/>
                  </a:lnTo>
                  <a:lnTo>
                    <a:pt x="67" y="10"/>
                  </a:lnTo>
                  <a:lnTo>
                    <a:pt x="66" y="9"/>
                  </a:lnTo>
                  <a:lnTo>
                    <a:pt x="66" y="8"/>
                  </a:lnTo>
                  <a:lnTo>
                    <a:pt x="65" y="7"/>
                  </a:lnTo>
                  <a:lnTo>
                    <a:pt x="65" y="6"/>
                  </a:lnTo>
                  <a:lnTo>
                    <a:pt x="61" y="6"/>
                  </a:lnTo>
                  <a:lnTo>
                    <a:pt x="58" y="6"/>
                  </a:lnTo>
                  <a:lnTo>
                    <a:pt x="55" y="5"/>
                  </a:lnTo>
                  <a:lnTo>
                    <a:pt x="52" y="5"/>
                  </a:lnTo>
                  <a:lnTo>
                    <a:pt x="49" y="5"/>
                  </a:lnTo>
                  <a:lnTo>
                    <a:pt x="46" y="5"/>
                  </a:lnTo>
                  <a:lnTo>
                    <a:pt x="43" y="5"/>
                  </a:lnTo>
                  <a:lnTo>
                    <a:pt x="40" y="5"/>
                  </a:lnTo>
                  <a:lnTo>
                    <a:pt x="37" y="5"/>
                  </a:lnTo>
                  <a:lnTo>
                    <a:pt x="34" y="5"/>
                  </a:lnTo>
                  <a:lnTo>
                    <a:pt x="31" y="5"/>
                  </a:lnTo>
                  <a:lnTo>
                    <a:pt x="28" y="4"/>
                  </a:lnTo>
                  <a:lnTo>
                    <a:pt x="28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8" y="34"/>
                  </a:lnTo>
                  <a:lnTo>
                    <a:pt x="28" y="35"/>
                  </a:lnTo>
                  <a:lnTo>
                    <a:pt x="28" y="36"/>
                  </a:lnTo>
                  <a:lnTo>
                    <a:pt x="28" y="37"/>
                  </a:lnTo>
                  <a:lnTo>
                    <a:pt x="28" y="38"/>
                  </a:lnTo>
                  <a:lnTo>
                    <a:pt x="28" y="39"/>
                  </a:lnTo>
                  <a:lnTo>
                    <a:pt x="28" y="40"/>
                  </a:lnTo>
                  <a:lnTo>
                    <a:pt x="30" y="40"/>
                  </a:lnTo>
                  <a:lnTo>
                    <a:pt x="32" y="40"/>
                  </a:lnTo>
                  <a:lnTo>
                    <a:pt x="34" y="40"/>
                  </a:lnTo>
                  <a:lnTo>
                    <a:pt x="36" y="40"/>
                  </a:lnTo>
                  <a:lnTo>
                    <a:pt x="39" y="40"/>
                  </a:lnTo>
                  <a:lnTo>
                    <a:pt x="42" y="40"/>
                  </a:lnTo>
                  <a:lnTo>
                    <a:pt x="44" y="40"/>
                  </a:lnTo>
                  <a:lnTo>
                    <a:pt x="47" y="40"/>
                  </a:lnTo>
                  <a:lnTo>
                    <a:pt x="50" y="40"/>
                  </a:lnTo>
                  <a:lnTo>
                    <a:pt x="53" y="39"/>
                  </a:lnTo>
                  <a:lnTo>
                    <a:pt x="55" y="39"/>
                  </a:lnTo>
                  <a:lnTo>
                    <a:pt x="58" y="38"/>
                  </a:lnTo>
                  <a:lnTo>
                    <a:pt x="58" y="37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4"/>
                  </a:lnTo>
                  <a:lnTo>
                    <a:pt x="60" y="33"/>
                  </a:lnTo>
                  <a:lnTo>
                    <a:pt x="60" y="32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9"/>
                  </a:lnTo>
                  <a:lnTo>
                    <a:pt x="62" y="28"/>
                  </a:lnTo>
                  <a:lnTo>
                    <a:pt x="62" y="27"/>
                  </a:lnTo>
                  <a:lnTo>
                    <a:pt x="62" y="26"/>
                  </a:lnTo>
                  <a:lnTo>
                    <a:pt x="63" y="26"/>
                  </a:lnTo>
                  <a:lnTo>
                    <a:pt x="64" y="26"/>
                  </a:lnTo>
                  <a:lnTo>
                    <a:pt x="65" y="26"/>
                  </a:lnTo>
                  <a:lnTo>
                    <a:pt x="65" y="59"/>
                  </a:lnTo>
                  <a:lnTo>
                    <a:pt x="64" y="59"/>
                  </a:lnTo>
                  <a:lnTo>
                    <a:pt x="63" y="59"/>
                  </a:lnTo>
                  <a:lnTo>
                    <a:pt x="62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4"/>
                  </a:lnTo>
                  <a:lnTo>
                    <a:pt x="60" y="52"/>
                  </a:lnTo>
                  <a:lnTo>
                    <a:pt x="60" y="51"/>
                  </a:lnTo>
                  <a:lnTo>
                    <a:pt x="60" y="50"/>
                  </a:lnTo>
                  <a:lnTo>
                    <a:pt x="59" y="49"/>
                  </a:lnTo>
                  <a:lnTo>
                    <a:pt x="59" y="48"/>
                  </a:lnTo>
                  <a:lnTo>
                    <a:pt x="58" y="47"/>
                  </a:lnTo>
                  <a:lnTo>
                    <a:pt x="57" y="47"/>
                  </a:lnTo>
                  <a:lnTo>
                    <a:pt x="56" y="46"/>
                  </a:lnTo>
                  <a:lnTo>
                    <a:pt x="53" y="46"/>
                  </a:lnTo>
                  <a:lnTo>
                    <a:pt x="51" y="46"/>
                  </a:lnTo>
                  <a:lnTo>
                    <a:pt x="48" y="45"/>
                  </a:lnTo>
                  <a:lnTo>
                    <a:pt x="46" y="45"/>
                  </a:lnTo>
                  <a:lnTo>
                    <a:pt x="44" y="45"/>
                  </a:lnTo>
                  <a:lnTo>
                    <a:pt x="41" y="45"/>
                  </a:lnTo>
                  <a:lnTo>
                    <a:pt x="39" y="45"/>
                  </a:lnTo>
                  <a:lnTo>
                    <a:pt x="37" y="45"/>
                  </a:lnTo>
                  <a:lnTo>
                    <a:pt x="34" y="45"/>
                  </a:lnTo>
                  <a:lnTo>
                    <a:pt x="32" y="45"/>
                  </a:lnTo>
                  <a:lnTo>
                    <a:pt x="30" y="45"/>
                  </a:lnTo>
                  <a:lnTo>
                    <a:pt x="28" y="45"/>
                  </a:lnTo>
                  <a:lnTo>
                    <a:pt x="28" y="85"/>
                  </a:lnTo>
                  <a:lnTo>
                    <a:pt x="31" y="85"/>
                  </a:lnTo>
                  <a:lnTo>
                    <a:pt x="34" y="86"/>
                  </a:lnTo>
                  <a:lnTo>
                    <a:pt x="38" y="86"/>
                  </a:lnTo>
                  <a:lnTo>
                    <a:pt x="43" y="87"/>
                  </a:lnTo>
                  <a:lnTo>
                    <a:pt x="48" y="87"/>
                  </a:lnTo>
                  <a:lnTo>
                    <a:pt x="53" y="86"/>
                  </a:lnTo>
                  <a:lnTo>
                    <a:pt x="58" y="85"/>
                  </a:lnTo>
                  <a:lnTo>
                    <a:pt x="63" y="84"/>
                  </a:lnTo>
                  <a:lnTo>
                    <a:pt x="67" y="81"/>
                  </a:lnTo>
                  <a:lnTo>
                    <a:pt x="71" y="78"/>
                  </a:lnTo>
                  <a:lnTo>
                    <a:pt x="75" y="74"/>
                  </a:lnTo>
                  <a:lnTo>
                    <a:pt x="77" y="68"/>
                  </a:lnTo>
                  <a:lnTo>
                    <a:pt x="78" y="68"/>
                  </a:lnTo>
                  <a:lnTo>
                    <a:pt x="78" y="67"/>
                  </a:lnTo>
                  <a:lnTo>
                    <a:pt x="79" y="67"/>
                  </a:lnTo>
                  <a:lnTo>
                    <a:pt x="80" y="67"/>
                  </a:lnTo>
                  <a:lnTo>
                    <a:pt x="81" y="67"/>
                  </a:lnTo>
                  <a:lnTo>
                    <a:pt x="80" y="69"/>
                  </a:lnTo>
                  <a:lnTo>
                    <a:pt x="79" y="71"/>
                  </a:lnTo>
                  <a:lnTo>
                    <a:pt x="79" y="73"/>
                  </a:lnTo>
                  <a:lnTo>
                    <a:pt x="78" y="75"/>
                  </a:lnTo>
                  <a:lnTo>
                    <a:pt x="77" y="77"/>
                  </a:lnTo>
                  <a:lnTo>
                    <a:pt x="77" y="79"/>
                  </a:lnTo>
                  <a:lnTo>
                    <a:pt x="76" y="81"/>
                  </a:lnTo>
                  <a:lnTo>
                    <a:pt x="75" y="83"/>
                  </a:lnTo>
                  <a:lnTo>
                    <a:pt x="75" y="85"/>
                  </a:lnTo>
                  <a:lnTo>
                    <a:pt x="74" y="87"/>
                  </a:lnTo>
                  <a:lnTo>
                    <a:pt x="74" y="89"/>
                  </a:lnTo>
                  <a:lnTo>
                    <a:pt x="73" y="91"/>
                  </a:lnTo>
                  <a:lnTo>
                    <a:pt x="67" y="91"/>
                  </a:lnTo>
                  <a:lnTo>
                    <a:pt x="61" y="91"/>
                  </a:lnTo>
                  <a:lnTo>
                    <a:pt x="55" y="91"/>
                  </a:lnTo>
                  <a:lnTo>
                    <a:pt x="49" y="91"/>
                  </a:lnTo>
                  <a:lnTo>
                    <a:pt x="42" y="91"/>
                  </a:lnTo>
                  <a:lnTo>
                    <a:pt x="36" y="91"/>
                  </a:lnTo>
                  <a:lnTo>
                    <a:pt x="30" y="91"/>
                  </a:lnTo>
                  <a:lnTo>
                    <a:pt x="24" y="91"/>
                  </a:lnTo>
                  <a:lnTo>
                    <a:pt x="18" y="91"/>
                  </a:lnTo>
                  <a:lnTo>
                    <a:pt x="12" y="91"/>
                  </a:lnTo>
                  <a:lnTo>
                    <a:pt x="6" y="91"/>
                  </a:lnTo>
                  <a:lnTo>
                    <a:pt x="0" y="9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7"/>
            <p:cNvSpPr>
              <a:spLocks noChangeAspect="1"/>
            </p:cNvSpPr>
            <p:nvPr/>
          </p:nvSpPr>
          <p:spPr bwMode="auto">
            <a:xfrm>
              <a:off x="5025" y="444"/>
              <a:ext cx="77" cy="92"/>
            </a:xfrm>
            <a:custGeom>
              <a:avLst/>
              <a:gdLst>
                <a:gd name="T0" fmla="*/ 0 w 77"/>
                <a:gd name="T1" fmla="*/ 91 h 92"/>
                <a:gd name="T2" fmla="*/ 0 w 77"/>
                <a:gd name="T3" fmla="*/ 91 h 92"/>
                <a:gd name="T4" fmla="*/ 0 w 77"/>
                <a:gd name="T5" fmla="*/ 90 h 92"/>
                <a:gd name="T6" fmla="*/ 0 w 77"/>
                <a:gd name="T7" fmla="*/ 90 h 92"/>
                <a:gd name="T8" fmla="*/ 4 w 77"/>
                <a:gd name="T9" fmla="*/ 89 h 92"/>
                <a:gd name="T10" fmla="*/ 7 w 77"/>
                <a:gd name="T11" fmla="*/ 89 h 92"/>
                <a:gd name="T12" fmla="*/ 10 w 77"/>
                <a:gd name="T13" fmla="*/ 88 h 92"/>
                <a:gd name="T14" fmla="*/ 12 w 77"/>
                <a:gd name="T15" fmla="*/ 85 h 92"/>
                <a:gd name="T16" fmla="*/ 13 w 77"/>
                <a:gd name="T17" fmla="*/ 7 h 92"/>
                <a:gd name="T18" fmla="*/ 10 w 77"/>
                <a:gd name="T19" fmla="*/ 4 h 92"/>
                <a:gd name="T20" fmla="*/ 6 w 77"/>
                <a:gd name="T21" fmla="*/ 3 h 92"/>
                <a:gd name="T22" fmla="*/ 3 w 77"/>
                <a:gd name="T23" fmla="*/ 3 h 92"/>
                <a:gd name="T24" fmla="*/ 0 w 77"/>
                <a:gd name="T25" fmla="*/ 2 h 92"/>
                <a:gd name="T26" fmla="*/ 0 w 77"/>
                <a:gd name="T27" fmla="*/ 2 h 92"/>
                <a:gd name="T28" fmla="*/ 0 w 77"/>
                <a:gd name="T29" fmla="*/ 1 h 92"/>
                <a:gd name="T30" fmla="*/ 0 w 77"/>
                <a:gd name="T31" fmla="*/ 1 h 92"/>
                <a:gd name="T32" fmla="*/ 6 w 77"/>
                <a:gd name="T33" fmla="*/ 0 h 92"/>
                <a:gd name="T34" fmla="*/ 26 w 77"/>
                <a:gd name="T35" fmla="*/ 0 h 92"/>
                <a:gd name="T36" fmla="*/ 45 w 77"/>
                <a:gd name="T37" fmla="*/ 0 h 92"/>
                <a:gd name="T38" fmla="*/ 64 w 77"/>
                <a:gd name="T39" fmla="*/ 0 h 92"/>
                <a:gd name="T40" fmla="*/ 77 w 77"/>
                <a:gd name="T41" fmla="*/ 2 h 92"/>
                <a:gd name="T42" fmla="*/ 77 w 77"/>
                <a:gd name="T43" fmla="*/ 7 h 92"/>
                <a:gd name="T44" fmla="*/ 77 w 77"/>
                <a:gd name="T45" fmla="*/ 12 h 92"/>
                <a:gd name="T46" fmla="*/ 77 w 77"/>
                <a:gd name="T47" fmla="*/ 17 h 92"/>
                <a:gd name="T48" fmla="*/ 77 w 77"/>
                <a:gd name="T49" fmla="*/ 20 h 92"/>
                <a:gd name="T50" fmla="*/ 76 w 77"/>
                <a:gd name="T51" fmla="*/ 20 h 92"/>
                <a:gd name="T52" fmla="*/ 76 w 77"/>
                <a:gd name="T53" fmla="*/ 20 h 92"/>
                <a:gd name="T54" fmla="*/ 75 w 77"/>
                <a:gd name="T55" fmla="*/ 20 h 92"/>
                <a:gd name="T56" fmla="*/ 75 w 77"/>
                <a:gd name="T57" fmla="*/ 19 h 92"/>
                <a:gd name="T58" fmla="*/ 74 w 77"/>
                <a:gd name="T59" fmla="*/ 15 h 92"/>
                <a:gd name="T60" fmla="*/ 72 w 77"/>
                <a:gd name="T61" fmla="*/ 11 h 92"/>
                <a:gd name="T62" fmla="*/ 70 w 77"/>
                <a:gd name="T63" fmla="*/ 8 h 92"/>
                <a:gd name="T64" fmla="*/ 64 w 77"/>
                <a:gd name="T65" fmla="*/ 6 h 92"/>
                <a:gd name="T66" fmla="*/ 54 w 77"/>
                <a:gd name="T67" fmla="*/ 5 h 92"/>
                <a:gd name="T68" fmla="*/ 44 w 77"/>
                <a:gd name="T69" fmla="*/ 5 h 92"/>
                <a:gd name="T70" fmla="*/ 35 w 77"/>
                <a:gd name="T71" fmla="*/ 5 h 92"/>
                <a:gd name="T72" fmla="*/ 29 w 77"/>
                <a:gd name="T73" fmla="*/ 83 h 92"/>
                <a:gd name="T74" fmla="*/ 31 w 77"/>
                <a:gd name="T75" fmla="*/ 86 h 92"/>
                <a:gd name="T76" fmla="*/ 33 w 77"/>
                <a:gd name="T77" fmla="*/ 87 h 92"/>
                <a:gd name="T78" fmla="*/ 37 w 77"/>
                <a:gd name="T79" fmla="*/ 89 h 92"/>
                <a:gd name="T80" fmla="*/ 42 w 77"/>
                <a:gd name="T81" fmla="*/ 90 h 92"/>
                <a:gd name="T82" fmla="*/ 42 w 77"/>
                <a:gd name="T83" fmla="*/ 90 h 92"/>
                <a:gd name="T84" fmla="*/ 42 w 77"/>
                <a:gd name="T85" fmla="*/ 91 h 92"/>
                <a:gd name="T86" fmla="*/ 42 w 77"/>
                <a:gd name="T87" fmla="*/ 91 h 92"/>
                <a:gd name="T88" fmla="*/ 42 w 77"/>
                <a:gd name="T89" fmla="*/ 92 h 9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77" h="92">
                  <a:moveTo>
                    <a:pt x="0" y="92"/>
                  </a:moveTo>
                  <a:lnTo>
                    <a:pt x="0" y="92"/>
                  </a:lnTo>
                  <a:lnTo>
                    <a:pt x="0" y="91"/>
                  </a:lnTo>
                  <a:lnTo>
                    <a:pt x="0" y="90"/>
                  </a:lnTo>
                  <a:lnTo>
                    <a:pt x="2" y="89"/>
                  </a:lnTo>
                  <a:lnTo>
                    <a:pt x="4" y="89"/>
                  </a:lnTo>
                  <a:lnTo>
                    <a:pt x="5" y="89"/>
                  </a:lnTo>
                  <a:lnTo>
                    <a:pt x="6" y="89"/>
                  </a:lnTo>
                  <a:lnTo>
                    <a:pt x="7" y="89"/>
                  </a:lnTo>
                  <a:lnTo>
                    <a:pt x="8" y="89"/>
                  </a:lnTo>
                  <a:lnTo>
                    <a:pt x="9" y="88"/>
                  </a:lnTo>
                  <a:lnTo>
                    <a:pt x="10" y="88"/>
                  </a:lnTo>
                  <a:lnTo>
                    <a:pt x="10" y="87"/>
                  </a:lnTo>
                  <a:lnTo>
                    <a:pt x="11" y="86"/>
                  </a:lnTo>
                  <a:lnTo>
                    <a:pt x="12" y="85"/>
                  </a:lnTo>
                  <a:lnTo>
                    <a:pt x="13" y="83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2" y="6"/>
                  </a:lnTo>
                  <a:lnTo>
                    <a:pt x="11" y="5"/>
                  </a:lnTo>
                  <a:lnTo>
                    <a:pt x="10" y="4"/>
                  </a:lnTo>
                  <a:lnTo>
                    <a:pt x="8" y="4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6" y="0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26" y="0"/>
                  </a:lnTo>
                  <a:lnTo>
                    <a:pt x="32" y="0"/>
                  </a:lnTo>
                  <a:lnTo>
                    <a:pt x="38" y="0"/>
                  </a:lnTo>
                  <a:lnTo>
                    <a:pt x="45" y="0"/>
                  </a:lnTo>
                  <a:lnTo>
                    <a:pt x="51" y="0"/>
                  </a:lnTo>
                  <a:lnTo>
                    <a:pt x="58" y="0"/>
                  </a:lnTo>
                  <a:lnTo>
                    <a:pt x="64" y="0"/>
                  </a:lnTo>
                  <a:lnTo>
                    <a:pt x="71" y="0"/>
                  </a:lnTo>
                  <a:lnTo>
                    <a:pt x="77" y="0"/>
                  </a:lnTo>
                  <a:lnTo>
                    <a:pt x="77" y="2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7"/>
                  </a:lnTo>
                  <a:lnTo>
                    <a:pt x="77" y="8"/>
                  </a:lnTo>
                  <a:lnTo>
                    <a:pt x="77" y="10"/>
                  </a:lnTo>
                  <a:lnTo>
                    <a:pt x="77" y="12"/>
                  </a:lnTo>
                  <a:lnTo>
                    <a:pt x="77" y="13"/>
                  </a:lnTo>
                  <a:lnTo>
                    <a:pt x="77" y="15"/>
                  </a:lnTo>
                  <a:lnTo>
                    <a:pt x="77" y="17"/>
                  </a:lnTo>
                  <a:lnTo>
                    <a:pt x="77" y="18"/>
                  </a:lnTo>
                  <a:lnTo>
                    <a:pt x="77" y="20"/>
                  </a:lnTo>
                  <a:lnTo>
                    <a:pt x="76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6"/>
                  </a:lnTo>
                  <a:lnTo>
                    <a:pt x="74" y="15"/>
                  </a:lnTo>
                  <a:lnTo>
                    <a:pt x="73" y="14"/>
                  </a:lnTo>
                  <a:lnTo>
                    <a:pt x="72" y="12"/>
                  </a:lnTo>
                  <a:lnTo>
                    <a:pt x="72" y="11"/>
                  </a:lnTo>
                  <a:lnTo>
                    <a:pt x="71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69" y="7"/>
                  </a:lnTo>
                  <a:lnTo>
                    <a:pt x="68" y="6"/>
                  </a:lnTo>
                  <a:lnTo>
                    <a:pt x="64" y="6"/>
                  </a:lnTo>
                  <a:lnTo>
                    <a:pt x="61" y="6"/>
                  </a:lnTo>
                  <a:lnTo>
                    <a:pt x="58" y="6"/>
                  </a:lnTo>
                  <a:lnTo>
                    <a:pt x="54" y="5"/>
                  </a:lnTo>
                  <a:lnTo>
                    <a:pt x="51" y="5"/>
                  </a:lnTo>
                  <a:lnTo>
                    <a:pt x="48" y="5"/>
                  </a:lnTo>
                  <a:lnTo>
                    <a:pt x="44" y="5"/>
                  </a:lnTo>
                  <a:lnTo>
                    <a:pt x="41" y="5"/>
                  </a:lnTo>
                  <a:lnTo>
                    <a:pt x="38" y="5"/>
                  </a:lnTo>
                  <a:lnTo>
                    <a:pt x="35" y="5"/>
                  </a:lnTo>
                  <a:lnTo>
                    <a:pt x="31" y="5"/>
                  </a:lnTo>
                  <a:lnTo>
                    <a:pt x="28" y="5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5"/>
                  </a:lnTo>
                  <a:lnTo>
                    <a:pt x="31" y="86"/>
                  </a:lnTo>
                  <a:lnTo>
                    <a:pt x="32" y="86"/>
                  </a:lnTo>
                  <a:lnTo>
                    <a:pt x="33" y="87"/>
                  </a:lnTo>
                  <a:lnTo>
                    <a:pt x="34" y="88"/>
                  </a:lnTo>
                  <a:lnTo>
                    <a:pt x="36" y="89"/>
                  </a:lnTo>
                  <a:lnTo>
                    <a:pt x="37" y="89"/>
                  </a:lnTo>
                  <a:lnTo>
                    <a:pt x="38" y="89"/>
                  </a:lnTo>
                  <a:lnTo>
                    <a:pt x="40" y="89"/>
                  </a:lnTo>
                  <a:lnTo>
                    <a:pt x="42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18"/>
            <p:cNvSpPr>
              <a:spLocks noChangeAspect="1"/>
            </p:cNvSpPr>
            <p:nvPr/>
          </p:nvSpPr>
          <p:spPr bwMode="auto">
            <a:xfrm>
              <a:off x="5193" y="444"/>
              <a:ext cx="101" cy="92"/>
            </a:xfrm>
            <a:custGeom>
              <a:avLst/>
              <a:gdLst>
                <a:gd name="T0" fmla="*/ 0 w 101"/>
                <a:gd name="T1" fmla="*/ 91 h 92"/>
                <a:gd name="T2" fmla="*/ 0 w 101"/>
                <a:gd name="T3" fmla="*/ 90 h 92"/>
                <a:gd name="T4" fmla="*/ 3 w 101"/>
                <a:gd name="T5" fmla="*/ 89 h 92"/>
                <a:gd name="T6" fmla="*/ 8 w 101"/>
                <a:gd name="T7" fmla="*/ 87 h 92"/>
                <a:gd name="T8" fmla="*/ 13 w 101"/>
                <a:gd name="T9" fmla="*/ 83 h 92"/>
                <a:gd name="T10" fmla="*/ 10 w 101"/>
                <a:gd name="T11" fmla="*/ 4 h 92"/>
                <a:gd name="T12" fmla="*/ 4 w 101"/>
                <a:gd name="T13" fmla="*/ 3 h 92"/>
                <a:gd name="T14" fmla="*/ 0 w 101"/>
                <a:gd name="T15" fmla="*/ 2 h 92"/>
                <a:gd name="T16" fmla="*/ 0 w 101"/>
                <a:gd name="T17" fmla="*/ 1 h 92"/>
                <a:gd name="T18" fmla="*/ 0 w 101"/>
                <a:gd name="T19" fmla="*/ 0 h 92"/>
                <a:gd name="T20" fmla="*/ 17 w 101"/>
                <a:gd name="T21" fmla="*/ 0 h 92"/>
                <a:gd name="T22" fmla="*/ 34 w 101"/>
                <a:gd name="T23" fmla="*/ 0 h 92"/>
                <a:gd name="T24" fmla="*/ 41 w 101"/>
                <a:gd name="T25" fmla="*/ 1 h 92"/>
                <a:gd name="T26" fmla="*/ 41 w 101"/>
                <a:gd name="T27" fmla="*/ 2 h 92"/>
                <a:gd name="T28" fmla="*/ 39 w 101"/>
                <a:gd name="T29" fmla="*/ 3 h 92"/>
                <a:gd name="T30" fmla="*/ 32 w 101"/>
                <a:gd name="T31" fmla="*/ 5 h 92"/>
                <a:gd name="T32" fmla="*/ 28 w 101"/>
                <a:gd name="T33" fmla="*/ 8 h 92"/>
                <a:gd name="T34" fmla="*/ 71 w 101"/>
                <a:gd name="T35" fmla="*/ 15 h 92"/>
                <a:gd name="T36" fmla="*/ 71 w 101"/>
                <a:gd name="T37" fmla="*/ 10 h 92"/>
                <a:gd name="T38" fmla="*/ 71 w 101"/>
                <a:gd name="T39" fmla="*/ 5 h 92"/>
                <a:gd name="T40" fmla="*/ 66 w 101"/>
                <a:gd name="T41" fmla="*/ 4 h 92"/>
                <a:gd name="T42" fmla="*/ 61 w 101"/>
                <a:gd name="T43" fmla="*/ 3 h 92"/>
                <a:gd name="T44" fmla="*/ 59 w 101"/>
                <a:gd name="T45" fmla="*/ 2 h 92"/>
                <a:gd name="T46" fmla="*/ 59 w 101"/>
                <a:gd name="T47" fmla="*/ 1 h 92"/>
                <a:gd name="T48" fmla="*/ 63 w 101"/>
                <a:gd name="T49" fmla="*/ 0 h 92"/>
                <a:gd name="T50" fmla="*/ 80 w 101"/>
                <a:gd name="T51" fmla="*/ 0 h 92"/>
                <a:gd name="T52" fmla="*/ 97 w 101"/>
                <a:gd name="T53" fmla="*/ 0 h 92"/>
                <a:gd name="T54" fmla="*/ 100 w 101"/>
                <a:gd name="T55" fmla="*/ 1 h 92"/>
                <a:gd name="T56" fmla="*/ 100 w 101"/>
                <a:gd name="T57" fmla="*/ 2 h 92"/>
                <a:gd name="T58" fmla="*/ 96 w 101"/>
                <a:gd name="T59" fmla="*/ 3 h 92"/>
                <a:gd name="T60" fmla="*/ 90 w 101"/>
                <a:gd name="T61" fmla="*/ 5 h 92"/>
                <a:gd name="T62" fmla="*/ 87 w 101"/>
                <a:gd name="T63" fmla="*/ 9 h 92"/>
                <a:gd name="T64" fmla="*/ 90 w 101"/>
                <a:gd name="T65" fmla="*/ 86 h 92"/>
                <a:gd name="T66" fmla="*/ 96 w 101"/>
                <a:gd name="T67" fmla="*/ 89 h 92"/>
                <a:gd name="T68" fmla="*/ 100 w 101"/>
                <a:gd name="T69" fmla="*/ 90 h 92"/>
                <a:gd name="T70" fmla="*/ 100 w 101"/>
                <a:gd name="T71" fmla="*/ 91 h 92"/>
                <a:gd name="T72" fmla="*/ 101 w 101"/>
                <a:gd name="T73" fmla="*/ 92 h 92"/>
                <a:gd name="T74" fmla="*/ 83 w 101"/>
                <a:gd name="T75" fmla="*/ 92 h 92"/>
                <a:gd name="T76" fmla="*/ 66 w 101"/>
                <a:gd name="T77" fmla="*/ 92 h 92"/>
                <a:gd name="T78" fmla="*/ 59 w 101"/>
                <a:gd name="T79" fmla="*/ 91 h 92"/>
                <a:gd name="T80" fmla="*/ 59 w 101"/>
                <a:gd name="T81" fmla="*/ 90 h 92"/>
                <a:gd name="T82" fmla="*/ 61 w 101"/>
                <a:gd name="T83" fmla="*/ 89 h 92"/>
                <a:gd name="T84" fmla="*/ 66 w 101"/>
                <a:gd name="T85" fmla="*/ 88 h 92"/>
                <a:gd name="T86" fmla="*/ 71 w 101"/>
                <a:gd name="T87" fmla="*/ 84 h 92"/>
                <a:gd name="T88" fmla="*/ 28 w 101"/>
                <a:gd name="T89" fmla="*/ 77 h 92"/>
                <a:gd name="T90" fmla="*/ 27 w 101"/>
                <a:gd name="T91" fmla="*/ 81 h 92"/>
                <a:gd name="T92" fmla="*/ 27 w 101"/>
                <a:gd name="T93" fmla="*/ 83 h 92"/>
                <a:gd name="T94" fmla="*/ 30 w 101"/>
                <a:gd name="T95" fmla="*/ 87 h 92"/>
                <a:gd name="T96" fmla="*/ 37 w 101"/>
                <a:gd name="T97" fmla="*/ 88 h 92"/>
                <a:gd name="T98" fmla="*/ 41 w 101"/>
                <a:gd name="T99" fmla="*/ 90 h 92"/>
                <a:gd name="T100" fmla="*/ 41 w 101"/>
                <a:gd name="T101" fmla="*/ 91 h 92"/>
                <a:gd name="T102" fmla="*/ 38 w 101"/>
                <a:gd name="T103" fmla="*/ 92 h 92"/>
                <a:gd name="T104" fmla="*/ 20 w 101"/>
                <a:gd name="T105" fmla="*/ 92 h 92"/>
                <a:gd name="T106" fmla="*/ 3 w 101"/>
                <a:gd name="T107" fmla="*/ 92 h 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1" h="92">
                  <a:moveTo>
                    <a:pt x="0" y="92"/>
                  </a:moveTo>
                  <a:lnTo>
                    <a:pt x="0" y="92"/>
                  </a:lnTo>
                  <a:lnTo>
                    <a:pt x="0" y="91"/>
                  </a:lnTo>
                  <a:lnTo>
                    <a:pt x="0" y="90"/>
                  </a:lnTo>
                  <a:lnTo>
                    <a:pt x="1" y="89"/>
                  </a:lnTo>
                  <a:lnTo>
                    <a:pt x="3" y="89"/>
                  </a:lnTo>
                  <a:lnTo>
                    <a:pt x="4" y="89"/>
                  </a:lnTo>
                  <a:lnTo>
                    <a:pt x="5" y="88"/>
                  </a:lnTo>
                  <a:lnTo>
                    <a:pt x="6" y="88"/>
                  </a:lnTo>
                  <a:lnTo>
                    <a:pt x="7" y="88"/>
                  </a:lnTo>
                  <a:lnTo>
                    <a:pt x="8" y="87"/>
                  </a:lnTo>
                  <a:lnTo>
                    <a:pt x="9" y="87"/>
                  </a:lnTo>
                  <a:lnTo>
                    <a:pt x="10" y="86"/>
                  </a:lnTo>
                  <a:lnTo>
                    <a:pt x="11" y="86"/>
                  </a:lnTo>
                  <a:lnTo>
                    <a:pt x="12" y="85"/>
                  </a:lnTo>
                  <a:lnTo>
                    <a:pt x="13" y="83"/>
                  </a:lnTo>
                  <a:lnTo>
                    <a:pt x="13" y="9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1" y="5"/>
                  </a:lnTo>
                  <a:lnTo>
                    <a:pt x="10" y="4"/>
                  </a:lnTo>
                  <a:lnTo>
                    <a:pt x="8" y="4"/>
                  </a:lnTo>
                  <a:lnTo>
                    <a:pt x="7" y="4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2" y="3"/>
                  </a:lnTo>
                  <a:lnTo>
                    <a:pt x="1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38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39" y="3"/>
                  </a:lnTo>
                  <a:lnTo>
                    <a:pt x="37" y="3"/>
                  </a:lnTo>
                  <a:lnTo>
                    <a:pt x="35" y="4"/>
                  </a:lnTo>
                  <a:lnTo>
                    <a:pt x="34" y="4"/>
                  </a:lnTo>
                  <a:lnTo>
                    <a:pt x="33" y="4"/>
                  </a:lnTo>
                  <a:lnTo>
                    <a:pt x="32" y="5"/>
                  </a:lnTo>
                  <a:lnTo>
                    <a:pt x="31" y="5"/>
                  </a:lnTo>
                  <a:lnTo>
                    <a:pt x="30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67"/>
                  </a:lnTo>
                  <a:lnTo>
                    <a:pt x="71" y="17"/>
                  </a:lnTo>
                  <a:lnTo>
                    <a:pt x="71" y="16"/>
                  </a:lnTo>
                  <a:lnTo>
                    <a:pt x="71" y="15"/>
                  </a:lnTo>
                  <a:lnTo>
                    <a:pt x="71" y="14"/>
                  </a:lnTo>
                  <a:lnTo>
                    <a:pt x="71" y="13"/>
                  </a:lnTo>
                  <a:lnTo>
                    <a:pt x="71" y="12"/>
                  </a:lnTo>
                  <a:lnTo>
                    <a:pt x="71" y="11"/>
                  </a:lnTo>
                  <a:lnTo>
                    <a:pt x="71" y="10"/>
                  </a:lnTo>
                  <a:lnTo>
                    <a:pt x="71" y="9"/>
                  </a:lnTo>
                  <a:lnTo>
                    <a:pt x="71" y="8"/>
                  </a:lnTo>
                  <a:lnTo>
                    <a:pt x="71" y="7"/>
                  </a:lnTo>
                  <a:lnTo>
                    <a:pt x="71" y="6"/>
                  </a:lnTo>
                  <a:lnTo>
                    <a:pt x="71" y="5"/>
                  </a:lnTo>
                  <a:lnTo>
                    <a:pt x="70" y="5"/>
                  </a:lnTo>
                  <a:lnTo>
                    <a:pt x="69" y="5"/>
                  </a:lnTo>
                  <a:lnTo>
                    <a:pt x="68" y="4"/>
                  </a:lnTo>
                  <a:lnTo>
                    <a:pt x="67" y="4"/>
                  </a:lnTo>
                  <a:lnTo>
                    <a:pt x="66" y="4"/>
                  </a:lnTo>
                  <a:lnTo>
                    <a:pt x="65" y="4"/>
                  </a:lnTo>
                  <a:lnTo>
                    <a:pt x="64" y="4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1" y="3"/>
                  </a:lnTo>
                  <a:lnTo>
                    <a:pt x="60" y="3"/>
                  </a:lnTo>
                  <a:lnTo>
                    <a:pt x="59" y="2"/>
                  </a:lnTo>
                  <a:lnTo>
                    <a:pt x="59" y="1"/>
                  </a:lnTo>
                  <a:lnTo>
                    <a:pt x="59" y="0"/>
                  </a:lnTo>
                  <a:lnTo>
                    <a:pt x="63" y="0"/>
                  </a:lnTo>
                  <a:lnTo>
                    <a:pt x="66" y="0"/>
                  </a:lnTo>
                  <a:lnTo>
                    <a:pt x="69" y="0"/>
                  </a:lnTo>
                  <a:lnTo>
                    <a:pt x="73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87" y="0"/>
                  </a:lnTo>
                  <a:lnTo>
                    <a:pt x="90" y="0"/>
                  </a:lnTo>
                  <a:lnTo>
                    <a:pt x="94" y="0"/>
                  </a:lnTo>
                  <a:lnTo>
                    <a:pt x="97" y="0"/>
                  </a:lnTo>
                  <a:lnTo>
                    <a:pt x="101" y="0"/>
                  </a:lnTo>
                  <a:lnTo>
                    <a:pt x="100" y="1"/>
                  </a:lnTo>
                  <a:lnTo>
                    <a:pt x="100" y="2"/>
                  </a:lnTo>
                  <a:lnTo>
                    <a:pt x="101" y="2"/>
                  </a:lnTo>
                  <a:lnTo>
                    <a:pt x="98" y="3"/>
                  </a:lnTo>
                  <a:lnTo>
                    <a:pt x="96" y="3"/>
                  </a:lnTo>
                  <a:lnTo>
                    <a:pt x="95" y="4"/>
                  </a:lnTo>
                  <a:lnTo>
                    <a:pt x="93" y="4"/>
                  </a:lnTo>
                  <a:lnTo>
                    <a:pt x="92" y="4"/>
                  </a:lnTo>
                  <a:lnTo>
                    <a:pt x="91" y="5"/>
                  </a:lnTo>
                  <a:lnTo>
                    <a:pt x="90" y="5"/>
                  </a:lnTo>
                  <a:lnTo>
                    <a:pt x="89" y="5"/>
                  </a:lnTo>
                  <a:lnTo>
                    <a:pt x="89" y="6"/>
                  </a:lnTo>
                  <a:lnTo>
                    <a:pt x="88" y="7"/>
                  </a:lnTo>
                  <a:lnTo>
                    <a:pt x="88" y="8"/>
                  </a:lnTo>
                  <a:lnTo>
                    <a:pt x="87" y="9"/>
                  </a:lnTo>
                  <a:lnTo>
                    <a:pt x="87" y="82"/>
                  </a:lnTo>
                  <a:lnTo>
                    <a:pt x="88" y="83"/>
                  </a:lnTo>
                  <a:lnTo>
                    <a:pt x="88" y="84"/>
                  </a:lnTo>
                  <a:lnTo>
                    <a:pt x="89" y="85"/>
                  </a:lnTo>
                  <a:lnTo>
                    <a:pt x="90" y="86"/>
                  </a:lnTo>
                  <a:lnTo>
                    <a:pt x="91" y="86"/>
                  </a:lnTo>
                  <a:lnTo>
                    <a:pt x="92" y="87"/>
                  </a:lnTo>
                  <a:lnTo>
                    <a:pt x="93" y="88"/>
                  </a:lnTo>
                  <a:lnTo>
                    <a:pt x="94" y="88"/>
                  </a:lnTo>
                  <a:lnTo>
                    <a:pt x="96" y="89"/>
                  </a:lnTo>
                  <a:lnTo>
                    <a:pt x="97" y="89"/>
                  </a:lnTo>
                  <a:lnTo>
                    <a:pt x="99" y="89"/>
                  </a:lnTo>
                  <a:lnTo>
                    <a:pt x="101" y="90"/>
                  </a:lnTo>
                  <a:lnTo>
                    <a:pt x="100" y="90"/>
                  </a:lnTo>
                  <a:lnTo>
                    <a:pt x="100" y="91"/>
                  </a:lnTo>
                  <a:lnTo>
                    <a:pt x="100" y="92"/>
                  </a:lnTo>
                  <a:lnTo>
                    <a:pt x="101" y="92"/>
                  </a:lnTo>
                  <a:lnTo>
                    <a:pt x="97" y="92"/>
                  </a:lnTo>
                  <a:lnTo>
                    <a:pt x="94" y="92"/>
                  </a:lnTo>
                  <a:lnTo>
                    <a:pt x="90" y="92"/>
                  </a:lnTo>
                  <a:lnTo>
                    <a:pt x="87" y="92"/>
                  </a:lnTo>
                  <a:lnTo>
                    <a:pt x="83" y="92"/>
                  </a:lnTo>
                  <a:lnTo>
                    <a:pt x="80" y="92"/>
                  </a:lnTo>
                  <a:lnTo>
                    <a:pt x="76" y="92"/>
                  </a:lnTo>
                  <a:lnTo>
                    <a:pt x="73" y="92"/>
                  </a:lnTo>
                  <a:lnTo>
                    <a:pt x="69" y="92"/>
                  </a:lnTo>
                  <a:lnTo>
                    <a:pt x="66" y="92"/>
                  </a:lnTo>
                  <a:lnTo>
                    <a:pt x="63" y="92"/>
                  </a:lnTo>
                  <a:lnTo>
                    <a:pt x="59" y="92"/>
                  </a:lnTo>
                  <a:lnTo>
                    <a:pt x="59" y="91"/>
                  </a:lnTo>
                  <a:lnTo>
                    <a:pt x="59" y="90"/>
                  </a:lnTo>
                  <a:lnTo>
                    <a:pt x="61" y="89"/>
                  </a:lnTo>
                  <a:lnTo>
                    <a:pt x="63" y="89"/>
                  </a:lnTo>
                  <a:lnTo>
                    <a:pt x="64" y="89"/>
                  </a:lnTo>
                  <a:lnTo>
                    <a:pt x="65" y="88"/>
                  </a:lnTo>
                  <a:lnTo>
                    <a:pt x="66" y="88"/>
                  </a:lnTo>
                  <a:lnTo>
                    <a:pt x="67" y="87"/>
                  </a:lnTo>
                  <a:lnTo>
                    <a:pt x="68" y="87"/>
                  </a:lnTo>
                  <a:lnTo>
                    <a:pt x="68" y="86"/>
                  </a:lnTo>
                  <a:lnTo>
                    <a:pt x="69" y="85"/>
                  </a:lnTo>
                  <a:lnTo>
                    <a:pt x="71" y="84"/>
                  </a:lnTo>
                  <a:lnTo>
                    <a:pt x="72" y="83"/>
                  </a:lnTo>
                  <a:lnTo>
                    <a:pt x="71" y="25"/>
                  </a:lnTo>
                  <a:lnTo>
                    <a:pt x="28" y="76"/>
                  </a:lnTo>
                  <a:lnTo>
                    <a:pt x="28" y="77"/>
                  </a:lnTo>
                  <a:lnTo>
                    <a:pt x="28" y="78"/>
                  </a:lnTo>
                  <a:lnTo>
                    <a:pt x="28" y="79"/>
                  </a:lnTo>
                  <a:lnTo>
                    <a:pt x="28" y="80"/>
                  </a:lnTo>
                  <a:lnTo>
                    <a:pt x="27" y="80"/>
                  </a:lnTo>
                  <a:lnTo>
                    <a:pt x="27" y="81"/>
                  </a:lnTo>
                  <a:lnTo>
                    <a:pt x="27" y="82"/>
                  </a:lnTo>
                  <a:lnTo>
                    <a:pt x="27" y="83"/>
                  </a:lnTo>
                  <a:lnTo>
                    <a:pt x="27" y="85"/>
                  </a:lnTo>
                  <a:lnTo>
                    <a:pt x="28" y="85"/>
                  </a:lnTo>
                  <a:lnTo>
                    <a:pt x="28" y="86"/>
                  </a:lnTo>
                  <a:lnTo>
                    <a:pt x="29" y="87"/>
                  </a:lnTo>
                  <a:lnTo>
                    <a:pt x="30" y="87"/>
                  </a:lnTo>
                  <a:lnTo>
                    <a:pt x="31" y="87"/>
                  </a:lnTo>
                  <a:lnTo>
                    <a:pt x="32" y="87"/>
                  </a:lnTo>
                  <a:lnTo>
                    <a:pt x="33" y="88"/>
                  </a:lnTo>
                  <a:lnTo>
                    <a:pt x="35" y="88"/>
                  </a:lnTo>
                  <a:lnTo>
                    <a:pt x="37" y="88"/>
                  </a:lnTo>
                  <a:lnTo>
                    <a:pt x="39" y="89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2"/>
                  </a:lnTo>
                  <a:lnTo>
                    <a:pt x="38" y="92"/>
                  </a:lnTo>
                  <a:lnTo>
                    <a:pt x="34" y="92"/>
                  </a:lnTo>
                  <a:lnTo>
                    <a:pt x="31" y="92"/>
                  </a:lnTo>
                  <a:lnTo>
                    <a:pt x="27" y="92"/>
                  </a:lnTo>
                  <a:lnTo>
                    <a:pt x="24" y="92"/>
                  </a:lnTo>
                  <a:lnTo>
                    <a:pt x="20" y="92"/>
                  </a:lnTo>
                  <a:lnTo>
                    <a:pt x="17" y="92"/>
                  </a:lnTo>
                  <a:lnTo>
                    <a:pt x="13" y="92"/>
                  </a:lnTo>
                  <a:lnTo>
                    <a:pt x="10" y="92"/>
                  </a:lnTo>
                  <a:lnTo>
                    <a:pt x="7" y="92"/>
                  </a:lnTo>
                  <a:lnTo>
                    <a:pt x="3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19"/>
            <p:cNvSpPr>
              <a:spLocks noChangeAspect="1"/>
            </p:cNvSpPr>
            <p:nvPr/>
          </p:nvSpPr>
          <p:spPr bwMode="auto">
            <a:xfrm>
              <a:off x="5298" y="530"/>
              <a:ext cx="96" cy="6"/>
            </a:xfrm>
            <a:custGeom>
              <a:avLst/>
              <a:gdLst>
                <a:gd name="T0" fmla="*/ 1 w 96"/>
                <a:gd name="T1" fmla="*/ 6 h 6"/>
                <a:gd name="T2" fmla="*/ 0 w 96"/>
                <a:gd name="T3" fmla="*/ 5 h 6"/>
                <a:gd name="T4" fmla="*/ 0 w 96"/>
                <a:gd name="T5" fmla="*/ 5 h 6"/>
                <a:gd name="T6" fmla="*/ 0 w 96"/>
                <a:gd name="T7" fmla="*/ 4 h 6"/>
                <a:gd name="T8" fmla="*/ 0 w 96"/>
                <a:gd name="T9" fmla="*/ 4 h 6"/>
                <a:gd name="T10" fmla="*/ 0 w 96"/>
                <a:gd name="T11" fmla="*/ 3 h 6"/>
                <a:gd name="T12" fmla="*/ 0 w 96"/>
                <a:gd name="T13" fmla="*/ 3 h 6"/>
                <a:gd name="T14" fmla="*/ 0 w 96"/>
                <a:gd name="T15" fmla="*/ 2 h 6"/>
                <a:gd name="T16" fmla="*/ 0 w 96"/>
                <a:gd name="T17" fmla="*/ 2 h 6"/>
                <a:gd name="T18" fmla="*/ 0 w 96"/>
                <a:gd name="T19" fmla="*/ 1 h 6"/>
                <a:gd name="T20" fmla="*/ 0 w 96"/>
                <a:gd name="T21" fmla="*/ 1 h 6"/>
                <a:gd name="T22" fmla="*/ 0 w 96"/>
                <a:gd name="T23" fmla="*/ 0 h 6"/>
                <a:gd name="T24" fmla="*/ 1 w 96"/>
                <a:gd name="T25" fmla="*/ 0 h 6"/>
                <a:gd name="T26" fmla="*/ 8 w 96"/>
                <a:gd name="T27" fmla="*/ 0 h 6"/>
                <a:gd name="T28" fmla="*/ 16 w 96"/>
                <a:gd name="T29" fmla="*/ 0 h 6"/>
                <a:gd name="T30" fmla="*/ 24 w 96"/>
                <a:gd name="T31" fmla="*/ 0 h 6"/>
                <a:gd name="T32" fmla="*/ 32 w 96"/>
                <a:gd name="T33" fmla="*/ 0 h 6"/>
                <a:gd name="T34" fmla="*/ 40 w 96"/>
                <a:gd name="T35" fmla="*/ 0 h 6"/>
                <a:gd name="T36" fmla="*/ 48 w 96"/>
                <a:gd name="T37" fmla="*/ 0 h 6"/>
                <a:gd name="T38" fmla="*/ 56 w 96"/>
                <a:gd name="T39" fmla="*/ 0 h 6"/>
                <a:gd name="T40" fmla="*/ 64 w 96"/>
                <a:gd name="T41" fmla="*/ 0 h 6"/>
                <a:gd name="T42" fmla="*/ 72 w 96"/>
                <a:gd name="T43" fmla="*/ 0 h 6"/>
                <a:gd name="T44" fmla="*/ 80 w 96"/>
                <a:gd name="T45" fmla="*/ 0 h 6"/>
                <a:gd name="T46" fmla="*/ 88 w 96"/>
                <a:gd name="T47" fmla="*/ 0 h 6"/>
                <a:gd name="T48" fmla="*/ 96 w 96"/>
                <a:gd name="T49" fmla="*/ 0 h 6"/>
                <a:gd name="T50" fmla="*/ 96 w 96"/>
                <a:gd name="T51" fmla="*/ 0 h 6"/>
                <a:gd name="T52" fmla="*/ 96 w 96"/>
                <a:gd name="T53" fmla="*/ 1 h 6"/>
                <a:gd name="T54" fmla="*/ 96 w 96"/>
                <a:gd name="T55" fmla="*/ 1 h 6"/>
                <a:gd name="T56" fmla="*/ 96 w 96"/>
                <a:gd name="T57" fmla="*/ 2 h 6"/>
                <a:gd name="T58" fmla="*/ 96 w 96"/>
                <a:gd name="T59" fmla="*/ 2 h 6"/>
                <a:gd name="T60" fmla="*/ 96 w 96"/>
                <a:gd name="T61" fmla="*/ 3 h 6"/>
                <a:gd name="T62" fmla="*/ 96 w 96"/>
                <a:gd name="T63" fmla="*/ 3 h 6"/>
                <a:gd name="T64" fmla="*/ 96 w 96"/>
                <a:gd name="T65" fmla="*/ 4 h 6"/>
                <a:gd name="T66" fmla="*/ 96 w 96"/>
                <a:gd name="T67" fmla="*/ 4 h 6"/>
                <a:gd name="T68" fmla="*/ 96 w 96"/>
                <a:gd name="T69" fmla="*/ 5 h 6"/>
                <a:gd name="T70" fmla="*/ 96 w 96"/>
                <a:gd name="T71" fmla="*/ 5 h 6"/>
                <a:gd name="T72" fmla="*/ 96 w 96"/>
                <a:gd name="T73" fmla="*/ 6 h 6"/>
                <a:gd name="T74" fmla="*/ 88 w 96"/>
                <a:gd name="T75" fmla="*/ 6 h 6"/>
                <a:gd name="T76" fmla="*/ 80 w 96"/>
                <a:gd name="T77" fmla="*/ 6 h 6"/>
                <a:gd name="T78" fmla="*/ 72 w 96"/>
                <a:gd name="T79" fmla="*/ 6 h 6"/>
                <a:gd name="T80" fmla="*/ 64 w 96"/>
                <a:gd name="T81" fmla="*/ 6 h 6"/>
                <a:gd name="T82" fmla="*/ 56 w 96"/>
                <a:gd name="T83" fmla="*/ 6 h 6"/>
                <a:gd name="T84" fmla="*/ 48 w 96"/>
                <a:gd name="T85" fmla="*/ 6 h 6"/>
                <a:gd name="T86" fmla="*/ 40 w 96"/>
                <a:gd name="T87" fmla="*/ 6 h 6"/>
                <a:gd name="T88" fmla="*/ 32 w 96"/>
                <a:gd name="T89" fmla="*/ 6 h 6"/>
                <a:gd name="T90" fmla="*/ 24 w 96"/>
                <a:gd name="T91" fmla="*/ 6 h 6"/>
                <a:gd name="T92" fmla="*/ 16 w 96"/>
                <a:gd name="T93" fmla="*/ 6 h 6"/>
                <a:gd name="T94" fmla="*/ 9 w 96"/>
                <a:gd name="T95" fmla="*/ 6 h 6"/>
                <a:gd name="T96" fmla="*/ 1 w 96"/>
                <a:gd name="T97" fmla="*/ 6 h 6"/>
                <a:gd name="T98" fmla="*/ 1 w 96"/>
                <a:gd name="T99" fmla="*/ 6 h 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6" h="6">
                  <a:moveTo>
                    <a:pt x="1" y="6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96" y="1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4"/>
                  </a:lnTo>
                  <a:lnTo>
                    <a:pt x="96" y="5"/>
                  </a:lnTo>
                  <a:lnTo>
                    <a:pt x="96" y="6"/>
                  </a:lnTo>
                  <a:lnTo>
                    <a:pt x="88" y="6"/>
                  </a:lnTo>
                  <a:lnTo>
                    <a:pt x="80" y="6"/>
                  </a:lnTo>
                  <a:lnTo>
                    <a:pt x="72" y="6"/>
                  </a:lnTo>
                  <a:lnTo>
                    <a:pt x="64" y="6"/>
                  </a:lnTo>
                  <a:lnTo>
                    <a:pt x="56" y="6"/>
                  </a:lnTo>
                  <a:lnTo>
                    <a:pt x="48" y="6"/>
                  </a:lnTo>
                  <a:lnTo>
                    <a:pt x="40" y="6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16" y="6"/>
                  </a:lnTo>
                  <a:lnTo>
                    <a:pt x="9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20"/>
            <p:cNvSpPr>
              <a:spLocks noChangeAspect="1"/>
            </p:cNvSpPr>
            <p:nvPr/>
          </p:nvSpPr>
          <p:spPr bwMode="auto">
            <a:xfrm>
              <a:off x="4650" y="518"/>
              <a:ext cx="95" cy="7"/>
            </a:xfrm>
            <a:custGeom>
              <a:avLst/>
              <a:gdLst>
                <a:gd name="T0" fmla="*/ 0 w 95"/>
                <a:gd name="T1" fmla="*/ 7 h 7"/>
                <a:gd name="T2" fmla="*/ 0 w 95"/>
                <a:gd name="T3" fmla="*/ 6 h 7"/>
                <a:gd name="T4" fmla="*/ 0 w 95"/>
                <a:gd name="T5" fmla="*/ 5 h 7"/>
                <a:gd name="T6" fmla="*/ 0 w 95"/>
                <a:gd name="T7" fmla="*/ 5 h 7"/>
                <a:gd name="T8" fmla="*/ 0 w 95"/>
                <a:gd name="T9" fmla="*/ 4 h 7"/>
                <a:gd name="T10" fmla="*/ 0 w 95"/>
                <a:gd name="T11" fmla="*/ 4 h 7"/>
                <a:gd name="T12" fmla="*/ 0 w 95"/>
                <a:gd name="T13" fmla="*/ 3 h 7"/>
                <a:gd name="T14" fmla="*/ 0 w 95"/>
                <a:gd name="T15" fmla="*/ 2 h 7"/>
                <a:gd name="T16" fmla="*/ 0 w 95"/>
                <a:gd name="T17" fmla="*/ 2 h 7"/>
                <a:gd name="T18" fmla="*/ 0 w 95"/>
                <a:gd name="T19" fmla="*/ 1 h 7"/>
                <a:gd name="T20" fmla="*/ 0 w 95"/>
                <a:gd name="T21" fmla="*/ 1 h 7"/>
                <a:gd name="T22" fmla="*/ 0 w 95"/>
                <a:gd name="T23" fmla="*/ 0 h 7"/>
                <a:gd name="T24" fmla="*/ 0 w 95"/>
                <a:gd name="T25" fmla="*/ 0 h 7"/>
                <a:gd name="T26" fmla="*/ 8 w 95"/>
                <a:gd name="T27" fmla="*/ 0 h 7"/>
                <a:gd name="T28" fmla="*/ 16 w 95"/>
                <a:gd name="T29" fmla="*/ 0 h 7"/>
                <a:gd name="T30" fmla="*/ 24 w 95"/>
                <a:gd name="T31" fmla="*/ 0 h 7"/>
                <a:gd name="T32" fmla="*/ 32 w 95"/>
                <a:gd name="T33" fmla="*/ 0 h 7"/>
                <a:gd name="T34" fmla="*/ 40 w 95"/>
                <a:gd name="T35" fmla="*/ 0 h 7"/>
                <a:gd name="T36" fmla="*/ 47 w 95"/>
                <a:gd name="T37" fmla="*/ 0 h 7"/>
                <a:gd name="T38" fmla="*/ 55 w 95"/>
                <a:gd name="T39" fmla="*/ 0 h 7"/>
                <a:gd name="T40" fmla="*/ 63 w 95"/>
                <a:gd name="T41" fmla="*/ 0 h 7"/>
                <a:gd name="T42" fmla="*/ 71 w 95"/>
                <a:gd name="T43" fmla="*/ 0 h 7"/>
                <a:gd name="T44" fmla="*/ 79 w 95"/>
                <a:gd name="T45" fmla="*/ 0 h 7"/>
                <a:gd name="T46" fmla="*/ 87 w 95"/>
                <a:gd name="T47" fmla="*/ 0 h 7"/>
                <a:gd name="T48" fmla="*/ 95 w 95"/>
                <a:gd name="T49" fmla="*/ 0 h 7"/>
                <a:gd name="T50" fmla="*/ 95 w 95"/>
                <a:gd name="T51" fmla="*/ 0 h 7"/>
                <a:gd name="T52" fmla="*/ 95 w 95"/>
                <a:gd name="T53" fmla="*/ 1 h 7"/>
                <a:gd name="T54" fmla="*/ 95 w 95"/>
                <a:gd name="T55" fmla="*/ 1 h 7"/>
                <a:gd name="T56" fmla="*/ 95 w 95"/>
                <a:gd name="T57" fmla="*/ 2 h 7"/>
                <a:gd name="T58" fmla="*/ 95 w 95"/>
                <a:gd name="T59" fmla="*/ 2 h 7"/>
                <a:gd name="T60" fmla="*/ 95 w 95"/>
                <a:gd name="T61" fmla="*/ 3 h 7"/>
                <a:gd name="T62" fmla="*/ 95 w 95"/>
                <a:gd name="T63" fmla="*/ 4 h 7"/>
                <a:gd name="T64" fmla="*/ 95 w 95"/>
                <a:gd name="T65" fmla="*/ 4 h 7"/>
                <a:gd name="T66" fmla="*/ 95 w 95"/>
                <a:gd name="T67" fmla="*/ 5 h 7"/>
                <a:gd name="T68" fmla="*/ 95 w 95"/>
                <a:gd name="T69" fmla="*/ 5 h 7"/>
                <a:gd name="T70" fmla="*/ 95 w 95"/>
                <a:gd name="T71" fmla="*/ 6 h 7"/>
                <a:gd name="T72" fmla="*/ 95 w 95"/>
                <a:gd name="T73" fmla="*/ 7 h 7"/>
                <a:gd name="T74" fmla="*/ 87 w 95"/>
                <a:gd name="T75" fmla="*/ 7 h 7"/>
                <a:gd name="T76" fmla="*/ 79 w 95"/>
                <a:gd name="T77" fmla="*/ 7 h 7"/>
                <a:gd name="T78" fmla="*/ 71 w 95"/>
                <a:gd name="T79" fmla="*/ 7 h 7"/>
                <a:gd name="T80" fmla="*/ 63 w 95"/>
                <a:gd name="T81" fmla="*/ 7 h 7"/>
                <a:gd name="T82" fmla="*/ 55 w 95"/>
                <a:gd name="T83" fmla="*/ 7 h 7"/>
                <a:gd name="T84" fmla="*/ 47 w 95"/>
                <a:gd name="T85" fmla="*/ 7 h 7"/>
                <a:gd name="T86" fmla="*/ 40 w 95"/>
                <a:gd name="T87" fmla="*/ 7 h 7"/>
                <a:gd name="T88" fmla="*/ 32 w 95"/>
                <a:gd name="T89" fmla="*/ 7 h 7"/>
                <a:gd name="T90" fmla="*/ 24 w 95"/>
                <a:gd name="T91" fmla="*/ 7 h 7"/>
                <a:gd name="T92" fmla="*/ 16 w 95"/>
                <a:gd name="T93" fmla="*/ 7 h 7"/>
                <a:gd name="T94" fmla="*/ 8 w 95"/>
                <a:gd name="T95" fmla="*/ 7 h 7"/>
                <a:gd name="T96" fmla="*/ 0 w 95"/>
                <a:gd name="T97" fmla="*/ 7 h 7"/>
                <a:gd name="T98" fmla="*/ 0 w 95"/>
                <a:gd name="T99" fmla="*/ 7 h 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5" h="7">
                  <a:moveTo>
                    <a:pt x="0" y="7"/>
                  </a:move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55" y="0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95" y="1"/>
                  </a:lnTo>
                  <a:lnTo>
                    <a:pt x="95" y="2"/>
                  </a:lnTo>
                  <a:lnTo>
                    <a:pt x="95" y="3"/>
                  </a:lnTo>
                  <a:lnTo>
                    <a:pt x="95" y="4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87" y="7"/>
                  </a:lnTo>
                  <a:lnTo>
                    <a:pt x="79" y="7"/>
                  </a:lnTo>
                  <a:lnTo>
                    <a:pt x="71" y="7"/>
                  </a:lnTo>
                  <a:lnTo>
                    <a:pt x="63" y="7"/>
                  </a:lnTo>
                  <a:lnTo>
                    <a:pt x="55" y="7"/>
                  </a:lnTo>
                  <a:lnTo>
                    <a:pt x="47" y="7"/>
                  </a:lnTo>
                  <a:lnTo>
                    <a:pt x="40" y="7"/>
                  </a:lnTo>
                  <a:lnTo>
                    <a:pt x="32" y="7"/>
                  </a:lnTo>
                  <a:lnTo>
                    <a:pt x="24" y="7"/>
                  </a:lnTo>
                  <a:lnTo>
                    <a:pt x="16" y="7"/>
                  </a:lnTo>
                  <a:lnTo>
                    <a:pt x="8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21"/>
            <p:cNvSpPr>
              <a:spLocks noChangeAspect="1"/>
            </p:cNvSpPr>
            <p:nvPr/>
          </p:nvSpPr>
          <p:spPr bwMode="auto">
            <a:xfrm>
              <a:off x="5298" y="518"/>
              <a:ext cx="96" cy="7"/>
            </a:xfrm>
            <a:custGeom>
              <a:avLst/>
              <a:gdLst>
                <a:gd name="T0" fmla="*/ 1 w 96"/>
                <a:gd name="T1" fmla="*/ 7 h 7"/>
                <a:gd name="T2" fmla="*/ 0 w 96"/>
                <a:gd name="T3" fmla="*/ 6 h 7"/>
                <a:gd name="T4" fmla="*/ 0 w 96"/>
                <a:gd name="T5" fmla="*/ 6 h 7"/>
                <a:gd name="T6" fmla="*/ 0 w 96"/>
                <a:gd name="T7" fmla="*/ 5 h 7"/>
                <a:gd name="T8" fmla="*/ 0 w 96"/>
                <a:gd name="T9" fmla="*/ 5 h 7"/>
                <a:gd name="T10" fmla="*/ 0 w 96"/>
                <a:gd name="T11" fmla="*/ 4 h 7"/>
                <a:gd name="T12" fmla="*/ 0 w 96"/>
                <a:gd name="T13" fmla="*/ 4 h 7"/>
                <a:gd name="T14" fmla="*/ 0 w 96"/>
                <a:gd name="T15" fmla="*/ 3 h 7"/>
                <a:gd name="T16" fmla="*/ 0 w 96"/>
                <a:gd name="T17" fmla="*/ 2 h 7"/>
                <a:gd name="T18" fmla="*/ 0 w 96"/>
                <a:gd name="T19" fmla="*/ 2 h 7"/>
                <a:gd name="T20" fmla="*/ 0 w 96"/>
                <a:gd name="T21" fmla="*/ 1 h 7"/>
                <a:gd name="T22" fmla="*/ 0 w 96"/>
                <a:gd name="T23" fmla="*/ 1 h 7"/>
                <a:gd name="T24" fmla="*/ 1 w 96"/>
                <a:gd name="T25" fmla="*/ 0 h 7"/>
                <a:gd name="T26" fmla="*/ 8 w 96"/>
                <a:gd name="T27" fmla="*/ 0 h 7"/>
                <a:gd name="T28" fmla="*/ 16 w 96"/>
                <a:gd name="T29" fmla="*/ 0 h 7"/>
                <a:gd name="T30" fmla="*/ 24 w 96"/>
                <a:gd name="T31" fmla="*/ 0 h 7"/>
                <a:gd name="T32" fmla="*/ 32 w 96"/>
                <a:gd name="T33" fmla="*/ 0 h 7"/>
                <a:gd name="T34" fmla="*/ 40 w 96"/>
                <a:gd name="T35" fmla="*/ 0 h 7"/>
                <a:gd name="T36" fmla="*/ 48 w 96"/>
                <a:gd name="T37" fmla="*/ 0 h 7"/>
                <a:gd name="T38" fmla="*/ 56 w 96"/>
                <a:gd name="T39" fmla="*/ 0 h 7"/>
                <a:gd name="T40" fmla="*/ 64 w 96"/>
                <a:gd name="T41" fmla="*/ 0 h 7"/>
                <a:gd name="T42" fmla="*/ 72 w 96"/>
                <a:gd name="T43" fmla="*/ 0 h 7"/>
                <a:gd name="T44" fmla="*/ 80 w 96"/>
                <a:gd name="T45" fmla="*/ 0 h 7"/>
                <a:gd name="T46" fmla="*/ 88 w 96"/>
                <a:gd name="T47" fmla="*/ 0 h 7"/>
                <a:gd name="T48" fmla="*/ 96 w 96"/>
                <a:gd name="T49" fmla="*/ 0 h 7"/>
                <a:gd name="T50" fmla="*/ 96 w 96"/>
                <a:gd name="T51" fmla="*/ 0 h 7"/>
                <a:gd name="T52" fmla="*/ 96 w 96"/>
                <a:gd name="T53" fmla="*/ 1 h 7"/>
                <a:gd name="T54" fmla="*/ 96 w 96"/>
                <a:gd name="T55" fmla="*/ 1 h 7"/>
                <a:gd name="T56" fmla="*/ 96 w 96"/>
                <a:gd name="T57" fmla="*/ 2 h 7"/>
                <a:gd name="T58" fmla="*/ 96 w 96"/>
                <a:gd name="T59" fmla="*/ 2 h 7"/>
                <a:gd name="T60" fmla="*/ 96 w 96"/>
                <a:gd name="T61" fmla="*/ 3 h 7"/>
                <a:gd name="T62" fmla="*/ 96 w 96"/>
                <a:gd name="T63" fmla="*/ 4 h 7"/>
                <a:gd name="T64" fmla="*/ 96 w 96"/>
                <a:gd name="T65" fmla="*/ 4 h 7"/>
                <a:gd name="T66" fmla="*/ 96 w 96"/>
                <a:gd name="T67" fmla="*/ 5 h 7"/>
                <a:gd name="T68" fmla="*/ 96 w 96"/>
                <a:gd name="T69" fmla="*/ 5 h 7"/>
                <a:gd name="T70" fmla="*/ 96 w 96"/>
                <a:gd name="T71" fmla="*/ 6 h 7"/>
                <a:gd name="T72" fmla="*/ 96 w 96"/>
                <a:gd name="T73" fmla="*/ 7 h 7"/>
                <a:gd name="T74" fmla="*/ 88 w 96"/>
                <a:gd name="T75" fmla="*/ 7 h 7"/>
                <a:gd name="T76" fmla="*/ 80 w 96"/>
                <a:gd name="T77" fmla="*/ 7 h 7"/>
                <a:gd name="T78" fmla="*/ 72 w 96"/>
                <a:gd name="T79" fmla="*/ 7 h 7"/>
                <a:gd name="T80" fmla="*/ 64 w 96"/>
                <a:gd name="T81" fmla="*/ 7 h 7"/>
                <a:gd name="T82" fmla="*/ 56 w 96"/>
                <a:gd name="T83" fmla="*/ 7 h 7"/>
                <a:gd name="T84" fmla="*/ 48 w 96"/>
                <a:gd name="T85" fmla="*/ 7 h 7"/>
                <a:gd name="T86" fmla="*/ 40 w 96"/>
                <a:gd name="T87" fmla="*/ 7 h 7"/>
                <a:gd name="T88" fmla="*/ 32 w 96"/>
                <a:gd name="T89" fmla="*/ 7 h 7"/>
                <a:gd name="T90" fmla="*/ 24 w 96"/>
                <a:gd name="T91" fmla="*/ 7 h 7"/>
                <a:gd name="T92" fmla="*/ 16 w 96"/>
                <a:gd name="T93" fmla="*/ 7 h 7"/>
                <a:gd name="T94" fmla="*/ 9 w 96"/>
                <a:gd name="T95" fmla="*/ 7 h 7"/>
                <a:gd name="T96" fmla="*/ 1 w 96"/>
                <a:gd name="T97" fmla="*/ 7 h 7"/>
                <a:gd name="T98" fmla="*/ 1 w 96"/>
                <a:gd name="T99" fmla="*/ 7 h 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6" h="7">
                  <a:moveTo>
                    <a:pt x="1" y="7"/>
                  </a:move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96" y="1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4"/>
                  </a:lnTo>
                  <a:lnTo>
                    <a:pt x="96" y="5"/>
                  </a:lnTo>
                  <a:lnTo>
                    <a:pt x="96" y="6"/>
                  </a:lnTo>
                  <a:lnTo>
                    <a:pt x="96" y="7"/>
                  </a:lnTo>
                  <a:lnTo>
                    <a:pt x="88" y="7"/>
                  </a:lnTo>
                  <a:lnTo>
                    <a:pt x="80" y="7"/>
                  </a:lnTo>
                  <a:lnTo>
                    <a:pt x="72" y="7"/>
                  </a:lnTo>
                  <a:lnTo>
                    <a:pt x="64" y="7"/>
                  </a:lnTo>
                  <a:lnTo>
                    <a:pt x="56" y="7"/>
                  </a:lnTo>
                  <a:lnTo>
                    <a:pt x="48" y="7"/>
                  </a:lnTo>
                  <a:lnTo>
                    <a:pt x="40" y="7"/>
                  </a:lnTo>
                  <a:lnTo>
                    <a:pt x="32" y="7"/>
                  </a:lnTo>
                  <a:lnTo>
                    <a:pt x="24" y="7"/>
                  </a:lnTo>
                  <a:lnTo>
                    <a:pt x="16" y="7"/>
                  </a:lnTo>
                  <a:lnTo>
                    <a:pt x="9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22"/>
            <p:cNvSpPr>
              <a:spLocks noChangeAspect="1"/>
            </p:cNvSpPr>
            <p:nvPr/>
          </p:nvSpPr>
          <p:spPr bwMode="auto">
            <a:xfrm>
              <a:off x="4650" y="505"/>
              <a:ext cx="95" cy="7"/>
            </a:xfrm>
            <a:custGeom>
              <a:avLst/>
              <a:gdLst>
                <a:gd name="T0" fmla="*/ 0 w 95"/>
                <a:gd name="T1" fmla="*/ 7 h 7"/>
                <a:gd name="T2" fmla="*/ 0 w 95"/>
                <a:gd name="T3" fmla="*/ 7 h 7"/>
                <a:gd name="T4" fmla="*/ 0 w 95"/>
                <a:gd name="T5" fmla="*/ 6 h 7"/>
                <a:gd name="T6" fmla="*/ 0 w 95"/>
                <a:gd name="T7" fmla="*/ 5 h 7"/>
                <a:gd name="T8" fmla="*/ 0 w 95"/>
                <a:gd name="T9" fmla="*/ 5 h 7"/>
                <a:gd name="T10" fmla="*/ 0 w 95"/>
                <a:gd name="T11" fmla="*/ 4 h 7"/>
                <a:gd name="T12" fmla="*/ 0 w 95"/>
                <a:gd name="T13" fmla="*/ 3 h 7"/>
                <a:gd name="T14" fmla="*/ 0 w 95"/>
                <a:gd name="T15" fmla="*/ 3 h 7"/>
                <a:gd name="T16" fmla="*/ 0 w 95"/>
                <a:gd name="T17" fmla="*/ 2 h 7"/>
                <a:gd name="T18" fmla="*/ 0 w 95"/>
                <a:gd name="T19" fmla="*/ 2 h 7"/>
                <a:gd name="T20" fmla="*/ 0 w 95"/>
                <a:gd name="T21" fmla="*/ 1 h 7"/>
                <a:gd name="T22" fmla="*/ 0 w 95"/>
                <a:gd name="T23" fmla="*/ 1 h 7"/>
                <a:gd name="T24" fmla="*/ 0 w 95"/>
                <a:gd name="T25" fmla="*/ 0 h 7"/>
                <a:gd name="T26" fmla="*/ 8 w 95"/>
                <a:gd name="T27" fmla="*/ 0 h 7"/>
                <a:gd name="T28" fmla="*/ 16 w 95"/>
                <a:gd name="T29" fmla="*/ 0 h 7"/>
                <a:gd name="T30" fmla="*/ 24 w 95"/>
                <a:gd name="T31" fmla="*/ 0 h 7"/>
                <a:gd name="T32" fmla="*/ 32 w 95"/>
                <a:gd name="T33" fmla="*/ 0 h 7"/>
                <a:gd name="T34" fmla="*/ 40 w 95"/>
                <a:gd name="T35" fmla="*/ 0 h 7"/>
                <a:gd name="T36" fmla="*/ 47 w 95"/>
                <a:gd name="T37" fmla="*/ 0 h 7"/>
                <a:gd name="T38" fmla="*/ 55 w 95"/>
                <a:gd name="T39" fmla="*/ 0 h 7"/>
                <a:gd name="T40" fmla="*/ 63 w 95"/>
                <a:gd name="T41" fmla="*/ 0 h 7"/>
                <a:gd name="T42" fmla="*/ 71 w 95"/>
                <a:gd name="T43" fmla="*/ 0 h 7"/>
                <a:gd name="T44" fmla="*/ 79 w 95"/>
                <a:gd name="T45" fmla="*/ 0 h 7"/>
                <a:gd name="T46" fmla="*/ 87 w 95"/>
                <a:gd name="T47" fmla="*/ 0 h 7"/>
                <a:gd name="T48" fmla="*/ 95 w 95"/>
                <a:gd name="T49" fmla="*/ 0 h 7"/>
                <a:gd name="T50" fmla="*/ 95 w 95"/>
                <a:gd name="T51" fmla="*/ 1 h 7"/>
                <a:gd name="T52" fmla="*/ 95 w 95"/>
                <a:gd name="T53" fmla="*/ 1 h 7"/>
                <a:gd name="T54" fmla="*/ 95 w 95"/>
                <a:gd name="T55" fmla="*/ 2 h 7"/>
                <a:gd name="T56" fmla="*/ 95 w 95"/>
                <a:gd name="T57" fmla="*/ 2 h 7"/>
                <a:gd name="T58" fmla="*/ 95 w 95"/>
                <a:gd name="T59" fmla="*/ 3 h 7"/>
                <a:gd name="T60" fmla="*/ 95 w 95"/>
                <a:gd name="T61" fmla="*/ 3 h 7"/>
                <a:gd name="T62" fmla="*/ 95 w 95"/>
                <a:gd name="T63" fmla="*/ 4 h 7"/>
                <a:gd name="T64" fmla="*/ 95 w 95"/>
                <a:gd name="T65" fmla="*/ 5 h 7"/>
                <a:gd name="T66" fmla="*/ 95 w 95"/>
                <a:gd name="T67" fmla="*/ 5 h 7"/>
                <a:gd name="T68" fmla="*/ 95 w 95"/>
                <a:gd name="T69" fmla="*/ 6 h 7"/>
                <a:gd name="T70" fmla="*/ 95 w 95"/>
                <a:gd name="T71" fmla="*/ 7 h 7"/>
                <a:gd name="T72" fmla="*/ 95 w 95"/>
                <a:gd name="T73" fmla="*/ 7 h 7"/>
                <a:gd name="T74" fmla="*/ 87 w 95"/>
                <a:gd name="T75" fmla="*/ 7 h 7"/>
                <a:gd name="T76" fmla="*/ 79 w 95"/>
                <a:gd name="T77" fmla="*/ 7 h 7"/>
                <a:gd name="T78" fmla="*/ 71 w 95"/>
                <a:gd name="T79" fmla="*/ 7 h 7"/>
                <a:gd name="T80" fmla="*/ 63 w 95"/>
                <a:gd name="T81" fmla="*/ 7 h 7"/>
                <a:gd name="T82" fmla="*/ 55 w 95"/>
                <a:gd name="T83" fmla="*/ 7 h 7"/>
                <a:gd name="T84" fmla="*/ 47 w 95"/>
                <a:gd name="T85" fmla="*/ 7 h 7"/>
                <a:gd name="T86" fmla="*/ 40 w 95"/>
                <a:gd name="T87" fmla="*/ 7 h 7"/>
                <a:gd name="T88" fmla="*/ 32 w 95"/>
                <a:gd name="T89" fmla="*/ 7 h 7"/>
                <a:gd name="T90" fmla="*/ 24 w 95"/>
                <a:gd name="T91" fmla="*/ 7 h 7"/>
                <a:gd name="T92" fmla="*/ 16 w 95"/>
                <a:gd name="T93" fmla="*/ 7 h 7"/>
                <a:gd name="T94" fmla="*/ 8 w 95"/>
                <a:gd name="T95" fmla="*/ 7 h 7"/>
                <a:gd name="T96" fmla="*/ 0 w 95"/>
                <a:gd name="T97" fmla="*/ 7 h 7"/>
                <a:gd name="T98" fmla="*/ 0 w 95"/>
                <a:gd name="T99" fmla="*/ 7 h 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5" h="7">
                  <a:moveTo>
                    <a:pt x="0" y="7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55" y="0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95" y="1"/>
                  </a:lnTo>
                  <a:lnTo>
                    <a:pt x="95" y="2"/>
                  </a:lnTo>
                  <a:lnTo>
                    <a:pt x="95" y="3"/>
                  </a:lnTo>
                  <a:lnTo>
                    <a:pt x="95" y="4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87" y="7"/>
                  </a:lnTo>
                  <a:lnTo>
                    <a:pt x="79" y="7"/>
                  </a:lnTo>
                  <a:lnTo>
                    <a:pt x="71" y="7"/>
                  </a:lnTo>
                  <a:lnTo>
                    <a:pt x="63" y="7"/>
                  </a:lnTo>
                  <a:lnTo>
                    <a:pt x="55" y="7"/>
                  </a:lnTo>
                  <a:lnTo>
                    <a:pt x="47" y="7"/>
                  </a:lnTo>
                  <a:lnTo>
                    <a:pt x="40" y="7"/>
                  </a:lnTo>
                  <a:lnTo>
                    <a:pt x="32" y="7"/>
                  </a:lnTo>
                  <a:lnTo>
                    <a:pt x="24" y="7"/>
                  </a:lnTo>
                  <a:lnTo>
                    <a:pt x="16" y="7"/>
                  </a:lnTo>
                  <a:lnTo>
                    <a:pt x="8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23"/>
            <p:cNvSpPr>
              <a:spLocks noChangeAspect="1"/>
            </p:cNvSpPr>
            <p:nvPr/>
          </p:nvSpPr>
          <p:spPr bwMode="auto">
            <a:xfrm>
              <a:off x="5298" y="505"/>
              <a:ext cx="96" cy="7"/>
            </a:xfrm>
            <a:custGeom>
              <a:avLst/>
              <a:gdLst>
                <a:gd name="T0" fmla="*/ 1 w 96"/>
                <a:gd name="T1" fmla="*/ 7 h 7"/>
                <a:gd name="T2" fmla="*/ 0 w 96"/>
                <a:gd name="T3" fmla="*/ 7 h 7"/>
                <a:gd name="T4" fmla="*/ 0 w 96"/>
                <a:gd name="T5" fmla="*/ 6 h 7"/>
                <a:gd name="T6" fmla="*/ 0 w 96"/>
                <a:gd name="T7" fmla="*/ 6 h 7"/>
                <a:gd name="T8" fmla="*/ 0 w 96"/>
                <a:gd name="T9" fmla="*/ 5 h 7"/>
                <a:gd name="T10" fmla="*/ 0 w 96"/>
                <a:gd name="T11" fmla="*/ 5 h 7"/>
                <a:gd name="T12" fmla="*/ 0 w 96"/>
                <a:gd name="T13" fmla="*/ 4 h 7"/>
                <a:gd name="T14" fmla="*/ 0 w 96"/>
                <a:gd name="T15" fmla="*/ 3 h 7"/>
                <a:gd name="T16" fmla="*/ 0 w 96"/>
                <a:gd name="T17" fmla="*/ 3 h 7"/>
                <a:gd name="T18" fmla="*/ 0 w 96"/>
                <a:gd name="T19" fmla="*/ 2 h 7"/>
                <a:gd name="T20" fmla="*/ 0 w 96"/>
                <a:gd name="T21" fmla="*/ 2 h 7"/>
                <a:gd name="T22" fmla="*/ 0 w 96"/>
                <a:gd name="T23" fmla="*/ 1 h 7"/>
                <a:gd name="T24" fmla="*/ 1 w 96"/>
                <a:gd name="T25" fmla="*/ 0 h 7"/>
                <a:gd name="T26" fmla="*/ 8 w 96"/>
                <a:gd name="T27" fmla="*/ 0 h 7"/>
                <a:gd name="T28" fmla="*/ 16 w 96"/>
                <a:gd name="T29" fmla="*/ 0 h 7"/>
                <a:gd name="T30" fmla="*/ 24 w 96"/>
                <a:gd name="T31" fmla="*/ 0 h 7"/>
                <a:gd name="T32" fmla="*/ 32 w 96"/>
                <a:gd name="T33" fmla="*/ 0 h 7"/>
                <a:gd name="T34" fmla="*/ 40 w 96"/>
                <a:gd name="T35" fmla="*/ 0 h 7"/>
                <a:gd name="T36" fmla="*/ 48 w 96"/>
                <a:gd name="T37" fmla="*/ 0 h 7"/>
                <a:gd name="T38" fmla="*/ 56 w 96"/>
                <a:gd name="T39" fmla="*/ 0 h 7"/>
                <a:gd name="T40" fmla="*/ 64 w 96"/>
                <a:gd name="T41" fmla="*/ 0 h 7"/>
                <a:gd name="T42" fmla="*/ 72 w 96"/>
                <a:gd name="T43" fmla="*/ 0 h 7"/>
                <a:gd name="T44" fmla="*/ 80 w 96"/>
                <a:gd name="T45" fmla="*/ 0 h 7"/>
                <a:gd name="T46" fmla="*/ 88 w 96"/>
                <a:gd name="T47" fmla="*/ 0 h 7"/>
                <a:gd name="T48" fmla="*/ 96 w 96"/>
                <a:gd name="T49" fmla="*/ 0 h 7"/>
                <a:gd name="T50" fmla="*/ 96 w 96"/>
                <a:gd name="T51" fmla="*/ 1 h 7"/>
                <a:gd name="T52" fmla="*/ 96 w 96"/>
                <a:gd name="T53" fmla="*/ 1 h 7"/>
                <a:gd name="T54" fmla="*/ 96 w 96"/>
                <a:gd name="T55" fmla="*/ 2 h 7"/>
                <a:gd name="T56" fmla="*/ 96 w 96"/>
                <a:gd name="T57" fmla="*/ 2 h 7"/>
                <a:gd name="T58" fmla="*/ 96 w 96"/>
                <a:gd name="T59" fmla="*/ 3 h 7"/>
                <a:gd name="T60" fmla="*/ 96 w 96"/>
                <a:gd name="T61" fmla="*/ 3 h 7"/>
                <a:gd name="T62" fmla="*/ 96 w 96"/>
                <a:gd name="T63" fmla="*/ 4 h 7"/>
                <a:gd name="T64" fmla="*/ 96 w 96"/>
                <a:gd name="T65" fmla="*/ 5 h 7"/>
                <a:gd name="T66" fmla="*/ 96 w 96"/>
                <a:gd name="T67" fmla="*/ 5 h 7"/>
                <a:gd name="T68" fmla="*/ 96 w 96"/>
                <a:gd name="T69" fmla="*/ 6 h 7"/>
                <a:gd name="T70" fmla="*/ 96 w 96"/>
                <a:gd name="T71" fmla="*/ 7 h 7"/>
                <a:gd name="T72" fmla="*/ 96 w 96"/>
                <a:gd name="T73" fmla="*/ 7 h 7"/>
                <a:gd name="T74" fmla="*/ 88 w 96"/>
                <a:gd name="T75" fmla="*/ 7 h 7"/>
                <a:gd name="T76" fmla="*/ 80 w 96"/>
                <a:gd name="T77" fmla="*/ 7 h 7"/>
                <a:gd name="T78" fmla="*/ 72 w 96"/>
                <a:gd name="T79" fmla="*/ 7 h 7"/>
                <a:gd name="T80" fmla="*/ 64 w 96"/>
                <a:gd name="T81" fmla="*/ 7 h 7"/>
                <a:gd name="T82" fmla="*/ 56 w 96"/>
                <a:gd name="T83" fmla="*/ 7 h 7"/>
                <a:gd name="T84" fmla="*/ 48 w 96"/>
                <a:gd name="T85" fmla="*/ 7 h 7"/>
                <a:gd name="T86" fmla="*/ 40 w 96"/>
                <a:gd name="T87" fmla="*/ 7 h 7"/>
                <a:gd name="T88" fmla="*/ 32 w 96"/>
                <a:gd name="T89" fmla="*/ 7 h 7"/>
                <a:gd name="T90" fmla="*/ 24 w 96"/>
                <a:gd name="T91" fmla="*/ 7 h 7"/>
                <a:gd name="T92" fmla="*/ 16 w 96"/>
                <a:gd name="T93" fmla="*/ 7 h 7"/>
                <a:gd name="T94" fmla="*/ 9 w 96"/>
                <a:gd name="T95" fmla="*/ 7 h 7"/>
                <a:gd name="T96" fmla="*/ 1 w 96"/>
                <a:gd name="T97" fmla="*/ 7 h 7"/>
                <a:gd name="T98" fmla="*/ 1 w 96"/>
                <a:gd name="T99" fmla="*/ 7 h 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6" h="7">
                  <a:moveTo>
                    <a:pt x="1" y="7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96" y="1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4"/>
                  </a:lnTo>
                  <a:lnTo>
                    <a:pt x="96" y="5"/>
                  </a:lnTo>
                  <a:lnTo>
                    <a:pt x="96" y="6"/>
                  </a:lnTo>
                  <a:lnTo>
                    <a:pt x="96" y="7"/>
                  </a:lnTo>
                  <a:lnTo>
                    <a:pt x="88" y="7"/>
                  </a:lnTo>
                  <a:lnTo>
                    <a:pt x="80" y="7"/>
                  </a:lnTo>
                  <a:lnTo>
                    <a:pt x="72" y="7"/>
                  </a:lnTo>
                  <a:lnTo>
                    <a:pt x="64" y="7"/>
                  </a:lnTo>
                  <a:lnTo>
                    <a:pt x="56" y="7"/>
                  </a:lnTo>
                  <a:lnTo>
                    <a:pt x="48" y="7"/>
                  </a:lnTo>
                  <a:lnTo>
                    <a:pt x="40" y="7"/>
                  </a:lnTo>
                  <a:lnTo>
                    <a:pt x="32" y="7"/>
                  </a:lnTo>
                  <a:lnTo>
                    <a:pt x="24" y="7"/>
                  </a:lnTo>
                  <a:lnTo>
                    <a:pt x="16" y="7"/>
                  </a:lnTo>
                  <a:lnTo>
                    <a:pt x="9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5" name="Freeform 24"/>
            <p:cNvSpPr>
              <a:spLocks noChangeAspect="1"/>
            </p:cNvSpPr>
            <p:nvPr/>
          </p:nvSpPr>
          <p:spPr bwMode="auto">
            <a:xfrm>
              <a:off x="4650" y="493"/>
              <a:ext cx="95" cy="8"/>
            </a:xfrm>
            <a:custGeom>
              <a:avLst/>
              <a:gdLst>
                <a:gd name="T0" fmla="*/ 0 w 95"/>
                <a:gd name="T1" fmla="*/ 8 h 8"/>
                <a:gd name="T2" fmla="*/ 0 w 95"/>
                <a:gd name="T3" fmla="*/ 7 h 8"/>
                <a:gd name="T4" fmla="*/ 0 w 95"/>
                <a:gd name="T5" fmla="*/ 7 h 8"/>
                <a:gd name="T6" fmla="*/ 0 w 95"/>
                <a:gd name="T7" fmla="*/ 6 h 8"/>
                <a:gd name="T8" fmla="*/ 0 w 95"/>
                <a:gd name="T9" fmla="*/ 5 h 8"/>
                <a:gd name="T10" fmla="*/ 0 w 95"/>
                <a:gd name="T11" fmla="*/ 5 h 8"/>
                <a:gd name="T12" fmla="*/ 0 w 95"/>
                <a:gd name="T13" fmla="*/ 4 h 8"/>
                <a:gd name="T14" fmla="*/ 0 w 95"/>
                <a:gd name="T15" fmla="*/ 3 h 8"/>
                <a:gd name="T16" fmla="*/ 0 w 95"/>
                <a:gd name="T17" fmla="*/ 3 h 8"/>
                <a:gd name="T18" fmla="*/ 0 w 95"/>
                <a:gd name="T19" fmla="*/ 2 h 8"/>
                <a:gd name="T20" fmla="*/ 0 w 95"/>
                <a:gd name="T21" fmla="*/ 1 h 8"/>
                <a:gd name="T22" fmla="*/ 0 w 95"/>
                <a:gd name="T23" fmla="*/ 1 h 8"/>
                <a:gd name="T24" fmla="*/ 0 w 95"/>
                <a:gd name="T25" fmla="*/ 0 h 8"/>
                <a:gd name="T26" fmla="*/ 8 w 95"/>
                <a:gd name="T27" fmla="*/ 0 h 8"/>
                <a:gd name="T28" fmla="*/ 16 w 95"/>
                <a:gd name="T29" fmla="*/ 0 h 8"/>
                <a:gd name="T30" fmla="*/ 24 w 95"/>
                <a:gd name="T31" fmla="*/ 0 h 8"/>
                <a:gd name="T32" fmla="*/ 32 w 95"/>
                <a:gd name="T33" fmla="*/ 0 h 8"/>
                <a:gd name="T34" fmla="*/ 40 w 95"/>
                <a:gd name="T35" fmla="*/ 0 h 8"/>
                <a:gd name="T36" fmla="*/ 47 w 95"/>
                <a:gd name="T37" fmla="*/ 0 h 8"/>
                <a:gd name="T38" fmla="*/ 55 w 95"/>
                <a:gd name="T39" fmla="*/ 0 h 8"/>
                <a:gd name="T40" fmla="*/ 63 w 95"/>
                <a:gd name="T41" fmla="*/ 0 h 8"/>
                <a:gd name="T42" fmla="*/ 71 w 95"/>
                <a:gd name="T43" fmla="*/ 0 h 8"/>
                <a:gd name="T44" fmla="*/ 79 w 95"/>
                <a:gd name="T45" fmla="*/ 0 h 8"/>
                <a:gd name="T46" fmla="*/ 87 w 95"/>
                <a:gd name="T47" fmla="*/ 0 h 8"/>
                <a:gd name="T48" fmla="*/ 95 w 95"/>
                <a:gd name="T49" fmla="*/ 0 h 8"/>
                <a:gd name="T50" fmla="*/ 95 w 95"/>
                <a:gd name="T51" fmla="*/ 1 h 8"/>
                <a:gd name="T52" fmla="*/ 95 w 95"/>
                <a:gd name="T53" fmla="*/ 1 h 8"/>
                <a:gd name="T54" fmla="*/ 95 w 95"/>
                <a:gd name="T55" fmla="*/ 2 h 8"/>
                <a:gd name="T56" fmla="*/ 95 w 95"/>
                <a:gd name="T57" fmla="*/ 3 h 8"/>
                <a:gd name="T58" fmla="*/ 95 w 95"/>
                <a:gd name="T59" fmla="*/ 3 h 8"/>
                <a:gd name="T60" fmla="*/ 95 w 95"/>
                <a:gd name="T61" fmla="*/ 4 h 8"/>
                <a:gd name="T62" fmla="*/ 95 w 95"/>
                <a:gd name="T63" fmla="*/ 5 h 8"/>
                <a:gd name="T64" fmla="*/ 95 w 95"/>
                <a:gd name="T65" fmla="*/ 5 h 8"/>
                <a:gd name="T66" fmla="*/ 95 w 95"/>
                <a:gd name="T67" fmla="*/ 6 h 8"/>
                <a:gd name="T68" fmla="*/ 95 w 95"/>
                <a:gd name="T69" fmla="*/ 7 h 8"/>
                <a:gd name="T70" fmla="*/ 95 w 95"/>
                <a:gd name="T71" fmla="*/ 7 h 8"/>
                <a:gd name="T72" fmla="*/ 95 w 95"/>
                <a:gd name="T73" fmla="*/ 8 h 8"/>
                <a:gd name="T74" fmla="*/ 87 w 95"/>
                <a:gd name="T75" fmla="*/ 8 h 8"/>
                <a:gd name="T76" fmla="*/ 79 w 95"/>
                <a:gd name="T77" fmla="*/ 8 h 8"/>
                <a:gd name="T78" fmla="*/ 71 w 95"/>
                <a:gd name="T79" fmla="*/ 8 h 8"/>
                <a:gd name="T80" fmla="*/ 63 w 95"/>
                <a:gd name="T81" fmla="*/ 8 h 8"/>
                <a:gd name="T82" fmla="*/ 55 w 95"/>
                <a:gd name="T83" fmla="*/ 8 h 8"/>
                <a:gd name="T84" fmla="*/ 47 w 95"/>
                <a:gd name="T85" fmla="*/ 8 h 8"/>
                <a:gd name="T86" fmla="*/ 40 w 95"/>
                <a:gd name="T87" fmla="*/ 8 h 8"/>
                <a:gd name="T88" fmla="*/ 32 w 95"/>
                <a:gd name="T89" fmla="*/ 8 h 8"/>
                <a:gd name="T90" fmla="*/ 24 w 95"/>
                <a:gd name="T91" fmla="*/ 8 h 8"/>
                <a:gd name="T92" fmla="*/ 16 w 95"/>
                <a:gd name="T93" fmla="*/ 8 h 8"/>
                <a:gd name="T94" fmla="*/ 8 w 95"/>
                <a:gd name="T95" fmla="*/ 8 h 8"/>
                <a:gd name="T96" fmla="*/ 0 w 95"/>
                <a:gd name="T97" fmla="*/ 8 h 8"/>
                <a:gd name="T98" fmla="*/ 0 w 95"/>
                <a:gd name="T99" fmla="*/ 8 h 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5" h="8">
                  <a:moveTo>
                    <a:pt x="0" y="8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55" y="0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95" y="1"/>
                  </a:lnTo>
                  <a:lnTo>
                    <a:pt x="95" y="2"/>
                  </a:lnTo>
                  <a:lnTo>
                    <a:pt x="95" y="3"/>
                  </a:lnTo>
                  <a:lnTo>
                    <a:pt x="95" y="4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5" y="8"/>
                  </a:lnTo>
                  <a:lnTo>
                    <a:pt x="87" y="8"/>
                  </a:lnTo>
                  <a:lnTo>
                    <a:pt x="79" y="8"/>
                  </a:lnTo>
                  <a:lnTo>
                    <a:pt x="71" y="8"/>
                  </a:lnTo>
                  <a:lnTo>
                    <a:pt x="63" y="8"/>
                  </a:lnTo>
                  <a:lnTo>
                    <a:pt x="55" y="8"/>
                  </a:lnTo>
                  <a:lnTo>
                    <a:pt x="47" y="8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6" name="Freeform 25"/>
            <p:cNvSpPr>
              <a:spLocks noChangeAspect="1"/>
            </p:cNvSpPr>
            <p:nvPr/>
          </p:nvSpPr>
          <p:spPr bwMode="auto">
            <a:xfrm>
              <a:off x="5298" y="493"/>
              <a:ext cx="96" cy="8"/>
            </a:xfrm>
            <a:custGeom>
              <a:avLst/>
              <a:gdLst>
                <a:gd name="T0" fmla="*/ 1 w 96"/>
                <a:gd name="T1" fmla="*/ 8 h 8"/>
                <a:gd name="T2" fmla="*/ 0 w 96"/>
                <a:gd name="T3" fmla="*/ 7 h 8"/>
                <a:gd name="T4" fmla="*/ 0 w 96"/>
                <a:gd name="T5" fmla="*/ 7 h 8"/>
                <a:gd name="T6" fmla="*/ 0 w 96"/>
                <a:gd name="T7" fmla="*/ 6 h 8"/>
                <a:gd name="T8" fmla="*/ 0 w 96"/>
                <a:gd name="T9" fmla="*/ 6 h 8"/>
                <a:gd name="T10" fmla="*/ 0 w 96"/>
                <a:gd name="T11" fmla="*/ 5 h 8"/>
                <a:gd name="T12" fmla="*/ 0 w 96"/>
                <a:gd name="T13" fmla="*/ 5 h 8"/>
                <a:gd name="T14" fmla="*/ 0 w 96"/>
                <a:gd name="T15" fmla="*/ 4 h 8"/>
                <a:gd name="T16" fmla="*/ 0 w 96"/>
                <a:gd name="T17" fmla="*/ 3 h 8"/>
                <a:gd name="T18" fmla="*/ 0 w 96"/>
                <a:gd name="T19" fmla="*/ 2 h 8"/>
                <a:gd name="T20" fmla="*/ 0 w 96"/>
                <a:gd name="T21" fmla="*/ 2 h 8"/>
                <a:gd name="T22" fmla="*/ 0 w 96"/>
                <a:gd name="T23" fmla="*/ 1 h 8"/>
                <a:gd name="T24" fmla="*/ 1 w 96"/>
                <a:gd name="T25" fmla="*/ 0 h 8"/>
                <a:gd name="T26" fmla="*/ 8 w 96"/>
                <a:gd name="T27" fmla="*/ 0 h 8"/>
                <a:gd name="T28" fmla="*/ 16 w 96"/>
                <a:gd name="T29" fmla="*/ 0 h 8"/>
                <a:gd name="T30" fmla="*/ 24 w 96"/>
                <a:gd name="T31" fmla="*/ 0 h 8"/>
                <a:gd name="T32" fmla="*/ 32 w 96"/>
                <a:gd name="T33" fmla="*/ 0 h 8"/>
                <a:gd name="T34" fmla="*/ 40 w 96"/>
                <a:gd name="T35" fmla="*/ 0 h 8"/>
                <a:gd name="T36" fmla="*/ 48 w 96"/>
                <a:gd name="T37" fmla="*/ 0 h 8"/>
                <a:gd name="T38" fmla="*/ 56 w 96"/>
                <a:gd name="T39" fmla="*/ 0 h 8"/>
                <a:gd name="T40" fmla="*/ 64 w 96"/>
                <a:gd name="T41" fmla="*/ 0 h 8"/>
                <a:gd name="T42" fmla="*/ 72 w 96"/>
                <a:gd name="T43" fmla="*/ 0 h 8"/>
                <a:gd name="T44" fmla="*/ 80 w 96"/>
                <a:gd name="T45" fmla="*/ 0 h 8"/>
                <a:gd name="T46" fmla="*/ 88 w 96"/>
                <a:gd name="T47" fmla="*/ 0 h 8"/>
                <a:gd name="T48" fmla="*/ 96 w 96"/>
                <a:gd name="T49" fmla="*/ 0 h 8"/>
                <a:gd name="T50" fmla="*/ 96 w 96"/>
                <a:gd name="T51" fmla="*/ 1 h 8"/>
                <a:gd name="T52" fmla="*/ 96 w 96"/>
                <a:gd name="T53" fmla="*/ 1 h 8"/>
                <a:gd name="T54" fmla="*/ 96 w 96"/>
                <a:gd name="T55" fmla="*/ 2 h 8"/>
                <a:gd name="T56" fmla="*/ 96 w 96"/>
                <a:gd name="T57" fmla="*/ 3 h 8"/>
                <a:gd name="T58" fmla="*/ 96 w 96"/>
                <a:gd name="T59" fmla="*/ 3 h 8"/>
                <a:gd name="T60" fmla="*/ 96 w 96"/>
                <a:gd name="T61" fmla="*/ 4 h 8"/>
                <a:gd name="T62" fmla="*/ 96 w 96"/>
                <a:gd name="T63" fmla="*/ 5 h 8"/>
                <a:gd name="T64" fmla="*/ 96 w 96"/>
                <a:gd name="T65" fmla="*/ 5 h 8"/>
                <a:gd name="T66" fmla="*/ 96 w 96"/>
                <a:gd name="T67" fmla="*/ 6 h 8"/>
                <a:gd name="T68" fmla="*/ 96 w 96"/>
                <a:gd name="T69" fmla="*/ 7 h 8"/>
                <a:gd name="T70" fmla="*/ 96 w 96"/>
                <a:gd name="T71" fmla="*/ 7 h 8"/>
                <a:gd name="T72" fmla="*/ 96 w 96"/>
                <a:gd name="T73" fmla="*/ 8 h 8"/>
                <a:gd name="T74" fmla="*/ 88 w 96"/>
                <a:gd name="T75" fmla="*/ 8 h 8"/>
                <a:gd name="T76" fmla="*/ 80 w 96"/>
                <a:gd name="T77" fmla="*/ 8 h 8"/>
                <a:gd name="T78" fmla="*/ 72 w 96"/>
                <a:gd name="T79" fmla="*/ 8 h 8"/>
                <a:gd name="T80" fmla="*/ 64 w 96"/>
                <a:gd name="T81" fmla="*/ 8 h 8"/>
                <a:gd name="T82" fmla="*/ 56 w 96"/>
                <a:gd name="T83" fmla="*/ 8 h 8"/>
                <a:gd name="T84" fmla="*/ 48 w 96"/>
                <a:gd name="T85" fmla="*/ 8 h 8"/>
                <a:gd name="T86" fmla="*/ 40 w 96"/>
                <a:gd name="T87" fmla="*/ 8 h 8"/>
                <a:gd name="T88" fmla="*/ 32 w 96"/>
                <a:gd name="T89" fmla="*/ 8 h 8"/>
                <a:gd name="T90" fmla="*/ 24 w 96"/>
                <a:gd name="T91" fmla="*/ 8 h 8"/>
                <a:gd name="T92" fmla="*/ 16 w 96"/>
                <a:gd name="T93" fmla="*/ 8 h 8"/>
                <a:gd name="T94" fmla="*/ 9 w 96"/>
                <a:gd name="T95" fmla="*/ 8 h 8"/>
                <a:gd name="T96" fmla="*/ 1 w 96"/>
                <a:gd name="T97" fmla="*/ 8 h 8"/>
                <a:gd name="T98" fmla="*/ 1 w 96"/>
                <a:gd name="T99" fmla="*/ 8 h 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6" h="8">
                  <a:moveTo>
                    <a:pt x="1" y="8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96" y="1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4"/>
                  </a:lnTo>
                  <a:lnTo>
                    <a:pt x="96" y="5"/>
                  </a:lnTo>
                  <a:lnTo>
                    <a:pt x="96" y="6"/>
                  </a:lnTo>
                  <a:lnTo>
                    <a:pt x="96" y="7"/>
                  </a:lnTo>
                  <a:lnTo>
                    <a:pt x="96" y="8"/>
                  </a:lnTo>
                  <a:lnTo>
                    <a:pt x="88" y="8"/>
                  </a:lnTo>
                  <a:lnTo>
                    <a:pt x="80" y="8"/>
                  </a:lnTo>
                  <a:lnTo>
                    <a:pt x="72" y="8"/>
                  </a:lnTo>
                  <a:lnTo>
                    <a:pt x="64" y="8"/>
                  </a:lnTo>
                  <a:lnTo>
                    <a:pt x="56" y="8"/>
                  </a:lnTo>
                  <a:lnTo>
                    <a:pt x="48" y="8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9" y="8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7" name="Freeform 26"/>
            <p:cNvSpPr>
              <a:spLocks noChangeAspect="1"/>
            </p:cNvSpPr>
            <p:nvPr/>
          </p:nvSpPr>
          <p:spPr bwMode="auto">
            <a:xfrm>
              <a:off x="4650" y="482"/>
              <a:ext cx="95" cy="8"/>
            </a:xfrm>
            <a:custGeom>
              <a:avLst/>
              <a:gdLst>
                <a:gd name="T0" fmla="*/ 0 w 95"/>
                <a:gd name="T1" fmla="*/ 6 h 8"/>
                <a:gd name="T2" fmla="*/ 0 w 95"/>
                <a:gd name="T3" fmla="*/ 6 h 8"/>
                <a:gd name="T4" fmla="*/ 0 w 95"/>
                <a:gd name="T5" fmla="*/ 5 h 8"/>
                <a:gd name="T6" fmla="*/ 0 w 95"/>
                <a:gd name="T7" fmla="*/ 5 h 8"/>
                <a:gd name="T8" fmla="*/ 0 w 95"/>
                <a:gd name="T9" fmla="*/ 4 h 8"/>
                <a:gd name="T10" fmla="*/ 0 w 95"/>
                <a:gd name="T11" fmla="*/ 4 h 8"/>
                <a:gd name="T12" fmla="*/ 0 w 95"/>
                <a:gd name="T13" fmla="*/ 3 h 8"/>
                <a:gd name="T14" fmla="*/ 0 w 95"/>
                <a:gd name="T15" fmla="*/ 3 h 8"/>
                <a:gd name="T16" fmla="*/ 0 w 95"/>
                <a:gd name="T17" fmla="*/ 2 h 8"/>
                <a:gd name="T18" fmla="*/ 0 w 95"/>
                <a:gd name="T19" fmla="*/ 2 h 8"/>
                <a:gd name="T20" fmla="*/ 0 w 95"/>
                <a:gd name="T21" fmla="*/ 1 h 8"/>
                <a:gd name="T22" fmla="*/ 0 w 95"/>
                <a:gd name="T23" fmla="*/ 1 h 8"/>
                <a:gd name="T24" fmla="*/ 0 w 95"/>
                <a:gd name="T25" fmla="*/ 0 h 8"/>
                <a:gd name="T26" fmla="*/ 8 w 95"/>
                <a:gd name="T27" fmla="*/ 0 h 8"/>
                <a:gd name="T28" fmla="*/ 16 w 95"/>
                <a:gd name="T29" fmla="*/ 0 h 8"/>
                <a:gd name="T30" fmla="*/ 24 w 95"/>
                <a:gd name="T31" fmla="*/ 0 h 8"/>
                <a:gd name="T32" fmla="*/ 32 w 95"/>
                <a:gd name="T33" fmla="*/ 0 h 8"/>
                <a:gd name="T34" fmla="*/ 40 w 95"/>
                <a:gd name="T35" fmla="*/ 0 h 8"/>
                <a:gd name="T36" fmla="*/ 47 w 95"/>
                <a:gd name="T37" fmla="*/ 0 h 8"/>
                <a:gd name="T38" fmla="*/ 55 w 95"/>
                <a:gd name="T39" fmla="*/ 0 h 8"/>
                <a:gd name="T40" fmla="*/ 63 w 95"/>
                <a:gd name="T41" fmla="*/ 0 h 8"/>
                <a:gd name="T42" fmla="*/ 71 w 95"/>
                <a:gd name="T43" fmla="*/ 0 h 8"/>
                <a:gd name="T44" fmla="*/ 79 w 95"/>
                <a:gd name="T45" fmla="*/ 0 h 8"/>
                <a:gd name="T46" fmla="*/ 87 w 95"/>
                <a:gd name="T47" fmla="*/ 0 h 8"/>
                <a:gd name="T48" fmla="*/ 95 w 95"/>
                <a:gd name="T49" fmla="*/ 0 h 8"/>
                <a:gd name="T50" fmla="*/ 95 w 95"/>
                <a:gd name="T51" fmla="*/ 1 h 8"/>
                <a:gd name="T52" fmla="*/ 95 w 95"/>
                <a:gd name="T53" fmla="*/ 1 h 8"/>
                <a:gd name="T54" fmla="*/ 95 w 95"/>
                <a:gd name="T55" fmla="*/ 2 h 8"/>
                <a:gd name="T56" fmla="*/ 95 w 95"/>
                <a:gd name="T57" fmla="*/ 2 h 8"/>
                <a:gd name="T58" fmla="*/ 95 w 95"/>
                <a:gd name="T59" fmla="*/ 3 h 8"/>
                <a:gd name="T60" fmla="*/ 95 w 95"/>
                <a:gd name="T61" fmla="*/ 4 h 8"/>
                <a:gd name="T62" fmla="*/ 95 w 95"/>
                <a:gd name="T63" fmla="*/ 4 h 8"/>
                <a:gd name="T64" fmla="*/ 95 w 95"/>
                <a:gd name="T65" fmla="*/ 5 h 8"/>
                <a:gd name="T66" fmla="*/ 95 w 95"/>
                <a:gd name="T67" fmla="*/ 6 h 8"/>
                <a:gd name="T68" fmla="*/ 95 w 95"/>
                <a:gd name="T69" fmla="*/ 6 h 8"/>
                <a:gd name="T70" fmla="*/ 95 w 95"/>
                <a:gd name="T71" fmla="*/ 7 h 8"/>
                <a:gd name="T72" fmla="*/ 95 w 95"/>
                <a:gd name="T73" fmla="*/ 8 h 8"/>
                <a:gd name="T74" fmla="*/ 87 w 95"/>
                <a:gd name="T75" fmla="*/ 8 h 8"/>
                <a:gd name="T76" fmla="*/ 79 w 95"/>
                <a:gd name="T77" fmla="*/ 8 h 8"/>
                <a:gd name="T78" fmla="*/ 71 w 95"/>
                <a:gd name="T79" fmla="*/ 7 h 8"/>
                <a:gd name="T80" fmla="*/ 63 w 95"/>
                <a:gd name="T81" fmla="*/ 7 h 8"/>
                <a:gd name="T82" fmla="*/ 55 w 95"/>
                <a:gd name="T83" fmla="*/ 7 h 8"/>
                <a:gd name="T84" fmla="*/ 47 w 95"/>
                <a:gd name="T85" fmla="*/ 7 h 8"/>
                <a:gd name="T86" fmla="*/ 40 w 95"/>
                <a:gd name="T87" fmla="*/ 7 h 8"/>
                <a:gd name="T88" fmla="*/ 32 w 95"/>
                <a:gd name="T89" fmla="*/ 7 h 8"/>
                <a:gd name="T90" fmla="*/ 24 w 95"/>
                <a:gd name="T91" fmla="*/ 7 h 8"/>
                <a:gd name="T92" fmla="*/ 16 w 95"/>
                <a:gd name="T93" fmla="*/ 7 h 8"/>
                <a:gd name="T94" fmla="*/ 8 w 95"/>
                <a:gd name="T95" fmla="*/ 7 h 8"/>
                <a:gd name="T96" fmla="*/ 0 w 95"/>
                <a:gd name="T97" fmla="*/ 6 h 8"/>
                <a:gd name="T98" fmla="*/ 0 w 95"/>
                <a:gd name="T99" fmla="*/ 6 h 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5" h="8">
                  <a:moveTo>
                    <a:pt x="0" y="6"/>
                  </a:move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55" y="0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95" y="1"/>
                  </a:lnTo>
                  <a:lnTo>
                    <a:pt x="95" y="2"/>
                  </a:lnTo>
                  <a:lnTo>
                    <a:pt x="95" y="3"/>
                  </a:lnTo>
                  <a:lnTo>
                    <a:pt x="95" y="4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5" y="8"/>
                  </a:lnTo>
                  <a:lnTo>
                    <a:pt x="87" y="8"/>
                  </a:lnTo>
                  <a:lnTo>
                    <a:pt x="79" y="8"/>
                  </a:lnTo>
                  <a:lnTo>
                    <a:pt x="71" y="7"/>
                  </a:lnTo>
                  <a:lnTo>
                    <a:pt x="63" y="7"/>
                  </a:lnTo>
                  <a:lnTo>
                    <a:pt x="55" y="7"/>
                  </a:lnTo>
                  <a:lnTo>
                    <a:pt x="47" y="7"/>
                  </a:lnTo>
                  <a:lnTo>
                    <a:pt x="40" y="7"/>
                  </a:lnTo>
                  <a:lnTo>
                    <a:pt x="32" y="7"/>
                  </a:lnTo>
                  <a:lnTo>
                    <a:pt x="24" y="7"/>
                  </a:lnTo>
                  <a:lnTo>
                    <a:pt x="16" y="7"/>
                  </a:lnTo>
                  <a:lnTo>
                    <a:pt x="8" y="7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Freeform 27"/>
            <p:cNvSpPr>
              <a:spLocks noChangeAspect="1"/>
            </p:cNvSpPr>
            <p:nvPr/>
          </p:nvSpPr>
          <p:spPr bwMode="auto">
            <a:xfrm>
              <a:off x="5298" y="482"/>
              <a:ext cx="96" cy="7"/>
            </a:xfrm>
            <a:custGeom>
              <a:avLst/>
              <a:gdLst>
                <a:gd name="T0" fmla="*/ 1 w 96"/>
                <a:gd name="T1" fmla="*/ 6 h 7"/>
                <a:gd name="T2" fmla="*/ 0 w 96"/>
                <a:gd name="T3" fmla="*/ 6 h 7"/>
                <a:gd name="T4" fmla="*/ 0 w 96"/>
                <a:gd name="T5" fmla="*/ 5 h 7"/>
                <a:gd name="T6" fmla="*/ 0 w 96"/>
                <a:gd name="T7" fmla="*/ 5 h 7"/>
                <a:gd name="T8" fmla="*/ 0 w 96"/>
                <a:gd name="T9" fmla="*/ 4 h 7"/>
                <a:gd name="T10" fmla="*/ 0 w 96"/>
                <a:gd name="T11" fmla="*/ 4 h 7"/>
                <a:gd name="T12" fmla="*/ 0 w 96"/>
                <a:gd name="T13" fmla="*/ 3 h 7"/>
                <a:gd name="T14" fmla="*/ 0 w 96"/>
                <a:gd name="T15" fmla="*/ 3 h 7"/>
                <a:gd name="T16" fmla="*/ 0 w 96"/>
                <a:gd name="T17" fmla="*/ 2 h 7"/>
                <a:gd name="T18" fmla="*/ 0 w 96"/>
                <a:gd name="T19" fmla="*/ 2 h 7"/>
                <a:gd name="T20" fmla="*/ 0 w 96"/>
                <a:gd name="T21" fmla="*/ 1 h 7"/>
                <a:gd name="T22" fmla="*/ 0 w 96"/>
                <a:gd name="T23" fmla="*/ 1 h 7"/>
                <a:gd name="T24" fmla="*/ 1 w 96"/>
                <a:gd name="T25" fmla="*/ 0 h 7"/>
                <a:gd name="T26" fmla="*/ 8 w 96"/>
                <a:gd name="T27" fmla="*/ 0 h 7"/>
                <a:gd name="T28" fmla="*/ 16 w 96"/>
                <a:gd name="T29" fmla="*/ 0 h 7"/>
                <a:gd name="T30" fmla="*/ 24 w 96"/>
                <a:gd name="T31" fmla="*/ 0 h 7"/>
                <a:gd name="T32" fmla="*/ 32 w 96"/>
                <a:gd name="T33" fmla="*/ 0 h 7"/>
                <a:gd name="T34" fmla="*/ 40 w 96"/>
                <a:gd name="T35" fmla="*/ 0 h 7"/>
                <a:gd name="T36" fmla="*/ 48 w 96"/>
                <a:gd name="T37" fmla="*/ 0 h 7"/>
                <a:gd name="T38" fmla="*/ 56 w 96"/>
                <a:gd name="T39" fmla="*/ 0 h 7"/>
                <a:gd name="T40" fmla="*/ 64 w 96"/>
                <a:gd name="T41" fmla="*/ 0 h 7"/>
                <a:gd name="T42" fmla="*/ 72 w 96"/>
                <a:gd name="T43" fmla="*/ 0 h 7"/>
                <a:gd name="T44" fmla="*/ 80 w 96"/>
                <a:gd name="T45" fmla="*/ 0 h 7"/>
                <a:gd name="T46" fmla="*/ 88 w 96"/>
                <a:gd name="T47" fmla="*/ 0 h 7"/>
                <a:gd name="T48" fmla="*/ 96 w 96"/>
                <a:gd name="T49" fmla="*/ 0 h 7"/>
                <a:gd name="T50" fmla="*/ 96 w 96"/>
                <a:gd name="T51" fmla="*/ 1 h 7"/>
                <a:gd name="T52" fmla="*/ 96 w 96"/>
                <a:gd name="T53" fmla="*/ 1 h 7"/>
                <a:gd name="T54" fmla="*/ 96 w 96"/>
                <a:gd name="T55" fmla="*/ 2 h 7"/>
                <a:gd name="T56" fmla="*/ 96 w 96"/>
                <a:gd name="T57" fmla="*/ 2 h 7"/>
                <a:gd name="T58" fmla="*/ 96 w 96"/>
                <a:gd name="T59" fmla="*/ 3 h 7"/>
                <a:gd name="T60" fmla="*/ 96 w 96"/>
                <a:gd name="T61" fmla="*/ 3 h 7"/>
                <a:gd name="T62" fmla="*/ 96 w 96"/>
                <a:gd name="T63" fmla="*/ 4 h 7"/>
                <a:gd name="T64" fmla="*/ 96 w 96"/>
                <a:gd name="T65" fmla="*/ 4 h 7"/>
                <a:gd name="T66" fmla="*/ 96 w 96"/>
                <a:gd name="T67" fmla="*/ 5 h 7"/>
                <a:gd name="T68" fmla="*/ 96 w 96"/>
                <a:gd name="T69" fmla="*/ 5 h 7"/>
                <a:gd name="T70" fmla="*/ 96 w 96"/>
                <a:gd name="T71" fmla="*/ 6 h 7"/>
                <a:gd name="T72" fmla="*/ 96 w 96"/>
                <a:gd name="T73" fmla="*/ 6 h 7"/>
                <a:gd name="T74" fmla="*/ 88 w 96"/>
                <a:gd name="T75" fmla="*/ 7 h 7"/>
                <a:gd name="T76" fmla="*/ 80 w 96"/>
                <a:gd name="T77" fmla="*/ 7 h 7"/>
                <a:gd name="T78" fmla="*/ 72 w 96"/>
                <a:gd name="T79" fmla="*/ 7 h 7"/>
                <a:gd name="T80" fmla="*/ 64 w 96"/>
                <a:gd name="T81" fmla="*/ 7 h 7"/>
                <a:gd name="T82" fmla="*/ 56 w 96"/>
                <a:gd name="T83" fmla="*/ 7 h 7"/>
                <a:gd name="T84" fmla="*/ 48 w 96"/>
                <a:gd name="T85" fmla="*/ 7 h 7"/>
                <a:gd name="T86" fmla="*/ 40 w 96"/>
                <a:gd name="T87" fmla="*/ 7 h 7"/>
                <a:gd name="T88" fmla="*/ 32 w 96"/>
                <a:gd name="T89" fmla="*/ 7 h 7"/>
                <a:gd name="T90" fmla="*/ 24 w 96"/>
                <a:gd name="T91" fmla="*/ 7 h 7"/>
                <a:gd name="T92" fmla="*/ 16 w 96"/>
                <a:gd name="T93" fmla="*/ 7 h 7"/>
                <a:gd name="T94" fmla="*/ 9 w 96"/>
                <a:gd name="T95" fmla="*/ 7 h 7"/>
                <a:gd name="T96" fmla="*/ 1 w 96"/>
                <a:gd name="T97" fmla="*/ 6 h 7"/>
                <a:gd name="T98" fmla="*/ 1 w 96"/>
                <a:gd name="T99" fmla="*/ 6 h 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6" h="7">
                  <a:moveTo>
                    <a:pt x="1" y="6"/>
                  </a:move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96" y="1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4"/>
                  </a:lnTo>
                  <a:lnTo>
                    <a:pt x="96" y="5"/>
                  </a:lnTo>
                  <a:lnTo>
                    <a:pt x="96" y="6"/>
                  </a:lnTo>
                  <a:lnTo>
                    <a:pt x="88" y="7"/>
                  </a:lnTo>
                  <a:lnTo>
                    <a:pt x="80" y="7"/>
                  </a:lnTo>
                  <a:lnTo>
                    <a:pt x="72" y="7"/>
                  </a:lnTo>
                  <a:lnTo>
                    <a:pt x="64" y="7"/>
                  </a:lnTo>
                  <a:lnTo>
                    <a:pt x="56" y="7"/>
                  </a:lnTo>
                  <a:lnTo>
                    <a:pt x="48" y="7"/>
                  </a:lnTo>
                  <a:lnTo>
                    <a:pt x="40" y="7"/>
                  </a:lnTo>
                  <a:lnTo>
                    <a:pt x="32" y="7"/>
                  </a:lnTo>
                  <a:lnTo>
                    <a:pt x="24" y="7"/>
                  </a:lnTo>
                  <a:lnTo>
                    <a:pt x="16" y="7"/>
                  </a:lnTo>
                  <a:lnTo>
                    <a:pt x="9" y="7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Freeform 28"/>
            <p:cNvSpPr>
              <a:spLocks noChangeAspect="1"/>
            </p:cNvSpPr>
            <p:nvPr/>
          </p:nvSpPr>
          <p:spPr bwMode="auto">
            <a:xfrm>
              <a:off x="4650" y="471"/>
              <a:ext cx="95" cy="6"/>
            </a:xfrm>
            <a:custGeom>
              <a:avLst/>
              <a:gdLst>
                <a:gd name="T0" fmla="*/ 0 w 95"/>
                <a:gd name="T1" fmla="*/ 6 h 6"/>
                <a:gd name="T2" fmla="*/ 0 w 95"/>
                <a:gd name="T3" fmla="*/ 6 h 6"/>
                <a:gd name="T4" fmla="*/ 0 w 95"/>
                <a:gd name="T5" fmla="*/ 5 h 6"/>
                <a:gd name="T6" fmla="*/ 0 w 95"/>
                <a:gd name="T7" fmla="*/ 5 h 6"/>
                <a:gd name="T8" fmla="*/ 0 w 95"/>
                <a:gd name="T9" fmla="*/ 4 h 6"/>
                <a:gd name="T10" fmla="*/ 0 w 95"/>
                <a:gd name="T11" fmla="*/ 4 h 6"/>
                <a:gd name="T12" fmla="*/ 0 w 95"/>
                <a:gd name="T13" fmla="*/ 3 h 6"/>
                <a:gd name="T14" fmla="*/ 0 w 95"/>
                <a:gd name="T15" fmla="*/ 3 h 6"/>
                <a:gd name="T16" fmla="*/ 0 w 95"/>
                <a:gd name="T17" fmla="*/ 2 h 6"/>
                <a:gd name="T18" fmla="*/ 0 w 95"/>
                <a:gd name="T19" fmla="*/ 1 h 6"/>
                <a:gd name="T20" fmla="*/ 0 w 95"/>
                <a:gd name="T21" fmla="*/ 1 h 6"/>
                <a:gd name="T22" fmla="*/ 0 w 95"/>
                <a:gd name="T23" fmla="*/ 0 h 6"/>
                <a:gd name="T24" fmla="*/ 0 w 95"/>
                <a:gd name="T25" fmla="*/ 0 h 6"/>
                <a:gd name="T26" fmla="*/ 8 w 95"/>
                <a:gd name="T27" fmla="*/ 0 h 6"/>
                <a:gd name="T28" fmla="*/ 16 w 95"/>
                <a:gd name="T29" fmla="*/ 0 h 6"/>
                <a:gd name="T30" fmla="*/ 24 w 95"/>
                <a:gd name="T31" fmla="*/ 0 h 6"/>
                <a:gd name="T32" fmla="*/ 32 w 95"/>
                <a:gd name="T33" fmla="*/ 0 h 6"/>
                <a:gd name="T34" fmla="*/ 40 w 95"/>
                <a:gd name="T35" fmla="*/ 0 h 6"/>
                <a:gd name="T36" fmla="*/ 47 w 95"/>
                <a:gd name="T37" fmla="*/ 0 h 6"/>
                <a:gd name="T38" fmla="*/ 55 w 95"/>
                <a:gd name="T39" fmla="*/ 0 h 6"/>
                <a:gd name="T40" fmla="*/ 63 w 95"/>
                <a:gd name="T41" fmla="*/ 0 h 6"/>
                <a:gd name="T42" fmla="*/ 71 w 95"/>
                <a:gd name="T43" fmla="*/ 0 h 6"/>
                <a:gd name="T44" fmla="*/ 79 w 95"/>
                <a:gd name="T45" fmla="*/ 0 h 6"/>
                <a:gd name="T46" fmla="*/ 87 w 95"/>
                <a:gd name="T47" fmla="*/ 0 h 6"/>
                <a:gd name="T48" fmla="*/ 95 w 95"/>
                <a:gd name="T49" fmla="*/ 0 h 6"/>
                <a:gd name="T50" fmla="*/ 95 w 95"/>
                <a:gd name="T51" fmla="*/ 0 h 6"/>
                <a:gd name="T52" fmla="*/ 95 w 95"/>
                <a:gd name="T53" fmla="*/ 1 h 6"/>
                <a:gd name="T54" fmla="*/ 95 w 95"/>
                <a:gd name="T55" fmla="*/ 1 h 6"/>
                <a:gd name="T56" fmla="*/ 95 w 95"/>
                <a:gd name="T57" fmla="*/ 2 h 6"/>
                <a:gd name="T58" fmla="*/ 95 w 95"/>
                <a:gd name="T59" fmla="*/ 3 h 6"/>
                <a:gd name="T60" fmla="*/ 95 w 95"/>
                <a:gd name="T61" fmla="*/ 3 h 6"/>
                <a:gd name="T62" fmla="*/ 95 w 95"/>
                <a:gd name="T63" fmla="*/ 4 h 6"/>
                <a:gd name="T64" fmla="*/ 95 w 95"/>
                <a:gd name="T65" fmla="*/ 4 h 6"/>
                <a:gd name="T66" fmla="*/ 95 w 95"/>
                <a:gd name="T67" fmla="*/ 5 h 6"/>
                <a:gd name="T68" fmla="*/ 95 w 95"/>
                <a:gd name="T69" fmla="*/ 5 h 6"/>
                <a:gd name="T70" fmla="*/ 95 w 95"/>
                <a:gd name="T71" fmla="*/ 6 h 6"/>
                <a:gd name="T72" fmla="*/ 95 w 95"/>
                <a:gd name="T73" fmla="*/ 6 h 6"/>
                <a:gd name="T74" fmla="*/ 87 w 95"/>
                <a:gd name="T75" fmla="*/ 6 h 6"/>
                <a:gd name="T76" fmla="*/ 79 w 95"/>
                <a:gd name="T77" fmla="*/ 6 h 6"/>
                <a:gd name="T78" fmla="*/ 71 w 95"/>
                <a:gd name="T79" fmla="*/ 6 h 6"/>
                <a:gd name="T80" fmla="*/ 63 w 95"/>
                <a:gd name="T81" fmla="*/ 6 h 6"/>
                <a:gd name="T82" fmla="*/ 55 w 95"/>
                <a:gd name="T83" fmla="*/ 6 h 6"/>
                <a:gd name="T84" fmla="*/ 47 w 95"/>
                <a:gd name="T85" fmla="*/ 6 h 6"/>
                <a:gd name="T86" fmla="*/ 40 w 95"/>
                <a:gd name="T87" fmla="*/ 6 h 6"/>
                <a:gd name="T88" fmla="*/ 32 w 95"/>
                <a:gd name="T89" fmla="*/ 6 h 6"/>
                <a:gd name="T90" fmla="*/ 24 w 95"/>
                <a:gd name="T91" fmla="*/ 6 h 6"/>
                <a:gd name="T92" fmla="*/ 16 w 95"/>
                <a:gd name="T93" fmla="*/ 6 h 6"/>
                <a:gd name="T94" fmla="*/ 8 w 95"/>
                <a:gd name="T95" fmla="*/ 6 h 6"/>
                <a:gd name="T96" fmla="*/ 0 w 95"/>
                <a:gd name="T97" fmla="*/ 6 h 6"/>
                <a:gd name="T98" fmla="*/ 0 w 95"/>
                <a:gd name="T99" fmla="*/ 6 h 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5" h="6">
                  <a:moveTo>
                    <a:pt x="0" y="6"/>
                  </a:move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55" y="0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95" y="1"/>
                  </a:lnTo>
                  <a:lnTo>
                    <a:pt x="95" y="2"/>
                  </a:lnTo>
                  <a:lnTo>
                    <a:pt x="95" y="3"/>
                  </a:lnTo>
                  <a:lnTo>
                    <a:pt x="95" y="4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1" y="6"/>
                  </a:lnTo>
                  <a:lnTo>
                    <a:pt x="63" y="6"/>
                  </a:lnTo>
                  <a:lnTo>
                    <a:pt x="55" y="6"/>
                  </a:lnTo>
                  <a:lnTo>
                    <a:pt x="47" y="6"/>
                  </a:lnTo>
                  <a:lnTo>
                    <a:pt x="40" y="6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16" y="6"/>
                  </a:lnTo>
                  <a:lnTo>
                    <a:pt x="8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Freeform 29"/>
            <p:cNvSpPr>
              <a:spLocks noChangeAspect="1"/>
            </p:cNvSpPr>
            <p:nvPr/>
          </p:nvSpPr>
          <p:spPr bwMode="auto">
            <a:xfrm>
              <a:off x="5298" y="471"/>
              <a:ext cx="96" cy="6"/>
            </a:xfrm>
            <a:custGeom>
              <a:avLst/>
              <a:gdLst>
                <a:gd name="T0" fmla="*/ 1 w 96"/>
                <a:gd name="T1" fmla="*/ 6 h 6"/>
                <a:gd name="T2" fmla="*/ 0 w 96"/>
                <a:gd name="T3" fmla="*/ 6 h 6"/>
                <a:gd name="T4" fmla="*/ 0 w 96"/>
                <a:gd name="T5" fmla="*/ 5 h 6"/>
                <a:gd name="T6" fmla="*/ 0 w 96"/>
                <a:gd name="T7" fmla="*/ 5 h 6"/>
                <a:gd name="T8" fmla="*/ 0 w 96"/>
                <a:gd name="T9" fmla="*/ 4 h 6"/>
                <a:gd name="T10" fmla="*/ 0 w 96"/>
                <a:gd name="T11" fmla="*/ 4 h 6"/>
                <a:gd name="T12" fmla="*/ 0 w 96"/>
                <a:gd name="T13" fmla="*/ 3 h 6"/>
                <a:gd name="T14" fmla="*/ 0 w 96"/>
                <a:gd name="T15" fmla="*/ 3 h 6"/>
                <a:gd name="T16" fmla="*/ 0 w 96"/>
                <a:gd name="T17" fmla="*/ 2 h 6"/>
                <a:gd name="T18" fmla="*/ 0 w 96"/>
                <a:gd name="T19" fmla="*/ 1 h 6"/>
                <a:gd name="T20" fmla="*/ 0 w 96"/>
                <a:gd name="T21" fmla="*/ 1 h 6"/>
                <a:gd name="T22" fmla="*/ 0 w 96"/>
                <a:gd name="T23" fmla="*/ 0 h 6"/>
                <a:gd name="T24" fmla="*/ 1 w 96"/>
                <a:gd name="T25" fmla="*/ 0 h 6"/>
                <a:gd name="T26" fmla="*/ 8 w 96"/>
                <a:gd name="T27" fmla="*/ 0 h 6"/>
                <a:gd name="T28" fmla="*/ 16 w 96"/>
                <a:gd name="T29" fmla="*/ 0 h 6"/>
                <a:gd name="T30" fmla="*/ 24 w 96"/>
                <a:gd name="T31" fmla="*/ 0 h 6"/>
                <a:gd name="T32" fmla="*/ 32 w 96"/>
                <a:gd name="T33" fmla="*/ 0 h 6"/>
                <a:gd name="T34" fmla="*/ 40 w 96"/>
                <a:gd name="T35" fmla="*/ 0 h 6"/>
                <a:gd name="T36" fmla="*/ 48 w 96"/>
                <a:gd name="T37" fmla="*/ 0 h 6"/>
                <a:gd name="T38" fmla="*/ 56 w 96"/>
                <a:gd name="T39" fmla="*/ 0 h 6"/>
                <a:gd name="T40" fmla="*/ 64 w 96"/>
                <a:gd name="T41" fmla="*/ 0 h 6"/>
                <a:gd name="T42" fmla="*/ 72 w 96"/>
                <a:gd name="T43" fmla="*/ 0 h 6"/>
                <a:gd name="T44" fmla="*/ 80 w 96"/>
                <a:gd name="T45" fmla="*/ 0 h 6"/>
                <a:gd name="T46" fmla="*/ 88 w 96"/>
                <a:gd name="T47" fmla="*/ 0 h 6"/>
                <a:gd name="T48" fmla="*/ 96 w 96"/>
                <a:gd name="T49" fmla="*/ 0 h 6"/>
                <a:gd name="T50" fmla="*/ 96 w 96"/>
                <a:gd name="T51" fmla="*/ 0 h 6"/>
                <a:gd name="T52" fmla="*/ 96 w 96"/>
                <a:gd name="T53" fmla="*/ 1 h 6"/>
                <a:gd name="T54" fmla="*/ 96 w 96"/>
                <a:gd name="T55" fmla="*/ 1 h 6"/>
                <a:gd name="T56" fmla="*/ 96 w 96"/>
                <a:gd name="T57" fmla="*/ 2 h 6"/>
                <a:gd name="T58" fmla="*/ 96 w 96"/>
                <a:gd name="T59" fmla="*/ 3 h 6"/>
                <a:gd name="T60" fmla="*/ 96 w 96"/>
                <a:gd name="T61" fmla="*/ 3 h 6"/>
                <a:gd name="T62" fmla="*/ 96 w 96"/>
                <a:gd name="T63" fmla="*/ 4 h 6"/>
                <a:gd name="T64" fmla="*/ 96 w 96"/>
                <a:gd name="T65" fmla="*/ 4 h 6"/>
                <a:gd name="T66" fmla="*/ 96 w 96"/>
                <a:gd name="T67" fmla="*/ 5 h 6"/>
                <a:gd name="T68" fmla="*/ 96 w 96"/>
                <a:gd name="T69" fmla="*/ 5 h 6"/>
                <a:gd name="T70" fmla="*/ 96 w 96"/>
                <a:gd name="T71" fmla="*/ 6 h 6"/>
                <a:gd name="T72" fmla="*/ 96 w 96"/>
                <a:gd name="T73" fmla="*/ 6 h 6"/>
                <a:gd name="T74" fmla="*/ 88 w 96"/>
                <a:gd name="T75" fmla="*/ 6 h 6"/>
                <a:gd name="T76" fmla="*/ 80 w 96"/>
                <a:gd name="T77" fmla="*/ 6 h 6"/>
                <a:gd name="T78" fmla="*/ 72 w 96"/>
                <a:gd name="T79" fmla="*/ 6 h 6"/>
                <a:gd name="T80" fmla="*/ 64 w 96"/>
                <a:gd name="T81" fmla="*/ 6 h 6"/>
                <a:gd name="T82" fmla="*/ 56 w 96"/>
                <a:gd name="T83" fmla="*/ 6 h 6"/>
                <a:gd name="T84" fmla="*/ 48 w 96"/>
                <a:gd name="T85" fmla="*/ 6 h 6"/>
                <a:gd name="T86" fmla="*/ 40 w 96"/>
                <a:gd name="T87" fmla="*/ 6 h 6"/>
                <a:gd name="T88" fmla="*/ 32 w 96"/>
                <a:gd name="T89" fmla="*/ 6 h 6"/>
                <a:gd name="T90" fmla="*/ 24 w 96"/>
                <a:gd name="T91" fmla="*/ 6 h 6"/>
                <a:gd name="T92" fmla="*/ 16 w 96"/>
                <a:gd name="T93" fmla="*/ 6 h 6"/>
                <a:gd name="T94" fmla="*/ 9 w 96"/>
                <a:gd name="T95" fmla="*/ 6 h 6"/>
                <a:gd name="T96" fmla="*/ 1 w 96"/>
                <a:gd name="T97" fmla="*/ 6 h 6"/>
                <a:gd name="T98" fmla="*/ 1 w 96"/>
                <a:gd name="T99" fmla="*/ 6 h 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6" h="6">
                  <a:moveTo>
                    <a:pt x="1" y="6"/>
                  </a:move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96" y="1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4"/>
                  </a:lnTo>
                  <a:lnTo>
                    <a:pt x="96" y="5"/>
                  </a:lnTo>
                  <a:lnTo>
                    <a:pt x="96" y="6"/>
                  </a:lnTo>
                  <a:lnTo>
                    <a:pt x="88" y="6"/>
                  </a:lnTo>
                  <a:lnTo>
                    <a:pt x="80" y="6"/>
                  </a:lnTo>
                  <a:lnTo>
                    <a:pt x="72" y="6"/>
                  </a:lnTo>
                  <a:lnTo>
                    <a:pt x="64" y="6"/>
                  </a:lnTo>
                  <a:lnTo>
                    <a:pt x="56" y="6"/>
                  </a:lnTo>
                  <a:lnTo>
                    <a:pt x="48" y="6"/>
                  </a:lnTo>
                  <a:lnTo>
                    <a:pt x="40" y="6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16" y="6"/>
                  </a:lnTo>
                  <a:lnTo>
                    <a:pt x="9" y="6"/>
                  </a:lnTo>
                  <a:lnTo>
                    <a:pt x="1" y="6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Freeform 30"/>
            <p:cNvSpPr>
              <a:spLocks noChangeAspect="1"/>
            </p:cNvSpPr>
            <p:nvPr/>
          </p:nvSpPr>
          <p:spPr bwMode="auto">
            <a:xfrm>
              <a:off x="4650" y="459"/>
              <a:ext cx="95" cy="7"/>
            </a:xfrm>
            <a:custGeom>
              <a:avLst/>
              <a:gdLst>
                <a:gd name="T0" fmla="*/ 0 w 95"/>
                <a:gd name="T1" fmla="*/ 7 h 7"/>
                <a:gd name="T2" fmla="*/ 0 w 95"/>
                <a:gd name="T3" fmla="*/ 6 h 7"/>
                <a:gd name="T4" fmla="*/ 0 w 95"/>
                <a:gd name="T5" fmla="*/ 6 h 7"/>
                <a:gd name="T6" fmla="*/ 0 w 95"/>
                <a:gd name="T7" fmla="*/ 5 h 7"/>
                <a:gd name="T8" fmla="*/ 0 w 95"/>
                <a:gd name="T9" fmla="*/ 5 h 7"/>
                <a:gd name="T10" fmla="*/ 0 w 95"/>
                <a:gd name="T11" fmla="*/ 4 h 7"/>
                <a:gd name="T12" fmla="*/ 0 w 95"/>
                <a:gd name="T13" fmla="*/ 4 h 7"/>
                <a:gd name="T14" fmla="*/ 0 w 95"/>
                <a:gd name="T15" fmla="*/ 3 h 7"/>
                <a:gd name="T16" fmla="*/ 0 w 95"/>
                <a:gd name="T17" fmla="*/ 2 h 7"/>
                <a:gd name="T18" fmla="*/ 0 w 95"/>
                <a:gd name="T19" fmla="*/ 2 h 7"/>
                <a:gd name="T20" fmla="*/ 0 w 95"/>
                <a:gd name="T21" fmla="*/ 1 h 7"/>
                <a:gd name="T22" fmla="*/ 0 w 95"/>
                <a:gd name="T23" fmla="*/ 1 h 7"/>
                <a:gd name="T24" fmla="*/ 0 w 95"/>
                <a:gd name="T25" fmla="*/ 0 h 7"/>
                <a:gd name="T26" fmla="*/ 8 w 95"/>
                <a:gd name="T27" fmla="*/ 0 h 7"/>
                <a:gd name="T28" fmla="*/ 16 w 95"/>
                <a:gd name="T29" fmla="*/ 0 h 7"/>
                <a:gd name="T30" fmla="*/ 24 w 95"/>
                <a:gd name="T31" fmla="*/ 0 h 7"/>
                <a:gd name="T32" fmla="*/ 32 w 95"/>
                <a:gd name="T33" fmla="*/ 0 h 7"/>
                <a:gd name="T34" fmla="*/ 40 w 95"/>
                <a:gd name="T35" fmla="*/ 0 h 7"/>
                <a:gd name="T36" fmla="*/ 47 w 95"/>
                <a:gd name="T37" fmla="*/ 0 h 7"/>
                <a:gd name="T38" fmla="*/ 55 w 95"/>
                <a:gd name="T39" fmla="*/ 0 h 7"/>
                <a:gd name="T40" fmla="*/ 63 w 95"/>
                <a:gd name="T41" fmla="*/ 0 h 7"/>
                <a:gd name="T42" fmla="*/ 71 w 95"/>
                <a:gd name="T43" fmla="*/ 0 h 7"/>
                <a:gd name="T44" fmla="*/ 79 w 95"/>
                <a:gd name="T45" fmla="*/ 0 h 7"/>
                <a:gd name="T46" fmla="*/ 87 w 95"/>
                <a:gd name="T47" fmla="*/ 0 h 7"/>
                <a:gd name="T48" fmla="*/ 95 w 95"/>
                <a:gd name="T49" fmla="*/ 0 h 7"/>
                <a:gd name="T50" fmla="*/ 95 w 95"/>
                <a:gd name="T51" fmla="*/ 1 h 7"/>
                <a:gd name="T52" fmla="*/ 95 w 95"/>
                <a:gd name="T53" fmla="*/ 1 h 7"/>
                <a:gd name="T54" fmla="*/ 95 w 95"/>
                <a:gd name="T55" fmla="*/ 2 h 7"/>
                <a:gd name="T56" fmla="*/ 95 w 95"/>
                <a:gd name="T57" fmla="*/ 2 h 7"/>
                <a:gd name="T58" fmla="*/ 95 w 95"/>
                <a:gd name="T59" fmla="*/ 3 h 7"/>
                <a:gd name="T60" fmla="*/ 95 w 95"/>
                <a:gd name="T61" fmla="*/ 4 h 7"/>
                <a:gd name="T62" fmla="*/ 95 w 95"/>
                <a:gd name="T63" fmla="*/ 4 h 7"/>
                <a:gd name="T64" fmla="*/ 95 w 95"/>
                <a:gd name="T65" fmla="*/ 5 h 7"/>
                <a:gd name="T66" fmla="*/ 95 w 95"/>
                <a:gd name="T67" fmla="*/ 5 h 7"/>
                <a:gd name="T68" fmla="*/ 95 w 95"/>
                <a:gd name="T69" fmla="*/ 6 h 7"/>
                <a:gd name="T70" fmla="*/ 95 w 95"/>
                <a:gd name="T71" fmla="*/ 6 h 7"/>
                <a:gd name="T72" fmla="*/ 95 w 95"/>
                <a:gd name="T73" fmla="*/ 7 h 7"/>
                <a:gd name="T74" fmla="*/ 87 w 95"/>
                <a:gd name="T75" fmla="*/ 7 h 7"/>
                <a:gd name="T76" fmla="*/ 79 w 95"/>
                <a:gd name="T77" fmla="*/ 7 h 7"/>
                <a:gd name="T78" fmla="*/ 71 w 95"/>
                <a:gd name="T79" fmla="*/ 7 h 7"/>
                <a:gd name="T80" fmla="*/ 63 w 95"/>
                <a:gd name="T81" fmla="*/ 7 h 7"/>
                <a:gd name="T82" fmla="*/ 55 w 95"/>
                <a:gd name="T83" fmla="*/ 7 h 7"/>
                <a:gd name="T84" fmla="*/ 47 w 95"/>
                <a:gd name="T85" fmla="*/ 7 h 7"/>
                <a:gd name="T86" fmla="*/ 40 w 95"/>
                <a:gd name="T87" fmla="*/ 7 h 7"/>
                <a:gd name="T88" fmla="*/ 32 w 95"/>
                <a:gd name="T89" fmla="*/ 7 h 7"/>
                <a:gd name="T90" fmla="*/ 24 w 95"/>
                <a:gd name="T91" fmla="*/ 7 h 7"/>
                <a:gd name="T92" fmla="*/ 16 w 95"/>
                <a:gd name="T93" fmla="*/ 7 h 7"/>
                <a:gd name="T94" fmla="*/ 8 w 95"/>
                <a:gd name="T95" fmla="*/ 7 h 7"/>
                <a:gd name="T96" fmla="*/ 0 w 95"/>
                <a:gd name="T97" fmla="*/ 7 h 7"/>
                <a:gd name="T98" fmla="*/ 0 w 95"/>
                <a:gd name="T99" fmla="*/ 7 h 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5" h="7">
                  <a:moveTo>
                    <a:pt x="0" y="7"/>
                  </a:move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55" y="0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95" y="1"/>
                  </a:lnTo>
                  <a:lnTo>
                    <a:pt x="95" y="2"/>
                  </a:lnTo>
                  <a:lnTo>
                    <a:pt x="95" y="3"/>
                  </a:lnTo>
                  <a:lnTo>
                    <a:pt x="95" y="4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87" y="7"/>
                  </a:lnTo>
                  <a:lnTo>
                    <a:pt x="79" y="7"/>
                  </a:lnTo>
                  <a:lnTo>
                    <a:pt x="71" y="7"/>
                  </a:lnTo>
                  <a:lnTo>
                    <a:pt x="63" y="7"/>
                  </a:lnTo>
                  <a:lnTo>
                    <a:pt x="55" y="7"/>
                  </a:lnTo>
                  <a:lnTo>
                    <a:pt x="47" y="7"/>
                  </a:lnTo>
                  <a:lnTo>
                    <a:pt x="40" y="7"/>
                  </a:lnTo>
                  <a:lnTo>
                    <a:pt x="32" y="7"/>
                  </a:lnTo>
                  <a:lnTo>
                    <a:pt x="24" y="7"/>
                  </a:lnTo>
                  <a:lnTo>
                    <a:pt x="16" y="7"/>
                  </a:lnTo>
                  <a:lnTo>
                    <a:pt x="8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Freeform 31"/>
            <p:cNvSpPr>
              <a:spLocks noChangeAspect="1"/>
            </p:cNvSpPr>
            <p:nvPr/>
          </p:nvSpPr>
          <p:spPr bwMode="auto">
            <a:xfrm>
              <a:off x="5298" y="459"/>
              <a:ext cx="96" cy="7"/>
            </a:xfrm>
            <a:custGeom>
              <a:avLst/>
              <a:gdLst>
                <a:gd name="T0" fmla="*/ 1 w 96"/>
                <a:gd name="T1" fmla="*/ 7 h 7"/>
                <a:gd name="T2" fmla="*/ 0 w 96"/>
                <a:gd name="T3" fmla="*/ 6 h 7"/>
                <a:gd name="T4" fmla="*/ 0 w 96"/>
                <a:gd name="T5" fmla="*/ 6 h 7"/>
                <a:gd name="T6" fmla="*/ 0 w 96"/>
                <a:gd name="T7" fmla="*/ 5 h 7"/>
                <a:gd name="T8" fmla="*/ 0 w 96"/>
                <a:gd name="T9" fmla="*/ 5 h 7"/>
                <a:gd name="T10" fmla="*/ 0 w 96"/>
                <a:gd name="T11" fmla="*/ 4 h 7"/>
                <a:gd name="T12" fmla="*/ 0 w 96"/>
                <a:gd name="T13" fmla="*/ 4 h 7"/>
                <a:gd name="T14" fmla="*/ 0 w 96"/>
                <a:gd name="T15" fmla="*/ 3 h 7"/>
                <a:gd name="T16" fmla="*/ 0 w 96"/>
                <a:gd name="T17" fmla="*/ 3 h 7"/>
                <a:gd name="T18" fmla="*/ 0 w 96"/>
                <a:gd name="T19" fmla="*/ 2 h 7"/>
                <a:gd name="T20" fmla="*/ 0 w 96"/>
                <a:gd name="T21" fmla="*/ 2 h 7"/>
                <a:gd name="T22" fmla="*/ 0 w 96"/>
                <a:gd name="T23" fmla="*/ 1 h 7"/>
                <a:gd name="T24" fmla="*/ 1 w 96"/>
                <a:gd name="T25" fmla="*/ 0 h 7"/>
                <a:gd name="T26" fmla="*/ 8 w 96"/>
                <a:gd name="T27" fmla="*/ 0 h 7"/>
                <a:gd name="T28" fmla="*/ 16 w 96"/>
                <a:gd name="T29" fmla="*/ 0 h 7"/>
                <a:gd name="T30" fmla="*/ 24 w 96"/>
                <a:gd name="T31" fmla="*/ 0 h 7"/>
                <a:gd name="T32" fmla="*/ 32 w 96"/>
                <a:gd name="T33" fmla="*/ 0 h 7"/>
                <a:gd name="T34" fmla="*/ 40 w 96"/>
                <a:gd name="T35" fmla="*/ 0 h 7"/>
                <a:gd name="T36" fmla="*/ 48 w 96"/>
                <a:gd name="T37" fmla="*/ 0 h 7"/>
                <a:gd name="T38" fmla="*/ 56 w 96"/>
                <a:gd name="T39" fmla="*/ 0 h 7"/>
                <a:gd name="T40" fmla="*/ 64 w 96"/>
                <a:gd name="T41" fmla="*/ 0 h 7"/>
                <a:gd name="T42" fmla="*/ 72 w 96"/>
                <a:gd name="T43" fmla="*/ 0 h 7"/>
                <a:gd name="T44" fmla="*/ 80 w 96"/>
                <a:gd name="T45" fmla="*/ 0 h 7"/>
                <a:gd name="T46" fmla="*/ 88 w 96"/>
                <a:gd name="T47" fmla="*/ 0 h 7"/>
                <a:gd name="T48" fmla="*/ 96 w 96"/>
                <a:gd name="T49" fmla="*/ 0 h 7"/>
                <a:gd name="T50" fmla="*/ 96 w 96"/>
                <a:gd name="T51" fmla="*/ 1 h 7"/>
                <a:gd name="T52" fmla="*/ 96 w 96"/>
                <a:gd name="T53" fmla="*/ 1 h 7"/>
                <a:gd name="T54" fmla="*/ 96 w 96"/>
                <a:gd name="T55" fmla="*/ 2 h 7"/>
                <a:gd name="T56" fmla="*/ 96 w 96"/>
                <a:gd name="T57" fmla="*/ 2 h 7"/>
                <a:gd name="T58" fmla="*/ 96 w 96"/>
                <a:gd name="T59" fmla="*/ 3 h 7"/>
                <a:gd name="T60" fmla="*/ 96 w 96"/>
                <a:gd name="T61" fmla="*/ 4 h 7"/>
                <a:gd name="T62" fmla="*/ 96 w 96"/>
                <a:gd name="T63" fmla="*/ 4 h 7"/>
                <a:gd name="T64" fmla="*/ 96 w 96"/>
                <a:gd name="T65" fmla="*/ 5 h 7"/>
                <a:gd name="T66" fmla="*/ 96 w 96"/>
                <a:gd name="T67" fmla="*/ 5 h 7"/>
                <a:gd name="T68" fmla="*/ 96 w 96"/>
                <a:gd name="T69" fmla="*/ 6 h 7"/>
                <a:gd name="T70" fmla="*/ 96 w 96"/>
                <a:gd name="T71" fmla="*/ 6 h 7"/>
                <a:gd name="T72" fmla="*/ 96 w 96"/>
                <a:gd name="T73" fmla="*/ 7 h 7"/>
                <a:gd name="T74" fmla="*/ 88 w 96"/>
                <a:gd name="T75" fmla="*/ 7 h 7"/>
                <a:gd name="T76" fmla="*/ 80 w 96"/>
                <a:gd name="T77" fmla="*/ 7 h 7"/>
                <a:gd name="T78" fmla="*/ 72 w 96"/>
                <a:gd name="T79" fmla="*/ 7 h 7"/>
                <a:gd name="T80" fmla="*/ 64 w 96"/>
                <a:gd name="T81" fmla="*/ 7 h 7"/>
                <a:gd name="T82" fmla="*/ 56 w 96"/>
                <a:gd name="T83" fmla="*/ 7 h 7"/>
                <a:gd name="T84" fmla="*/ 48 w 96"/>
                <a:gd name="T85" fmla="*/ 7 h 7"/>
                <a:gd name="T86" fmla="*/ 40 w 96"/>
                <a:gd name="T87" fmla="*/ 7 h 7"/>
                <a:gd name="T88" fmla="*/ 32 w 96"/>
                <a:gd name="T89" fmla="*/ 7 h 7"/>
                <a:gd name="T90" fmla="*/ 24 w 96"/>
                <a:gd name="T91" fmla="*/ 7 h 7"/>
                <a:gd name="T92" fmla="*/ 16 w 96"/>
                <a:gd name="T93" fmla="*/ 7 h 7"/>
                <a:gd name="T94" fmla="*/ 9 w 96"/>
                <a:gd name="T95" fmla="*/ 7 h 7"/>
                <a:gd name="T96" fmla="*/ 1 w 96"/>
                <a:gd name="T97" fmla="*/ 7 h 7"/>
                <a:gd name="T98" fmla="*/ 1 w 96"/>
                <a:gd name="T99" fmla="*/ 7 h 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6" h="7">
                  <a:moveTo>
                    <a:pt x="1" y="7"/>
                  </a:move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96" y="1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4"/>
                  </a:lnTo>
                  <a:lnTo>
                    <a:pt x="96" y="5"/>
                  </a:lnTo>
                  <a:lnTo>
                    <a:pt x="96" y="6"/>
                  </a:lnTo>
                  <a:lnTo>
                    <a:pt x="96" y="7"/>
                  </a:lnTo>
                  <a:lnTo>
                    <a:pt x="88" y="7"/>
                  </a:lnTo>
                  <a:lnTo>
                    <a:pt x="80" y="7"/>
                  </a:lnTo>
                  <a:lnTo>
                    <a:pt x="72" y="7"/>
                  </a:lnTo>
                  <a:lnTo>
                    <a:pt x="64" y="7"/>
                  </a:lnTo>
                  <a:lnTo>
                    <a:pt x="56" y="7"/>
                  </a:lnTo>
                  <a:lnTo>
                    <a:pt x="48" y="7"/>
                  </a:lnTo>
                  <a:lnTo>
                    <a:pt x="40" y="7"/>
                  </a:lnTo>
                  <a:lnTo>
                    <a:pt x="32" y="7"/>
                  </a:lnTo>
                  <a:lnTo>
                    <a:pt x="24" y="7"/>
                  </a:lnTo>
                  <a:lnTo>
                    <a:pt x="16" y="7"/>
                  </a:lnTo>
                  <a:lnTo>
                    <a:pt x="9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3" name="Freeform 32"/>
            <p:cNvSpPr>
              <a:spLocks noChangeAspect="1"/>
            </p:cNvSpPr>
            <p:nvPr/>
          </p:nvSpPr>
          <p:spPr bwMode="auto">
            <a:xfrm>
              <a:off x="4650" y="448"/>
              <a:ext cx="95" cy="8"/>
            </a:xfrm>
            <a:custGeom>
              <a:avLst/>
              <a:gdLst>
                <a:gd name="T0" fmla="*/ 0 w 95"/>
                <a:gd name="T1" fmla="*/ 7 h 8"/>
                <a:gd name="T2" fmla="*/ 0 w 95"/>
                <a:gd name="T3" fmla="*/ 7 h 8"/>
                <a:gd name="T4" fmla="*/ 0 w 95"/>
                <a:gd name="T5" fmla="*/ 6 h 8"/>
                <a:gd name="T6" fmla="*/ 0 w 95"/>
                <a:gd name="T7" fmla="*/ 6 h 8"/>
                <a:gd name="T8" fmla="*/ 0 w 95"/>
                <a:gd name="T9" fmla="*/ 5 h 8"/>
                <a:gd name="T10" fmla="*/ 0 w 95"/>
                <a:gd name="T11" fmla="*/ 4 h 8"/>
                <a:gd name="T12" fmla="*/ 0 w 95"/>
                <a:gd name="T13" fmla="*/ 4 h 8"/>
                <a:gd name="T14" fmla="*/ 0 w 95"/>
                <a:gd name="T15" fmla="*/ 3 h 8"/>
                <a:gd name="T16" fmla="*/ 0 w 95"/>
                <a:gd name="T17" fmla="*/ 2 h 8"/>
                <a:gd name="T18" fmla="*/ 0 w 95"/>
                <a:gd name="T19" fmla="*/ 2 h 8"/>
                <a:gd name="T20" fmla="*/ 0 w 95"/>
                <a:gd name="T21" fmla="*/ 1 h 8"/>
                <a:gd name="T22" fmla="*/ 0 w 95"/>
                <a:gd name="T23" fmla="*/ 0 h 8"/>
                <a:gd name="T24" fmla="*/ 0 w 95"/>
                <a:gd name="T25" fmla="*/ 0 h 8"/>
                <a:gd name="T26" fmla="*/ 8 w 95"/>
                <a:gd name="T27" fmla="*/ 0 h 8"/>
                <a:gd name="T28" fmla="*/ 16 w 95"/>
                <a:gd name="T29" fmla="*/ 0 h 8"/>
                <a:gd name="T30" fmla="*/ 24 w 95"/>
                <a:gd name="T31" fmla="*/ 0 h 8"/>
                <a:gd name="T32" fmla="*/ 32 w 95"/>
                <a:gd name="T33" fmla="*/ 0 h 8"/>
                <a:gd name="T34" fmla="*/ 40 w 95"/>
                <a:gd name="T35" fmla="*/ 0 h 8"/>
                <a:gd name="T36" fmla="*/ 47 w 95"/>
                <a:gd name="T37" fmla="*/ 0 h 8"/>
                <a:gd name="T38" fmla="*/ 55 w 95"/>
                <a:gd name="T39" fmla="*/ 0 h 8"/>
                <a:gd name="T40" fmla="*/ 63 w 95"/>
                <a:gd name="T41" fmla="*/ 0 h 8"/>
                <a:gd name="T42" fmla="*/ 71 w 95"/>
                <a:gd name="T43" fmla="*/ 0 h 8"/>
                <a:gd name="T44" fmla="*/ 79 w 95"/>
                <a:gd name="T45" fmla="*/ 0 h 8"/>
                <a:gd name="T46" fmla="*/ 87 w 95"/>
                <a:gd name="T47" fmla="*/ 0 h 8"/>
                <a:gd name="T48" fmla="*/ 95 w 95"/>
                <a:gd name="T49" fmla="*/ 0 h 8"/>
                <a:gd name="T50" fmla="*/ 95 w 95"/>
                <a:gd name="T51" fmla="*/ 0 h 8"/>
                <a:gd name="T52" fmla="*/ 95 w 95"/>
                <a:gd name="T53" fmla="*/ 1 h 8"/>
                <a:gd name="T54" fmla="*/ 95 w 95"/>
                <a:gd name="T55" fmla="*/ 2 h 8"/>
                <a:gd name="T56" fmla="*/ 95 w 95"/>
                <a:gd name="T57" fmla="*/ 2 h 8"/>
                <a:gd name="T58" fmla="*/ 95 w 95"/>
                <a:gd name="T59" fmla="*/ 3 h 8"/>
                <a:gd name="T60" fmla="*/ 95 w 95"/>
                <a:gd name="T61" fmla="*/ 4 h 8"/>
                <a:gd name="T62" fmla="*/ 95 w 95"/>
                <a:gd name="T63" fmla="*/ 4 h 8"/>
                <a:gd name="T64" fmla="*/ 95 w 95"/>
                <a:gd name="T65" fmla="*/ 5 h 8"/>
                <a:gd name="T66" fmla="*/ 95 w 95"/>
                <a:gd name="T67" fmla="*/ 6 h 8"/>
                <a:gd name="T68" fmla="*/ 95 w 95"/>
                <a:gd name="T69" fmla="*/ 6 h 8"/>
                <a:gd name="T70" fmla="*/ 95 w 95"/>
                <a:gd name="T71" fmla="*/ 7 h 8"/>
                <a:gd name="T72" fmla="*/ 95 w 95"/>
                <a:gd name="T73" fmla="*/ 7 h 8"/>
                <a:gd name="T74" fmla="*/ 87 w 95"/>
                <a:gd name="T75" fmla="*/ 8 h 8"/>
                <a:gd name="T76" fmla="*/ 79 w 95"/>
                <a:gd name="T77" fmla="*/ 8 h 8"/>
                <a:gd name="T78" fmla="*/ 71 w 95"/>
                <a:gd name="T79" fmla="*/ 8 h 8"/>
                <a:gd name="T80" fmla="*/ 63 w 95"/>
                <a:gd name="T81" fmla="*/ 8 h 8"/>
                <a:gd name="T82" fmla="*/ 55 w 95"/>
                <a:gd name="T83" fmla="*/ 8 h 8"/>
                <a:gd name="T84" fmla="*/ 47 w 95"/>
                <a:gd name="T85" fmla="*/ 8 h 8"/>
                <a:gd name="T86" fmla="*/ 40 w 95"/>
                <a:gd name="T87" fmla="*/ 8 h 8"/>
                <a:gd name="T88" fmla="*/ 32 w 95"/>
                <a:gd name="T89" fmla="*/ 8 h 8"/>
                <a:gd name="T90" fmla="*/ 24 w 95"/>
                <a:gd name="T91" fmla="*/ 8 h 8"/>
                <a:gd name="T92" fmla="*/ 16 w 95"/>
                <a:gd name="T93" fmla="*/ 8 h 8"/>
                <a:gd name="T94" fmla="*/ 8 w 95"/>
                <a:gd name="T95" fmla="*/ 8 h 8"/>
                <a:gd name="T96" fmla="*/ 0 w 95"/>
                <a:gd name="T97" fmla="*/ 7 h 8"/>
                <a:gd name="T98" fmla="*/ 0 w 95"/>
                <a:gd name="T99" fmla="*/ 7 h 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5" h="8">
                  <a:moveTo>
                    <a:pt x="0" y="7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55" y="0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95" y="1"/>
                  </a:lnTo>
                  <a:lnTo>
                    <a:pt x="95" y="2"/>
                  </a:lnTo>
                  <a:lnTo>
                    <a:pt x="95" y="3"/>
                  </a:lnTo>
                  <a:lnTo>
                    <a:pt x="95" y="4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87" y="8"/>
                  </a:lnTo>
                  <a:lnTo>
                    <a:pt x="79" y="8"/>
                  </a:lnTo>
                  <a:lnTo>
                    <a:pt x="71" y="8"/>
                  </a:lnTo>
                  <a:lnTo>
                    <a:pt x="63" y="8"/>
                  </a:lnTo>
                  <a:lnTo>
                    <a:pt x="55" y="8"/>
                  </a:lnTo>
                  <a:lnTo>
                    <a:pt x="47" y="8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4" name="Freeform 33"/>
            <p:cNvSpPr>
              <a:spLocks noChangeAspect="1"/>
            </p:cNvSpPr>
            <p:nvPr/>
          </p:nvSpPr>
          <p:spPr bwMode="auto">
            <a:xfrm>
              <a:off x="5298" y="448"/>
              <a:ext cx="96" cy="8"/>
            </a:xfrm>
            <a:custGeom>
              <a:avLst/>
              <a:gdLst>
                <a:gd name="T0" fmla="*/ 1 w 96"/>
                <a:gd name="T1" fmla="*/ 7 h 8"/>
                <a:gd name="T2" fmla="*/ 0 w 96"/>
                <a:gd name="T3" fmla="*/ 7 h 8"/>
                <a:gd name="T4" fmla="*/ 0 w 96"/>
                <a:gd name="T5" fmla="*/ 7 h 8"/>
                <a:gd name="T6" fmla="*/ 0 w 96"/>
                <a:gd name="T7" fmla="*/ 6 h 8"/>
                <a:gd name="T8" fmla="*/ 0 w 96"/>
                <a:gd name="T9" fmla="*/ 5 h 8"/>
                <a:gd name="T10" fmla="*/ 0 w 96"/>
                <a:gd name="T11" fmla="*/ 5 h 8"/>
                <a:gd name="T12" fmla="*/ 0 w 96"/>
                <a:gd name="T13" fmla="*/ 4 h 8"/>
                <a:gd name="T14" fmla="*/ 0 w 96"/>
                <a:gd name="T15" fmla="*/ 3 h 8"/>
                <a:gd name="T16" fmla="*/ 0 w 96"/>
                <a:gd name="T17" fmla="*/ 3 h 8"/>
                <a:gd name="T18" fmla="*/ 0 w 96"/>
                <a:gd name="T19" fmla="*/ 2 h 8"/>
                <a:gd name="T20" fmla="*/ 0 w 96"/>
                <a:gd name="T21" fmla="*/ 1 h 8"/>
                <a:gd name="T22" fmla="*/ 0 w 96"/>
                <a:gd name="T23" fmla="*/ 1 h 8"/>
                <a:gd name="T24" fmla="*/ 1 w 96"/>
                <a:gd name="T25" fmla="*/ 0 h 8"/>
                <a:gd name="T26" fmla="*/ 8 w 96"/>
                <a:gd name="T27" fmla="*/ 0 h 8"/>
                <a:gd name="T28" fmla="*/ 16 w 96"/>
                <a:gd name="T29" fmla="*/ 0 h 8"/>
                <a:gd name="T30" fmla="*/ 24 w 96"/>
                <a:gd name="T31" fmla="*/ 0 h 8"/>
                <a:gd name="T32" fmla="*/ 32 w 96"/>
                <a:gd name="T33" fmla="*/ 0 h 8"/>
                <a:gd name="T34" fmla="*/ 40 w 96"/>
                <a:gd name="T35" fmla="*/ 0 h 8"/>
                <a:gd name="T36" fmla="*/ 48 w 96"/>
                <a:gd name="T37" fmla="*/ 0 h 8"/>
                <a:gd name="T38" fmla="*/ 56 w 96"/>
                <a:gd name="T39" fmla="*/ 0 h 8"/>
                <a:gd name="T40" fmla="*/ 64 w 96"/>
                <a:gd name="T41" fmla="*/ 0 h 8"/>
                <a:gd name="T42" fmla="*/ 72 w 96"/>
                <a:gd name="T43" fmla="*/ 0 h 8"/>
                <a:gd name="T44" fmla="*/ 80 w 96"/>
                <a:gd name="T45" fmla="*/ 0 h 8"/>
                <a:gd name="T46" fmla="*/ 88 w 96"/>
                <a:gd name="T47" fmla="*/ 0 h 8"/>
                <a:gd name="T48" fmla="*/ 96 w 96"/>
                <a:gd name="T49" fmla="*/ 0 h 8"/>
                <a:gd name="T50" fmla="*/ 96 w 96"/>
                <a:gd name="T51" fmla="*/ 0 h 8"/>
                <a:gd name="T52" fmla="*/ 96 w 96"/>
                <a:gd name="T53" fmla="*/ 1 h 8"/>
                <a:gd name="T54" fmla="*/ 96 w 96"/>
                <a:gd name="T55" fmla="*/ 2 h 8"/>
                <a:gd name="T56" fmla="*/ 96 w 96"/>
                <a:gd name="T57" fmla="*/ 2 h 8"/>
                <a:gd name="T58" fmla="*/ 96 w 96"/>
                <a:gd name="T59" fmla="*/ 3 h 8"/>
                <a:gd name="T60" fmla="*/ 96 w 96"/>
                <a:gd name="T61" fmla="*/ 4 h 8"/>
                <a:gd name="T62" fmla="*/ 96 w 96"/>
                <a:gd name="T63" fmla="*/ 4 h 8"/>
                <a:gd name="T64" fmla="*/ 96 w 96"/>
                <a:gd name="T65" fmla="*/ 5 h 8"/>
                <a:gd name="T66" fmla="*/ 96 w 96"/>
                <a:gd name="T67" fmla="*/ 6 h 8"/>
                <a:gd name="T68" fmla="*/ 96 w 96"/>
                <a:gd name="T69" fmla="*/ 6 h 8"/>
                <a:gd name="T70" fmla="*/ 96 w 96"/>
                <a:gd name="T71" fmla="*/ 7 h 8"/>
                <a:gd name="T72" fmla="*/ 96 w 96"/>
                <a:gd name="T73" fmla="*/ 7 h 8"/>
                <a:gd name="T74" fmla="*/ 88 w 96"/>
                <a:gd name="T75" fmla="*/ 8 h 8"/>
                <a:gd name="T76" fmla="*/ 80 w 96"/>
                <a:gd name="T77" fmla="*/ 8 h 8"/>
                <a:gd name="T78" fmla="*/ 72 w 96"/>
                <a:gd name="T79" fmla="*/ 8 h 8"/>
                <a:gd name="T80" fmla="*/ 64 w 96"/>
                <a:gd name="T81" fmla="*/ 8 h 8"/>
                <a:gd name="T82" fmla="*/ 56 w 96"/>
                <a:gd name="T83" fmla="*/ 8 h 8"/>
                <a:gd name="T84" fmla="*/ 48 w 96"/>
                <a:gd name="T85" fmla="*/ 8 h 8"/>
                <a:gd name="T86" fmla="*/ 40 w 96"/>
                <a:gd name="T87" fmla="*/ 8 h 8"/>
                <a:gd name="T88" fmla="*/ 32 w 96"/>
                <a:gd name="T89" fmla="*/ 8 h 8"/>
                <a:gd name="T90" fmla="*/ 24 w 96"/>
                <a:gd name="T91" fmla="*/ 8 h 8"/>
                <a:gd name="T92" fmla="*/ 16 w 96"/>
                <a:gd name="T93" fmla="*/ 8 h 8"/>
                <a:gd name="T94" fmla="*/ 9 w 96"/>
                <a:gd name="T95" fmla="*/ 8 h 8"/>
                <a:gd name="T96" fmla="*/ 1 w 96"/>
                <a:gd name="T97" fmla="*/ 7 h 8"/>
                <a:gd name="T98" fmla="*/ 1 w 96"/>
                <a:gd name="T99" fmla="*/ 7 h 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6" h="8">
                  <a:moveTo>
                    <a:pt x="1" y="7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96" y="1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4"/>
                  </a:lnTo>
                  <a:lnTo>
                    <a:pt x="96" y="5"/>
                  </a:lnTo>
                  <a:lnTo>
                    <a:pt x="96" y="6"/>
                  </a:lnTo>
                  <a:lnTo>
                    <a:pt x="96" y="7"/>
                  </a:lnTo>
                  <a:lnTo>
                    <a:pt x="88" y="8"/>
                  </a:lnTo>
                  <a:lnTo>
                    <a:pt x="80" y="8"/>
                  </a:lnTo>
                  <a:lnTo>
                    <a:pt x="72" y="8"/>
                  </a:lnTo>
                  <a:lnTo>
                    <a:pt x="64" y="8"/>
                  </a:lnTo>
                  <a:lnTo>
                    <a:pt x="56" y="8"/>
                  </a:lnTo>
                  <a:lnTo>
                    <a:pt x="48" y="8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9" y="8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5" name="Freeform 34"/>
            <p:cNvSpPr>
              <a:spLocks noChangeAspect="1"/>
            </p:cNvSpPr>
            <p:nvPr/>
          </p:nvSpPr>
          <p:spPr bwMode="auto">
            <a:xfrm>
              <a:off x="4650" y="435"/>
              <a:ext cx="95" cy="8"/>
            </a:xfrm>
            <a:custGeom>
              <a:avLst/>
              <a:gdLst>
                <a:gd name="T0" fmla="*/ 0 w 95"/>
                <a:gd name="T1" fmla="*/ 8 h 8"/>
                <a:gd name="T2" fmla="*/ 0 w 95"/>
                <a:gd name="T3" fmla="*/ 7 h 8"/>
                <a:gd name="T4" fmla="*/ 0 w 95"/>
                <a:gd name="T5" fmla="*/ 7 h 8"/>
                <a:gd name="T6" fmla="*/ 0 w 95"/>
                <a:gd name="T7" fmla="*/ 6 h 8"/>
                <a:gd name="T8" fmla="*/ 0 w 95"/>
                <a:gd name="T9" fmla="*/ 5 h 8"/>
                <a:gd name="T10" fmla="*/ 0 w 95"/>
                <a:gd name="T11" fmla="*/ 5 h 8"/>
                <a:gd name="T12" fmla="*/ 0 w 95"/>
                <a:gd name="T13" fmla="*/ 4 h 8"/>
                <a:gd name="T14" fmla="*/ 0 w 95"/>
                <a:gd name="T15" fmla="*/ 3 h 8"/>
                <a:gd name="T16" fmla="*/ 0 w 95"/>
                <a:gd name="T17" fmla="*/ 3 h 8"/>
                <a:gd name="T18" fmla="*/ 0 w 95"/>
                <a:gd name="T19" fmla="*/ 2 h 8"/>
                <a:gd name="T20" fmla="*/ 0 w 95"/>
                <a:gd name="T21" fmla="*/ 1 h 8"/>
                <a:gd name="T22" fmla="*/ 0 w 95"/>
                <a:gd name="T23" fmla="*/ 1 h 8"/>
                <a:gd name="T24" fmla="*/ 0 w 95"/>
                <a:gd name="T25" fmla="*/ 0 h 8"/>
                <a:gd name="T26" fmla="*/ 8 w 95"/>
                <a:gd name="T27" fmla="*/ 0 h 8"/>
                <a:gd name="T28" fmla="*/ 16 w 95"/>
                <a:gd name="T29" fmla="*/ 0 h 8"/>
                <a:gd name="T30" fmla="*/ 24 w 95"/>
                <a:gd name="T31" fmla="*/ 0 h 8"/>
                <a:gd name="T32" fmla="*/ 32 w 95"/>
                <a:gd name="T33" fmla="*/ 0 h 8"/>
                <a:gd name="T34" fmla="*/ 40 w 95"/>
                <a:gd name="T35" fmla="*/ 0 h 8"/>
                <a:gd name="T36" fmla="*/ 47 w 95"/>
                <a:gd name="T37" fmla="*/ 0 h 8"/>
                <a:gd name="T38" fmla="*/ 55 w 95"/>
                <a:gd name="T39" fmla="*/ 0 h 8"/>
                <a:gd name="T40" fmla="*/ 63 w 95"/>
                <a:gd name="T41" fmla="*/ 0 h 8"/>
                <a:gd name="T42" fmla="*/ 71 w 95"/>
                <a:gd name="T43" fmla="*/ 0 h 8"/>
                <a:gd name="T44" fmla="*/ 79 w 95"/>
                <a:gd name="T45" fmla="*/ 0 h 8"/>
                <a:gd name="T46" fmla="*/ 87 w 95"/>
                <a:gd name="T47" fmla="*/ 0 h 8"/>
                <a:gd name="T48" fmla="*/ 95 w 95"/>
                <a:gd name="T49" fmla="*/ 0 h 8"/>
                <a:gd name="T50" fmla="*/ 95 w 95"/>
                <a:gd name="T51" fmla="*/ 1 h 8"/>
                <a:gd name="T52" fmla="*/ 95 w 95"/>
                <a:gd name="T53" fmla="*/ 1 h 8"/>
                <a:gd name="T54" fmla="*/ 95 w 95"/>
                <a:gd name="T55" fmla="*/ 2 h 8"/>
                <a:gd name="T56" fmla="*/ 95 w 95"/>
                <a:gd name="T57" fmla="*/ 3 h 8"/>
                <a:gd name="T58" fmla="*/ 95 w 95"/>
                <a:gd name="T59" fmla="*/ 3 h 8"/>
                <a:gd name="T60" fmla="*/ 95 w 95"/>
                <a:gd name="T61" fmla="*/ 4 h 8"/>
                <a:gd name="T62" fmla="*/ 95 w 95"/>
                <a:gd name="T63" fmla="*/ 5 h 8"/>
                <a:gd name="T64" fmla="*/ 95 w 95"/>
                <a:gd name="T65" fmla="*/ 5 h 8"/>
                <a:gd name="T66" fmla="*/ 95 w 95"/>
                <a:gd name="T67" fmla="*/ 6 h 8"/>
                <a:gd name="T68" fmla="*/ 95 w 95"/>
                <a:gd name="T69" fmla="*/ 7 h 8"/>
                <a:gd name="T70" fmla="*/ 95 w 95"/>
                <a:gd name="T71" fmla="*/ 7 h 8"/>
                <a:gd name="T72" fmla="*/ 95 w 95"/>
                <a:gd name="T73" fmla="*/ 8 h 8"/>
                <a:gd name="T74" fmla="*/ 87 w 95"/>
                <a:gd name="T75" fmla="*/ 8 h 8"/>
                <a:gd name="T76" fmla="*/ 79 w 95"/>
                <a:gd name="T77" fmla="*/ 8 h 8"/>
                <a:gd name="T78" fmla="*/ 71 w 95"/>
                <a:gd name="T79" fmla="*/ 8 h 8"/>
                <a:gd name="T80" fmla="*/ 63 w 95"/>
                <a:gd name="T81" fmla="*/ 8 h 8"/>
                <a:gd name="T82" fmla="*/ 55 w 95"/>
                <a:gd name="T83" fmla="*/ 8 h 8"/>
                <a:gd name="T84" fmla="*/ 47 w 95"/>
                <a:gd name="T85" fmla="*/ 8 h 8"/>
                <a:gd name="T86" fmla="*/ 40 w 95"/>
                <a:gd name="T87" fmla="*/ 8 h 8"/>
                <a:gd name="T88" fmla="*/ 32 w 95"/>
                <a:gd name="T89" fmla="*/ 8 h 8"/>
                <a:gd name="T90" fmla="*/ 24 w 95"/>
                <a:gd name="T91" fmla="*/ 8 h 8"/>
                <a:gd name="T92" fmla="*/ 16 w 95"/>
                <a:gd name="T93" fmla="*/ 8 h 8"/>
                <a:gd name="T94" fmla="*/ 8 w 95"/>
                <a:gd name="T95" fmla="*/ 8 h 8"/>
                <a:gd name="T96" fmla="*/ 0 w 95"/>
                <a:gd name="T97" fmla="*/ 8 h 8"/>
                <a:gd name="T98" fmla="*/ 0 w 95"/>
                <a:gd name="T99" fmla="*/ 8 h 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5" h="8">
                  <a:moveTo>
                    <a:pt x="0" y="8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7" y="0"/>
                  </a:lnTo>
                  <a:lnTo>
                    <a:pt x="55" y="0"/>
                  </a:lnTo>
                  <a:lnTo>
                    <a:pt x="63" y="0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87" y="0"/>
                  </a:lnTo>
                  <a:lnTo>
                    <a:pt x="95" y="0"/>
                  </a:lnTo>
                  <a:lnTo>
                    <a:pt x="95" y="1"/>
                  </a:lnTo>
                  <a:lnTo>
                    <a:pt x="95" y="2"/>
                  </a:lnTo>
                  <a:lnTo>
                    <a:pt x="95" y="3"/>
                  </a:lnTo>
                  <a:lnTo>
                    <a:pt x="95" y="4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5" y="8"/>
                  </a:lnTo>
                  <a:lnTo>
                    <a:pt x="87" y="8"/>
                  </a:lnTo>
                  <a:lnTo>
                    <a:pt x="79" y="8"/>
                  </a:lnTo>
                  <a:lnTo>
                    <a:pt x="71" y="8"/>
                  </a:lnTo>
                  <a:lnTo>
                    <a:pt x="63" y="8"/>
                  </a:lnTo>
                  <a:lnTo>
                    <a:pt x="55" y="8"/>
                  </a:lnTo>
                  <a:lnTo>
                    <a:pt x="47" y="8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8" y="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Freeform 35"/>
            <p:cNvSpPr>
              <a:spLocks noChangeAspect="1"/>
            </p:cNvSpPr>
            <p:nvPr/>
          </p:nvSpPr>
          <p:spPr bwMode="auto">
            <a:xfrm>
              <a:off x="5298" y="435"/>
              <a:ext cx="96" cy="8"/>
            </a:xfrm>
            <a:custGeom>
              <a:avLst/>
              <a:gdLst>
                <a:gd name="T0" fmla="*/ 1 w 96"/>
                <a:gd name="T1" fmla="*/ 8 h 8"/>
                <a:gd name="T2" fmla="*/ 0 w 96"/>
                <a:gd name="T3" fmla="*/ 7 h 8"/>
                <a:gd name="T4" fmla="*/ 0 w 96"/>
                <a:gd name="T5" fmla="*/ 7 h 8"/>
                <a:gd name="T6" fmla="*/ 0 w 96"/>
                <a:gd name="T7" fmla="*/ 6 h 8"/>
                <a:gd name="T8" fmla="*/ 0 w 96"/>
                <a:gd name="T9" fmla="*/ 6 h 8"/>
                <a:gd name="T10" fmla="*/ 0 w 96"/>
                <a:gd name="T11" fmla="*/ 5 h 8"/>
                <a:gd name="T12" fmla="*/ 0 w 96"/>
                <a:gd name="T13" fmla="*/ 5 h 8"/>
                <a:gd name="T14" fmla="*/ 0 w 96"/>
                <a:gd name="T15" fmla="*/ 4 h 8"/>
                <a:gd name="T16" fmla="*/ 0 w 96"/>
                <a:gd name="T17" fmla="*/ 3 h 8"/>
                <a:gd name="T18" fmla="*/ 0 w 96"/>
                <a:gd name="T19" fmla="*/ 2 h 8"/>
                <a:gd name="T20" fmla="*/ 0 w 96"/>
                <a:gd name="T21" fmla="*/ 2 h 8"/>
                <a:gd name="T22" fmla="*/ 0 w 96"/>
                <a:gd name="T23" fmla="*/ 1 h 8"/>
                <a:gd name="T24" fmla="*/ 1 w 96"/>
                <a:gd name="T25" fmla="*/ 0 h 8"/>
                <a:gd name="T26" fmla="*/ 8 w 96"/>
                <a:gd name="T27" fmla="*/ 0 h 8"/>
                <a:gd name="T28" fmla="*/ 16 w 96"/>
                <a:gd name="T29" fmla="*/ 0 h 8"/>
                <a:gd name="T30" fmla="*/ 24 w 96"/>
                <a:gd name="T31" fmla="*/ 0 h 8"/>
                <a:gd name="T32" fmla="*/ 32 w 96"/>
                <a:gd name="T33" fmla="*/ 0 h 8"/>
                <a:gd name="T34" fmla="*/ 40 w 96"/>
                <a:gd name="T35" fmla="*/ 0 h 8"/>
                <a:gd name="T36" fmla="*/ 48 w 96"/>
                <a:gd name="T37" fmla="*/ 0 h 8"/>
                <a:gd name="T38" fmla="*/ 56 w 96"/>
                <a:gd name="T39" fmla="*/ 0 h 8"/>
                <a:gd name="T40" fmla="*/ 64 w 96"/>
                <a:gd name="T41" fmla="*/ 0 h 8"/>
                <a:gd name="T42" fmla="*/ 72 w 96"/>
                <a:gd name="T43" fmla="*/ 0 h 8"/>
                <a:gd name="T44" fmla="*/ 80 w 96"/>
                <a:gd name="T45" fmla="*/ 0 h 8"/>
                <a:gd name="T46" fmla="*/ 88 w 96"/>
                <a:gd name="T47" fmla="*/ 0 h 8"/>
                <a:gd name="T48" fmla="*/ 96 w 96"/>
                <a:gd name="T49" fmla="*/ 0 h 8"/>
                <a:gd name="T50" fmla="*/ 96 w 96"/>
                <a:gd name="T51" fmla="*/ 1 h 8"/>
                <a:gd name="T52" fmla="*/ 96 w 96"/>
                <a:gd name="T53" fmla="*/ 1 h 8"/>
                <a:gd name="T54" fmla="*/ 96 w 96"/>
                <a:gd name="T55" fmla="*/ 2 h 8"/>
                <a:gd name="T56" fmla="*/ 96 w 96"/>
                <a:gd name="T57" fmla="*/ 3 h 8"/>
                <a:gd name="T58" fmla="*/ 96 w 96"/>
                <a:gd name="T59" fmla="*/ 3 h 8"/>
                <a:gd name="T60" fmla="*/ 96 w 96"/>
                <a:gd name="T61" fmla="*/ 4 h 8"/>
                <a:gd name="T62" fmla="*/ 96 w 96"/>
                <a:gd name="T63" fmla="*/ 5 h 8"/>
                <a:gd name="T64" fmla="*/ 96 w 96"/>
                <a:gd name="T65" fmla="*/ 5 h 8"/>
                <a:gd name="T66" fmla="*/ 96 w 96"/>
                <a:gd name="T67" fmla="*/ 6 h 8"/>
                <a:gd name="T68" fmla="*/ 96 w 96"/>
                <a:gd name="T69" fmla="*/ 7 h 8"/>
                <a:gd name="T70" fmla="*/ 96 w 96"/>
                <a:gd name="T71" fmla="*/ 7 h 8"/>
                <a:gd name="T72" fmla="*/ 96 w 96"/>
                <a:gd name="T73" fmla="*/ 8 h 8"/>
                <a:gd name="T74" fmla="*/ 88 w 96"/>
                <a:gd name="T75" fmla="*/ 8 h 8"/>
                <a:gd name="T76" fmla="*/ 80 w 96"/>
                <a:gd name="T77" fmla="*/ 8 h 8"/>
                <a:gd name="T78" fmla="*/ 72 w 96"/>
                <a:gd name="T79" fmla="*/ 8 h 8"/>
                <a:gd name="T80" fmla="*/ 64 w 96"/>
                <a:gd name="T81" fmla="*/ 8 h 8"/>
                <a:gd name="T82" fmla="*/ 56 w 96"/>
                <a:gd name="T83" fmla="*/ 8 h 8"/>
                <a:gd name="T84" fmla="*/ 48 w 96"/>
                <a:gd name="T85" fmla="*/ 8 h 8"/>
                <a:gd name="T86" fmla="*/ 40 w 96"/>
                <a:gd name="T87" fmla="*/ 8 h 8"/>
                <a:gd name="T88" fmla="*/ 32 w 96"/>
                <a:gd name="T89" fmla="*/ 8 h 8"/>
                <a:gd name="T90" fmla="*/ 24 w 96"/>
                <a:gd name="T91" fmla="*/ 8 h 8"/>
                <a:gd name="T92" fmla="*/ 16 w 96"/>
                <a:gd name="T93" fmla="*/ 8 h 8"/>
                <a:gd name="T94" fmla="*/ 9 w 96"/>
                <a:gd name="T95" fmla="*/ 8 h 8"/>
                <a:gd name="T96" fmla="*/ 1 w 96"/>
                <a:gd name="T97" fmla="*/ 8 h 8"/>
                <a:gd name="T98" fmla="*/ 1 w 96"/>
                <a:gd name="T99" fmla="*/ 8 h 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96" h="8">
                  <a:moveTo>
                    <a:pt x="1" y="8"/>
                  </a:move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0"/>
                  </a:lnTo>
                  <a:lnTo>
                    <a:pt x="40" y="0"/>
                  </a:lnTo>
                  <a:lnTo>
                    <a:pt x="48" y="0"/>
                  </a:lnTo>
                  <a:lnTo>
                    <a:pt x="56" y="0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0"/>
                  </a:lnTo>
                  <a:lnTo>
                    <a:pt x="88" y="0"/>
                  </a:lnTo>
                  <a:lnTo>
                    <a:pt x="96" y="0"/>
                  </a:lnTo>
                  <a:lnTo>
                    <a:pt x="96" y="1"/>
                  </a:lnTo>
                  <a:lnTo>
                    <a:pt x="96" y="2"/>
                  </a:lnTo>
                  <a:lnTo>
                    <a:pt x="96" y="3"/>
                  </a:lnTo>
                  <a:lnTo>
                    <a:pt x="96" y="4"/>
                  </a:lnTo>
                  <a:lnTo>
                    <a:pt x="96" y="5"/>
                  </a:lnTo>
                  <a:lnTo>
                    <a:pt x="96" y="6"/>
                  </a:lnTo>
                  <a:lnTo>
                    <a:pt x="96" y="7"/>
                  </a:lnTo>
                  <a:lnTo>
                    <a:pt x="96" y="8"/>
                  </a:lnTo>
                  <a:lnTo>
                    <a:pt x="88" y="8"/>
                  </a:lnTo>
                  <a:lnTo>
                    <a:pt x="80" y="8"/>
                  </a:lnTo>
                  <a:lnTo>
                    <a:pt x="72" y="8"/>
                  </a:lnTo>
                  <a:lnTo>
                    <a:pt x="64" y="8"/>
                  </a:lnTo>
                  <a:lnTo>
                    <a:pt x="56" y="8"/>
                  </a:lnTo>
                  <a:lnTo>
                    <a:pt x="48" y="8"/>
                  </a:lnTo>
                  <a:lnTo>
                    <a:pt x="40" y="8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9" y="8"/>
                  </a:lnTo>
                  <a:lnTo>
                    <a:pt x="1" y="8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7" name="Freeform 36"/>
            <p:cNvSpPr>
              <a:spLocks noChangeAspect="1"/>
            </p:cNvSpPr>
            <p:nvPr/>
          </p:nvSpPr>
          <p:spPr bwMode="auto">
            <a:xfrm>
              <a:off x="4650" y="347"/>
              <a:ext cx="746" cy="80"/>
            </a:xfrm>
            <a:custGeom>
              <a:avLst/>
              <a:gdLst>
                <a:gd name="T0" fmla="*/ 0 w 746"/>
                <a:gd name="T1" fmla="*/ 76 h 80"/>
                <a:gd name="T2" fmla="*/ 0 w 746"/>
                <a:gd name="T3" fmla="*/ 72 h 80"/>
                <a:gd name="T4" fmla="*/ 3 w 746"/>
                <a:gd name="T5" fmla="*/ 62 h 80"/>
                <a:gd name="T6" fmla="*/ 13 w 746"/>
                <a:gd name="T7" fmla="*/ 49 h 80"/>
                <a:gd name="T8" fmla="*/ 29 w 746"/>
                <a:gd name="T9" fmla="*/ 40 h 80"/>
                <a:gd name="T10" fmla="*/ 34 w 746"/>
                <a:gd name="T11" fmla="*/ 33 h 80"/>
                <a:gd name="T12" fmla="*/ 36 w 746"/>
                <a:gd name="T13" fmla="*/ 27 h 80"/>
                <a:gd name="T14" fmla="*/ 51 w 746"/>
                <a:gd name="T15" fmla="*/ 26 h 80"/>
                <a:gd name="T16" fmla="*/ 75 w 746"/>
                <a:gd name="T17" fmla="*/ 26 h 80"/>
                <a:gd name="T18" fmla="*/ 95 w 746"/>
                <a:gd name="T19" fmla="*/ 27 h 80"/>
                <a:gd name="T20" fmla="*/ 100 w 746"/>
                <a:gd name="T21" fmla="*/ 34 h 80"/>
                <a:gd name="T22" fmla="*/ 110 w 746"/>
                <a:gd name="T23" fmla="*/ 41 h 80"/>
                <a:gd name="T24" fmla="*/ 118 w 746"/>
                <a:gd name="T25" fmla="*/ 46 h 80"/>
                <a:gd name="T26" fmla="*/ 125 w 746"/>
                <a:gd name="T27" fmla="*/ 50 h 80"/>
                <a:gd name="T28" fmla="*/ 130 w 746"/>
                <a:gd name="T29" fmla="*/ 51 h 80"/>
                <a:gd name="T30" fmla="*/ 133 w 746"/>
                <a:gd name="T31" fmla="*/ 45 h 80"/>
                <a:gd name="T32" fmla="*/ 136 w 746"/>
                <a:gd name="T33" fmla="*/ 40 h 80"/>
                <a:gd name="T34" fmla="*/ 185 w 746"/>
                <a:gd name="T35" fmla="*/ 39 h 80"/>
                <a:gd name="T36" fmla="*/ 235 w 746"/>
                <a:gd name="T37" fmla="*/ 39 h 80"/>
                <a:gd name="T38" fmla="*/ 256 w 746"/>
                <a:gd name="T39" fmla="*/ 43 h 80"/>
                <a:gd name="T40" fmla="*/ 258 w 746"/>
                <a:gd name="T41" fmla="*/ 49 h 80"/>
                <a:gd name="T42" fmla="*/ 261 w 746"/>
                <a:gd name="T43" fmla="*/ 52 h 80"/>
                <a:gd name="T44" fmla="*/ 264 w 746"/>
                <a:gd name="T45" fmla="*/ 48 h 80"/>
                <a:gd name="T46" fmla="*/ 267 w 746"/>
                <a:gd name="T47" fmla="*/ 44 h 80"/>
                <a:gd name="T48" fmla="*/ 272 w 746"/>
                <a:gd name="T49" fmla="*/ 38 h 80"/>
                <a:gd name="T50" fmla="*/ 279 w 746"/>
                <a:gd name="T51" fmla="*/ 32 h 80"/>
                <a:gd name="T52" fmla="*/ 288 w 746"/>
                <a:gd name="T53" fmla="*/ 25 h 80"/>
                <a:gd name="T54" fmla="*/ 302 w 746"/>
                <a:gd name="T55" fmla="*/ 18 h 80"/>
                <a:gd name="T56" fmla="*/ 316 w 746"/>
                <a:gd name="T57" fmla="*/ 11 h 80"/>
                <a:gd name="T58" fmla="*/ 318 w 746"/>
                <a:gd name="T59" fmla="*/ 7 h 80"/>
                <a:gd name="T60" fmla="*/ 320 w 746"/>
                <a:gd name="T61" fmla="*/ 2 h 80"/>
                <a:gd name="T62" fmla="*/ 343 w 746"/>
                <a:gd name="T63" fmla="*/ 0 h 80"/>
                <a:gd name="T64" fmla="*/ 380 w 746"/>
                <a:gd name="T65" fmla="*/ 0 h 80"/>
                <a:gd name="T66" fmla="*/ 411 w 746"/>
                <a:gd name="T67" fmla="*/ 1 h 80"/>
                <a:gd name="T68" fmla="*/ 412 w 746"/>
                <a:gd name="T69" fmla="*/ 6 h 80"/>
                <a:gd name="T70" fmla="*/ 414 w 746"/>
                <a:gd name="T71" fmla="*/ 11 h 80"/>
                <a:gd name="T72" fmla="*/ 435 w 746"/>
                <a:gd name="T73" fmla="*/ 18 h 80"/>
                <a:gd name="T74" fmla="*/ 461 w 746"/>
                <a:gd name="T75" fmla="*/ 39 h 80"/>
                <a:gd name="T76" fmla="*/ 497 w 746"/>
                <a:gd name="T77" fmla="*/ 40 h 80"/>
                <a:gd name="T78" fmla="*/ 549 w 746"/>
                <a:gd name="T79" fmla="*/ 40 h 80"/>
                <a:gd name="T80" fmla="*/ 602 w 746"/>
                <a:gd name="T81" fmla="*/ 40 h 80"/>
                <a:gd name="T82" fmla="*/ 614 w 746"/>
                <a:gd name="T83" fmla="*/ 44 h 80"/>
                <a:gd name="T84" fmla="*/ 616 w 746"/>
                <a:gd name="T85" fmla="*/ 48 h 80"/>
                <a:gd name="T86" fmla="*/ 621 w 746"/>
                <a:gd name="T87" fmla="*/ 48 h 80"/>
                <a:gd name="T88" fmla="*/ 630 w 746"/>
                <a:gd name="T89" fmla="*/ 41 h 80"/>
                <a:gd name="T90" fmla="*/ 639 w 746"/>
                <a:gd name="T91" fmla="*/ 35 h 80"/>
                <a:gd name="T92" fmla="*/ 642 w 746"/>
                <a:gd name="T93" fmla="*/ 31 h 80"/>
                <a:gd name="T94" fmla="*/ 645 w 746"/>
                <a:gd name="T95" fmla="*/ 26 h 80"/>
                <a:gd name="T96" fmla="*/ 659 w 746"/>
                <a:gd name="T97" fmla="*/ 25 h 80"/>
                <a:gd name="T98" fmla="*/ 682 w 746"/>
                <a:gd name="T99" fmla="*/ 25 h 80"/>
                <a:gd name="T100" fmla="*/ 701 w 746"/>
                <a:gd name="T101" fmla="*/ 26 h 80"/>
                <a:gd name="T102" fmla="*/ 702 w 746"/>
                <a:gd name="T103" fmla="*/ 30 h 80"/>
                <a:gd name="T104" fmla="*/ 704 w 746"/>
                <a:gd name="T105" fmla="*/ 35 h 80"/>
                <a:gd name="T106" fmla="*/ 721 w 746"/>
                <a:gd name="T107" fmla="*/ 40 h 80"/>
                <a:gd name="T108" fmla="*/ 739 w 746"/>
                <a:gd name="T109" fmla="*/ 56 h 80"/>
                <a:gd name="T110" fmla="*/ 745 w 746"/>
                <a:gd name="T111" fmla="*/ 71 h 80"/>
                <a:gd name="T112" fmla="*/ 745 w 746"/>
                <a:gd name="T113" fmla="*/ 76 h 80"/>
                <a:gd name="T114" fmla="*/ 746 w 746"/>
                <a:gd name="T115" fmla="*/ 80 h 80"/>
                <a:gd name="T116" fmla="*/ 435 w 746"/>
                <a:gd name="T117" fmla="*/ 80 h 80"/>
                <a:gd name="T118" fmla="*/ 124 w 746"/>
                <a:gd name="T119" fmla="*/ 79 h 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746" h="80">
                  <a:moveTo>
                    <a:pt x="0" y="79"/>
                  </a:moveTo>
                  <a:lnTo>
                    <a:pt x="0" y="78"/>
                  </a:lnTo>
                  <a:lnTo>
                    <a:pt x="0" y="77"/>
                  </a:lnTo>
                  <a:lnTo>
                    <a:pt x="0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0" y="73"/>
                  </a:lnTo>
                  <a:lnTo>
                    <a:pt x="0" y="72"/>
                  </a:lnTo>
                  <a:lnTo>
                    <a:pt x="0" y="71"/>
                  </a:lnTo>
                  <a:lnTo>
                    <a:pt x="0" y="70"/>
                  </a:lnTo>
                  <a:lnTo>
                    <a:pt x="2" y="66"/>
                  </a:lnTo>
                  <a:lnTo>
                    <a:pt x="3" y="62"/>
                  </a:lnTo>
                  <a:lnTo>
                    <a:pt x="5" y="59"/>
                  </a:lnTo>
                  <a:lnTo>
                    <a:pt x="7" y="56"/>
                  </a:lnTo>
                  <a:lnTo>
                    <a:pt x="9" y="53"/>
                  </a:lnTo>
                  <a:lnTo>
                    <a:pt x="11" y="51"/>
                  </a:lnTo>
                  <a:lnTo>
                    <a:pt x="13" y="49"/>
                  </a:lnTo>
                  <a:lnTo>
                    <a:pt x="16" y="47"/>
                  </a:lnTo>
                  <a:lnTo>
                    <a:pt x="18" y="45"/>
                  </a:lnTo>
                  <a:lnTo>
                    <a:pt x="22" y="43"/>
                  </a:lnTo>
                  <a:lnTo>
                    <a:pt x="25" y="42"/>
                  </a:lnTo>
                  <a:lnTo>
                    <a:pt x="29" y="40"/>
                  </a:lnTo>
                  <a:lnTo>
                    <a:pt x="31" y="39"/>
                  </a:lnTo>
                  <a:lnTo>
                    <a:pt x="32" y="37"/>
                  </a:lnTo>
                  <a:lnTo>
                    <a:pt x="33" y="36"/>
                  </a:lnTo>
                  <a:lnTo>
                    <a:pt x="33" y="35"/>
                  </a:lnTo>
                  <a:lnTo>
                    <a:pt x="34" y="33"/>
                  </a:lnTo>
                  <a:lnTo>
                    <a:pt x="35" y="32"/>
                  </a:lnTo>
                  <a:lnTo>
                    <a:pt x="35" y="31"/>
                  </a:lnTo>
                  <a:lnTo>
                    <a:pt x="35" y="30"/>
                  </a:lnTo>
                  <a:lnTo>
                    <a:pt x="35" y="29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5"/>
                  </a:lnTo>
                  <a:lnTo>
                    <a:pt x="41" y="26"/>
                  </a:lnTo>
                  <a:lnTo>
                    <a:pt x="46" y="26"/>
                  </a:lnTo>
                  <a:lnTo>
                    <a:pt x="51" y="26"/>
                  </a:lnTo>
                  <a:lnTo>
                    <a:pt x="55" y="26"/>
                  </a:lnTo>
                  <a:lnTo>
                    <a:pt x="60" y="26"/>
                  </a:lnTo>
                  <a:lnTo>
                    <a:pt x="65" y="26"/>
                  </a:lnTo>
                  <a:lnTo>
                    <a:pt x="70" y="26"/>
                  </a:lnTo>
                  <a:lnTo>
                    <a:pt x="75" y="26"/>
                  </a:lnTo>
                  <a:lnTo>
                    <a:pt x="80" y="26"/>
                  </a:lnTo>
                  <a:lnTo>
                    <a:pt x="85" y="26"/>
                  </a:lnTo>
                  <a:lnTo>
                    <a:pt x="90" y="26"/>
                  </a:lnTo>
                  <a:lnTo>
                    <a:pt x="95" y="25"/>
                  </a:lnTo>
                  <a:lnTo>
                    <a:pt x="95" y="27"/>
                  </a:lnTo>
                  <a:lnTo>
                    <a:pt x="96" y="29"/>
                  </a:lnTo>
                  <a:lnTo>
                    <a:pt x="96" y="30"/>
                  </a:lnTo>
                  <a:lnTo>
                    <a:pt x="97" y="32"/>
                  </a:lnTo>
                  <a:lnTo>
                    <a:pt x="98" y="33"/>
                  </a:lnTo>
                  <a:lnTo>
                    <a:pt x="100" y="34"/>
                  </a:lnTo>
                  <a:lnTo>
                    <a:pt x="101" y="36"/>
                  </a:lnTo>
                  <a:lnTo>
                    <a:pt x="103" y="37"/>
                  </a:lnTo>
                  <a:lnTo>
                    <a:pt x="105" y="38"/>
                  </a:lnTo>
                  <a:lnTo>
                    <a:pt x="107" y="40"/>
                  </a:lnTo>
                  <a:lnTo>
                    <a:pt x="110" y="41"/>
                  </a:lnTo>
                  <a:lnTo>
                    <a:pt x="113" y="42"/>
                  </a:lnTo>
                  <a:lnTo>
                    <a:pt x="114" y="43"/>
                  </a:lnTo>
                  <a:lnTo>
                    <a:pt x="115" y="44"/>
                  </a:lnTo>
                  <a:lnTo>
                    <a:pt x="117" y="45"/>
                  </a:lnTo>
                  <a:lnTo>
                    <a:pt x="118" y="46"/>
                  </a:lnTo>
                  <a:lnTo>
                    <a:pt x="119" y="47"/>
                  </a:lnTo>
                  <a:lnTo>
                    <a:pt x="120" y="48"/>
                  </a:lnTo>
                  <a:lnTo>
                    <a:pt x="122" y="48"/>
                  </a:lnTo>
                  <a:lnTo>
                    <a:pt x="123" y="49"/>
                  </a:lnTo>
                  <a:lnTo>
                    <a:pt x="125" y="50"/>
                  </a:lnTo>
                  <a:lnTo>
                    <a:pt x="126" y="51"/>
                  </a:lnTo>
                  <a:lnTo>
                    <a:pt x="127" y="52"/>
                  </a:lnTo>
                  <a:lnTo>
                    <a:pt x="129" y="53"/>
                  </a:lnTo>
                  <a:lnTo>
                    <a:pt x="129" y="52"/>
                  </a:lnTo>
                  <a:lnTo>
                    <a:pt x="130" y="51"/>
                  </a:lnTo>
                  <a:lnTo>
                    <a:pt x="130" y="50"/>
                  </a:lnTo>
                  <a:lnTo>
                    <a:pt x="131" y="49"/>
                  </a:lnTo>
                  <a:lnTo>
                    <a:pt x="131" y="48"/>
                  </a:lnTo>
                  <a:lnTo>
                    <a:pt x="132" y="46"/>
                  </a:lnTo>
                  <a:lnTo>
                    <a:pt x="133" y="45"/>
                  </a:lnTo>
                  <a:lnTo>
                    <a:pt x="133" y="44"/>
                  </a:lnTo>
                  <a:lnTo>
                    <a:pt x="134" y="43"/>
                  </a:lnTo>
                  <a:lnTo>
                    <a:pt x="134" y="42"/>
                  </a:lnTo>
                  <a:lnTo>
                    <a:pt x="135" y="41"/>
                  </a:lnTo>
                  <a:lnTo>
                    <a:pt x="136" y="40"/>
                  </a:lnTo>
                  <a:lnTo>
                    <a:pt x="146" y="40"/>
                  </a:lnTo>
                  <a:lnTo>
                    <a:pt x="155" y="40"/>
                  </a:lnTo>
                  <a:lnTo>
                    <a:pt x="165" y="40"/>
                  </a:lnTo>
                  <a:lnTo>
                    <a:pt x="175" y="40"/>
                  </a:lnTo>
                  <a:lnTo>
                    <a:pt x="185" y="39"/>
                  </a:lnTo>
                  <a:lnTo>
                    <a:pt x="195" y="39"/>
                  </a:lnTo>
                  <a:lnTo>
                    <a:pt x="205" y="39"/>
                  </a:lnTo>
                  <a:lnTo>
                    <a:pt x="215" y="39"/>
                  </a:lnTo>
                  <a:lnTo>
                    <a:pt x="225" y="39"/>
                  </a:lnTo>
                  <a:lnTo>
                    <a:pt x="235" y="39"/>
                  </a:lnTo>
                  <a:lnTo>
                    <a:pt x="245" y="39"/>
                  </a:lnTo>
                  <a:lnTo>
                    <a:pt x="255" y="39"/>
                  </a:lnTo>
                  <a:lnTo>
                    <a:pt x="255" y="40"/>
                  </a:lnTo>
                  <a:lnTo>
                    <a:pt x="255" y="42"/>
                  </a:lnTo>
                  <a:lnTo>
                    <a:pt x="256" y="43"/>
                  </a:lnTo>
                  <a:lnTo>
                    <a:pt x="256" y="44"/>
                  </a:lnTo>
                  <a:lnTo>
                    <a:pt x="257" y="45"/>
                  </a:lnTo>
                  <a:lnTo>
                    <a:pt x="257" y="46"/>
                  </a:lnTo>
                  <a:lnTo>
                    <a:pt x="258" y="47"/>
                  </a:lnTo>
                  <a:lnTo>
                    <a:pt x="258" y="49"/>
                  </a:lnTo>
                  <a:lnTo>
                    <a:pt x="259" y="50"/>
                  </a:lnTo>
                  <a:lnTo>
                    <a:pt x="259" y="51"/>
                  </a:lnTo>
                  <a:lnTo>
                    <a:pt x="260" y="52"/>
                  </a:lnTo>
                  <a:lnTo>
                    <a:pt x="260" y="53"/>
                  </a:lnTo>
                  <a:lnTo>
                    <a:pt x="261" y="52"/>
                  </a:lnTo>
                  <a:lnTo>
                    <a:pt x="261" y="51"/>
                  </a:lnTo>
                  <a:lnTo>
                    <a:pt x="262" y="50"/>
                  </a:lnTo>
                  <a:lnTo>
                    <a:pt x="263" y="49"/>
                  </a:lnTo>
                  <a:lnTo>
                    <a:pt x="264" y="48"/>
                  </a:lnTo>
                  <a:lnTo>
                    <a:pt x="264" y="47"/>
                  </a:lnTo>
                  <a:lnTo>
                    <a:pt x="265" y="46"/>
                  </a:lnTo>
                  <a:lnTo>
                    <a:pt x="266" y="46"/>
                  </a:lnTo>
                  <a:lnTo>
                    <a:pt x="266" y="45"/>
                  </a:lnTo>
                  <a:lnTo>
                    <a:pt x="267" y="44"/>
                  </a:lnTo>
                  <a:lnTo>
                    <a:pt x="268" y="43"/>
                  </a:lnTo>
                  <a:lnTo>
                    <a:pt x="269" y="42"/>
                  </a:lnTo>
                  <a:lnTo>
                    <a:pt x="270" y="40"/>
                  </a:lnTo>
                  <a:lnTo>
                    <a:pt x="271" y="39"/>
                  </a:lnTo>
                  <a:lnTo>
                    <a:pt x="272" y="38"/>
                  </a:lnTo>
                  <a:lnTo>
                    <a:pt x="274" y="37"/>
                  </a:lnTo>
                  <a:lnTo>
                    <a:pt x="275" y="36"/>
                  </a:lnTo>
                  <a:lnTo>
                    <a:pt x="276" y="34"/>
                  </a:lnTo>
                  <a:lnTo>
                    <a:pt x="278" y="33"/>
                  </a:lnTo>
                  <a:lnTo>
                    <a:pt x="279" y="32"/>
                  </a:lnTo>
                  <a:lnTo>
                    <a:pt x="280" y="31"/>
                  </a:lnTo>
                  <a:lnTo>
                    <a:pt x="281" y="30"/>
                  </a:lnTo>
                  <a:lnTo>
                    <a:pt x="282" y="29"/>
                  </a:lnTo>
                  <a:lnTo>
                    <a:pt x="285" y="27"/>
                  </a:lnTo>
                  <a:lnTo>
                    <a:pt x="288" y="25"/>
                  </a:lnTo>
                  <a:lnTo>
                    <a:pt x="291" y="24"/>
                  </a:lnTo>
                  <a:lnTo>
                    <a:pt x="294" y="22"/>
                  </a:lnTo>
                  <a:lnTo>
                    <a:pt x="296" y="20"/>
                  </a:lnTo>
                  <a:lnTo>
                    <a:pt x="299" y="19"/>
                  </a:lnTo>
                  <a:lnTo>
                    <a:pt x="302" y="18"/>
                  </a:lnTo>
                  <a:lnTo>
                    <a:pt x="305" y="16"/>
                  </a:lnTo>
                  <a:lnTo>
                    <a:pt x="308" y="15"/>
                  </a:lnTo>
                  <a:lnTo>
                    <a:pt x="310" y="14"/>
                  </a:lnTo>
                  <a:lnTo>
                    <a:pt x="313" y="13"/>
                  </a:lnTo>
                  <a:lnTo>
                    <a:pt x="316" y="11"/>
                  </a:lnTo>
                  <a:lnTo>
                    <a:pt x="316" y="10"/>
                  </a:lnTo>
                  <a:lnTo>
                    <a:pt x="317" y="10"/>
                  </a:lnTo>
                  <a:lnTo>
                    <a:pt x="317" y="9"/>
                  </a:lnTo>
                  <a:lnTo>
                    <a:pt x="317" y="8"/>
                  </a:lnTo>
                  <a:lnTo>
                    <a:pt x="318" y="7"/>
                  </a:lnTo>
                  <a:lnTo>
                    <a:pt x="318" y="6"/>
                  </a:lnTo>
                  <a:lnTo>
                    <a:pt x="319" y="5"/>
                  </a:lnTo>
                  <a:lnTo>
                    <a:pt x="319" y="4"/>
                  </a:lnTo>
                  <a:lnTo>
                    <a:pt x="319" y="3"/>
                  </a:lnTo>
                  <a:lnTo>
                    <a:pt x="320" y="2"/>
                  </a:lnTo>
                  <a:lnTo>
                    <a:pt x="320" y="1"/>
                  </a:lnTo>
                  <a:lnTo>
                    <a:pt x="320" y="0"/>
                  </a:lnTo>
                  <a:lnTo>
                    <a:pt x="328" y="0"/>
                  </a:lnTo>
                  <a:lnTo>
                    <a:pt x="335" y="0"/>
                  </a:lnTo>
                  <a:lnTo>
                    <a:pt x="343" y="0"/>
                  </a:lnTo>
                  <a:lnTo>
                    <a:pt x="350" y="0"/>
                  </a:lnTo>
                  <a:lnTo>
                    <a:pt x="358" y="0"/>
                  </a:lnTo>
                  <a:lnTo>
                    <a:pt x="365" y="0"/>
                  </a:lnTo>
                  <a:lnTo>
                    <a:pt x="373" y="0"/>
                  </a:lnTo>
                  <a:lnTo>
                    <a:pt x="380" y="0"/>
                  </a:lnTo>
                  <a:lnTo>
                    <a:pt x="388" y="0"/>
                  </a:lnTo>
                  <a:lnTo>
                    <a:pt x="396" y="0"/>
                  </a:lnTo>
                  <a:lnTo>
                    <a:pt x="403" y="0"/>
                  </a:lnTo>
                  <a:lnTo>
                    <a:pt x="411" y="0"/>
                  </a:lnTo>
                  <a:lnTo>
                    <a:pt x="411" y="1"/>
                  </a:lnTo>
                  <a:lnTo>
                    <a:pt x="411" y="2"/>
                  </a:lnTo>
                  <a:lnTo>
                    <a:pt x="411" y="3"/>
                  </a:lnTo>
                  <a:lnTo>
                    <a:pt x="412" y="4"/>
                  </a:lnTo>
                  <a:lnTo>
                    <a:pt x="412" y="5"/>
                  </a:lnTo>
                  <a:lnTo>
                    <a:pt x="412" y="6"/>
                  </a:lnTo>
                  <a:lnTo>
                    <a:pt x="413" y="7"/>
                  </a:lnTo>
                  <a:lnTo>
                    <a:pt x="413" y="8"/>
                  </a:lnTo>
                  <a:lnTo>
                    <a:pt x="413" y="9"/>
                  </a:lnTo>
                  <a:lnTo>
                    <a:pt x="414" y="10"/>
                  </a:lnTo>
                  <a:lnTo>
                    <a:pt x="414" y="11"/>
                  </a:lnTo>
                  <a:lnTo>
                    <a:pt x="414" y="12"/>
                  </a:lnTo>
                  <a:lnTo>
                    <a:pt x="419" y="13"/>
                  </a:lnTo>
                  <a:lnTo>
                    <a:pt x="424" y="14"/>
                  </a:lnTo>
                  <a:lnTo>
                    <a:pt x="429" y="16"/>
                  </a:lnTo>
                  <a:lnTo>
                    <a:pt x="435" y="18"/>
                  </a:lnTo>
                  <a:lnTo>
                    <a:pt x="440" y="22"/>
                  </a:lnTo>
                  <a:lnTo>
                    <a:pt x="445" y="25"/>
                  </a:lnTo>
                  <a:lnTo>
                    <a:pt x="451" y="29"/>
                  </a:lnTo>
                  <a:lnTo>
                    <a:pt x="456" y="34"/>
                  </a:lnTo>
                  <a:lnTo>
                    <a:pt x="461" y="39"/>
                  </a:lnTo>
                  <a:lnTo>
                    <a:pt x="466" y="44"/>
                  </a:lnTo>
                  <a:lnTo>
                    <a:pt x="470" y="49"/>
                  </a:lnTo>
                  <a:lnTo>
                    <a:pt x="475" y="54"/>
                  </a:lnTo>
                  <a:lnTo>
                    <a:pt x="487" y="40"/>
                  </a:lnTo>
                  <a:lnTo>
                    <a:pt x="497" y="40"/>
                  </a:lnTo>
                  <a:lnTo>
                    <a:pt x="508" y="40"/>
                  </a:lnTo>
                  <a:lnTo>
                    <a:pt x="518" y="40"/>
                  </a:lnTo>
                  <a:lnTo>
                    <a:pt x="528" y="40"/>
                  </a:lnTo>
                  <a:lnTo>
                    <a:pt x="539" y="40"/>
                  </a:lnTo>
                  <a:lnTo>
                    <a:pt x="549" y="40"/>
                  </a:lnTo>
                  <a:lnTo>
                    <a:pt x="560" y="40"/>
                  </a:lnTo>
                  <a:lnTo>
                    <a:pt x="570" y="40"/>
                  </a:lnTo>
                  <a:lnTo>
                    <a:pt x="581" y="40"/>
                  </a:lnTo>
                  <a:lnTo>
                    <a:pt x="591" y="40"/>
                  </a:lnTo>
                  <a:lnTo>
                    <a:pt x="602" y="40"/>
                  </a:lnTo>
                  <a:lnTo>
                    <a:pt x="612" y="40"/>
                  </a:lnTo>
                  <a:lnTo>
                    <a:pt x="613" y="41"/>
                  </a:lnTo>
                  <a:lnTo>
                    <a:pt x="613" y="42"/>
                  </a:lnTo>
                  <a:lnTo>
                    <a:pt x="613" y="43"/>
                  </a:lnTo>
                  <a:lnTo>
                    <a:pt x="614" y="44"/>
                  </a:lnTo>
                  <a:lnTo>
                    <a:pt x="614" y="45"/>
                  </a:lnTo>
                  <a:lnTo>
                    <a:pt x="615" y="45"/>
                  </a:lnTo>
                  <a:lnTo>
                    <a:pt x="615" y="46"/>
                  </a:lnTo>
                  <a:lnTo>
                    <a:pt x="616" y="47"/>
                  </a:lnTo>
                  <a:lnTo>
                    <a:pt x="616" y="48"/>
                  </a:lnTo>
                  <a:lnTo>
                    <a:pt x="617" y="49"/>
                  </a:lnTo>
                  <a:lnTo>
                    <a:pt x="617" y="50"/>
                  </a:lnTo>
                  <a:lnTo>
                    <a:pt x="618" y="51"/>
                  </a:lnTo>
                  <a:lnTo>
                    <a:pt x="619" y="49"/>
                  </a:lnTo>
                  <a:lnTo>
                    <a:pt x="621" y="48"/>
                  </a:lnTo>
                  <a:lnTo>
                    <a:pt x="623" y="46"/>
                  </a:lnTo>
                  <a:lnTo>
                    <a:pt x="624" y="45"/>
                  </a:lnTo>
                  <a:lnTo>
                    <a:pt x="626" y="43"/>
                  </a:lnTo>
                  <a:lnTo>
                    <a:pt x="628" y="42"/>
                  </a:lnTo>
                  <a:lnTo>
                    <a:pt x="630" y="41"/>
                  </a:lnTo>
                  <a:lnTo>
                    <a:pt x="631" y="40"/>
                  </a:lnTo>
                  <a:lnTo>
                    <a:pt x="633" y="38"/>
                  </a:lnTo>
                  <a:lnTo>
                    <a:pt x="635" y="37"/>
                  </a:lnTo>
                  <a:lnTo>
                    <a:pt x="637" y="36"/>
                  </a:lnTo>
                  <a:lnTo>
                    <a:pt x="639" y="35"/>
                  </a:lnTo>
                  <a:lnTo>
                    <a:pt x="640" y="34"/>
                  </a:lnTo>
                  <a:lnTo>
                    <a:pt x="641" y="33"/>
                  </a:lnTo>
                  <a:lnTo>
                    <a:pt x="641" y="32"/>
                  </a:lnTo>
                  <a:lnTo>
                    <a:pt x="642" y="31"/>
                  </a:lnTo>
                  <a:lnTo>
                    <a:pt x="643" y="30"/>
                  </a:lnTo>
                  <a:lnTo>
                    <a:pt x="643" y="29"/>
                  </a:lnTo>
                  <a:lnTo>
                    <a:pt x="643" y="28"/>
                  </a:lnTo>
                  <a:lnTo>
                    <a:pt x="644" y="27"/>
                  </a:lnTo>
                  <a:lnTo>
                    <a:pt x="645" y="26"/>
                  </a:lnTo>
                  <a:lnTo>
                    <a:pt x="646" y="25"/>
                  </a:lnTo>
                  <a:lnTo>
                    <a:pt x="650" y="25"/>
                  </a:lnTo>
                  <a:lnTo>
                    <a:pt x="655" y="25"/>
                  </a:lnTo>
                  <a:lnTo>
                    <a:pt x="659" y="25"/>
                  </a:lnTo>
                  <a:lnTo>
                    <a:pt x="664" y="25"/>
                  </a:lnTo>
                  <a:lnTo>
                    <a:pt x="668" y="25"/>
                  </a:lnTo>
                  <a:lnTo>
                    <a:pt x="673" y="25"/>
                  </a:lnTo>
                  <a:lnTo>
                    <a:pt x="677" y="25"/>
                  </a:lnTo>
                  <a:lnTo>
                    <a:pt x="682" y="25"/>
                  </a:lnTo>
                  <a:lnTo>
                    <a:pt x="686" y="25"/>
                  </a:lnTo>
                  <a:lnTo>
                    <a:pt x="691" y="25"/>
                  </a:lnTo>
                  <a:lnTo>
                    <a:pt x="696" y="25"/>
                  </a:lnTo>
                  <a:lnTo>
                    <a:pt x="700" y="25"/>
                  </a:lnTo>
                  <a:lnTo>
                    <a:pt x="701" y="26"/>
                  </a:lnTo>
                  <a:lnTo>
                    <a:pt x="701" y="27"/>
                  </a:lnTo>
                  <a:lnTo>
                    <a:pt x="701" y="28"/>
                  </a:lnTo>
                  <a:lnTo>
                    <a:pt x="702" y="29"/>
                  </a:lnTo>
                  <a:lnTo>
                    <a:pt x="702" y="30"/>
                  </a:lnTo>
                  <a:lnTo>
                    <a:pt x="703" y="31"/>
                  </a:lnTo>
                  <a:lnTo>
                    <a:pt x="703" y="32"/>
                  </a:lnTo>
                  <a:lnTo>
                    <a:pt x="704" y="33"/>
                  </a:lnTo>
                  <a:lnTo>
                    <a:pt x="704" y="34"/>
                  </a:lnTo>
                  <a:lnTo>
                    <a:pt x="704" y="35"/>
                  </a:lnTo>
                  <a:lnTo>
                    <a:pt x="705" y="36"/>
                  </a:lnTo>
                  <a:lnTo>
                    <a:pt x="709" y="36"/>
                  </a:lnTo>
                  <a:lnTo>
                    <a:pt x="713" y="37"/>
                  </a:lnTo>
                  <a:lnTo>
                    <a:pt x="717" y="38"/>
                  </a:lnTo>
                  <a:lnTo>
                    <a:pt x="721" y="40"/>
                  </a:lnTo>
                  <a:lnTo>
                    <a:pt x="725" y="42"/>
                  </a:lnTo>
                  <a:lnTo>
                    <a:pt x="729" y="45"/>
                  </a:lnTo>
                  <a:lnTo>
                    <a:pt x="732" y="48"/>
                  </a:lnTo>
                  <a:lnTo>
                    <a:pt x="736" y="52"/>
                  </a:lnTo>
                  <a:lnTo>
                    <a:pt x="739" y="56"/>
                  </a:lnTo>
                  <a:lnTo>
                    <a:pt x="741" y="60"/>
                  </a:lnTo>
                  <a:lnTo>
                    <a:pt x="744" y="65"/>
                  </a:lnTo>
                  <a:lnTo>
                    <a:pt x="746" y="69"/>
                  </a:lnTo>
                  <a:lnTo>
                    <a:pt x="745" y="70"/>
                  </a:lnTo>
                  <a:lnTo>
                    <a:pt x="745" y="71"/>
                  </a:lnTo>
                  <a:lnTo>
                    <a:pt x="745" y="72"/>
                  </a:lnTo>
                  <a:lnTo>
                    <a:pt x="745" y="73"/>
                  </a:lnTo>
                  <a:lnTo>
                    <a:pt x="745" y="74"/>
                  </a:lnTo>
                  <a:lnTo>
                    <a:pt x="745" y="75"/>
                  </a:lnTo>
                  <a:lnTo>
                    <a:pt x="745" y="76"/>
                  </a:lnTo>
                  <a:lnTo>
                    <a:pt x="745" y="77"/>
                  </a:lnTo>
                  <a:lnTo>
                    <a:pt x="745" y="78"/>
                  </a:lnTo>
                  <a:lnTo>
                    <a:pt x="745" y="79"/>
                  </a:lnTo>
                  <a:lnTo>
                    <a:pt x="745" y="80"/>
                  </a:lnTo>
                  <a:lnTo>
                    <a:pt x="746" y="80"/>
                  </a:lnTo>
                  <a:lnTo>
                    <a:pt x="683" y="80"/>
                  </a:lnTo>
                  <a:lnTo>
                    <a:pt x="621" y="80"/>
                  </a:lnTo>
                  <a:lnTo>
                    <a:pt x="559" y="80"/>
                  </a:lnTo>
                  <a:lnTo>
                    <a:pt x="497" y="80"/>
                  </a:lnTo>
                  <a:lnTo>
                    <a:pt x="435" y="80"/>
                  </a:lnTo>
                  <a:lnTo>
                    <a:pt x="373" y="80"/>
                  </a:lnTo>
                  <a:lnTo>
                    <a:pt x="311" y="80"/>
                  </a:lnTo>
                  <a:lnTo>
                    <a:pt x="248" y="80"/>
                  </a:lnTo>
                  <a:lnTo>
                    <a:pt x="186" y="79"/>
                  </a:lnTo>
                  <a:lnTo>
                    <a:pt x="124" y="79"/>
                  </a:lnTo>
                  <a:lnTo>
                    <a:pt x="62" y="79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37843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52004"/>
            <a:ext cx="9144000" cy="615345"/>
          </a:xfrm>
        </p:spPr>
        <p:txBody>
          <a:bodyPr/>
          <a:lstStyle/>
          <a:p>
            <a:pPr algn="just"/>
            <a:r>
              <a:rPr lang="ru-RU" altLang="ru-RU" sz="1600" dirty="0" smtClean="0"/>
              <a:t>Четвертая группа группа: </a:t>
            </a:r>
            <a:r>
              <a:rPr lang="ru-RU" altLang="ru-RU" sz="1600" b="1" dirty="0" smtClean="0"/>
              <a:t>ЭЛЕКТРОННЫЕ</a:t>
            </a:r>
            <a:r>
              <a:rPr lang="ru-RU" altLang="ru-RU" sz="1600" dirty="0" smtClean="0"/>
              <a:t> </a:t>
            </a:r>
            <a:r>
              <a:rPr lang="ru-RU" altLang="ru-RU" sz="1600" b="1" dirty="0" smtClean="0"/>
              <a:t>СПРАВОЧНИКИ – ОПРЕДЕЛИТЕЛИ по различным группам пород и минералов</a:t>
            </a:r>
            <a:endParaRPr lang="ru-RU" altLang="ru-RU" sz="1600" dirty="0" smtClean="0"/>
          </a:p>
        </p:txBody>
      </p:sp>
      <p:sp>
        <p:nvSpPr>
          <p:cNvPr id="1024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-1765300" y="65246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1DD2614-998F-4003-9FED-52BD5EF19DAA}" type="slidenum">
              <a:rPr lang="ru-RU" altLang="ru-RU" b="1" smtClean="0">
                <a:solidFill>
                  <a:schemeClr val="bg1"/>
                </a:solidFill>
              </a:rPr>
              <a:pPr/>
              <a:t>10</a:t>
            </a:fld>
            <a:endParaRPr lang="ru-RU" altLang="ru-RU" b="1" smtClean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515"/>
            <a:ext cx="9144000" cy="720725"/>
          </a:xfrm>
          <a:prstGeom prst="rect">
            <a:avLst/>
          </a:prstGeom>
          <a:solidFill>
            <a:srgbClr val="F69636">
              <a:alpha val="2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altLang="ru-RU" sz="1600" b="1" kern="0" dirty="0" smtClean="0">
                <a:solidFill>
                  <a:schemeClr val="tx1"/>
                </a:solidFill>
              </a:rPr>
              <a:t>НОРМАТИВНО-МЕТОДИЧЕСКИЕ ДОКУМЕНТЫ ПО ОБЕСПЕЧЕНИЮ ПРОВЕДЕНИЯ РАБОТ ПО ГСР-200 И ПОДГОТОВКЕ К ИЗДАНИЮ ГОСГЕОЛКАРТ-200/2 и 1000/3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0117" y="1388113"/>
            <a:ext cx="2245487" cy="338554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Подготовлен в 2015 г.</a:t>
            </a:r>
            <a:endParaRPr lang="ru-RU" sz="16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/>
          </p:nvPr>
        </p:nvGraphicFramePr>
        <p:xfrm>
          <a:off x="409390" y="2712610"/>
          <a:ext cx="2886945" cy="30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PHOTO-PAINT" r:id="rId3" imgW="7040880" imgH="7452360" progId="CorelPHOTOPAINT.Image.17">
                  <p:embed/>
                </p:oleObj>
              </mc:Choice>
              <mc:Fallback>
                <p:oleObj name="PHOTO-PAINT" r:id="rId3" imgW="7040880" imgH="745236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9390" y="2712610"/>
                        <a:ext cx="2886945" cy="3055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932040" y="1141892"/>
            <a:ext cx="3159776" cy="584775"/>
          </a:xfrm>
          <a:prstGeom prst="rect">
            <a:avLst/>
          </a:prstGeom>
          <a:solidFill>
            <a:srgbClr val="FFCC99">
              <a:alpha val="71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/>
              <a:t>Подготовлены в 2020 г</a:t>
            </a:r>
          </a:p>
          <a:p>
            <a:pPr algn="ctr"/>
            <a:r>
              <a:rPr lang="ru-RU" sz="1600" dirty="0" smtClean="0"/>
              <a:t>находятся в стадии апробации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2801823"/>
            <a:ext cx="4572000" cy="36025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marL="393700" indent="-285750" algn="just">
              <a:lnSpc>
                <a:spcPct val="115000"/>
              </a:lnSpc>
              <a:spcBef>
                <a:spcPts val="1200"/>
              </a:spcBef>
              <a:spcAft>
                <a:spcPts val="300"/>
              </a:spcAft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ea typeface="Geolnise"/>
                <a:cs typeface="Arial" panose="020B0604020202020204" pitchFamily="34" charset="0"/>
              </a:rPr>
              <a:t>для карбонатитовых образований</a:t>
            </a:r>
            <a:r>
              <a:rPr lang="ru-RU" sz="1600" dirty="0" smtClean="0">
                <a:latin typeface="Times New Roman" panose="02020603050405020304" pitchFamily="18" charset="0"/>
                <a:ea typeface="Geolnise"/>
              </a:rPr>
              <a:t> </a:t>
            </a:r>
          </a:p>
          <a:p>
            <a:pPr marL="393700" indent="-285750">
              <a:lnSpc>
                <a:spcPct val="115000"/>
              </a:lnSpc>
              <a:spcBef>
                <a:spcPts val="1200"/>
              </a:spcBef>
              <a:spcAft>
                <a:spcPts val="300"/>
              </a:spcAft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ea typeface="Geolnise"/>
                <a:cs typeface="Arial" panose="020B0604020202020204" pitchFamily="34" charset="0"/>
              </a:rPr>
              <a:t>околорудных </a:t>
            </a:r>
            <a:r>
              <a:rPr lang="ru-RU" sz="1600" dirty="0" err="1">
                <a:latin typeface="Arial" panose="020B0604020202020204" pitchFamily="34" charset="0"/>
                <a:ea typeface="Geolnise"/>
                <a:cs typeface="Arial" panose="020B0604020202020204" pitchFamily="34" charset="0"/>
              </a:rPr>
              <a:t>метасоматитов</a:t>
            </a:r>
            <a:r>
              <a:rPr lang="ru-RU" sz="1600" dirty="0">
                <a:latin typeface="Arial" panose="020B0604020202020204" pitchFamily="34" charset="0"/>
                <a:ea typeface="Geolnise"/>
                <a:cs typeface="Arial" panose="020B0604020202020204" pitchFamily="34" charset="0"/>
              </a:rPr>
              <a:t> </a:t>
            </a:r>
            <a:endParaRPr lang="ru-RU" sz="1600" dirty="0" smtClean="0">
              <a:latin typeface="Arial" panose="020B0604020202020204" pitchFamily="34" charset="0"/>
              <a:ea typeface="Geolnise"/>
              <a:cs typeface="Arial" panose="020B0604020202020204" pitchFamily="34" charset="0"/>
            </a:endParaRPr>
          </a:p>
          <a:p>
            <a:pPr marL="393700" indent="-285750">
              <a:lnSpc>
                <a:spcPct val="115000"/>
              </a:lnSpc>
              <a:spcBef>
                <a:spcPts val="1200"/>
              </a:spcBef>
              <a:spcAft>
                <a:spcPts val="300"/>
              </a:spcAft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ea typeface="Geolnise"/>
                <a:cs typeface="Arial" panose="020B0604020202020204" pitchFamily="34" charset="0"/>
              </a:rPr>
              <a:t>рудных минеральных </a:t>
            </a:r>
            <a:r>
              <a:rPr lang="ru-RU" sz="1600" dirty="0" smtClean="0">
                <a:latin typeface="Arial" panose="020B0604020202020204" pitchFamily="34" charset="0"/>
                <a:ea typeface="Geolnise"/>
                <a:cs typeface="Arial" panose="020B0604020202020204" pitchFamily="34" charset="0"/>
              </a:rPr>
              <a:t>образований</a:t>
            </a:r>
          </a:p>
          <a:p>
            <a:pPr marL="393700" indent="-285750">
              <a:lnSpc>
                <a:spcPct val="115000"/>
              </a:lnSpc>
              <a:spcBef>
                <a:spcPts val="1200"/>
              </a:spcBef>
              <a:spcAft>
                <a:spcPts val="300"/>
              </a:spcAft>
              <a:buFontTx/>
              <a:buChar char="-"/>
            </a:pPr>
            <a:r>
              <a:rPr lang="ru-RU" sz="1600" dirty="0" smtClean="0">
                <a:latin typeface="Arial" panose="020B0604020202020204" pitchFamily="34" charset="0"/>
                <a:ea typeface="Geolnise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ea typeface="Geolnise"/>
                <a:cs typeface="Arial" panose="020B0604020202020204" pitchFamily="34" charset="0"/>
              </a:rPr>
              <a:t>руководящих ископаемых </a:t>
            </a:r>
            <a:endParaRPr lang="ru-RU" sz="1600" dirty="0" smtClean="0">
              <a:latin typeface="Arial" panose="020B0604020202020204" pitchFamily="34" charset="0"/>
              <a:ea typeface="Geolnise"/>
              <a:cs typeface="Arial" panose="020B0604020202020204" pitchFamily="34" charset="0"/>
            </a:endParaRPr>
          </a:p>
          <a:p>
            <a:pPr marL="393700" indent="-285750">
              <a:lnSpc>
                <a:spcPct val="115000"/>
              </a:lnSpc>
              <a:spcBef>
                <a:spcPts val="1200"/>
              </a:spcBef>
              <a:spcAft>
                <a:spcPts val="300"/>
              </a:spcAft>
              <a:buFontTx/>
              <a:buChar char="-"/>
            </a:pPr>
            <a:r>
              <a:rPr lang="ru-RU" sz="1600" dirty="0" err="1" smtClean="0">
                <a:latin typeface="Arial" panose="020B0604020202020204" pitchFamily="34" charset="0"/>
                <a:ea typeface="Geolnise"/>
                <a:cs typeface="Arial" panose="020B0604020202020204" pitchFamily="34" charset="0"/>
              </a:rPr>
              <a:t>импактитов</a:t>
            </a:r>
            <a:r>
              <a:rPr lang="ru-RU" sz="1600" dirty="0" smtClean="0">
                <a:latin typeface="Arial" panose="020B0604020202020204" pitchFamily="34" charset="0"/>
                <a:ea typeface="Geolnise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ea typeface="Geolnise"/>
                <a:cs typeface="Arial" panose="020B0604020202020204" pitchFamily="34" charset="0"/>
              </a:rPr>
              <a:t>и </a:t>
            </a:r>
            <a:r>
              <a:rPr lang="ru-RU" sz="1600" dirty="0" err="1">
                <a:latin typeface="Arial" panose="020B0604020202020204" pitchFamily="34" charset="0"/>
                <a:ea typeface="Geolnise"/>
                <a:cs typeface="Arial" panose="020B0604020202020204" pitchFamily="34" charset="0"/>
              </a:rPr>
              <a:t>брекчиевых</a:t>
            </a:r>
            <a:r>
              <a:rPr lang="ru-RU" sz="1600" dirty="0">
                <a:latin typeface="Arial" panose="020B0604020202020204" pitchFamily="34" charset="0"/>
                <a:ea typeface="Geolnise"/>
                <a:cs typeface="Arial" panose="020B0604020202020204" pitchFamily="34" charset="0"/>
              </a:rPr>
              <a:t> образований астроблем </a:t>
            </a:r>
            <a:r>
              <a:rPr lang="ru-RU" sz="1600" dirty="0" smtClean="0">
                <a:latin typeface="Arial" panose="020B0604020202020204" pitchFamily="34" charset="0"/>
                <a:ea typeface="Geolnise"/>
                <a:cs typeface="Arial" panose="020B0604020202020204" pitchFamily="34" charset="0"/>
              </a:rPr>
              <a:t>России</a:t>
            </a:r>
          </a:p>
          <a:p>
            <a:pPr marL="393700" indent="-285750">
              <a:lnSpc>
                <a:spcPct val="115000"/>
              </a:lnSpc>
              <a:spcBef>
                <a:spcPts val="1200"/>
              </a:spcBef>
              <a:spcAft>
                <a:spcPts val="300"/>
              </a:spcAft>
              <a:buFontTx/>
              <a:buChar char="-"/>
            </a:pPr>
            <a:r>
              <a:rPr lang="ru-RU" sz="1600" dirty="0">
                <a:latin typeface="Arial" panose="020B0604020202020204" pitchFamily="34" charset="0"/>
                <a:ea typeface="Geolnise"/>
                <a:cs typeface="Arial" panose="020B0604020202020204" pitchFamily="34" charset="0"/>
              </a:rPr>
              <a:t>органического вещества нефтегазоносных и угленосных осадочных бассейнов России»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36512" y="1804140"/>
            <a:ext cx="4176464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«</a:t>
            </a:r>
            <a:r>
              <a:rPr lang="ru-RU" sz="1600" dirty="0" smtClean="0"/>
              <a:t>Электронный справочник определитель </a:t>
            </a:r>
            <a:r>
              <a:rPr lang="ru-RU" sz="1600" dirty="0"/>
              <a:t>магматических, метаморфических и осадочных горных пород»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332592" y="1783530"/>
            <a:ext cx="4595383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«</a:t>
            </a:r>
            <a:r>
              <a:rPr lang="ru-RU" sz="1600" dirty="0" smtClean="0"/>
              <a:t>Электронные справочники определители </a:t>
            </a:r>
            <a:r>
              <a:rPr lang="ru-RU" sz="1600" dirty="0"/>
              <a:t>магматических, метаморфических и осадочных горных пород»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5784" y="5768272"/>
            <a:ext cx="4386006" cy="104747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Цифровая версия доступна </a:t>
            </a:r>
            <a:r>
              <a:rPr lang="en-US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https://www.vsegei.ru/ru/info/el_sprav//</a:t>
            </a:r>
            <a:endParaRPr kumimoji="0" lang="ru-RU" b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6171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3068007"/>
            <a:ext cx="9144000" cy="31700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91440" tIns="45720" rIns="53958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ru-RU" altLang="ru-RU" sz="1300" dirty="0"/>
              <a:t>ВРЕМЕННЫЕ ТРЕБОВАНИЯ по мониторингу государственной геологической карты масштаба 1:1 000 000 территории </a:t>
            </a:r>
            <a:r>
              <a:rPr lang="ru-RU" altLang="ru-RU" sz="1300" dirty="0" smtClean="0"/>
              <a:t>Российской </a:t>
            </a:r>
            <a:r>
              <a:rPr lang="ru-RU" altLang="ru-RU" sz="1300" dirty="0"/>
              <a:t>Федерации и ее континентального </a:t>
            </a:r>
            <a:r>
              <a:rPr lang="ru-RU" altLang="ru-RU" sz="1300" dirty="0" smtClean="0"/>
              <a:t>шельфа</a:t>
            </a:r>
          </a:p>
          <a:p>
            <a:pPr marL="0" marR="0" lvl="0" indent="0" defTabSz="914400" eaLnBrk="0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ru-RU" sz="1400" dirty="0"/>
              <a:t>Временные требования к составу и подготовке к электронному изданию базовых сводных и обзорных карт геологического содержания территории Российской Федерации и ее континентального шельфа, регламентирующего состав и </a:t>
            </a:r>
            <a:r>
              <a:rPr lang="ru-RU" sz="1400" dirty="0" err="1"/>
              <a:t>зарамочное</a:t>
            </a:r>
            <a:r>
              <a:rPr lang="ru-RU" sz="1400" dirty="0"/>
              <a:t> оформление карт и объяснительных записок, форматы цифровых материалов</a:t>
            </a:r>
            <a:endParaRPr lang="ru-RU" altLang="ru-RU" sz="1300" dirty="0" smtClean="0"/>
          </a:p>
          <a:p>
            <a:pPr marL="0" marR="0" lvl="0" indent="0" defTabSz="914400" eaLnBrk="0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ru-RU" sz="1400" dirty="0"/>
              <a:t>Методическое пособие по выделению геологических формаций как индикаторов геодинамических обстановок их образования при проведении мелкомасштабных и среднемасштабных геолого-съёмочных работ </a:t>
            </a:r>
            <a:endParaRPr lang="ru-RU" sz="1400" dirty="0" smtClean="0"/>
          </a:p>
          <a:p>
            <a:pPr marL="0" marR="0" lvl="0" indent="0" defTabSz="914400" eaLnBrk="0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ru-RU" sz="1400" dirty="0"/>
              <a:t>Методические рекомендации по прогнозу </a:t>
            </a:r>
            <a:r>
              <a:rPr lang="ru-RU" sz="1400" dirty="0" err="1"/>
              <a:t>оруденения</a:t>
            </a:r>
            <a:r>
              <a:rPr lang="ru-RU" sz="1400" dirty="0"/>
              <a:t> на основе петрографо-геохимического изучения и картирования полей гидротермально измененных пород при производстве ГСР-200. </a:t>
            </a:r>
            <a:endParaRPr lang="ru-RU" sz="1400" dirty="0" smtClean="0"/>
          </a:p>
          <a:p>
            <a:pPr marL="0" marR="0" lvl="0" indent="0" defTabSz="914400" eaLnBrk="0" latinLnBrk="0" hangingPunct="0">
              <a:lnSpc>
                <a:spcPct val="100000"/>
              </a:lnSpc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ru-RU" sz="1400" dirty="0"/>
              <a:t>Методические рекомендации по оценке </a:t>
            </a:r>
            <a:r>
              <a:rPr lang="ru-RU" sz="1400" dirty="0" err="1"/>
              <a:t>рудноформационной</a:t>
            </a:r>
            <a:r>
              <a:rPr lang="ru-RU" sz="1400" dirty="0"/>
              <a:t> принадлежности прогнозируемого </a:t>
            </a:r>
            <a:r>
              <a:rPr lang="ru-RU" sz="1400" dirty="0" err="1"/>
              <a:t>благороднометального</a:t>
            </a:r>
            <a:r>
              <a:rPr lang="ru-RU" sz="1400" dirty="0"/>
              <a:t> </a:t>
            </a:r>
            <a:r>
              <a:rPr lang="ru-RU" sz="1400" dirty="0" err="1"/>
              <a:t>оруденения</a:t>
            </a:r>
            <a:r>
              <a:rPr lang="ru-RU" sz="1400" dirty="0"/>
              <a:t> при создании геохимических основ ГДП-200 и ГК-1000 </a:t>
            </a:r>
            <a:endParaRPr lang="ru-RU" altLang="ru-RU" sz="13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10515"/>
            <a:ext cx="9144000" cy="720725"/>
          </a:xfrm>
          <a:prstGeom prst="rect">
            <a:avLst/>
          </a:prstGeom>
          <a:solidFill>
            <a:srgbClr val="F69636">
              <a:alpha val="2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altLang="ru-RU" sz="1600" b="1" kern="0" dirty="0" smtClean="0">
                <a:solidFill>
                  <a:schemeClr val="tx1"/>
                </a:solidFill>
              </a:rPr>
              <a:t>НОРМАТИВНО-МЕТОДИЧЕСКИЕ ДОКУМЕНТЫ ПО ОБЕСПЕЧЕНИЮ ПРОВЕДЕНИЯ РАБОТ ПО ГСР-200 И ПОДГОТОВКЕ К ИЗДАНИЮ ГОСГЕОЛКАРТ-200/2 и 1000/3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80528"/>
            <a:ext cx="9144000" cy="444216"/>
          </a:xfrm>
        </p:spPr>
        <p:txBody>
          <a:bodyPr/>
          <a:lstStyle/>
          <a:p>
            <a:pPr algn="just"/>
            <a:r>
              <a:rPr lang="ru-RU" altLang="ru-RU" sz="1600" dirty="0" smtClean="0"/>
              <a:t>Нормативно-методические документы в стадии апробации: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8" y="1124744"/>
            <a:ext cx="9143302" cy="156966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300" dirty="0" smtClean="0"/>
              <a:t>Методические рекомендации </a:t>
            </a:r>
            <a:r>
              <a:rPr lang="ru-RU" sz="1300" dirty="0"/>
              <a:t>по составу, структуре и содержанию интерактивных материалов цифровых комплектов ГК 200/2 и ГК-1000/3 для обеспечения их представления в режиме удаленного доступа» (включая макеты карт и схем, технологии их подготовки и </a:t>
            </a:r>
            <a:r>
              <a:rPr lang="ru-RU" sz="1300" dirty="0" smtClean="0"/>
              <a:t>публикации) </a:t>
            </a:r>
          </a:p>
          <a:p>
            <a:pPr>
              <a:spcAft>
                <a:spcPts val="600"/>
              </a:spcAft>
            </a:pPr>
            <a:r>
              <a:rPr lang="ru-RU" sz="1300" dirty="0" smtClean="0"/>
              <a:t>Технология </a:t>
            </a:r>
            <a:r>
              <a:rPr lang="ru-RU" sz="1300" dirty="0"/>
              <a:t>создания централизованного интегрированного массива первичных геологических данных ГК-200/2 и ГК-1000/3, актуализированная методика и технология создания полистных баз первичной геологической информации Госгеолкарты-200/2, 1000/3 на основе отечественного и свободно распространяемого программного </a:t>
            </a:r>
            <a:r>
              <a:rPr lang="ru-RU" sz="1300" dirty="0" smtClean="0"/>
              <a:t>обеспечения</a:t>
            </a:r>
            <a:endParaRPr lang="ru-RU" sz="13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9898" y="2706156"/>
            <a:ext cx="8615516" cy="338554"/>
          </a:xfrm>
          <a:prstGeom prst="rect">
            <a:avLst/>
          </a:prstGeom>
          <a:solidFill>
            <a:srgbClr val="FFCC99">
              <a:alpha val="7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Разрабатываются в составе тематических работ ВСЕГЕИ   в 2020-21 гг.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237580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ЭБ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169"/>
            <a:ext cx="9290050" cy="574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492125" y="581748"/>
            <a:ext cx="8159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baseline="0" dirty="0"/>
              <a:t>ЭТАЛОННАЯ  ИЗОБРАЗИТЕЛЬНЫХ СРЕДСТВ  ГК-200</a:t>
            </a:r>
            <a:r>
              <a:rPr lang="en-US" altLang="ru-RU" sz="1600" b="1" baseline="0" dirty="0"/>
              <a:t>/2 </a:t>
            </a:r>
            <a:r>
              <a:rPr lang="ru-RU" altLang="ru-RU" sz="1600" b="1" baseline="0" dirty="0"/>
              <a:t>и ГК-1000</a:t>
            </a:r>
            <a:r>
              <a:rPr lang="en-US" altLang="ru-RU" sz="1600" b="1" baseline="0" dirty="0"/>
              <a:t>/3</a:t>
            </a:r>
            <a:endParaRPr lang="ru-RU" altLang="ru-RU" sz="1600" b="1" baseline="0" dirty="0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7987" y="179331"/>
            <a:ext cx="9144000" cy="3079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0" dirty="0"/>
              <a:t>ОТЕЧЕСТВЕННЫЕ РАЗРАБОТКИ ПРОГРАММНОГО ОБЕСПЕЧЕНИЯ ДЛЯ СОЗДАНИЯ ГОСГЕКОЛКАРТ</a:t>
            </a:r>
            <a:endParaRPr lang="ru-RU" altLang="ru-RU" sz="1800" b="1" baseline="0" dirty="0"/>
          </a:p>
        </p:txBody>
      </p:sp>
      <p:sp>
        <p:nvSpPr>
          <p:cNvPr id="28677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9525B2D-FD08-43B7-B2AD-EC98C8DD8488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40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222" y="1834575"/>
            <a:ext cx="1762125" cy="50196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779912" y="1170540"/>
            <a:ext cx="5332435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Актуализированная программа ЭБЗ находится в открытом доступе </a:t>
            </a:r>
            <a:r>
              <a:rPr lang="en-US" sz="1200" b="1" dirty="0" smtClean="0">
                <a:solidFill>
                  <a:srgbClr val="0070C0"/>
                </a:solidFill>
              </a:rPr>
              <a:t>https</a:t>
            </a:r>
            <a:r>
              <a:rPr lang="en-US" sz="1200" b="1" dirty="0">
                <a:solidFill>
                  <a:srgbClr val="0070C0"/>
                </a:solidFill>
              </a:rPr>
              <a:t>://</a:t>
            </a:r>
            <a:r>
              <a:rPr lang="en-US" sz="1200" b="1" dirty="0" smtClean="0">
                <a:solidFill>
                  <a:srgbClr val="0070C0"/>
                </a:solidFill>
              </a:rPr>
              <a:t>www.vsegei.ru/ru/info/normdocs/prog_ggk200-ggk1000/</a:t>
            </a:r>
            <a:endParaRPr lang="ru-RU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72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7920037" cy="212725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altLang="ru-RU" sz="1600" i="1" dirty="0" err="1" smtClean="0"/>
              <a:t>MapDesigner</a:t>
            </a:r>
            <a:r>
              <a:rPr lang="ru-RU" altLang="ru-RU" sz="1600" i="1" dirty="0" smtClean="0"/>
              <a:t> вер. 5.02</a:t>
            </a:r>
            <a:r>
              <a:rPr lang="en-US" altLang="ru-RU" sz="1600" dirty="0" smtClean="0"/>
              <a:t>.</a:t>
            </a:r>
            <a:r>
              <a:rPr lang="ru-RU" altLang="ru-RU" sz="1600" dirty="0" smtClean="0"/>
              <a:t> </a:t>
            </a:r>
            <a:r>
              <a:rPr lang="ru-RU" altLang="ru-RU" sz="1600" dirty="0" smtClean="0">
                <a:latin typeface="Times New Roman" panose="02020603050405020304" pitchFamily="18" charset="0"/>
              </a:rPr>
              <a:t>Внедренные</a:t>
            </a:r>
            <a:r>
              <a:rPr lang="ru-RU" altLang="ru-RU" sz="1600" dirty="0" smtClean="0"/>
              <a:t> в </a:t>
            </a:r>
            <a:r>
              <a:rPr lang="en-US" altLang="ru-RU" sz="1600" dirty="0" smtClean="0"/>
              <a:t>ArcMap </a:t>
            </a:r>
            <a:r>
              <a:rPr lang="ru-RU" altLang="ru-RU" sz="1600" dirty="0" smtClean="0"/>
              <a:t>элементы управления</a:t>
            </a:r>
          </a:p>
        </p:txBody>
      </p:sp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/>
          </a:p>
        </p:txBody>
      </p:sp>
      <p:sp>
        <p:nvSpPr>
          <p:cNvPr id="29700" name="Text Box 9"/>
          <p:cNvSpPr txBox="1">
            <a:spLocks noChangeArrowheads="1"/>
          </p:cNvSpPr>
          <p:nvPr/>
        </p:nvSpPr>
        <p:spPr bwMode="auto">
          <a:xfrm>
            <a:off x="6300788" y="768350"/>
            <a:ext cx="2154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0" dirty="0"/>
              <a:t>Панели инструментов</a:t>
            </a:r>
          </a:p>
        </p:txBody>
      </p:sp>
      <p:graphicFrame>
        <p:nvGraphicFramePr>
          <p:cNvPr id="29701" name="Объект 1"/>
          <p:cNvGraphicFramePr>
            <a:graphicFrameLocks noChangeAspect="1"/>
          </p:cNvGraphicFramePr>
          <p:nvPr/>
        </p:nvGraphicFramePr>
        <p:xfrm>
          <a:off x="0" y="1557338"/>
          <a:ext cx="7678738" cy="513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6" name="CorelDRAW" r:id="rId3" imgW="8453240" imgH="5653080" progId="CorelDraw.Graphic.15">
                  <p:embed/>
                </p:oleObj>
              </mc:Choice>
              <mc:Fallback>
                <p:oleObj name="CorelDRAW" r:id="rId3" imgW="8453240" imgH="5653080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57338"/>
                        <a:ext cx="7678738" cy="5133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ct 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435600" y="2565400"/>
          <a:ext cx="3757613" cy="400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7" name="CorelDRAW" r:id="rId5" imgW="5044812" imgH="5370332" progId="CorelDraw.Graphic.15">
                  <p:embed/>
                </p:oleObj>
              </mc:Choice>
              <mc:Fallback>
                <p:oleObj name="CorelDRAW" r:id="rId5" imgW="5044812" imgH="5370332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2565400"/>
                        <a:ext cx="3757613" cy="400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5435600" y="2276475"/>
            <a:ext cx="3600450" cy="339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baseline="0"/>
              <a:t>Окно управления легендами</a:t>
            </a:r>
          </a:p>
        </p:txBody>
      </p:sp>
      <p:graphicFrame>
        <p:nvGraphicFramePr>
          <p:cNvPr id="29704" name="Object 4"/>
          <p:cNvGraphicFramePr>
            <a:graphicFrameLocks noGrp="1" noChangeAspect="1"/>
          </p:cNvGraphicFramePr>
          <p:nvPr>
            <p:ph sz="half" idx="1"/>
            <p:extLst/>
          </p:nvPr>
        </p:nvGraphicFramePr>
        <p:xfrm>
          <a:off x="7559675" y="1567657"/>
          <a:ext cx="1511300" cy="49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8" name="CorelDRAW" r:id="rId7" imgW="2713463" imgH="887578" progId="CorelDRAW.Graphic.12">
                  <p:embed/>
                </p:oleObj>
              </mc:Choice>
              <mc:Fallback>
                <p:oleObj name="CorelDRAW" r:id="rId7" imgW="2713463" imgH="887578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9675" y="1567657"/>
                        <a:ext cx="1511300" cy="493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5" name="Object 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216525" y="1076325"/>
          <a:ext cx="4038600" cy="51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9" name="CorelDRAW" r:id="rId9" imgW="4970173" imgH="639186" progId="CorelDRAW.Graphic.12">
                  <p:embed/>
                </p:oleObj>
              </mc:Choice>
              <mc:Fallback>
                <p:oleObj name="CorelDRAW" r:id="rId9" imgW="4970173" imgH="639186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6525" y="1076325"/>
                        <a:ext cx="4038600" cy="51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079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0" dirty="0"/>
              <a:t>ОТЕЧЕСТВЕННЫЕ РАЗРАБОТКИ ПРОГРАММНОГО ОБЕСПЕЧЕНИЯ СОЗДАНИЯ ГОСГЕКОЛКАРТ</a:t>
            </a:r>
            <a:endParaRPr lang="ru-RU" altLang="ru-RU" sz="1800" b="1" baseline="0" dirty="0"/>
          </a:p>
        </p:txBody>
      </p:sp>
      <p:sp>
        <p:nvSpPr>
          <p:cNvPr id="29707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50B3DD-4994-42B0-BE1A-FA5EDA728915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40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853172"/>
            <a:ext cx="4932040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Программа находится в открытом доступе </a:t>
            </a:r>
            <a:r>
              <a:rPr lang="en-US" sz="1200" b="1" dirty="0" smtClean="0">
                <a:solidFill>
                  <a:srgbClr val="0070C0"/>
                </a:solidFill>
              </a:rPr>
              <a:t>https</a:t>
            </a:r>
            <a:r>
              <a:rPr lang="en-US" sz="1200" b="1" dirty="0">
                <a:solidFill>
                  <a:srgbClr val="0070C0"/>
                </a:solidFill>
              </a:rPr>
              <a:t>://</a:t>
            </a:r>
            <a:r>
              <a:rPr lang="en-US" sz="1200" b="1" dirty="0" smtClean="0">
                <a:solidFill>
                  <a:srgbClr val="0070C0"/>
                </a:solidFill>
              </a:rPr>
              <a:t>www.vsegei.ru/ru/info/normdocs/prog_ggk200-ggk1000/</a:t>
            </a:r>
            <a:endParaRPr lang="ru-RU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3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0772F19-320C-4429-8190-D45AB12614E7}" type="slidenum">
              <a:rPr lang="ru-RU" altLang="ru-RU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400" smtClean="0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ChangeArrowheads="1"/>
          </p:cNvSpPr>
          <p:nvPr/>
        </p:nvSpPr>
        <p:spPr bwMode="auto">
          <a:xfrm>
            <a:off x="1403350" y="11969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endParaRPr lang="ru-RU" altLang="ru-RU" sz="2000" baseline="-2500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54276" name="Объект 6"/>
          <p:cNvGraphicFramePr>
            <a:graphicFrameLocks noChangeAspect="1"/>
          </p:cNvGraphicFramePr>
          <p:nvPr>
            <p:extLst/>
          </p:nvPr>
        </p:nvGraphicFramePr>
        <p:xfrm>
          <a:off x="29541" y="857486"/>
          <a:ext cx="7581900" cy="429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8" r:id="rId3" imgW="5138469" imgH="2907090" progId="CorelDRAW.Graphic.12">
                  <p:embed/>
                </p:oleObj>
              </mc:Choice>
              <mc:Fallback>
                <p:oleObj r:id="rId3" imgW="5138469" imgH="290709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1" y="857486"/>
                        <a:ext cx="7581900" cy="429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7" name="Прямоугольник 8"/>
          <p:cNvSpPr>
            <a:spLocks noChangeArrowheads="1"/>
          </p:cNvSpPr>
          <p:nvPr/>
        </p:nvSpPr>
        <p:spPr bwMode="auto">
          <a:xfrm>
            <a:off x="2116640" y="915389"/>
            <a:ext cx="4859337" cy="2143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49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sz="1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ПАНЕЛИ </a:t>
            </a:r>
            <a:r>
              <a:rPr lang="en-US" altLang="ru-RU" sz="1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 </a:t>
            </a:r>
            <a:r>
              <a:rPr lang="ru-RU" altLang="ru-RU" sz="12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ОТОБРАЖЕНИЕМ    РАСПОЛОЖЕНИЯ ПОЛЕВЫХ НАБЛЮДЕНИЙ</a:t>
            </a:r>
            <a:endParaRPr lang="ru-RU" altLang="ru-RU" sz="2000" baseline="-25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4278" name="Объект 10"/>
          <p:cNvGraphicFramePr>
            <a:graphicFrameLocks noChangeAspect="1"/>
          </p:cNvGraphicFramePr>
          <p:nvPr>
            <p:extLst/>
          </p:nvPr>
        </p:nvGraphicFramePr>
        <p:xfrm>
          <a:off x="29541" y="3426775"/>
          <a:ext cx="5080430" cy="288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9" r:id="rId5" imgW="5351063" imgH="3037500" progId="CorelDRAW.Graphic.12">
                  <p:embed/>
                </p:oleObj>
              </mc:Choice>
              <mc:Fallback>
                <p:oleObj r:id="rId5" imgW="5351063" imgH="30375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41" y="3426775"/>
                        <a:ext cx="5080430" cy="288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9" name="Прямоугольник 11"/>
          <p:cNvSpPr>
            <a:spLocks noChangeArrowheads="1"/>
          </p:cNvSpPr>
          <p:nvPr/>
        </p:nvSpPr>
        <p:spPr bwMode="auto">
          <a:xfrm>
            <a:off x="2452675" y="3642574"/>
            <a:ext cx="4000500" cy="2349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4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 ПАНЕЛИ </a:t>
            </a:r>
            <a:r>
              <a:rPr lang="en-US" altLang="ru-RU" sz="14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SHERPA </a:t>
            </a:r>
            <a:r>
              <a:rPr lang="ru-RU" altLang="ru-RU" sz="14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ОТОБРАЖЕНИЕМ ЛИНИИ ПОЛЬЗОВАТЕЛЯ </a:t>
            </a:r>
            <a:endParaRPr lang="ru-RU" altLang="ru-RU" sz="1400" baseline="-25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941" y="320832"/>
            <a:ext cx="9144001" cy="584775"/>
          </a:xfrm>
          <a:prstGeom prst="rect">
            <a:avLst/>
          </a:prstGeom>
          <a:solidFill>
            <a:schemeClr val="accent5">
              <a:lumMod val="90000"/>
            </a:schemeClr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ts val="600"/>
              </a:spcBef>
              <a:buFontTx/>
              <a:buNone/>
              <a:defRPr/>
            </a:pPr>
            <a:r>
              <a:rPr lang="ru-RU" sz="2400" b="1" baseline="-250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Современные компьютерные технологии на основе применения </a:t>
            </a:r>
            <a:r>
              <a:rPr lang="ru-RU" sz="2400" b="1" baseline="-25000" dirty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планшетных </a:t>
            </a:r>
            <a:r>
              <a:rPr lang="ru-RU" sz="2400" b="1" baseline="-25000" dirty="0" smtClean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rPr>
              <a:t>компьютеров при полевой документации</a:t>
            </a:r>
            <a:endParaRPr lang="ru-RU" sz="1600" b="1" baseline="-25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panose="020B0604020202020204" pitchFamily="34" charset="0"/>
            </a:endParaRPr>
          </a:p>
        </p:txBody>
      </p:sp>
      <p:graphicFrame>
        <p:nvGraphicFramePr>
          <p:cNvPr id="54283" name="Объект 1"/>
          <p:cNvGraphicFramePr>
            <a:graphicFrameLocks noChangeAspect="1"/>
          </p:cNvGraphicFramePr>
          <p:nvPr>
            <p:extLst/>
          </p:nvPr>
        </p:nvGraphicFramePr>
        <p:xfrm>
          <a:off x="7218485" y="934541"/>
          <a:ext cx="1897063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0" name="PHOTO-PAINT" r:id="rId7" imgW="0" imgH="0" progId="CorelPHOTOPAINT.Image.17">
                  <p:embed/>
                </p:oleObj>
              </mc:Choice>
              <mc:Fallback>
                <p:oleObj name="PHOTO-PAINT" r:id="rId7" imgW="0" imgH="0" progId="CorelPHOTOPAINT.Image.1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8485" y="934541"/>
                        <a:ext cx="1897063" cy="1774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" descr="C:\Users\Mikhail_Shishkin\AppData\Local\Microsoft\Windows\Temporary Internet Files\Content.Word\WP_20150624_19_06_36_Pr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" y="913903"/>
            <a:ext cx="210502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9513" y="2348880"/>
            <a:ext cx="3941927" cy="45012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4234812"/>
            <a:ext cx="4471737" cy="2615288"/>
          </a:xfrm>
          <a:prstGeom prst="rect">
            <a:avLst/>
          </a:prstGeom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079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0" dirty="0"/>
              <a:t>ОТЕЧЕСТВЕННЫЕ РАЗРАБОТКИ ПРОГРАММНОГО ОБЕСПЕЧЕНИЯ СОЗДАНИЯ ГОСГЕКОЛКАРТ</a:t>
            </a:r>
            <a:endParaRPr lang="ru-RU" altLang="ru-RU" sz="1800" b="1" baseline="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-29237" y="3143415"/>
            <a:ext cx="4932040" cy="46166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70C0"/>
                </a:solidFill>
              </a:rPr>
              <a:t>Программа находится в открытом доступе </a:t>
            </a:r>
            <a:r>
              <a:rPr lang="en-US" sz="1200" b="1" dirty="0" smtClean="0">
                <a:solidFill>
                  <a:srgbClr val="0070C0"/>
                </a:solidFill>
              </a:rPr>
              <a:t>https</a:t>
            </a:r>
            <a:r>
              <a:rPr lang="en-US" sz="1200" b="1" dirty="0">
                <a:solidFill>
                  <a:srgbClr val="0070C0"/>
                </a:solidFill>
              </a:rPr>
              <a:t>://</a:t>
            </a:r>
            <a:r>
              <a:rPr lang="en-US" sz="1200" b="1" dirty="0" smtClean="0">
                <a:solidFill>
                  <a:srgbClr val="0070C0"/>
                </a:solidFill>
              </a:rPr>
              <a:t>www.vsegei.ru/ru/info/normdocs/prog_ggk200-ggk1000/</a:t>
            </a:r>
            <a:endParaRPr lang="ru-RU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7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522" y="3116433"/>
            <a:ext cx="1905156" cy="15389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4540" y="1641779"/>
            <a:ext cx="1679467" cy="16508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333579" y="2067179"/>
            <a:ext cx="1646259" cy="2460777"/>
          </a:xfrm>
          <a:prstGeom prst="rect">
            <a:avLst/>
          </a:prstGeom>
        </p:spPr>
      </p:pic>
      <p:pic>
        <p:nvPicPr>
          <p:cNvPr id="20495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" y="772117"/>
            <a:ext cx="370522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959" y="2304755"/>
            <a:ext cx="1557513" cy="2200101"/>
          </a:xfrm>
          <a:prstGeom prst="rect">
            <a:avLst/>
          </a:prstGeom>
        </p:spPr>
      </p:pic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95597" y="328931"/>
            <a:ext cx="9002712" cy="307975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ЭЛЕКТРОННОЕ ИЗДАНИЕ  ГОСГЕОЛКАРТЫ-200/2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4678931"/>
            <a:ext cx="5089442" cy="175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912100" y="6824663"/>
            <a:ext cx="1606550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baseline="-25000" dirty="0">
                <a:solidFill>
                  <a:srgbClr val="FFFFFF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anose="020B0604020202020204" pitchFamily="34" charset="0"/>
              </a:rPr>
              <a:t>2013 год</a:t>
            </a:r>
          </a:p>
        </p:txBody>
      </p:sp>
      <p:pic>
        <p:nvPicPr>
          <p:cNvPr id="20487" name="Picture 2" descr="\\Pc-szkgp01\D\2013\Коллегия_Роснедра_март13\p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t="37492" r="74220" b="35516"/>
          <a:stretch>
            <a:fillRect/>
          </a:stretch>
        </p:blipFill>
        <p:spPr bwMode="auto">
          <a:xfrm>
            <a:off x="0" y="2262188"/>
            <a:ext cx="17764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" descr="\\Pc-szkgp01\D\2013\Коллегия_Роснедра_март13\p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66716" r="70091"/>
          <a:stretch>
            <a:fillRect/>
          </a:stretch>
        </p:blipFill>
        <p:spPr bwMode="auto">
          <a:xfrm>
            <a:off x="47847" y="4398963"/>
            <a:ext cx="1700213" cy="174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>
            <a:off x="3779912" y="3210562"/>
            <a:ext cx="707030" cy="789938"/>
          </a:xfrm>
          <a:prstGeom prst="straightConnector1">
            <a:avLst/>
          </a:prstGeom>
          <a:ln w="2222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547813" y="5462588"/>
            <a:ext cx="387350" cy="0"/>
          </a:xfrm>
          <a:prstGeom prst="straightConnector1">
            <a:avLst/>
          </a:prstGeom>
          <a:ln w="2222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819275" y="3859214"/>
            <a:ext cx="1481804" cy="641667"/>
          </a:xfrm>
          <a:prstGeom prst="straightConnector1">
            <a:avLst/>
          </a:prstGeom>
          <a:ln w="22225">
            <a:solidFill>
              <a:schemeClr val="accent4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2" name="TextBox 44"/>
          <p:cNvSpPr txBox="1">
            <a:spLocks noChangeArrowheads="1"/>
          </p:cNvSpPr>
          <p:nvPr/>
        </p:nvSpPr>
        <p:spPr bwMode="auto">
          <a:xfrm>
            <a:off x="34925" y="2214563"/>
            <a:ext cx="1847850" cy="215900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200" b="1" baseline="-25000" dirty="0" smtClean="0">
                <a:solidFill>
                  <a:srgbClr val="000000"/>
                </a:solidFill>
                <a:cs typeface="Arial" panose="020B0604020202020204" pitchFamily="34" charset="0"/>
              </a:rPr>
              <a:t>ОБЪЯСНИТЕЛЬНАЯ ЗАПИСКА</a:t>
            </a:r>
            <a:endParaRPr lang="ru-RU" altLang="ru-RU" sz="2000" b="1" baseline="-25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493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1954AD-1AB0-4F93-8DFB-ACE398830456}" type="slidenum">
              <a:rPr lang="ru-RU" altLang="ru-RU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ru-RU" altLang="ru-RU" sz="1400" smtClean="0">
              <a:solidFill>
                <a:srgbClr val="000000"/>
              </a:solidFill>
            </a:endParaRPr>
          </a:p>
        </p:txBody>
      </p:sp>
      <p:sp>
        <p:nvSpPr>
          <p:cNvPr id="20494" name="Text Box 15"/>
          <p:cNvSpPr txBox="1">
            <a:spLocks noChangeArrowheads="1"/>
          </p:cNvSpPr>
          <p:nvPr/>
        </p:nvSpPr>
        <p:spPr bwMode="auto">
          <a:xfrm>
            <a:off x="3714750" y="663017"/>
            <a:ext cx="5429250" cy="939800"/>
          </a:xfrm>
          <a:prstGeom prst="rect">
            <a:avLst/>
          </a:prstGeom>
          <a:solidFill>
            <a:srgbClr val="DEE2B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Три варианта представление материалов: </a:t>
            </a:r>
          </a:p>
          <a:p>
            <a:pPr eaLnBrk="0" hangingPunct="0">
              <a:spcBef>
                <a:spcPct val="0"/>
              </a:spcBef>
              <a:buFontTx/>
              <a:buChar char="-"/>
            </a:pPr>
            <a:r>
              <a:rPr lang="ru-RU" alt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в виде цифрового оформленного комплекта в одном из растровых форматов, </a:t>
            </a:r>
          </a:p>
          <a:p>
            <a:pPr eaLnBrk="0" hangingPunct="0">
              <a:spcBef>
                <a:spcPct val="0"/>
              </a:spcBef>
              <a:buFontTx/>
              <a:buChar char="-"/>
            </a:pPr>
            <a:r>
              <a:rPr lang="ru-RU" alt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в виде электронной карты в ГИС-формате (цифровая модель), </a:t>
            </a:r>
          </a:p>
          <a:p>
            <a:pPr eaLnBrk="0" hangingPunct="0">
              <a:spcBef>
                <a:spcPct val="0"/>
              </a:spcBef>
              <a:buFontTx/>
              <a:buChar char="-"/>
            </a:pPr>
            <a:r>
              <a:rPr lang="ru-RU" alt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в  виде интерактивной электронной карты</a:t>
            </a:r>
          </a:p>
        </p:txBody>
      </p:sp>
      <p:sp>
        <p:nvSpPr>
          <p:cNvPr id="20496" name="Прямоугольник 10"/>
          <p:cNvSpPr>
            <a:spLocks noChangeArrowheads="1"/>
          </p:cNvSpPr>
          <p:nvPr/>
        </p:nvSpPr>
        <p:spPr bwMode="auto">
          <a:xfrm>
            <a:off x="33900" y="1224916"/>
            <a:ext cx="2573296" cy="707886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0"/>
              </a:spcBef>
              <a:buNone/>
            </a:pPr>
            <a:r>
              <a:rPr lang="ru-RU" altLang="ru-RU" sz="2000" b="1" baseline="-25000" dirty="0">
                <a:solidFill>
                  <a:srgbClr val="FF4747"/>
                </a:solidFill>
                <a:cs typeface="Arial" panose="020B0604020202020204" pitchFamily="34" charset="0"/>
              </a:rPr>
              <a:t>Издание карт </a:t>
            </a:r>
            <a:r>
              <a:rPr lang="ru-RU" altLang="ru-RU" sz="2000" b="1" baseline="-25000" dirty="0" err="1" smtClean="0">
                <a:solidFill>
                  <a:srgbClr val="FF4747"/>
                </a:solidFill>
                <a:cs typeface="Arial" panose="020B0604020202020204" pitchFamily="34" charset="0"/>
              </a:rPr>
              <a:t>впрограмме</a:t>
            </a:r>
            <a:r>
              <a:rPr lang="ru-RU" altLang="ru-RU" sz="2000" b="1" baseline="-25000" dirty="0" smtClean="0">
                <a:solidFill>
                  <a:srgbClr val="FF4747"/>
                </a:solidFill>
                <a:cs typeface="Arial" panose="020B0604020202020204" pitchFamily="34" charset="0"/>
              </a:rPr>
              <a:t> </a:t>
            </a:r>
            <a:r>
              <a:rPr lang="ru-RU" altLang="ru-RU" sz="2000" b="1" baseline="-25000" dirty="0">
                <a:solidFill>
                  <a:srgbClr val="FF4747"/>
                </a:solidFill>
                <a:cs typeface="Arial" panose="020B0604020202020204" pitchFamily="34" charset="0"/>
              </a:rPr>
              <a:t>САРК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altLang="ru-RU" sz="2000" u="sng" baseline="-25000" dirty="0" smtClean="0">
                <a:solidFill>
                  <a:srgbClr val="0070C0"/>
                </a:solidFill>
                <a:cs typeface="Arial" panose="020B0604020202020204" pitchFamily="34" charset="0"/>
                <a:hlinkClick r:id="rId11"/>
              </a:rPr>
              <a:t>http://geo.mfvsegei.ru/200k/</a:t>
            </a:r>
            <a:endParaRPr lang="ru-RU" altLang="ru-RU" sz="2000" u="sng" baseline="-25000" dirty="0" smtClean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4476167" y="4312550"/>
          <a:ext cx="4275391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PHOTO-PAINT" r:id="rId12" imgW="17125920" imgH="10287000" progId="CorelPHOTOPAINT.Image.17">
                  <p:embed/>
                </p:oleObj>
              </mc:Choice>
              <mc:Fallback>
                <p:oleObj name="PHOTO-PAINT" r:id="rId12" imgW="17125920" imgH="1028700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476167" y="4312550"/>
                        <a:ext cx="4275391" cy="256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44"/>
          <p:cNvSpPr txBox="1">
            <a:spLocks noChangeArrowheads="1"/>
          </p:cNvSpPr>
          <p:nvPr/>
        </p:nvSpPr>
        <p:spPr bwMode="auto">
          <a:xfrm>
            <a:off x="4474392" y="4337450"/>
            <a:ext cx="1482955" cy="215444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200" b="1" baseline="-25000" dirty="0" smtClean="0">
                <a:solidFill>
                  <a:srgbClr val="000000"/>
                </a:solidFill>
                <a:cs typeface="Arial" panose="020B0604020202020204" pitchFamily="34" charset="0"/>
              </a:rPr>
              <a:t>ЭЛЕКТРОННАЯ  КАРТА</a:t>
            </a:r>
            <a:endParaRPr lang="ru-RU" altLang="ru-RU" sz="2000" b="1" baseline="-25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44"/>
          <p:cNvSpPr txBox="1">
            <a:spLocks noChangeArrowheads="1"/>
          </p:cNvSpPr>
          <p:nvPr/>
        </p:nvSpPr>
        <p:spPr bwMode="auto">
          <a:xfrm>
            <a:off x="2198074" y="2067179"/>
            <a:ext cx="1482955" cy="21544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ru-RU" altLang="ru-RU" sz="1200" b="1" baseline="-25000" dirty="0" smtClean="0">
                <a:solidFill>
                  <a:srgbClr val="000000"/>
                </a:solidFill>
                <a:cs typeface="Arial" panose="020B0604020202020204" pitchFamily="34" charset="0"/>
              </a:rPr>
              <a:t>МАКЕТЫ ПЕЧАТИ  (</a:t>
            </a:r>
            <a:r>
              <a:rPr lang="en-US" altLang="ru-RU" sz="1200" b="1" baseline="-25000" dirty="0" smtClean="0">
                <a:solidFill>
                  <a:srgbClr val="000000"/>
                </a:solidFill>
                <a:cs typeface="Arial" panose="020B0604020202020204" pitchFamily="34" charset="0"/>
              </a:rPr>
              <a:t>PDF)</a:t>
            </a:r>
            <a:endParaRPr lang="ru-RU" altLang="ru-RU" sz="2000" b="1" baseline="-25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 rot="1610625">
            <a:off x="2643813" y="1615908"/>
            <a:ext cx="267031" cy="225101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endParaRPr lang="ru-RU" sz="2000" baseline="-25000" smtClean="0">
              <a:solidFill>
                <a:srgbClr val="000000"/>
              </a:solidFill>
            </a:endParaRPr>
          </a:p>
        </p:txBody>
      </p:sp>
      <p:cxnSp>
        <p:nvCxnSpPr>
          <p:cNvPr id="7" name="Прямая со стрелкой 6"/>
          <p:cNvCxnSpPr>
            <a:endCxn id="22" idx="0"/>
          </p:cNvCxnSpPr>
          <p:nvPr/>
        </p:nvCxnSpPr>
        <p:spPr bwMode="auto">
          <a:xfrm>
            <a:off x="2754954" y="1759317"/>
            <a:ext cx="184598" cy="3078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44"/>
          <p:cNvSpPr txBox="1">
            <a:spLocks noChangeArrowheads="1"/>
          </p:cNvSpPr>
          <p:nvPr/>
        </p:nvSpPr>
        <p:spPr bwMode="auto">
          <a:xfrm rot="1735365">
            <a:off x="2377071" y="1264030"/>
            <a:ext cx="800512" cy="235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altLang="ru-RU" sz="1400" b="1" baseline="-25000" dirty="0" smtClean="0">
                <a:solidFill>
                  <a:srgbClr val="000000"/>
                </a:solidFill>
                <a:cs typeface="Arial" panose="020B0604020202020204" pitchFamily="34" charset="0"/>
              </a:rPr>
              <a:t>Q-41-V,VI</a:t>
            </a:r>
            <a:endParaRPr lang="ru-RU" altLang="ru-RU" sz="1400" b="1" baseline="-25000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5" name="TextBox 44"/>
          <p:cNvSpPr txBox="1">
            <a:spLocks noChangeArrowheads="1"/>
          </p:cNvSpPr>
          <p:nvPr/>
        </p:nvSpPr>
        <p:spPr bwMode="auto">
          <a:xfrm>
            <a:off x="2198074" y="2273169"/>
            <a:ext cx="454839" cy="246221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000000"/>
                </a:solidFill>
              </a:rPr>
              <a:t>ГК</a:t>
            </a:r>
            <a:endParaRPr lang="ru-RU" altLang="ru-RU" sz="1000" b="1" dirty="0">
              <a:solidFill>
                <a:srgbClr val="000000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923" y="5876638"/>
            <a:ext cx="1942390" cy="899514"/>
          </a:xfrm>
          <a:prstGeom prst="rect">
            <a:avLst/>
          </a:prstGeom>
        </p:spPr>
      </p:pic>
      <p:sp>
        <p:nvSpPr>
          <p:cNvPr id="38" name="TextBox 44"/>
          <p:cNvSpPr txBox="1">
            <a:spLocks noChangeArrowheads="1"/>
          </p:cNvSpPr>
          <p:nvPr/>
        </p:nvSpPr>
        <p:spPr bwMode="auto">
          <a:xfrm>
            <a:off x="6565357" y="2922946"/>
            <a:ext cx="2558902" cy="246221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000000"/>
                </a:solidFill>
              </a:rPr>
              <a:t>Сопровождающая база данных</a:t>
            </a:r>
            <a:endParaRPr lang="ru-RU" altLang="ru-RU" sz="1000" b="1" dirty="0">
              <a:solidFill>
                <a:srgbClr val="000000"/>
              </a:solidFill>
            </a:endParaRPr>
          </a:p>
        </p:txBody>
      </p:sp>
      <p:sp>
        <p:nvSpPr>
          <p:cNvPr id="39" name="TextBox 44"/>
          <p:cNvSpPr txBox="1">
            <a:spLocks noChangeArrowheads="1"/>
          </p:cNvSpPr>
          <p:nvPr/>
        </p:nvSpPr>
        <p:spPr bwMode="auto">
          <a:xfrm>
            <a:off x="3681029" y="1880836"/>
            <a:ext cx="661903" cy="246221"/>
          </a:xfrm>
          <a:prstGeom prst="rect">
            <a:avLst/>
          </a:prstGeom>
          <a:solidFill>
            <a:schemeClr val="accent5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000000"/>
                </a:solidFill>
              </a:rPr>
              <a:t>КЗПИ</a:t>
            </a:r>
            <a:endParaRPr lang="ru-RU" altLang="ru-RU" sz="1000" b="1" dirty="0">
              <a:solidFill>
                <a:srgbClr val="000000"/>
              </a:solidFill>
            </a:endParaRPr>
          </a:p>
        </p:txBody>
      </p:sp>
      <p:sp>
        <p:nvSpPr>
          <p:cNvPr id="40" name="TextBox 44"/>
          <p:cNvSpPr txBox="1">
            <a:spLocks noChangeArrowheads="1"/>
          </p:cNvSpPr>
          <p:nvPr/>
        </p:nvSpPr>
        <p:spPr bwMode="auto">
          <a:xfrm>
            <a:off x="4130527" y="1592071"/>
            <a:ext cx="661903" cy="246221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000000"/>
                </a:solidFill>
              </a:rPr>
              <a:t>КЧО</a:t>
            </a:r>
            <a:endParaRPr lang="ru-RU" altLang="ru-RU" sz="1000" b="1" dirty="0">
              <a:solidFill>
                <a:srgbClr val="000000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933" y="1646926"/>
            <a:ext cx="2984344" cy="1220385"/>
          </a:xfrm>
          <a:prstGeom prst="rect">
            <a:avLst/>
          </a:prstGeom>
        </p:spPr>
      </p:pic>
      <p:sp>
        <p:nvSpPr>
          <p:cNvPr id="20500" name="Прямоугольник 1"/>
          <p:cNvSpPr>
            <a:spLocks noChangeArrowheads="1"/>
          </p:cNvSpPr>
          <p:nvPr/>
        </p:nvSpPr>
        <p:spPr bwMode="auto">
          <a:xfrm>
            <a:off x="6565364" y="4000500"/>
            <a:ext cx="2578636" cy="91307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aseline="-25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ru-RU" altLang="ru-RU" b="1" dirty="0">
                <a:solidFill>
                  <a:srgbClr val="FF4747"/>
                </a:solidFill>
              </a:rPr>
              <a:t>Издание на основе программы </a:t>
            </a:r>
            <a:r>
              <a:rPr lang="en-US" altLang="ru-RU" b="1" dirty="0" err="1" smtClean="0">
                <a:solidFill>
                  <a:srgbClr val="FF4747"/>
                </a:solidFill>
              </a:rPr>
              <a:t>MapViewer</a:t>
            </a:r>
            <a:r>
              <a:rPr lang="ru-RU" altLang="ru-RU" b="1" dirty="0" smtClean="0">
                <a:solidFill>
                  <a:srgbClr val="FF4747"/>
                </a:solidFill>
              </a:rPr>
              <a:t> </a:t>
            </a:r>
            <a:r>
              <a:rPr lang="en-US" altLang="ru-RU" b="1" dirty="0" smtClean="0">
                <a:solidFill>
                  <a:srgbClr val="FF4747"/>
                </a:solidFill>
              </a:rPr>
              <a:t>MD</a:t>
            </a:r>
            <a:endParaRPr lang="en-US" altLang="ru-RU" u="sng" dirty="0" smtClean="0">
              <a:solidFill>
                <a:srgbClr val="0070C0"/>
              </a:solidFill>
              <a:hlinkClick r:id="rId16"/>
            </a:endParaRPr>
          </a:p>
          <a:p>
            <a:pPr algn="ctr" eaLnBrk="0" hangingPunct="0"/>
            <a:r>
              <a:rPr lang="en-US" altLang="ru-RU" u="sng" dirty="0" smtClean="0">
                <a:solidFill>
                  <a:srgbClr val="0070C0"/>
                </a:solidFill>
                <a:hlinkClick r:id="rId16"/>
              </a:rPr>
              <a:t>http</a:t>
            </a:r>
            <a:r>
              <a:rPr lang="en-US" altLang="ru-RU" u="sng" dirty="0">
                <a:solidFill>
                  <a:srgbClr val="0070C0"/>
                </a:solidFill>
                <a:hlinkClick r:id="rId16"/>
              </a:rPr>
              <a:t>://www.vsegei.ru/ru/info</a:t>
            </a:r>
            <a:r>
              <a:rPr lang="en-US" altLang="ru-RU" u="sng" dirty="0" smtClean="0">
                <a:solidFill>
                  <a:srgbClr val="0070C0"/>
                </a:solidFill>
                <a:hlinkClick r:id="rId16"/>
              </a:rPr>
              <a:t>/</a:t>
            </a:r>
            <a:endParaRPr lang="en-US" altLang="ru-RU" u="sng" dirty="0" smtClean="0">
              <a:solidFill>
                <a:srgbClr val="0070C0"/>
              </a:solidFill>
            </a:endParaRPr>
          </a:p>
          <a:p>
            <a:pPr algn="ctr" eaLnBrk="0" hangingPunct="0"/>
            <a:endParaRPr lang="ru-RU" altLang="ru-RU" u="sng" dirty="0" smtClean="0">
              <a:solidFill>
                <a:srgbClr val="0070C0"/>
              </a:solidFill>
            </a:endParaRP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3079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0" dirty="0"/>
              <a:t>ОТЕЧЕСТВЕННЫЕ РАЗРАБОТКИ ПРОГРАММНОГО ОБЕСПЕЧЕНИЯ СОЗДАНИЯ ГОСГЕКОЛКАРТ</a:t>
            </a:r>
            <a:endParaRPr lang="ru-RU" altLang="ru-RU" sz="1800" b="1" baseline="0" dirty="0"/>
          </a:p>
        </p:txBody>
      </p:sp>
    </p:spTree>
    <p:extLst>
      <p:ext uri="{BB962C8B-B14F-4D97-AF65-F5344CB8AC3E}">
        <p14:creationId xmlns:p14="http://schemas.microsoft.com/office/powerpoint/2010/main" val="280878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539750" y="0"/>
            <a:ext cx="8353425" cy="739775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400" b="1" baseline="0" dirty="0"/>
              <a:t>ИЗДАННЫЕ МЕТОДИЧЕСКИЕ ПОСОБИЯ ПРОШЛЫХ ЛЕТ</a:t>
            </a:r>
          </a:p>
          <a:p>
            <a:pPr algn="ctr"/>
            <a:r>
              <a:rPr lang="ru-RU" altLang="ru-RU" sz="1400" b="1" baseline="0" dirty="0"/>
              <a:t>ПО ГЕОЛОГИЧЕСКОМУ КАРТОГРАФИРОВАНИЮ </a:t>
            </a:r>
          </a:p>
          <a:p>
            <a:pPr algn="ctr"/>
            <a:r>
              <a:rPr lang="ru-RU" altLang="ru-RU" sz="1400" b="1" baseline="0" dirty="0"/>
              <a:t>В РАЗЛИЧНЫХ ГЕОЛОГИЧЕСКИХ ОБСТАНОВКАХ</a:t>
            </a:r>
          </a:p>
        </p:txBody>
      </p:sp>
      <p:pic>
        <p:nvPicPr>
          <p:cNvPr id="45062" name="Picture 6" descr="Методички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788988"/>
            <a:ext cx="6769100" cy="60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3" name="Picture 7" descr="kniga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836613"/>
            <a:ext cx="1368425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55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окпел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85800"/>
            <a:ext cx="8640763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258888" y="979488"/>
            <a:ext cx="1584325" cy="722312"/>
          </a:xfrm>
          <a:prstGeom prst="rect">
            <a:avLst/>
          </a:prstGeom>
          <a:solidFill>
            <a:srgbClr val="FFFFCC"/>
          </a:solidFill>
          <a:ln w="9525">
            <a:solidFill>
              <a:srgbClr val="FFCC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baseline="0" dirty="0" err="1"/>
              <a:t>Топо</a:t>
            </a:r>
            <a:r>
              <a:rPr lang="ru-RU" altLang="ru-RU" sz="1200" b="1" baseline="0" dirty="0"/>
              <a:t> 1000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baseline="0" dirty="0" err="1"/>
              <a:t>Росгеолфонд</a:t>
            </a:r>
            <a:endParaRPr lang="ru-RU" altLang="ru-RU" sz="1200" b="1" baseline="0" dirty="0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 flipH="1">
            <a:off x="1403350" y="1771650"/>
            <a:ext cx="576263" cy="12969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538163" y="4724400"/>
            <a:ext cx="1584325" cy="649288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baseline="0" dirty="0" err="1"/>
              <a:t>Топо</a:t>
            </a:r>
            <a:r>
              <a:rPr lang="ru-RU" altLang="ru-RU" sz="1200" b="1" baseline="0" dirty="0"/>
              <a:t> </a:t>
            </a:r>
            <a:r>
              <a:rPr lang="ru-RU" altLang="ru-RU" sz="1200" b="1" baseline="0" dirty="0" smtClean="0"/>
              <a:t>200</a:t>
            </a:r>
            <a:endParaRPr lang="ru-RU" altLang="ru-RU" sz="1200" b="1" baseline="0" dirty="0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2122487" y="1771650"/>
            <a:ext cx="73025" cy="5778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1619250" y="3571875"/>
            <a:ext cx="144463" cy="10795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baseline="0" dirty="0" smtClean="0"/>
              <a:t>Проблема </a:t>
            </a:r>
            <a:r>
              <a:rPr lang="ru-RU" altLang="ru-RU" sz="1600" b="1" baseline="0" dirty="0" err="1" smtClean="0"/>
              <a:t>топоосновы</a:t>
            </a:r>
            <a:r>
              <a:rPr lang="ru-RU" altLang="ru-RU" sz="1600" b="1" baseline="0" dirty="0" smtClean="0"/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baseline="0" dirty="0" smtClean="0"/>
              <a:t>Соотношение </a:t>
            </a:r>
            <a:r>
              <a:rPr lang="ru-RU" altLang="ru-RU" sz="1600" b="1" baseline="0" dirty="0" err="1"/>
              <a:t>гидросети</a:t>
            </a:r>
            <a:r>
              <a:rPr lang="ru-RU" altLang="ru-RU" sz="1600" b="1" baseline="0" dirty="0"/>
              <a:t> 1000 и </a:t>
            </a:r>
            <a:r>
              <a:rPr lang="ru-RU" altLang="ru-RU" sz="1600" b="1" baseline="0" dirty="0" err="1"/>
              <a:t>гидросети</a:t>
            </a:r>
            <a:r>
              <a:rPr lang="ru-RU" altLang="ru-RU" sz="1600" b="1" baseline="0" dirty="0"/>
              <a:t> 200 </a:t>
            </a:r>
            <a:r>
              <a:rPr lang="en-US" altLang="ru-RU" sz="1600" b="1" baseline="0" dirty="0"/>
              <a:t>c </a:t>
            </a:r>
            <a:r>
              <a:rPr lang="ru-RU" altLang="ru-RU" sz="1600" b="1" baseline="0" dirty="0"/>
              <a:t>точками наблюдений полевых работ на </a:t>
            </a:r>
            <a:r>
              <a:rPr lang="ru-RU" altLang="ru-RU" sz="1600" b="1" baseline="0" dirty="0" err="1"/>
              <a:t>топооснове</a:t>
            </a:r>
            <a:r>
              <a:rPr lang="ru-RU" altLang="ru-RU" sz="1600" b="1" baseline="0" dirty="0"/>
              <a:t> м-ба 1:100 000</a:t>
            </a:r>
          </a:p>
        </p:txBody>
      </p:sp>
    </p:spTree>
    <p:extLst>
      <p:ext uri="{BB962C8B-B14F-4D97-AF65-F5344CB8AC3E}">
        <p14:creationId xmlns:p14="http://schemas.microsoft.com/office/powerpoint/2010/main" val="426291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692275" y="620713"/>
          <a:ext cx="5668963" cy="623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CorelDRAW" r:id="rId4" imgW="5503084" imgH="5563081" progId="CorelDRAW.Graphic.12">
                  <p:embed/>
                </p:oleObj>
              </mc:Choice>
              <mc:Fallback>
                <p:oleObj name="CorelDRAW" r:id="rId4" imgW="5503084" imgH="5563081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620713"/>
                        <a:ext cx="5668963" cy="623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6173788" y="2768600"/>
            <a:ext cx="136525" cy="282575"/>
          </a:xfrm>
          <a:prstGeom prst="rect">
            <a:avLst/>
          </a:prstGeom>
          <a:solidFill>
            <a:srgbClr val="FFFFCC"/>
          </a:solidFill>
          <a:ln w="9525">
            <a:solidFill>
              <a:srgbClr val="FF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600" b="1">
              <a:solidFill>
                <a:srgbClr val="000000"/>
              </a:solidFill>
            </a:endParaRPr>
          </a:p>
        </p:txBody>
      </p:sp>
      <p:sp>
        <p:nvSpPr>
          <p:cNvPr id="6148" name="Rectangle 9"/>
          <p:cNvSpPr>
            <a:spLocks noChangeArrowheads="1"/>
          </p:cNvSpPr>
          <p:nvPr/>
        </p:nvSpPr>
        <p:spPr bwMode="auto">
          <a:xfrm>
            <a:off x="323850" y="0"/>
            <a:ext cx="8567738" cy="611188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</a:rPr>
              <a:t>Иллюстрация несовпадения цифровых </a:t>
            </a:r>
            <a:r>
              <a:rPr lang="ru-RU" altLang="ru-RU" sz="1200" b="1" dirty="0" smtClean="0">
                <a:solidFill>
                  <a:srgbClr val="000000"/>
                </a:solidFill>
              </a:rPr>
              <a:t>контуров геологических тел при </a:t>
            </a:r>
            <a:r>
              <a:rPr lang="ru-RU" altLang="ru-RU" sz="1200" b="1" dirty="0" err="1" smtClean="0">
                <a:solidFill>
                  <a:srgbClr val="000000"/>
                </a:solidFill>
              </a:rPr>
              <a:t>соспоставлении</a:t>
            </a:r>
            <a:r>
              <a:rPr lang="ru-RU" altLang="ru-RU" sz="1200" b="1" dirty="0" smtClean="0">
                <a:solidFill>
                  <a:srgbClr val="0000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</a:rPr>
              <a:t>карты КЧО по итогам ГДП-200 с </a:t>
            </a:r>
            <a:r>
              <a:rPr lang="ru-RU" altLang="ru-RU" sz="1200" b="1" dirty="0">
                <a:solidFill>
                  <a:srgbClr val="000000"/>
                </a:solidFill>
              </a:rPr>
              <a:t>цифровой </a:t>
            </a:r>
            <a:r>
              <a:rPr lang="ru-RU" altLang="ru-RU" sz="1200" b="1" dirty="0" err="1">
                <a:solidFill>
                  <a:srgbClr val="000000"/>
                </a:solidFill>
              </a:rPr>
              <a:t>топоосновой</a:t>
            </a:r>
            <a:r>
              <a:rPr lang="ru-RU" altLang="ru-RU" sz="1200" b="1" dirty="0">
                <a:solidFill>
                  <a:srgbClr val="000000"/>
                </a:solidFill>
              </a:rPr>
              <a:t> м-ба </a:t>
            </a:r>
            <a:r>
              <a:rPr lang="ru-RU" altLang="ru-RU" sz="1200" b="1" dirty="0" smtClean="0">
                <a:solidFill>
                  <a:srgbClr val="000000"/>
                </a:solidFill>
              </a:rPr>
              <a:t>1:1000000</a:t>
            </a:r>
            <a:endParaRPr lang="ru-RU" altLang="ru-RU" sz="1200" b="1" dirty="0">
              <a:solidFill>
                <a:srgbClr val="000000"/>
              </a:solidFill>
            </a:endParaRPr>
          </a:p>
        </p:txBody>
      </p:sp>
      <p:sp>
        <p:nvSpPr>
          <p:cNvPr id="6149" name="Rectangle 10"/>
          <p:cNvSpPr>
            <a:spLocks noChangeArrowheads="1"/>
          </p:cNvSpPr>
          <p:nvPr/>
        </p:nvSpPr>
        <p:spPr bwMode="auto">
          <a:xfrm>
            <a:off x="827088" y="2900363"/>
            <a:ext cx="1557337" cy="4286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baseline="-25000">
                <a:solidFill>
                  <a:srgbClr val="000000"/>
                </a:solidFill>
              </a:rPr>
              <a:t>Топо 1000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baseline="-25000">
                <a:solidFill>
                  <a:srgbClr val="000000"/>
                </a:solidFill>
              </a:rPr>
              <a:t>Росгеолфонд</a:t>
            </a:r>
          </a:p>
        </p:txBody>
      </p:sp>
    </p:spTree>
    <p:extLst>
      <p:ext uri="{BB962C8B-B14F-4D97-AF65-F5344CB8AC3E}">
        <p14:creationId xmlns:p14="http://schemas.microsoft.com/office/powerpoint/2010/main" val="1922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13"/>
          <p:cNvGrpSpPr>
            <a:grpSpLocks/>
          </p:cNvGrpSpPr>
          <p:nvPr/>
        </p:nvGrpSpPr>
        <p:grpSpPr bwMode="auto">
          <a:xfrm>
            <a:off x="34925" y="468313"/>
            <a:ext cx="2565400" cy="3313112"/>
            <a:chOff x="85" y="981"/>
            <a:chExt cx="1616" cy="2087"/>
          </a:xfrm>
        </p:grpSpPr>
        <p:pic>
          <p:nvPicPr>
            <p:cNvPr id="21520" name="Picture 11" descr="ГК-5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" y="981"/>
              <a:ext cx="1596" cy="2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21" name="Freeform 12"/>
            <p:cNvSpPr>
              <a:spLocks/>
            </p:cNvSpPr>
            <p:nvPr/>
          </p:nvSpPr>
          <p:spPr bwMode="auto">
            <a:xfrm>
              <a:off x="340" y="981"/>
              <a:ext cx="1361" cy="2087"/>
            </a:xfrm>
            <a:custGeom>
              <a:avLst/>
              <a:gdLst>
                <a:gd name="T0" fmla="*/ 91 w 1361"/>
                <a:gd name="T1" fmla="*/ 0 h 2087"/>
                <a:gd name="T2" fmla="*/ 91 w 1361"/>
                <a:gd name="T3" fmla="*/ 862 h 2087"/>
                <a:gd name="T4" fmla="*/ 0 w 1361"/>
                <a:gd name="T5" fmla="*/ 862 h 2087"/>
                <a:gd name="T6" fmla="*/ 0 w 1361"/>
                <a:gd name="T7" fmla="*/ 1270 h 2087"/>
                <a:gd name="T8" fmla="*/ 45 w 1361"/>
                <a:gd name="T9" fmla="*/ 1452 h 2087"/>
                <a:gd name="T10" fmla="*/ 45 w 1361"/>
                <a:gd name="T11" fmla="*/ 1633 h 2087"/>
                <a:gd name="T12" fmla="*/ 0 w 1361"/>
                <a:gd name="T13" fmla="*/ 1769 h 2087"/>
                <a:gd name="T14" fmla="*/ 91 w 1361"/>
                <a:gd name="T15" fmla="*/ 1814 h 2087"/>
                <a:gd name="T16" fmla="*/ 91 w 1361"/>
                <a:gd name="T17" fmla="*/ 2087 h 2087"/>
                <a:gd name="T18" fmla="*/ 1315 w 1361"/>
                <a:gd name="T19" fmla="*/ 2087 h 2087"/>
                <a:gd name="T20" fmla="*/ 1315 w 1361"/>
                <a:gd name="T21" fmla="*/ 1905 h 2087"/>
                <a:gd name="T22" fmla="*/ 1361 w 1361"/>
                <a:gd name="T23" fmla="*/ 1905 h 2087"/>
                <a:gd name="T24" fmla="*/ 1361 w 1361"/>
                <a:gd name="T25" fmla="*/ 0 h 2087"/>
                <a:gd name="T26" fmla="*/ 91 w 1361"/>
                <a:gd name="T27" fmla="*/ 0 h 208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61"/>
                <a:gd name="T43" fmla="*/ 0 h 2087"/>
                <a:gd name="T44" fmla="*/ 1361 w 1361"/>
                <a:gd name="T45" fmla="*/ 2087 h 208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61" h="2087">
                  <a:moveTo>
                    <a:pt x="91" y="0"/>
                  </a:moveTo>
                  <a:lnTo>
                    <a:pt x="91" y="862"/>
                  </a:lnTo>
                  <a:lnTo>
                    <a:pt x="0" y="862"/>
                  </a:lnTo>
                  <a:lnTo>
                    <a:pt x="0" y="1270"/>
                  </a:lnTo>
                  <a:lnTo>
                    <a:pt x="45" y="1452"/>
                  </a:lnTo>
                  <a:lnTo>
                    <a:pt x="45" y="1633"/>
                  </a:lnTo>
                  <a:lnTo>
                    <a:pt x="0" y="1769"/>
                  </a:lnTo>
                  <a:lnTo>
                    <a:pt x="91" y="1814"/>
                  </a:lnTo>
                  <a:lnTo>
                    <a:pt x="91" y="2087"/>
                  </a:lnTo>
                  <a:lnTo>
                    <a:pt x="1315" y="2087"/>
                  </a:lnTo>
                  <a:lnTo>
                    <a:pt x="1315" y="1905"/>
                  </a:lnTo>
                  <a:lnTo>
                    <a:pt x="1361" y="1905"/>
                  </a:lnTo>
                  <a:lnTo>
                    <a:pt x="1361" y="0"/>
                  </a:lnTo>
                  <a:lnTo>
                    <a:pt x="91" y="0"/>
                  </a:lnTo>
                  <a:close/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20638" y="4808538"/>
            <a:ext cx="5867400" cy="14465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baseline="0" dirty="0"/>
              <a:t>Цифровая геологическая карта м-ба 1:50 000 фрагмента</a:t>
            </a:r>
            <a:r>
              <a:rPr lang="en-US" altLang="ru-RU" sz="1100" b="1" baseline="0" dirty="0"/>
              <a:t> </a:t>
            </a:r>
            <a:r>
              <a:rPr lang="ru-RU" altLang="ru-RU" sz="1100" b="1" baseline="0" dirty="0"/>
              <a:t>листа </a:t>
            </a:r>
            <a:r>
              <a:rPr lang="en-US" altLang="ru-RU" sz="1100" b="1" baseline="0" dirty="0"/>
              <a:t>Q-41</a:t>
            </a:r>
            <a:r>
              <a:rPr lang="ru-RU" altLang="ru-RU" sz="1100" b="1" baseline="0" dirty="0"/>
              <a:t>-</a:t>
            </a:r>
            <a:r>
              <a:rPr lang="en-US" altLang="ru-RU" sz="1100" b="1" baseline="0" dirty="0"/>
              <a:t>XI </a:t>
            </a:r>
            <a:r>
              <a:rPr lang="ru-RU" altLang="ru-RU" sz="1100" b="1" baseline="0" dirty="0"/>
              <a:t> (А),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baseline="0" dirty="0"/>
              <a:t>фрагмент цифровой геологической карты листа </a:t>
            </a:r>
            <a:r>
              <a:rPr lang="en-US" altLang="ru-RU" sz="1100" b="1" baseline="0" dirty="0"/>
              <a:t>Q</a:t>
            </a:r>
            <a:r>
              <a:rPr lang="ru-RU" altLang="ru-RU" sz="1100" b="1" baseline="0" dirty="0"/>
              <a:t>-41-</a:t>
            </a:r>
            <a:r>
              <a:rPr lang="en-US" altLang="ru-RU" sz="1100" b="1" baseline="0" dirty="0"/>
              <a:t>XI </a:t>
            </a:r>
            <a:r>
              <a:rPr lang="ru-RU" altLang="ru-RU" sz="1100" b="1" baseline="0" dirty="0"/>
              <a:t> м-ба 1:200 000 (Б),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baseline="0" dirty="0"/>
              <a:t>составленный на ее основе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baseline="0" dirty="0"/>
              <a:t>Фрагмент той же карты перешедший на ГК-1000/3 (В)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baseline="0" dirty="0">
                <a:solidFill>
                  <a:srgbClr val="FF0000"/>
                </a:solidFill>
              </a:rPr>
              <a:t>Тот же фрагмент на карте ГК-1000 Новой серии (Г),  хорошо видна крайняя схематичность рисовки и неточность проведения геологических границ.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baseline="0" dirty="0"/>
              <a:t>(Все фрагменты приведены в сопоставимом </a:t>
            </a:r>
            <a:r>
              <a:rPr lang="ru-RU" altLang="ru-RU" sz="1100" b="1" baseline="0" dirty="0" smtClean="0"/>
              <a:t>масштабе, на момент</a:t>
            </a:r>
            <a:r>
              <a:rPr lang="ru-RU" altLang="ru-RU" sz="1100" b="1" dirty="0" smtClean="0"/>
              <a:t> создания карты новой серии все материалы по ГДП-50 уже были в наличии.</a:t>
            </a:r>
            <a:endParaRPr lang="ru-RU" altLang="ru-RU" sz="1100" b="1" baseline="0" dirty="0"/>
          </a:p>
        </p:txBody>
      </p:sp>
      <p:sp>
        <p:nvSpPr>
          <p:cNvPr id="21508" name="Text Box 5"/>
          <p:cNvSpPr txBox="1">
            <a:spLocks noChangeArrowheads="1"/>
          </p:cNvSpPr>
          <p:nvPr/>
        </p:nvSpPr>
        <p:spPr bwMode="auto">
          <a:xfrm>
            <a:off x="107950" y="3944938"/>
            <a:ext cx="5472113" cy="768350"/>
          </a:xfrm>
          <a:prstGeom prst="rect">
            <a:avLst/>
          </a:prstGeom>
          <a:solidFill>
            <a:srgbClr val="CCFFCC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baseline="0" dirty="0"/>
              <a:t>ПРИМЕР ОБОБЩЕНИЯ ГЕОЛОГИЧЕСКОЙ ИНФОРМАЦИИ с использованием цифровых технологий от м-ба 1:50 000  к  м-</a:t>
            </a:r>
            <a:r>
              <a:rPr lang="ru-RU" altLang="ru-RU" sz="1100" b="1" baseline="0" dirty="0" err="1"/>
              <a:t>бу</a:t>
            </a:r>
            <a:r>
              <a:rPr lang="ru-RU" altLang="ru-RU" sz="1100" b="1" baseline="0" dirty="0"/>
              <a:t> 1:200 000 (ГК-200/2) и далее до м-ба 1: 1000 000 (ГК-1000/3) без потери передачи точности и достоверности изображения</a:t>
            </a:r>
          </a:p>
        </p:txBody>
      </p:sp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107950" y="468313"/>
            <a:ext cx="3492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baseline="0"/>
              <a:t>A</a:t>
            </a:r>
            <a:endParaRPr lang="ru-RU" altLang="ru-RU" sz="1800" b="1" baseline="0"/>
          </a:p>
        </p:txBody>
      </p:sp>
      <p:grpSp>
        <p:nvGrpSpPr>
          <p:cNvPr id="21510" name="Group 14"/>
          <p:cNvGrpSpPr>
            <a:grpSpLocks/>
          </p:cNvGrpSpPr>
          <p:nvPr/>
        </p:nvGrpSpPr>
        <p:grpSpPr bwMode="auto">
          <a:xfrm>
            <a:off x="2628900" y="404813"/>
            <a:ext cx="3124200" cy="3467100"/>
            <a:chOff x="1606" y="2141"/>
            <a:chExt cx="1968" cy="2184"/>
          </a:xfrm>
        </p:grpSpPr>
        <p:pic>
          <p:nvPicPr>
            <p:cNvPr id="21518" name="Picture 15" descr="Gk-20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" y="2141"/>
              <a:ext cx="1968" cy="2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9" name="Freeform 16"/>
            <p:cNvSpPr>
              <a:spLocks/>
            </p:cNvSpPr>
            <p:nvPr/>
          </p:nvSpPr>
          <p:spPr bwMode="auto">
            <a:xfrm>
              <a:off x="2258" y="2148"/>
              <a:ext cx="1316" cy="2177"/>
            </a:xfrm>
            <a:custGeom>
              <a:avLst/>
              <a:gdLst>
                <a:gd name="T0" fmla="*/ 65 w 1361"/>
                <a:gd name="T1" fmla="*/ 0 h 2087"/>
                <a:gd name="T2" fmla="*/ 65 w 1361"/>
                <a:gd name="T3" fmla="*/ 1314 h 2087"/>
                <a:gd name="T4" fmla="*/ 0 w 1361"/>
                <a:gd name="T5" fmla="*/ 1314 h 2087"/>
                <a:gd name="T6" fmla="*/ 0 w 1361"/>
                <a:gd name="T7" fmla="*/ 1939 h 2087"/>
                <a:gd name="T8" fmla="*/ 35 w 1361"/>
                <a:gd name="T9" fmla="*/ 2215 h 2087"/>
                <a:gd name="T10" fmla="*/ 35 w 1361"/>
                <a:gd name="T11" fmla="*/ 2491 h 2087"/>
                <a:gd name="T12" fmla="*/ 0 w 1361"/>
                <a:gd name="T13" fmla="*/ 2699 h 2087"/>
                <a:gd name="T14" fmla="*/ 65 w 1361"/>
                <a:gd name="T15" fmla="*/ 2768 h 2087"/>
                <a:gd name="T16" fmla="*/ 65 w 1361"/>
                <a:gd name="T17" fmla="*/ 3184 h 2087"/>
                <a:gd name="T18" fmla="*/ 940 w 1361"/>
                <a:gd name="T19" fmla="*/ 3184 h 2087"/>
                <a:gd name="T20" fmla="*/ 940 w 1361"/>
                <a:gd name="T21" fmla="*/ 2904 h 2087"/>
                <a:gd name="T22" fmla="*/ 972 w 1361"/>
                <a:gd name="T23" fmla="*/ 2904 h 2087"/>
                <a:gd name="T24" fmla="*/ 972 w 1361"/>
                <a:gd name="T25" fmla="*/ 0 h 2087"/>
                <a:gd name="T26" fmla="*/ 65 w 1361"/>
                <a:gd name="T27" fmla="*/ 0 h 208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61"/>
                <a:gd name="T43" fmla="*/ 0 h 2087"/>
                <a:gd name="T44" fmla="*/ 1361 w 1361"/>
                <a:gd name="T45" fmla="*/ 2087 h 208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61" h="2087">
                  <a:moveTo>
                    <a:pt x="91" y="0"/>
                  </a:moveTo>
                  <a:lnTo>
                    <a:pt x="91" y="862"/>
                  </a:lnTo>
                  <a:lnTo>
                    <a:pt x="0" y="862"/>
                  </a:lnTo>
                  <a:lnTo>
                    <a:pt x="0" y="1270"/>
                  </a:lnTo>
                  <a:lnTo>
                    <a:pt x="45" y="1452"/>
                  </a:lnTo>
                  <a:lnTo>
                    <a:pt x="45" y="1633"/>
                  </a:lnTo>
                  <a:lnTo>
                    <a:pt x="0" y="1769"/>
                  </a:lnTo>
                  <a:lnTo>
                    <a:pt x="91" y="1814"/>
                  </a:lnTo>
                  <a:lnTo>
                    <a:pt x="91" y="2087"/>
                  </a:lnTo>
                  <a:lnTo>
                    <a:pt x="1315" y="2087"/>
                  </a:lnTo>
                  <a:lnTo>
                    <a:pt x="1315" y="1905"/>
                  </a:lnTo>
                  <a:lnTo>
                    <a:pt x="1361" y="1905"/>
                  </a:lnTo>
                  <a:lnTo>
                    <a:pt x="1361" y="0"/>
                  </a:lnTo>
                  <a:lnTo>
                    <a:pt x="91" y="0"/>
                  </a:lnTo>
                  <a:close/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1511" name="Text Box 17"/>
          <p:cNvSpPr txBox="1">
            <a:spLocks noChangeArrowheads="1"/>
          </p:cNvSpPr>
          <p:nvPr/>
        </p:nvSpPr>
        <p:spPr bwMode="auto">
          <a:xfrm>
            <a:off x="2632075" y="415925"/>
            <a:ext cx="3492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baseline="0"/>
              <a:t>Б</a:t>
            </a:r>
          </a:p>
        </p:txBody>
      </p:sp>
      <p:pic>
        <p:nvPicPr>
          <p:cNvPr id="21512" name="Picture 18" descr="ГК-1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04813"/>
            <a:ext cx="32686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 Box 20"/>
          <p:cNvSpPr txBox="1">
            <a:spLocks noChangeArrowheads="1"/>
          </p:cNvSpPr>
          <p:nvPr/>
        </p:nvSpPr>
        <p:spPr bwMode="auto">
          <a:xfrm>
            <a:off x="5867400" y="417513"/>
            <a:ext cx="3492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baseline="0"/>
              <a:t>В</a:t>
            </a:r>
          </a:p>
        </p:txBody>
      </p:sp>
      <p:pic>
        <p:nvPicPr>
          <p:cNvPr id="21514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3608388"/>
            <a:ext cx="3262312" cy="391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Text Box 20"/>
          <p:cNvSpPr txBox="1">
            <a:spLocks noChangeArrowheads="1"/>
          </p:cNvSpPr>
          <p:nvPr/>
        </p:nvSpPr>
        <p:spPr bwMode="auto">
          <a:xfrm>
            <a:off x="5867400" y="3656013"/>
            <a:ext cx="31591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baseline="0"/>
              <a:t>Г</a:t>
            </a:r>
          </a:p>
        </p:txBody>
      </p:sp>
      <p:sp>
        <p:nvSpPr>
          <p:cNvPr id="2151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5824538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E0B9EEF-ABA1-4C5A-ACB0-39DD0886ADAD}" type="slidenum">
              <a:rPr lang="ru-RU" altLang="ru-RU" sz="1400"/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400"/>
          </a:p>
        </p:txBody>
      </p:sp>
      <p:sp>
        <p:nvSpPr>
          <p:cNvPr id="21517" name="Text Box 5"/>
          <p:cNvSpPr txBox="1">
            <a:spLocks noChangeArrowheads="1"/>
          </p:cNvSpPr>
          <p:nvPr/>
        </p:nvSpPr>
        <p:spPr bwMode="auto">
          <a:xfrm>
            <a:off x="0" y="25400"/>
            <a:ext cx="9136063" cy="523220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0" dirty="0" smtClean="0"/>
              <a:t>Положение</a:t>
            </a:r>
            <a:r>
              <a:rPr lang="ru-RU" altLang="ru-RU" sz="1400" b="1" dirty="0" smtClean="0"/>
              <a:t> геологических границ на местности </a:t>
            </a:r>
            <a:r>
              <a:rPr lang="ru-RU" altLang="ru-RU" sz="1400" b="1" baseline="0" dirty="0" smtClean="0"/>
              <a:t>в эпоху</a:t>
            </a:r>
            <a:r>
              <a:rPr lang="ru-RU" altLang="ru-RU" sz="1400" b="1" dirty="0" smtClean="0"/>
              <a:t> спутникового позиционирования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/>
              <a:t>не может определяться масштабом карты</a:t>
            </a:r>
            <a:endParaRPr lang="ru-RU" altLang="ru-RU" sz="1400" b="1" baseline="0" dirty="0"/>
          </a:p>
        </p:txBody>
      </p:sp>
    </p:spTree>
    <p:extLst>
      <p:ext uri="{BB962C8B-B14F-4D97-AF65-F5344CB8AC3E}">
        <p14:creationId xmlns:p14="http://schemas.microsoft.com/office/powerpoint/2010/main" val="13529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84313"/>
            <a:ext cx="8229600" cy="4525962"/>
          </a:xfrm>
          <a:solidFill>
            <a:srgbClr val="FFFFCC"/>
          </a:solidFill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1400" dirty="0"/>
              <a:t>		</a:t>
            </a:r>
            <a:r>
              <a:rPr lang="ru-RU" altLang="ru-RU" sz="1600" b="1" dirty="0"/>
              <a:t>- совершенствование и разработка унифицированной понятийной базы геологического картографирования;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1600" b="1" dirty="0"/>
              <a:t>		- разработка типовых условных обозначений для государственных геологических карт различных видов и масштабов;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1600" b="1" dirty="0"/>
              <a:t>		- разработка рекомендаций по подготовке, составлению и актуализации серийных легенд и схем </a:t>
            </a:r>
            <a:r>
              <a:rPr lang="ru-RU" altLang="ru-RU" sz="1600" b="1" dirty="0" err="1"/>
              <a:t>межсерийной</a:t>
            </a:r>
            <a:r>
              <a:rPr lang="ru-RU" altLang="ru-RU" sz="1600" b="1" dirty="0"/>
              <a:t> корреляции к государственным геологическим картам нового поколения;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1600" b="1" dirty="0"/>
              <a:t> 		- разработка рекомендаций по выбору рационального комплекса методов при проведении геолого-картографических работ, включая полевые работы, обработку и интерпретацию первичных материалов и аналитических исследований, компьютерное сопровождение;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1600" b="1" dirty="0"/>
              <a:t>		- разработка требований к составу, содержанию и оформлению конечной геолого-картографической продукции;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1600" b="1" dirty="0"/>
              <a:t>		- разработка и унификация стандартов цифрового представления  и публикации промежуточной и конечной геолого-картографической продукции;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1600" b="1" dirty="0"/>
              <a:t>		- разработка специализированного программно-технологического обеспечения адаптированного для целей геологической картографии.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1600" b="1" dirty="0"/>
          </a:p>
          <a:p>
            <a:pPr>
              <a:lnSpc>
                <a:spcPct val="90000"/>
              </a:lnSpc>
              <a:buFontTx/>
              <a:buChar char="-"/>
            </a:pPr>
            <a:endParaRPr lang="ru-RU" altLang="ru-RU" sz="1600" b="1" dirty="0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39553" y="260350"/>
            <a:ext cx="7569500" cy="584775"/>
          </a:xfrm>
          <a:prstGeom prst="rect">
            <a:avLst/>
          </a:prstGeom>
          <a:solidFill>
            <a:srgbClr val="F69636">
              <a:alpha val="2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600" b="1"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altLang="ru-RU" dirty="0"/>
              <a:t>ОСНОВНЫЕ ЗАДАЧИ МЕТОДИЧЕСКОГО ОБЕСПЕЧЕНИЯ</a:t>
            </a:r>
            <a:br>
              <a:rPr lang="ru-RU" altLang="ru-RU" dirty="0"/>
            </a:br>
            <a:r>
              <a:rPr lang="ru-RU" altLang="ru-RU" dirty="0"/>
              <a:t>ГОСУДАРСТВЕННОГО ГЕОЛОГИЧЕСКОГО КАРТОГРАФИРОВАНИЯ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171391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455613" y="5495925"/>
            <a:ext cx="8496300" cy="10160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baseline="0"/>
              <a:t>Цифровая геологическая карта м-ба 1:50 000 Воркутинского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baseline="0"/>
              <a:t>промышленного района (А) и фрагмент геологической карты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baseline="0"/>
              <a:t>м-ба 1:1 000 000 листа </a:t>
            </a:r>
            <a:r>
              <a:rPr lang="en-US" altLang="ru-RU" sz="1200" b="1" baseline="0"/>
              <a:t>Q</a:t>
            </a:r>
            <a:r>
              <a:rPr lang="ru-RU" altLang="ru-RU" sz="1200" b="1" baseline="0"/>
              <a:t>-41 (Б), составленный на ее основе.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baseline="0"/>
              <a:t>Темно-синим цветом показаны границы картируемых подразделений, </a:t>
            </a:r>
            <a:endParaRPr lang="en-US" altLang="ru-RU" sz="1200" b="1" baseline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baseline="0"/>
              <a:t>черным  - разломы,  перешедшие в ГК-1000/3.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455613" y="5157788"/>
            <a:ext cx="8148637" cy="307975"/>
          </a:xfrm>
          <a:prstGeom prst="rect">
            <a:avLst/>
          </a:prstGeom>
          <a:solidFill>
            <a:srgbClr val="CCFFCC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0"/>
              <a:t>Методика использования крупномасштабных карт прошлых лет при создании ГК-1000/3 </a:t>
            </a:r>
          </a:p>
        </p:txBody>
      </p:sp>
      <p:pic>
        <p:nvPicPr>
          <p:cNvPr id="22532" name="Picture 6" descr="Vorkuta_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49275"/>
            <a:ext cx="6669087" cy="441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5899150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201B6F-D235-452C-AEFC-424911675126}" type="slidenum">
              <a:rPr lang="ru-RU" altLang="ru-RU" sz="1400"/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ru-RU" altLang="ru-RU" sz="1400"/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0" y="25400"/>
            <a:ext cx="9036495" cy="307777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 smtClean="0"/>
              <a:t>Пример смысловой генерализации при создании ГК-1000/3 (лист</a:t>
            </a:r>
            <a:r>
              <a:rPr lang="en-US" altLang="ru-RU" sz="1400" b="1" dirty="0" smtClean="0"/>
              <a:t> Q-41 – </a:t>
            </a:r>
            <a:r>
              <a:rPr lang="ru-RU" altLang="ru-RU" sz="1400" b="1" dirty="0" smtClean="0"/>
              <a:t>Воркута 2007 г.) </a:t>
            </a:r>
            <a:endParaRPr lang="ru-RU" altLang="ru-RU" sz="1400" b="1" baseline="0" dirty="0"/>
          </a:p>
        </p:txBody>
      </p:sp>
    </p:spTree>
    <p:extLst>
      <p:ext uri="{BB962C8B-B14F-4D97-AF65-F5344CB8AC3E}">
        <p14:creationId xmlns:p14="http://schemas.microsoft.com/office/powerpoint/2010/main" val="280114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252413" y="5500688"/>
            <a:ext cx="8891587" cy="8302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baseline="0"/>
              <a:t>Цифровая геологическая карта м-ба 1:200 000 листов </a:t>
            </a:r>
            <a:r>
              <a:rPr lang="en-US" altLang="ru-RU" sz="1200" b="1" baseline="0"/>
              <a:t>Q</a:t>
            </a:r>
            <a:r>
              <a:rPr lang="ru-RU" altLang="ru-RU" sz="1200" b="1" baseline="0"/>
              <a:t>-41-</a:t>
            </a:r>
            <a:r>
              <a:rPr lang="en-US" altLang="ru-RU" sz="1200" b="1" baseline="0"/>
              <a:t>XIX</a:t>
            </a:r>
            <a:r>
              <a:rPr lang="ru-RU" altLang="ru-RU" sz="1200" b="1" baseline="0"/>
              <a:t>,</a:t>
            </a:r>
            <a:r>
              <a:rPr lang="en-US" altLang="ru-RU" sz="1200" b="1" baseline="0"/>
              <a:t>XX </a:t>
            </a:r>
            <a:r>
              <a:rPr lang="ru-RU" altLang="ru-RU" sz="1200" b="1" baseline="0"/>
              <a:t>(А) и </a:t>
            </a:r>
            <a:endParaRPr lang="en-US" altLang="ru-RU" sz="1200" b="1" baseline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baseline="0"/>
              <a:t>фрагмент геологической карты м-ба 1:1 000 000 листа </a:t>
            </a:r>
            <a:r>
              <a:rPr lang="en-US" altLang="ru-RU" sz="1200" b="1" baseline="0"/>
              <a:t>Q</a:t>
            </a:r>
            <a:r>
              <a:rPr lang="ru-RU" altLang="ru-RU" sz="1200" b="1" baseline="0"/>
              <a:t>-41 (Б) 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baseline="0"/>
              <a:t>составленный на ее основе. На левом рисунке светло-голубым цветом показаны границы подразделений, красным - разломы, перешедшие на ГК-1000/3.</a:t>
            </a:r>
          </a:p>
        </p:txBody>
      </p:sp>
      <p:pic>
        <p:nvPicPr>
          <p:cNvPr id="8195" name="Picture 7" descr="19_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4392613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8" descr="1920_1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1741488"/>
            <a:ext cx="4321175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9"/>
          <p:cNvSpPr txBox="1">
            <a:spLocks noChangeArrowheads="1"/>
          </p:cNvSpPr>
          <p:nvPr/>
        </p:nvSpPr>
        <p:spPr bwMode="auto">
          <a:xfrm>
            <a:off x="120650" y="115888"/>
            <a:ext cx="8736013" cy="523220"/>
          </a:xfrm>
          <a:prstGeom prst="rect">
            <a:avLst/>
          </a:prstGeom>
          <a:solidFill>
            <a:srgbClr val="FFCC99"/>
          </a:solidFill>
          <a:ln w="9525" algn="ctr">
            <a:solidFill>
              <a:srgbClr val="FF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baseline="0" dirty="0"/>
              <a:t>СООТНОШЕНИЕ ИНФОРМАЦИОННОЙ ЕМКОСТИ </a:t>
            </a:r>
            <a:br>
              <a:rPr lang="ru-RU" altLang="ru-RU" sz="1400" b="1" baseline="0" dirty="0"/>
            </a:br>
            <a:r>
              <a:rPr lang="ru-RU" altLang="ru-RU" sz="1400" b="1" baseline="0" dirty="0"/>
              <a:t>ГОСГЕОЛКАРТЫ-200/2 и </a:t>
            </a:r>
            <a:r>
              <a:rPr lang="ru-RU" altLang="ru-RU" sz="1400" b="1" baseline="0" dirty="0" smtClean="0"/>
              <a:t>ГК-1000/3 (на примере листа </a:t>
            </a:r>
            <a:r>
              <a:rPr lang="en-US" altLang="ru-RU" sz="1400" b="1" baseline="0" dirty="0" smtClean="0"/>
              <a:t>Q-41 – </a:t>
            </a:r>
            <a:r>
              <a:rPr lang="ru-RU" altLang="ru-RU" sz="1400" b="1" baseline="0" dirty="0" smtClean="0"/>
              <a:t>Воркута, 2007 г.)</a:t>
            </a:r>
            <a:endParaRPr lang="ru-RU" altLang="ru-RU" sz="1400" b="1" baseline="0" dirty="0"/>
          </a:p>
        </p:txBody>
      </p:sp>
      <p:sp>
        <p:nvSpPr>
          <p:cNvPr id="8198" name="Text Box 5"/>
          <p:cNvSpPr txBox="1">
            <a:spLocks noChangeArrowheads="1"/>
          </p:cNvSpPr>
          <p:nvPr/>
        </p:nvSpPr>
        <p:spPr bwMode="auto">
          <a:xfrm>
            <a:off x="58738" y="1744663"/>
            <a:ext cx="3492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baseline="0"/>
              <a:t>A</a:t>
            </a:r>
            <a:endParaRPr lang="ru-RU" altLang="ru-RU" sz="1800" b="1" baseline="0"/>
          </a:p>
        </p:txBody>
      </p:sp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4627563" y="1735138"/>
            <a:ext cx="3492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baseline="0"/>
              <a:t>Б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20650" y="836613"/>
            <a:ext cx="8856663" cy="83185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baseline="0" dirty="0">
                <a:latin typeface="Arial" charset="0"/>
              </a:rPr>
              <a:t>Основные принципы перехода от ГК-200/2 к ГК-1000/3 при использовании цифровых технологий: </a:t>
            </a:r>
          </a:p>
          <a:p>
            <a:pPr marL="171450" indent="-171450">
              <a:buFontTx/>
              <a:buChar char="-"/>
              <a:defRPr/>
            </a:pPr>
            <a:r>
              <a:rPr lang="ru-RU" sz="1200" b="1" baseline="0" dirty="0">
                <a:latin typeface="Arial" charset="0"/>
              </a:rPr>
              <a:t>укрупнение картографируемых подразделений, </a:t>
            </a:r>
          </a:p>
          <a:p>
            <a:pPr marL="171450" indent="-171450">
              <a:buFontTx/>
              <a:buChar char="-"/>
              <a:defRPr/>
            </a:pPr>
            <a:r>
              <a:rPr lang="ru-RU" sz="1200" b="1" baseline="0" dirty="0">
                <a:latin typeface="Arial" charset="0"/>
              </a:rPr>
              <a:t>смысловая генерализация, </a:t>
            </a:r>
          </a:p>
          <a:p>
            <a:pPr>
              <a:defRPr/>
            </a:pPr>
            <a:r>
              <a:rPr lang="ru-RU" sz="1200" b="1" baseline="0" dirty="0">
                <a:latin typeface="Arial" charset="0"/>
              </a:rPr>
              <a:t>при сохранении точности положения </a:t>
            </a:r>
            <a:r>
              <a:rPr lang="ru-RU" sz="1200" b="1" baseline="0" dirty="0" err="1">
                <a:latin typeface="Arial" charset="0"/>
              </a:rPr>
              <a:t>закартироованных</a:t>
            </a:r>
            <a:r>
              <a:rPr lang="ru-RU" sz="1200" b="1" baseline="0" dirty="0">
                <a:latin typeface="Arial" charset="0"/>
              </a:rPr>
              <a:t> достоверных границ</a:t>
            </a:r>
          </a:p>
        </p:txBody>
      </p:sp>
      <p:sp>
        <p:nvSpPr>
          <p:cNvPr id="8201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F4B0038-D2A3-4816-A979-0B14D1780CD8}" type="slidenum">
              <a:rPr lang="ru-RU" altLang="ru-RU" sz="1400"/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ru-RU" altLang="ru-RU" sz="1400"/>
          </a:p>
        </p:txBody>
      </p:sp>
    </p:spTree>
    <p:extLst>
      <p:ext uri="{BB962C8B-B14F-4D97-AF65-F5344CB8AC3E}">
        <p14:creationId xmlns:p14="http://schemas.microsoft.com/office/powerpoint/2010/main" val="248588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93675"/>
            <a:ext cx="9144000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9"/>
          <p:cNvSpPr>
            <a:spLocks noChangeArrowheads="1"/>
          </p:cNvSpPr>
          <p:nvPr/>
        </p:nvSpPr>
        <p:spPr bwMode="auto">
          <a:xfrm>
            <a:off x="287338" y="260350"/>
            <a:ext cx="8569325" cy="41751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000000"/>
                </a:solidFill>
              </a:rPr>
              <a:t>Сравнение фрагментов ГК-200/1 (лист </a:t>
            </a:r>
            <a:r>
              <a:rPr lang="en-US" altLang="ru-RU" sz="1200" b="1">
                <a:solidFill>
                  <a:srgbClr val="000000"/>
                </a:solidFill>
              </a:rPr>
              <a:t>N-52-XIX</a:t>
            </a:r>
            <a:r>
              <a:rPr lang="ru-RU" altLang="ru-RU" sz="1200" b="1">
                <a:solidFill>
                  <a:srgbClr val="000000"/>
                </a:solidFill>
              </a:rPr>
              <a:t>, Павленко, 1962 г</a:t>
            </a:r>
            <a:r>
              <a:rPr lang="en-US" altLang="ru-RU" sz="1200" b="1">
                <a:solidFill>
                  <a:srgbClr val="000000"/>
                </a:solidFill>
              </a:rPr>
              <a:t>) </a:t>
            </a:r>
            <a:endParaRPr lang="ru-RU" altLang="ru-RU" sz="1200" b="1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1200" b="1">
                <a:solidFill>
                  <a:srgbClr val="000000"/>
                </a:solidFill>
              </a:rPr>
              <a:t>и того же фрагмента ГК-1000/3 (лист </a:t>
            </a:r>
            <a:r>
              <a:rPr lang="en-US" altLang="ru-RU" sz="1200" b="1">
                <a:solidFill>
                  <a:srgbClr val="000000"/>
                </a:solidFill>
              </a:rPr>
              <a:t>N-52</a:t>
            </a:r>
            <a:r>
              <a:rPr lang="ru-RU" altLang="ru-RU" sz="1200" b="1">
                <a:solidFill>
                  <a:srgbClr val="000000"/>
                </a:solidFill>
              </a:rPr>
              <a:t> – Зея, Амургеология Сапожников, Волкова, 2005 г.) </a:t>
            </a:r>
          </a:p>
        </p:txBody>
      </p:sp>
      <p:sp>
        <p:nvSpPr>
          <p:cNvPr id="12292" name="Text Box 8"/>
          <p:cNvSpPr txBox="1">
            <a:spLocks noChangeArrowheads="1"/>
          </p:cNvSpPr>
          <p:nvPr/>
        </p:nvSpPr>
        <p:spPr bwMode="auto">
          <a:xfrm>
            <a:off x="287338" y="6092825"/>
            <a:ext cx="8964612" cy="3079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400" b="1"/>
              <a:t>Более чем чрезмерная генерализация при рисовке контуров</a:t>
            </a:r>
          </a:p>
        </p:txBody>
      </p:sp>
    </p:spTree>
    <p:extLst>
      <p:ext uri="{BB962C8B-B14F-4D97-AF65-F5344CB8AC3E}">
        <p14:creationId xmlns:p14="http://schemas.microsoft.com/office/powerpoint/2010/main" val="189882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908720"/>
            <a:ext cx="9036496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  </a:t>
            </a:r>
            <a:r>
              <a:rPr lang="ru-RU" sz="1400" b="1" dirty="0" smtClean="0">
                <a:solidFill>
                  <a:srgbClr val="FF0000"/>
                </a:solidFill>
              </a:rPr>
              <a:t>Геологическая </a:t>
            </a:r>
            <a:r>
              <a:rPr lang="ru-RU" sz="1400" b="1" dirty="0">
                <a:solidFill>
                  <a:srgbClr val="FF0000"/>
                </a:solidFill>
              </a:rPr>
              <a:t>экспертиза и научное редактирование конечной геолого-картографической продукции </a:t>
            </a:r>
            <a:r>
              <a:rPr lang="ru-RU" sz="1400" dirty="0"/>
              <a:t>по территории и континентальному шельфу РФ (сводных и обзорных карт геологического содержания, листов ГК-1000/3 и ГК-200/2, включая их геохимические, геофизические и дистанционные основы; серийных легенд ГК-200/2 и ГК-1000/3 и дополнений к ним; </a:t>
            </a:r>
            <a:r>
              <a:rPr lang="ru-RU" sz="1400" dirty="0">
                <a:solidFill>
                  <a:srgbClr val="FF0000"/>
                </a:solidFill>
              </a:rPr>
              <a:t>оценку качества всей этой продукции и ее соответствия нормативно-методическим документам</a:t>
            </a:r>
            <a:r>
              <a:rPr lang="ru-RU" sz="1400" dirty="0" smtClean="0">
                <a:solidFill>
                  <a:srgbClr val="FF0000"/>
                </a:solidFill>
              </a:rPr>
              <a:t>);</a:t>
            </a:r>
          </a:p>
          <a:p>
            <a:pPr algn="just"/>
            <a:r>
              <a:rPr lang="ru-RU" sz="1400" dirty="0" smtClean="0"/>
              <a:t> </a:t>
            </a:r>
            <a:endParaRPr lang="ru-RU" sz="14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  </a:t>
            </a:r>
            <a:r>
              <a:rPr lang="ru-RU" sz="1400" dirty="0" smtClean="0">
                <a:solidFill>
                  <a:srgbClr val="FF0000"/>
                </a:solidFill>
              </a:rPr>
              <a:t>Экспертная </a:t>
            </a:r>
            <a:r>
              <a:rPr lang="ru-RU" sz="1400" dirty="0">
                <a:solidFill>
                  <a:srgbClr val="FF0000"/>
                </a:solidFill>
              </a:rPr>
              <a:t>оценка методической базы </a:t>
            </a:r>
            <a:r>
              <a:rPr lang="ru-RU" sz="1400" dirty="0"/>
              <a:t>по всем видам вышеназванных работ;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  </a:t>
            </a:r>
            <a:r>
              <a:rPr lang="ru-RU" sz="1400" dirty="0" smtClean="0">
                <a:solidFill>
                  <a:srgbClr val="FF0000"/>
                </a:solidFill>
              </a:rPr>
              <a:t>Экспертная </a:t>
            </a:r>
            <a:r>
              <a:rPr lang="ru-RU" sz="1400" dirty="0">
                <a:solidFill>
                  <a:srgbClr val="FF0000"/>
                </a:solidFill>
              </a:rPr>
              <a:t>оценка электронного сопровождения</a:t>
            </a:r>
            <a:r>
              <a:rPr lang="ru-RU" sz="1400" dirty="0"/>
              <a:t> комплектов листов ГК-1000/3 и ГК-200/2, в </a:t>
            </a:r>
            <a:r>
              <a:rPr lang="ru-RU" sz="1400" dirty="0" err="1"/>
              <a:t>т.ч</a:t>
            </a:r>
            <a:r>
              <a:rPr lang="ru-RU" sz="1400" dirty="0"/>
              <a:t>. их цифровых моделей и баз данных</a:t>
            </a:r>
            <a:r>
              <a:rPr lang="ru-RU" sz="1400" dirty="0" smtClean="0"/>
              <a:t>;</a:t>
            </a:r>
          </a:p>
          <a:p>
            <a:pPr algn="just"/>
            <a:r>
              <a:rPr lang="ru-RU" sz="1400" dirty="0" smtClean="0"/>
              <a:t> </a:t>
            </a:r>
            <a:endParaRPr lang="ru-RU" sz="14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  </a:t>
            </a:r>
            <a:r>
              <a:rPr lang="ru-RU" sz="1400" dirty="0" smtClean="0">
                <a:solidFill>
                  <a:srgbClr val="FF0000"/>
                </a:solidFill>
              </a:rPr>
              <a:t>Апробация </a:t>
            </a:r>
            <a:r>
              <a:rPr lang="ru-RU" sz="1400" dirty="0">
                <a:solidFill>
                  <a:srgbClr val="FF0000"/>
                </a:solidFill>
              </a:rPr>
              <a:t>результатов оценки металлогенического потенциала и прогнозных ресурсов категории Р</a:t>
            </a:r>
            <a:r>
              <a:rPr lang="ru-RU" sz="1400" baseline="-25000" dirty="0">
                <a:solidFill>
                  <a:srgbClr val="FF0000"/>
                </a:solidFill>
              </a:rPr>
              <a:t>3</a:t>
            </a:r>
            <a:r>
              <a:rPr lang="ru-RU" sz="1400" dirty="0">
                <a:solidFill>
                  <a:srgbClr val="FF0000"/>
                </a:solidFill>
              </a:rPr>
              <a:t> по представленным в НРС материалам </a:t>
            </a:r>
            <a:r>
              <a:rPr lang="ru-RU" sz="1400" dirty="0" err="1">
                <a:solidFill>
                  <a:srgbClr val="FF0000"/>
                </a:solidFill>
              </a:rPr>
              <a:t>Госгеолкарт</a:t>
            </a:r>
            <a:r>
              <a:rPr lang="ru-RU" sz="1400" dirty="0">
                <a:solidFill>
                  <a:srgbClr val="FF0000"/>
                </a:solidFill>
              </a:rPr>
              <a:t> масштаба 1:200 000 и 1:1 000 000; </a:t>
            </a:r>
            <a:endParaRPr lang="ru-RU" sz="1400" dirty="0" smtClean="0">
              <a:solidFill>
                <a:srgbClr val="FF0000"/>
              </a:solidFill>
            </a:endParaRPr>
          </a:p>
          <a:p>
            <a:pPr algn="just"/>
            <a:endParaRPr lang="ru-RU" sz="14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  </a:t>
            </a:r>
            <a:r>
              <a:rPr lang="ru-RU" sz="1400" dirty="0" smtClean="0">
                <a:solidFill>
                  <a:srgbClr val="FF0000"/>
                </a:solidFill>
              </a:rPr>
              <a:t>Анализ </a:t>
            </a:r>
            <a:r>
              <a:rPr lang="ru-RU" sz="1400" dirty="0">
                <a:solidFill>
                  <a:srgbClr val="FF0000"/>
                </a:solidFill>
              </a:rPr>
              <a:t>и обобщение результатов апробации </a:t>
            </a:r>
            <a:r>
              <a:rPr lang="ru-RU" sz="1400" dirty="0"/>
              <a:t>материалов в НРС </a:t>
            </a:r>
            <a:r>
              <a:rPr lang="ru-RU" sz="1400" dirty="0" err="1"/>
              <a:t>Роснедра</a:t>
            </a:r>
            <a:r>
              <a:rPr lang="ru-RU" sz="1400" dirty="0"/>
              <a:t> с разработкой рекомендаций по улучшению качества геолого-картографической продукции по территории и континентальному шельфу РФ и ее прогнозно-поисковой эффективности с учетом отечественного опыта проведения региональных геологических исследований;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   </a:t>
            </a:r>
            <a:r>
              <a:rPr lang="ru-RU" sz="1400" dirty="0" smtClean="0">
                <a:solidFill>
                  <a:srgbClr val="FF0000"/>
                </a:solidFill>
              </a:rPr>
              <a:t>Мониторинг </a:t>
            </a:r>
            <a:r>
              <a:rPr lang="ru-RU" sz="1400" dirty="0">
                <a:solidFill>
                  <a:srgbClr val="FF0000"/>
                </a:solidFill>
              </a:rPr>
              <a:t>прохождения материалов в системе НРС </a:t>
            </a:r>
            <a:r>
              <a:rPr lang="ru-RU" sz="1400" dirty="0"/>
              <a:t>от их поступления до передачи в издательство ВСЕГЕИ с передачей этой информации в Управление геологических основ, науки и информатики Федерального агентства по недропользованию; </a:t>
            </a:r>
            <a:endParaRPr lang="ru-RU" sz="1400" dirty="0" smtClean="0"/>
          </a:p>
          <a:p>
            <a:pPr algn="just"/>
            <a:endParaRPr lang="ru-RU" sz="14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dirty="0" smtClean="0"/>
              <a:t>   </a:t>
            </a:r>
            <a:r>
              <a:rPr lang="ru-RU" sz="1400" dirty="0" smtClean="0">
                <a:solidFill>
                  <a:srgbClr val="FF0000"/>
                </a:solidFill>
              </a:rPr>
              <a:t>Научно-методическая </a:t>
            </a:r>
            <a:r>
              <a:rPr lang="ru-RU" sz="1400" dirty="0">
                <a:solidFill>
                  <a:srgbClr val="FF0000"/>
                </a:solidFill>
              </a:rPr>
              <a:t>помощь и консультации</a:t>
            </a:r>
            <a:r>
              <a:rPr lang="ru-RU" sz="1400" dirty="0"/>
              <a:t> по вопросам регионального изучения территории России, а также составления и оформления геолого-картографической продукции; 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7504" y="27201"/>
            <a:ext cx="8661648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+mj-lt"/>
              </a:rPr>
              <a:t>Основные направления и функции</a:t>
            </a:r>
            <a:r>
              <a:rPr lang="ru-RU" sz="1400" dirty="0">
                <a:latin typeface="+mj-lt"/>
              </a:rPr>
              <a:t> в соответствии с </a:t>
            </a:r>
            <a:r>
              <a:rPr lang="ru-RU" sz="1400" b="1" dirty="0">
                <a:latin typeface="+mj-lt"/>
              </a:rPr>
              <a:t>Положением о Научно-редакционном совете по геологическому картированию территории Российской Федерации</a:t>
            </a:r>
            <a:r>
              <a:rPr lang="ru-RU" sz="1400" dirty="0">
                <a:latin typeface="+mj-lt"/>
              </a:rPr>
              <a:t>, утвержденным Приказом </a:t>
            </a:r>
            <a:r>
              <a:rPr lang="ru-RU" sz="1400" dirty="0" err="1">
                <a:latin typeface="+mj-lt"/>
              </a:rPr>
              <a:t>Роснедра</a:t>
            </a:r>
            <a:r>
              <a:rPr lang="ru-RU" sz="1400" dirty="0">
                <a:latin typeface="+mj-lt"/>
              </a:rPr>
              <a:t> № 433 от 01.06.2006 г. и последующими изменениями к нему</a:t>
            </a:r>
            <a:r>
              <a:rPr lang="ru-RU" sz="1400" dirty="0" smtClean="0">
                <a:latin typeface="+mj-lt"/>
              </a:rPr>
              <a:t>:</a:t>
            </a:r>
            <a:endParaRPr lang="ru-RU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3075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9144000" cy="5832648"/>
          </a:xfrm>
          <a:prstGeom prst="rect">
            <a:avLst/>
          </a:prstGeom>
        </p:spPr>
      </p:pic>
      <p:sp>
        <p:nvSpPr>
          <p:cNvPr id="5" name="Rectangle 9"/>
          <p:cNvSpPr txBox="1">
            <a:spLocks noChangeArrowheads="1"/>
          </p:cNvSpPr>
          <p:nvPr/>
        </p:nvSpPr>
        <p:spPr bwMode="auto">
          <a:xfrm>
            <a:off x="179512" y="14600"/>
            <a:ext cx="9144000" cy="59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pPr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Действующая структура НРС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Роснедра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467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5D1D5"/>
            </a:gs>
            <a:gs pos="100000">
              <a:srgbClr val="9D9A9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8136904" cy="4536504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728"/>
            <a:ext cx="8136904" cy="22431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4471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5D1D5"/>
            </a:gs>
            <a:gs pos="100000">
              <a:srgbClr val="9D9A9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/>
          <p:cNvSpPr txBox="1">
            <a:spLocks noChangeArrowheads="1"/>
          </p:cNvSpPr>
          <p:nvPr/>
        </p:nvSpPr>
        <p:spPr bwMode="auto">
          <a:xfrm>
            <a:off x="-31220" y="0"/>
            <a:ext cx="8738553" cy="68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pPr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Состояние прохождения подготовленных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 изданию комплектов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листов Госгеолекарт-200/1000 </a:t>
            </a:r>
          </a:p>
          <a:p>
            <a:pPr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системе НРС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за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период с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2020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гг. </a:t>
            </a:r>
          </a:p>
        </p:txBody>
      </p:sp>
      <p:pic>
        <p:nvPicPr>
          <p:cNvPr id="4" name="Рисунок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812482"/>
            <a:ext cx="8856984" cy="52330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81469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5D1D5"/>
            </a:gs>
            <a:gs pos="100000">
              <a:srgbClr val="9D9A9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0" y="-44087"/>
            <a:ext cx="9144000" cy="68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pPr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Состояние прохождения подготовленных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 изданию комплектов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листов Госгеолекарт-1000/3 </a:t>
            </a:r>
          </a:p>
          <a:p>
            <a:pPr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 НРС  за 2020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гг.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9" y="476672"/>
            <a:ext cx="8954582" cy="63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07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/>
          <p:cNvSpPr txBox="1">
            <a:spLocks noChangeArrowheads="1"/>
          </p:cNvSpPr>
          <p:nvPr/>
        </p:nvSpPr>
        <p:spPr bwMode="auto">
          <a:xfrm>
            <a:off x="0" y="0"/>
            <a:ext cx="8738553" cy="68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pPr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Состояние прохождения подготовленных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авторскик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вариантов и подготовка к изданию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комплектов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листов Госгеолекарт-200/2 в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системе НРС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за 2020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гг.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5" y="548680"/>
            <a:ext cx="8981767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7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5D1D5"/>
            </a:gs>
            <a:gs pos="100000">
              <a:srgbClr val="9D9A9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6229" y="-32968"/>
            <a:ext cx="8725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latin typeface="Calibri" panose="020F0502020204030204"/>
              </a:rPr>
              <a:t>Типовые ошибки подготовки комплектов ГК-200/2 и ГК-1000/3</a:t>
            </a:r>
            <a:endParaRPr lang="ru-RU" b="1" dirty="0"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538" y="230041"/>
            <a:ext cx="8584401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Низкое качество прогнозно-</a:t>
            </a:r>
            <a:r>
              <a:rPr lang="ru-RU" sz="1600" b="1" dirty="0" err="1" smtClean="0">
                <a:solidFill>
                  <a:prstClr val="black"/>
                </a:solidFill>
                <a:latin typeface="Calibri" panose="020F0502020204030204"/>
              </a:rPr>
              <a:t>минерагенического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 блока многих комплектов</a:t>
            </a:r>
            <a:r>
              <a:rPr lang="ru-RU" sz="1600" b="1" dirty="0">
                <a:solidFill>
                  <a:prstClr val="black"/>
                </a:solidFill>
                <a:latin typeface="Calibri" panose="020F0502020204030204"/>
              </a:rPr>
              <a:t>: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solidFill>
                  <a:prstClr val="black"/>
                </a:solidFill>
                <a:latin typeface="Calibri" panose="020F0502020204030204"/>
              </a:rPr>
              <a:t>       - 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отсутствие или неполные сведения на схемах прогноза и в приложениях о  запасах и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  локализованных прогнозных ресурсах категорий </a:t>
            </a:r>
            <a:r>
              <a:rPr lang="en-US" sz="1400" dirty="0" smtClean="0">
                <a:solidFill>
                  <a:prstClr val="black"/>
                </a:solidFill>
                <a:latin typeface="Calibri" panose="020F0502020204030204"/>
              </a:rPr>
              <a:t>P1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и Р2, выявленных в предшествующие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   стадии работ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  -  отсутствие в записках описания расчетов прогнозных ресурсов Р3, выявленных в ходе работ и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  характеристик объектов аналогов взятых за эталон,  ошибки в выборе эталона;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 - недостаточная характеристика типовых объектов листов характеризующих главные рудные формации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    и как следствие ошибки в интерпретации генетических типов </a:t>
            </a: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и рудных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формаций проявлений,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    а иногда и месторождений;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 -  игнорирование генетических типов россыпных месторождений;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  - неверная последовательность построения главы «Закономерности и прогноз»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  -  слабая обоснованность выделения перспективных площадей при составлении паспортов, увлечение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     формальными расчетами основанными на площадной удельной </a:t>
            </a:r>
            <a:r>
              <a:rPr lang="ru-RU" sz="1400" dirty="0" err="1" smtClean="0">
                <a:solidFill>
                  <a:prstClr val="black"/>
                </a:solidFill>
                <a:latin typeface="Calibri" panose="020F0502020204030204"/>
              </a:rPr>
              <a:t>псевдопродуктивности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;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  -  неполные или незаполненные блоки по </a:t>
            </a:r>
            <a:r>
              <a:rPr lang="ru-RU" sz="1400" dirty="0" err="1" smtClean="0">
                <a:solidFill>
                  <a:prstClr val="black"/>
                </a:solidFill>
                <a:latin typeface="Calibri" panose="020F0502020204030204"/>
              </a:rPr>
              <a:t>полезныи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ископаемым в составе БД;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  - неполнота показа </a:t>
            </a:r>
            <a:r>
              <a:rPr lang="ru-RU" sz="1400" dirty="0" err="1" smtClean="0">
                <a:solidFill>
                  <a:prstClr val="black"/>
                </a:solidFill>
                <a:latin typeface="Calibri" panose="020F0502020204030204"/>
              </a:rPr>
              <a:t>металлотектов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и неверная их интерпретация;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  - игнорирование прогнозной составляющей на углеводороды во многих листах ГК-200/2,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Calibri" panose="020F0502020204030204"/>
              </a:rPr>
              <a:t>           попадающих частями  нефтегазоносные области , недостаточная характеристика НГК или ее отсутствие.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4817" y="3961832"/>
            <a:ext cx="7371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 startAt="2"/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Неполная увязка с ранее принятыми листами без достаточных оснований.</a:t>
            </a:r>
            <a:r>
              <a:rPr lang="ru-RU" dirty="0" smtClean="0">
                <a:solidFill>
                  <a:prstClr val="black"/>
                </a:solidFill>
                <a:latin typeface="Calibri" panose="020F0502020204030204"/>
              </a:rPr>
              <a:t>    </a:t>
            </a:r>
            <a:endParaRPr lang="ru-RU" sz="1400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817" y="4331164"/>
            <a:ext cx="855170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Tx/>
              <a:buAutoNum type="arabicPeriod" startAt="3"/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Игнорирование большинством исполнителей (за исключением МАГЭ, </a:t>
            </a:r>
            <a:r>
              <a:rPr lang="ru-RU" sz="1600" b="1" dirty="0" err="1" smtClean="0">
                <a:solidFill>
                  <a:prstClr val="black"/>
                </a:solidFill>
                <a:latin typeface="Calibri" panose="020F0502020204030204"/>
              </a:rPr>
              <a:t>Южморгеологии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 и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err="1" smtClean="0">
                <a:solidFill>
                  <a:prstClr val="black"/>
                </a:solidFill>
                <a:latin typeface="Calibri" panose="020F0502020204030204"/>
              </a:rPr>
              <a:t>ВНИИОкеан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 геологии) как на ГК-200/2, так и ГК-1000/3  </a:t>
            </a:r>
            <a:r>
              <a:rPr lang="ru-RU" sz="1600" b="1" dirty="0" err="1" smtClean="0">
                <a:solidFill>
                  <a:prstClr val="black"/>
                </a:solidFill>
                <a:latin typeface="Calibri" panose="020F0502020204030204"/>
              </a:rPr>
              <a:t>сейсмостратиграфии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 акваторий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и плитной части платформ.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4. Игнорирование изменений Общей стратиграфической шкалы (хотя она постоянно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обновляется на сайте ВСЕГЕИ).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5. Отсутствие отдельных обязательных блоков в сопровождающей базе данных комплектов.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Calibri" panose="020F0502020204030204"/>
              </a:rPr>
              <a:t>6. Крайне недостаточное использование современных петрохимических и геохимических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Calibri" panose="020F0502020204030204"/>
              </a:rPr>
              <a:t>данных для характеристики магматических комплексов.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FF0000"/>
                </a:solidFill>
                <a:latin typeface="Calibri" panose="020F0502020204030204"/>
              </a:rPr>
              <a:t>7. Игнорирование современных изотопно-геохронологических данных, в </a:t>
            </a:r>
            <a:r>
              <a:rPr lang="ru-RU" sz="1600" b="1" dirty="0" err="1" smtClean="0">
                <a:solidFill>
                  <a:srgbClr val="FF0000"/>
                </a:solidFill>
                <a:latin typeface="Calibri" panose="020F0502020204030204"/>
              </a:rPr>
              <a:t>т.ч</a:t>
            </a:r>
            <a:r>
              <a:rPr lang="ru-RU" sz="1600" b="1" dirty="0" smtClean="0">
                <a:solidFill>
                  <a:srgbClr val="FF0000"/>
                </a:solidFill>
                <a:latin typeface="Calibri" panose="020F0502020204030204"/>
              </a:rPr>
              <a:t>. полученных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Calibri" panose="020F0502020204030204"/>
              </a:rPr>
              <a:t>самими авторами.</a:t>
            </a:r>
            <a:endParaRPr lang="ru-RU" sz="1400" dirty="0" smtClean="0">
              <a:solidFill>
                <a:srgbClr val="FF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306357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0725"/>
          </a:xfrm>
          <a:solidFill>
            <a:srgbClr val="F69636">
              <a:alpha val="22000"/>
            </a:srgbClr>
          </a:solidFill>
          <a:ln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НОРМАТИВНО-МЕТОДИЧЕСКИЕ ДОКУМЕНТЫ ПО ОБЕСПЕЧЕНИЮ ПРОВЕДЕНИЯ РАБОТ ПО ГСР-200 И ПОДГОТОВКЕ К ИЗДАНИЮ ГОСГЕОЛКАРТ-200/2 и 1000/3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16572" y="700181"/>
            <a:ext cx="4104456" cy="27214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just"/>
            <a:r>
              <a:rPr lang="ru-RU" altLang="ru-RU" sz="1600" kern="0" dirty="0" smtClean="0">
                <a:solidFill>
                  <a:schemeClr val="tx1"/>
                </a:solidFill>
                <a:latin typeface="+mn-lt"/>
              </a:rPr>
              <a:t>Основополагающие базовые документы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3054947" y="988670"/>
            <a:ext cx="2592288" cy="4033986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3"/>
          <a:stretch>
            <a:fillRect/>
          </a:stretch>
        </p:blipFill>
        <p:spPr>
          <a:xfrm>
            <a:off x="5796136" y="988670"/>
            <a:ext cx="2520280" cy="40339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27" y="700181"/>
            <a:ext cx="2769356" cy="6212006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095836" y="5290601"/>
            <a:ext cx="5400600" cy="1018531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just"/>
            <a:r>
              <a:rPr lang="ru-RU" altLang="ru-RU" sz="1200" b="1" kern="0" dirty="0" smtClean="0">
                <a:solidFill>
                  <a:schemeClr val="tx1"/>
                </a:solidFill>
                <a:latin typeface="+mn-lt"/>
              </a:rPr>
              <a:t>Общая стратиграфическая шкала регулярно уточняется согласно решений МСК России.</a:t>
            </a:r>
          </a:p>
          <a:p>
            <a:pPr algn="just"/>
            <a:r>
              <a:rPr lang="ru-RU" altLang="ru-RU" sz="1200" b="1" kern="0" dirty="0" smtClean="0">
                <a:solidFill>
                  <a:schemeClr val="tx1"/>
                </a:solidFill>
                <a:latin typeface="+mn-lt"/>
              </a:rPr>
              <a:t>Текущая версия всегда доступна на сайте ВСЕГЕИ</a:t>
            </a:r>
          </a:p>
          <a:p>
            <a:pPr algn="just"/>
            <a:r>
              <a:rPr lang="en-US" altLang="ru-RU" sz="1200" b="1" kern="0" dirty="0">
                <a:solidFill>
                  <a:srgbClr val="0070C0"/>
                </a:solidFill>
                <a:latin typeface="+mn-lt"/>
              </a:rPr>
              <a:t>https://</a:t>
            </a:r>
            <a:r>
              <a:rPr lang="en-US" altLang="ru-RU" sz="1200" b="1" kern="0" dirty="0" smtClean="0">
                <a:solidFill>
                  <a:srgbClr val="0070C0"/>
                </a:solidFill>
                <a:latin typeface="+mn-lt"/>
              </a:rPr>
              <a:t>www.vsegei.ru/ru/info/stratigraphy/stratigraphic_scale/</a:t>
            </a:r>
            <a:endParaRPr lang="ru-RU" altLang="ru-RU" sz="1200" b="1" kern="0" dirty="0" smtClean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7527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5D1D5"/>
            </a:gs>
            <a:gs pos="100000">
              <a:srgbClr val="9D9A9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3464" y="114819"/>
            <a:ext cx="8725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 smtClean="0">
                <a:latin typeface="Calibri" panose="020F0502020204030204"/>
              </a:rPr>
              <a:t>Типовые ошибки подготовки комплектов ГК-200/2 и ГК-1000/3</a:t>
            </a:r>
            <a:endParaRPr lang="ru-RU" b="1" dirty="0"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925" y="472191"/>
            <a:ext cx="908657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Calibri" panose="020F0502020204030204"/>
              </a:rPr>
              <a:t>8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. Полный произвол при составлении тектонических схем и интерпретации  истории развития,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выделения </a:t>
            </a:r>
            <a:r>
              <a:rPr lang="ru-RU" sz="1600" b="1" dirty="0" err="1" smtClean="0">
                <a:solidFill>
                  <a:prstClr val="black"/>
                </a:solidFill>
                <a:latin typeface="Calibri" panose="020F0502020204030204"/>
              </a:rPr>
              <a:t>тектоно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-магматических этапов ввиду отсутствия какой либо общепринятой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сводной тектонической карты территории 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РФ. </a:t>
            </a:r>
            <a:r>
              <a:rPr lang="ru-RU" sz="1600" b="1" dirty="0" smtClean="0">
                <a:solidFill>
                  <a:srgbClr val="FF0000"/>
                </a:solidFill>
                <a:latin typeface="Calibri" panose="020F0502020204030204"/>
              </a:rPr>
              <a:t>(В настоящее время составляется единая ТК-2500)</a:t>
            </a:r>
            <a:endParaRPr lang="ru-RU" sz="1600" b="1" dirty="0" smtClean="0">
              <a:solidFill>
                <a:srgbClr val="FF0000"/>
              </a:solidFill>
              <a:latin typeface="Calibri" panose="020F0502020204030204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Calibri" panose="020F0502020204030204"/>
              </a:rPr>
              <a:t>9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. Игнорирование аномалий магнитного и гравитационного полей при построении разрезов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и схем геолого-геофизической интерпретации ГФО;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10. Составление схем </a:t>
            </a:r>
            <a:r>
              <a:rPr lang="ru-RU" sz="1600" b="1" dirty="0">
                <a:solidFill>
                  <a:prstClr val="black"/>
                </a:solidFill>
                <a:latin typeface="Calibri" panose="020F0502020204030204"/>
              </a:rPr>
              <a:t>геолого-геофизической интерпретации 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ГФО без участия исполнителей геологов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11. Отсутствие подготовленных ЦМ </a:t>
            </a:r>
            <a:r>
              <a:rPr lang="ru-RU" sz="1600" b="1" dirty="0" err="1" smtClean="0">
                <a:solidFill>
                  <a:prstClr val="black"/>
                </a:solidFill>
                <a:latin typeface="Calibri" panose="020F0502020204030204"/>
              </a:rPr>
              <a:t>зарамочных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 схем аномального и гравитационного полей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м-ба 1:500 0000 в ГФО и материалах КАГС-50; В итоге исполнители или их берут непонятно откуда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 или пытаются дать неразгруженными или неверно 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разгружают </a:t>
            </a:r>
            <a:r>
              <a:rPr lang="ru-RU" sz="1600" b="1" dirty="0" smtClean="0">
                <a:solidFill>
                  <a:srgbClr val="FF0000"/>
                </a:solidFill>
                <a:latin typeface="Calibri" panose="020F0502020204030204"/>
              </a:rPr>
              <a:t>(Будут предусмотрены новыми требованиями к ГФО)</a:t>
            </a:r>
            <a:endParaRPr lang="ru-RU" sz="1600" b="1" dirty="0" smtClean="0">
              <a:solidFill>
                <a:srgbClr val="FF0000"/>
              </a:solidFill>
              <a:latin typeface="Calibri" panose="020F0502020204030204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12. На КЧО на 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части листов продолжается </a:t>
            </a:r>
            <a:r>
              <a:rPr lang="ru-RU" sz="1600" b="1" dirty="0" err="1" smtClean="0">
                <a:solidFill>
                  <a:prstClr val="black"/>
                </a:solidFill>
                <a:latin typeface="Calibri" panose="020F0502020204030204"/>
              </a:rPr>
              <a:t>неучет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изменений объема четвертичной системы (</a:t>
            </a:r>
            <a:r>
              <a:rPr lang="ru-RU" sz="1200" b="1" dirty="0"/>
              <a:t>до </a:t>
            </a:r>
            <a:r>
              <a:rPr lang="ru-RU" sz="1200" b="1" dirty="0" smtClean="0"/>
              <a:t>2012 г она была на уровне - </a:t>
            </a:r>
            <a:r>
              <a:rPr lang="ru-RU" sz="1200" b="1" dirty="0"/>
              <a:t>1,8 млн лет, </a:t>
            </a:r>
            <a:r>
              <a:rPr lang="ru-RU" sz="1200" b="1" dirty="0">
                <a:solidFill>
                  <a:srgbClr val="FF0000"/>
                </a:solidFill>
              </a:rPr>
              <a:t>с 2012 - 2,6 млн </a:t>
            </a:r>
            <a:r>
              <a:rPr lang="ru-RU" sz="1200" b="1" dirty="0" smtClean="0">
                <a:solidFill>
                  <a:srgbClr val="FF0000"/>
                </a:solidFill>
              </a:rPr>
              <a:t>лет за счет включения </a:t>
            </a:r>
            <a:r>
              <a:rPr lang="ru-RU" sz="1200" b="1" dirty="0" err="1" smtClean="0">
                <a:solidFill>
                  <a:srgbClr val="FF0000"/>
                </a:solidFill>
              </a:rPr>
              <a:t>гелазского</a:t>
            </a:r>
            <a:r>
              <a:rPr lang="ru-RU" sz="1200" b="1" dirty="0" smtClean="0">
                <a:solidFill>
                  <a:srgbClr val="FF0000"/>
                </a:solidFill>
              </a:rPr>
              <a:t> яруса</a:t>
            </a:r>
            <a:r>
              <a:rPr lang="ru-RU" sz="1600" dirty="0" smtClean="0"/>
              <a:t>)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13. </a:t>
            </a:r>
            <a:r>
              <a:rPr lang="ru-RU" sz="1600" b="1" dirty="0">
                <a:solidFill>
                  <a:prstClr val="black"/>
                </a:solidFill>
                <a:latin typeface="Calibri" panose="020F0502020204030204"/>
              </a:rPr>
              <a:t>Отсутствие разрезов на 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КЧО в горных областях, неполные </a:t>
            </a:r>
            <a:r>
              <a:rPr lang="ru-RU" sz="1600" b="1" dirty="0">
                <a:solidFill>
                  <a:prstClr val="black"/>
                </a:solidFill>
                <a:latin typeface="Calibri" panose="020F0502020204030204"/>
              </a:rPr>
              <a:t>сведения по россыпям, </a:t>
            </a:r>
            <a:endParaRPr lang="ru-RU" sz="16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14. Практически повсеместное (!) несовпадение </a:t>
            </a:r>
            <a:r>
              <a:rPr lang="ru-RU" sz="1600" b="1" dirty="0">
                <a:solidFill>
                  <a:prstClr val="black"/>
                </a:solidFill>
                <a:latin typeface="Calibri" panose="020F0502020204030204"/>
              </a:rPr>
              <a:t>контуров 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даже балансовых торфяных </a:t>
            </a:r>
            <a:r>
              <a:rPr lang="ru-RU" sz="1600" b="1" dirty="0">
                <a:solidFill>
                  <a:prstClr val="black"/>
                </a:solidFill>
                <a:latin typeface="Calibri" panose="020F0502020204030204"/>
              </a:rPr>
              <a:t>месторождений 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с  </a:t>
            </a:r>
            <a:r>
              <a:rPr lang="ru-RU" sz="1600" b="1" dirty="0">
                <a:solidFill>
                  <a:prstClr val="black"/>
                </a:solidFill>
                <a:latin typeface="Calibri" panose="020F0502020204030204"/>
              </a:rPr>
              <a:t>контурами  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болот на КЧО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15. Игнорирование при составлении КЧО фактических материалов маршрутов по коренным породам;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16. Отсутствие описаний четвертичных отложений в маршрутах по коренным  породам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17. Пока недостаточное использование метода </a:t>
            </a:r>
            <a:r>
              <a:rPr lang="en-US" sz="1600" b="1" dirty="0" smtClean="0">
                <a:solidFill>
                  <a:prstClr val="black"/>
                </a:solidFill>
                <a:latin typeface="Calibri" panose="020F0502020204030204"/>
              </a:rPr>
              <a:t>OSL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 для определения возраста четвертичных отложений и игнорирование результатов выполненных другими исследователями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ru-RU" sz="16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ru-RU" sz="1600" b="1" dirty="0" smtClean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34237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5D1D5"/>
            </a:gs>
            <a:gs pos="100000">
              <a:srgbClr val="9D9A9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 txBox="1">
            <a:spLocks noChangeArrowheads="1"/>
          </p:cNvSpPr>
          <p:nvPr/>
        </p:nvSpPr>
        <p:spPr bwMode="auto">
          <a:xfrm>
            <a:off x="0" y="-66131"/>
            <a:ext cx="9237599" cy="55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ru-RU"/>
            </a:defPPr>
            <a:lvl1pPr algn="ctr">
              <a:lnSpc>
                <a:spcPts val="1900"/>
              </a:lnSpc>
              <a:defRPr b="1"/>
            </a:lvl1pPr>
          </a:lstStyle>
          <a:p>
            <a:pPr algn="l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Предложения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 улучшению качества апробируемых НРС Роснедра геолого-картографической продукции и оптимизации процесса апробации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6109" y="494525"/>
            <a:ext cx="8985380" cy="4672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fontAlgn="auto"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Продолжение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  по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Формированию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действующей информационной системы учета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1400" u="sng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http://slegends.vsegei.ru</a:t>
            </a:r>
            <a:r>
              <a:rPr lang="en-US" sz="1400" u="sng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их актуализированных версий с постоянным мониторингом по поступающим практически с каждым рассмотренным НРС комплектом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Госгеолкарты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дополнений к СЛ; с организацией системы хранения и использования СЛ исполнителями работ как по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Госгеолкартам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так и по другим объектам. Следует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подчеркнуть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высокую востребованность материалов серийных легенд исполнителями работ различных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объектов  -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включено  в план тематических </a:t>
            </a: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работ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ВСЕГЕИ </a:t>
            </a:r>
          </a:p>
          <a:p>
            <a:pPr algn="just" defTabSz="457200" fontAlgn="auto">
              <a:spcBef>
                <a:spcPts val="0"/>
              </a:spcBef>
              <a:spcAft>
                <a:spcPts val="3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объемов современных петрохимических, геохимических и изотопно-геохронологических исследований при проектировании работ – </a:t>
            </a: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реализуется в проектах начинаемых ВСЕГЕИ в </a:t>
            </a: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2019-2021 </a:t>
            </a:r>
            <a:r>
              <a:rPr lang="ru-RU" sz="12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г.г</a:t>
            </a: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..</a:t>
            </a:r>
            <a:endParaRPr lang="ru-RU" sz="1200" b="1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defTabSz="457200" fontAlgn="auto">
              <a:spcBef>
                <a:spcPts val="0"/>
              </a:spcBef>
              <a:spcAft>
                <a:spcPts val="3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Крайне важно переходить к составлению современных ГФО 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ГХО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этапе по оценке изученности на основе проведения КАГС-50 и полевых работ по ОГХО-200. </a:t>
            </a:r>
            <a:r>
              <a:rPr lang="ru-RU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Переобработка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материалов ретроспективных данных для составления ГХО </a:t>
            </a:r>
            <a:r>
              <a:rPr lang="ru-RU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трудозатратна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не дает существенного эффекта и чрезмерно формализована. При использовании ретроспективных данных необходимо в каждом конкретном случае конкретизировать задачи и итоговые карты ГХО в зависимости от геологического строения и обнаженности. Старые ГФО оставленные в отрыве от ГДП практически не используются исполнителями. Итоговые материалы геолого-геофизической интерпретации должны составляться на этапе ГДП совместно с исполнителями-геологами – </a:t>
            </a: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Все еще готовится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вариант Методических рекомендаций по </a:t>
            </a: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геофизическому обеспечению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ГСР-200 </a:t>
            </a:r>
          </a:p>
          <a:p>
            <a:pPr algn="just" defTabSz="457200" fontAlgn="auto">
              <a:spcBef>
                <a:spcPts val="0"/>
              </a:spcBef>
              <a:spcAft>
                <a:spcPts val="3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Негативно на качество влияют: </a:t>
            </a:r>
          </a:p>
          <a:p>
            <a:pPr marL="171450" indent="-171450" algn="just" defTabSz="457200" fontAlgn="auto">
              <a:spcBef>
                <a:spcPts val="0"/>
              </a:spcBef>
              <a:spcAft>
                <a:spcPts val="300"/>
              </a:spcAft>
              <a:buFontTx/>
              <a:buChar char="-"/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позднее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поступлением подготовленных комплектов к научным редакторам и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следствие недостаток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времени на внесения корректив в комплекты по замечаниям научных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редакторов (почти у всех исполнителей); </a:t>
            </a:r>
          </a:p>
          <a:p>
            <a:pPr algn="just" defTabSz="4572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Состояние со сроками поступления материалов в НРС существенно улучшилось, за счет обозначения их в ТЗ (положительные примеры – Урал, Сибирь, Северный Кавказ, ВГУ и др.). Однако часто затягиваются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длительное время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сроки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исправления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замечаний принятых (одобренных, рекомендованных к исполнению) материалов </a:t>
            </a:r>
            <a:r>
              <a:rPr lang="ru-RU" sz="12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Госгеолкарт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2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4572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Отмечаются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случаи частичного учета замечаний НРС и безответственные справки руководителей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предприятий, ответственных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исполнителей работ о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якобы </a:t>
            </a:r>
            <a:r>
              <a:rPr lang="ru-RU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внесеных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материалы всех необходимых исправлений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протоколам НР.</a:t>
            </a:r>
          </a:p>
          <a:p>
            <a:pPr algn="just" defTabSz="4572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этом случае материалы не рассматриваются и возвращаются исполнителям.</a:t>
            </a:r>
            <a:endParaRPr lang="ru-RU" sz="12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385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81947" y="-45683"/>
            <a:ext cx="8780106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Должники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НРС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квартал 20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итогам рассмотрения листов  ГК-1000/3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ГК-200/2 </a:t>
            </a:r>
            <a:endParaRPr lang="ru-RU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02" y="241319"/>
            <a:ext cx="8300618" cy="610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35" y="3814532"/>
            <a:ext cx="8256151" cy="1495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02" y="5486400"/>
            <a:ext cx="8322951" cy="137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528" y="5221441"/>
            <a:ext cx="8201191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18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08720"/>
            <a:ext cx="6306176" cy="487686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79388" y="76200"/>
            <a:ext cx="815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000000"/>
                </a:solidFill>
                <a:latin typeface="Arial" panose="020B0604020202020204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885101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7" name="Picture 15" descr="Ris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1208455"/>
            <a:ext cx="8262531" cy="5641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3" name="Rectangle 34"/>
          <p:cNvSpPr>
            <a:spLocks noChangeArrowheads="1"/>
          </p:cNvSpPr>
          <p:nvPr/>
        </p:nvSpPr>
        <p:spPr bwMode="auto">
          <a:xfrm>
            <a:off x="736442" y="44645"/>
            <a:ext cx="7991475" cy="338554"/>
          </a:xfrm>
          <a:prstGeom prst="rect">
            <a:avLst/>
          </a:prstGeom>
          <a:solidFill>
            <a:srgbClr val="F69636">
              <a:alpha val="2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ru-RU" sz="1600" b="1" dirty="0">
                <a:latin typeface="+mj-lt"/>
                <a:ea typeface="+mj-ea"/>
                <a:cs typeface="+mj-cs"/>
              </a:rPr>
              <a:t>Серийные легенды </a:t>
            </a:r>
            <a:r>
              <a:rPr lang="en-US" sz="1600" b="1" dirty="0" smtClean="0">
                <a:latin typeface="+mj-lt"/>
                <a:ea typeface="+mj-ea"/>
                <a:cs typeface="+mj-cs"/>
              </a:rPr>
              <a:t>- </a:t>
            </a:r>
            <a:r>
              <a:rPr lang="ru-RU" sz="1600" b="1" dirty="0" smtClean="0">
                <a:latin typeface="+mj-lt"/>
                <a:ea typeface="+mj-ea"/>
                <a:cs typeface="+mj-cs"/>
              </a:rPr>
              <a:t>основа </a:t>
            </a:r>
            <a:r>
              <a:rPr lang="ru-RU" sz="1600" b="1" dirty="0">
                <a:latin typeface="+mj-lt"/>
                <a:ea typeface="+mj-ea"/>
                <a:cs typeface="+mj-cs"/>
              </a:rPr>
              <a:t>российской модели геологической картографии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59832" y="950556"/>
            <a:ext cx="3518912" cy="26161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 wrap="none" anchor="ctr">
            <a:spAutoFit/>
          </a:bodyPr>
          <a:lstStyle/>
          <a:p>
            <a:r>
              <a:rPr lang="ru-RU" altLang="ru-RU" sz="1100" b="1" dirty="0" smtClean="0"/>
              <a:t>Обязательные </a:t>
            </a:r>
            <a:r>
              <a:rPr lang="ru-RU" altLang="ru-RU" sz="1100" b="1" dirty="0"/>
              <a:t>компоненты серийной легенды</a:t>
            </a:r>
            <a:r>
              <a:rPr lang="ru-RU" altLang="ru-RU" sz="1100" dirty="0"/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425654"/>
            <a:ext cx="9155119" cy="43088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1" algn="just">
              <a:spcAft>
                <a:spcPts val="0"/>
              </a:spcAft>
            </a:pPr>
            <a:r>
              <a:rPr lang="ru-RU" sz="1100" b="1" dirty="0" smtClean="0">
                <a:latin typeface="+mn-lt"/>
                <a:ea typeface="Times New Roman" panose="02020603050405020304" pitchFamily="18" charset="0"/>
              </a:rPr>
              <a:t>Серийные легенды обеспечивают </a:t>
            </a:r>
            <a:r>
              <a:rPr lang="ru-RU" sz="1100" b="1" dirty="0">
                <a:latin typeface="+mn-lt"/>
                <a:ea typeface="Times New Roman" panose="02020603050405020304" pitchFamily="18" charset="0"/>
              </a:rPr>
              <a:t>необходимую унификацию содержания и стандартизацию картографического изображения геологической информации </a:t>
            </a:r>
            <a:r>
              <a:rPr lang="ru-RU" sz="1100" b="1" dirty="0" err="1">
                <a:latin typeface="+mn-lt"/>
                <a:ea typeface="Times New Roman" panose="02020603050405020304" pitchFamily="18" charset="0"/>
              </a:rPr>
              <a:t>Госгеолкарт</a:t>
            </a:r>
            <a:r>
              <a:rPr lang="ru-RU" sz="1100" b="1" dirty="0">
                <a:latin typeface="+mn-lt"/>
                <a:ea typeface="Times New Roman" panose="02020603050405020304" pitchFamily="18" charset="0"/>
              </a:rPr>
              <a:t> и преемственность Госгеолкарт-200/2 и -1000/3. </a:t>
            </a:r>
            <a:endParaRPr lang="ru-RU" sz="1100" b="1" dirty="0"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Ris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03263"/>
            <a:ext cx="8568952" cy="61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0" y="0"/>
            <a:ext cx="9144000" cy="585787"/>
          </a:xfrm>
          <a:prstGeom prst="rect">
            <a:avLst/>
          </a:prstGeom>
          <a:solidFill>
            <a:srgbClr val="FF9E01">
              <a:alpha val="4200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lvl="0" algn="ctr" eaLnBrk="1" hangingPunct="1">
              <a:defRPr sz="1600" b="1">
                <a:solidFill>
                  <a:srgbClr val="333333"/>
                </a:solidFill>
                <a:latin typeface="+mn-lt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ru-RU" altLang="ru-RU" sz="1400" dirty="0"/>
              <a:t>СЕРИЙНАЯ ЛЕГЕНДА – ОСНОВА ВЗАИМОУВЯЗКИ КАРТОГРАФИРУЕМЫХ ПОДРАЗДЕЛЕНИЙ </a:t>
            </a:r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2627784" y="447287"/>
            <a:ext cx="3488712" cy="276999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/>
              <a:t>Основные компоненты серийной легенды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8518"/>
            <a:ext cx="9144000" cy="654096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5772633" y="5768840"/>
            <a:ext cx="3209603" cy="792088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Цифровые версии </a:t>
            </a:r>
            <a:r>
              <a:rPr lang="ru-RU" sz="14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серийных легенд</a:t>
            </a: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доступны </a:t>
            </a:r>
            <a:r>
              <a:rPr lang="en-US" sz="1400" kern="0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http</a:t>
            </a:r>
            <a:r>
              <a:rPr lang="en-US" sz="14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://slegends.vsegei.ru/</a:t>
            </a:r>
            <a:endParaRPr lang="ru-RU" sz="14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9756" y="809272"/>
            <a:ext cx="5400600" cy="4075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just"/>
            <a:r>
              <a:rPr lang="ru-RU" altLang="ru-RU" sz="1200" b="1" kern="0" dirty="0" smtClean="0">
                <a:solidFill>
                  <a:srgbClr val="0070C0"/>
                </a:solidFill>
                <a:latin typeface="+mn-lt"/>
              </a:rPr>
              <a:t>Территория России районирована на 20 серийных легенд ГК-1000/3</a:t>
            </a:r>
          </a:p>
          <a:p>
            <a:pPr algn="just"/>
            <a:r>
              <a:rPr lang="ru-RU" altLang="ru-RU" sz="1200" b="1" kern="0" dirty="0" smtClean="0">
                <a:solidFill>
                  <a:srgbClr val="0070C0"/>
                </a:solidFill>
                <a:latin typeface="+mn-lt"/>
              </a:rPr>
              <a:t>и 97  серийных легенд для ГК-200/2</a:t>
            </a:r>
          </a:p>
        </p:txBody>
      </p:sp>
    </p:spTree>
    <p:extLst>
      <p:ext uri="{BB962C8B-B14F-4D97-AF65-F5344CB8AC3E}">
        <p14:creationId xmlns:p14="http://schemas.microsoft.com/office/powerpoint/2010/main" val="238025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0725"/>
          </a:xfrm>
          <a:solidFill>
            <a:srgbClr val="F69636">
              <a:alpha val="22000"/>
            </a:srgbClr>
          </a:solidFill>
          <a:ln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НОРМАТИВНО-МЕТОДИЧЕСКИЕ ДОКУМЕНТЫ ПО ОБЕСПЕЧЕНИЮ ПРОВЕДЕНИЯ РАБОТ ПО ГСР-200 И ПОДГОТОВКЕ К ИЗДАНИЮ ГОСГЕОЛКАРТ-200/2 и 1000/3</a:t>
            </a:r>
          </a:p>
        </p:txBody>
      </p:sp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2883" y="2892213"/>
            <a:ext cx="2198574" cy="3183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0479" y="3261601"/>
            <a:ext cx="2308348" cy="333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02566" y="772785"/>
            <a:ext cx="8964613" cy="801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just"/>
            <a:r>
              <a:rPr lang="ru-RU" altLang="ru-RU" sz="1600" kern="0" dirty="0" smtClean="0">
                <a:solidFill>
                  <a:schemeClr val="tx1"/>
                </a:solidFill>
                <a:latin typeface="+mn-lt"/>
              </a:rPr>
              <a:t>Первая группа - </a:t>
            </a:r>
            <a:r>
              <a:rPr lang="ru-RU" altLang="ru-RU" sz="1600" b="1" kern="0" dirty="0" smtClean="0">
                <a:solidFill>
                  <a:schemeClr val="tx1"/>
                </a:solidFill>
                <a:latin typeface="+mn-lt"/>
              </a:rPr>
              <a:t>ОБЯЗАТЕЛЬНЫЕ НОРМАТИВНО-МЕТОДИЧЕСКИЕ ДОКУМЕНТЫ </a:t>
            </a:r>
            <a:r>
              <a:rPr lang="ru-RU" altLang="ru-RU" sz="1600" kern="0" dirty="0" smtClean="0">
                <a:solidFill>
                  <a:schemeClr val="tx1"/>
                </a:solidFill>
                <a:latin typeface="+mn-lt"/>
              </a:rPr>
              <a:t>по обеспечению проведения работ и подготовке к изданию Госгеолкарт-200/2 и -1000/3, входящие в оценочные параметры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288" y="1640569"/>
            <a:ext cx="4085670" cy="338554"/>
          </a:xfrm>
          <a:prstGeom prst="rect">
            <a:avLst/>
          </a:prstGeom>
          <a:solidFill>
            <a:srgbClr val="F69636">
              <a:alpha val="70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Актуализированы и переизданы в 2019 г.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718721" y="2574757"/>
            <a:ext cx="4348458" cy="338554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Подготовлены изданы  в   2015 г. 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4439" y="2892213"/>
            <a:ext cx="2498444" cy="3645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11" y="2045121"/>
            <a:ext cx="2383768" cy="34001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4211" y="6431066"/>
            <a:ext cx="6590003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Актуализируются в 2021 г.</a:t>
            </a:r>
            <a:endParaRPr lang="ru-RU" sz="1600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6641735" y="1433856"/>
            <a:ext cx="2483893" cy="104747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Цифровые версии документов доступны </a:t>
            </a:r>
            <a:r>
              <a:rPr kumimoji="0" lang="en-US" b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6"/>
              </a:rPr>
              <a:t>http://vsegei.ru/ru/info/</a:t>
            </a:r>
            <a:endParaRPr kumimoji="0" lang="ru-RU" b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normdocs</a:t>
            </a:r>
            <a:r>
              <a:rPr lang="en-US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/</a:t>
            </a:r>
            <a:endParaRPr lang="ru-RU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67901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0249"/>
            <a:ext cx="9144000" cy="686469"/>
          </a:xfrm>
        </p:spPr>
        <p:txBody>
          <a:bodyPr/>
          <a:lstStyle/>
          <a:p>
            <a:pPr algn="just"/>
            <a:r>
              <a:rPr lang="ru-RU" altLang="ru-RU" sz="1400" dirty="0" smtClean="0"/>
              <a:t>Вторая группа - нормативно-методические </a:t>
            </a:r>
            <a:r>
              <a:rPr lang="ru-RU" altLang="ru-RU" sz="1400" b="1" dirty="0" smtClean="0"/>
              <a:t>ДОКУМЕНТЫ РЕГЛАМЕНТИРУЮЩИЕ ЦИФРОВУЮ СТРУКТУРУ ГОСГЕОЛКАРТ</a:t>
            </a:r>
            <a:r>
              <a:rPr lang="ru-RU" altLang="ru-RU" sz="1400" dirty="0" smtClean="0"/>
              <a:t> и переход на новые инновационные технологии, в частности, на цифровое издание </a:t>
            </a:r>
            <a:r>
              <a:rPr lang="ru-RU" altLang="ru-RU" sz="1400" dirty="0" err="1" smtClean="0"/>
              <a:t>Госгеолкарт</a:t>
            </a:r>
            <a:endParaRPr lang="ru-RU" altLang="ru-RU" sz="1400" dirty="0" smtClean="0"/>
          </a:p>
        </p:txBody>
      </p:sp>
      <p:sp>
        <p:nvSpPr>
          <p:cNvPr id="9223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-1765300" y="64484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1153AD0-A9A8-4984-9721-A663C01EC76D}" type="slidenum">
              <a:rPr lang="ru-RU" altLang="ru-RU" b="1" smtClean="0">
                <a:solidFill>
                  <a:schemeClr val="bg1"/>
                </a:solidFill>
              </a:rPr>
              <a:pPr/>
              <a:t>7</a:t>
            </a:fld>
            <a:endParaRPr lang="ru-RU" altLang="ru-RU" b="1" smtClean="0">
              <a:solidFill>
                <a:schemeClr val="bg1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140" y="2035365"/>
            <a:ext cx="2667262" cy="386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42923"/>
            <a:ext cx="2592288" cy="384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solidFill>
            <a:srgbClr val="F69636">
              <a:alpha val="2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altLang="ru-RU" sz="1600" b="1" kern="0" smtClean="0">
                <a:solidFill>
                  <a:schemeClr val="tx1"/>
                </a:solidFill>
              </a:rPr>
              <a:t>НОРМАТИВНО-МЕТОДИЧЕСКИЕ ДОКУМЕНТЫ ПО ОБЕСПЕЧЕНИЮ ПРОВЕДЕНИЯ РАБОТ ПО ГСР-200 И ПОДГОТОВКЕ К ИЗДАНИЮ ГОСГЕОЛКАРТ-200/2 и 1000/3</a:t>
            </a:r>
            <a:endParaRPr lang="ru-RU" altLang="ru-RU" sz="1600" b="1" kern="0" dirty="0" smtClean="0">
              <a:solidFill>
                <a:schemeClr val="tx1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4341867" y="1236862"/>
            <a:ext cx="4624694" cy="613813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Цифровые версии документов доступны </a:t>
            </a:r>
            <a:r>
              <a:rPr kumimoji="0" lang="en-US" sz="1400" b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4"/>
              </a:rPr>
              <a:t>http://vsegei.ru/ru/info/</a:t>
            </a:r>
            <a:r>
              <a:rPr kumimoji="0" lang="ru-RU" sz="1400" b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1400" kern="0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normdocs</a:t>
            </a:r>
            <a:r>
              <a:rPr lang="en-US" sz="14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/</a:t>
            </a:r>
            <a:endParaRPr lang="ru-RU" sz="14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3132" y="2054077"/>
            <a:ext cx="1611082" cy="307777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/>
              <a:t>Изданы в 2015 г. </a:t>
            </a:r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85" y="1955832"/>
            <a:ext cx="3026511" cy="43316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5887" y="1405070"/>
            <a:ext cx="2757506" cy="523220"/>
          </a:xfrm>
          <a:prstGeom prst="rect">
            <a:avLst/>
          </a:prstGeom>
          <a:solidFill>
            <a:srgbClr val="F69636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Актуализированы </a:t>
            </a:r>
          </a:p>
          <a:p>
            <a:pPr algn="ctr"/>
            <a:r>
              <a:rPr lang="ru-RU" sz="1400" dirty="0" smtClean="0"/>
              <a:t>и переизданы в 2019 г.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4211" y="6448424"/>
            <a:ext cx="5877191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Актуализируются в 2021 г.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8003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00696"/>
            <a:ext cx="2530424" cy="357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986" y="2118603"/>
            <a:ext cx="2542636" cy="3596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66857"/>
            <a:ext cx="9144000" cy="1143000"/>
          </a:xfrm>
        </p:spPr>
        <p:txBody>
          <a:bodyPr/>
          <a:lstStyle/>
          <a:p>
            <a:pPr algn="just"/>
            <a:r>
              <a:rPr lang="ru-RU" altLang="ru-RU" sz="1600" dirty="0" smtClean="0"/>
              <a:t>Третья группа - </a:t>
            </a:r>
            <a:r>
              <a:rPr lang="ru-RU" altLang="ru-RU" sz="1600" b="1" dirty="0" smtClean="0"/>
              <a:t>ПОСОБИЯ ПО ТЕХНОЛОГИЯМ </a:t>
            </a:r>
            <a:r>
              <a:rPr lang="ru-RU" altLang="ru-RU" sz="1600" dirty="0" smtClean="0"/>
              <a:t>выполнения отдельных видов картосоставительских, камеральных и полевых работ, которые нацелены на обучение, прежде всего, молодых геологов и специалистов-картографов</a:t>
            </a:r>
          </a:p>
        </p:txBody>
      </p:sp>
      <p:sp>
        <p:nvSpPr>
          <p:cNvPr id="1024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-1765300" y="6524625"/>
            <a:ext cx="213360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1DD2614-998F-4003-9FED-52BD5EF19DAA}" type="slidenum">
              <a:rPr lang="ru-RU" altLang="ru-RU" b="1" smtClean="0">
                <a:solidFill>
                  <a:schemeClr val="bg1"/>
                </a:solidFill>
              </a:rPr>
              <a:pPr/>
              <a:t>8</a:t>
            </a:fld>
            <a:endParaRPr lang="ru-RU" altLang="ru-RU" b="1" smtClean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10515"/>
            <a:ext cx="9144000" cy="720725"/>
          </a:xfrm>
          <a:prstGeom prst="rect">
            <a:avLst/>
          </a:prstGeom>
          <a:solidFill>
            <a:srgbClr val="F69636">
              <a:alpha val="2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altLang="ru-RU" sz="1600" b="1" kern="0" dirty="0" smtClean="0">
                <a:solidFill>
                  <a:schemeClr val="tx1"/>
                </a:solidFill>
              </a:rPr>
              <a:t>НОРМАТИВНО-МЕТОДИЧЕСКИЕ ДОКУМЕНТЫ ПО ОБЕСПЕЧЕНИЮ ПРОВЕДЕНИЯ РАБОТ ПО ГСР-200 И ПОДГОТОВКЕ К ИЗДАНИЮ ГОСГЕОЛКАРТ-200/2 и 1000/3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9713" y="2711070"/>
            <a:ext cx="1778436" cy="584775"/>
          </a:xfrm>
          <a:prstGeom prst="rect">
            <a:avLst/>
          </a:prstGeom>
          <a:solidFill>
            <a:srgbClr val="FF9E01">
              <a:alpha val="71000"/>
            </a:srgbClr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Подготовлено и </a:t>
            </a:r>
          </a:p>
          <a:p>
            <a:r>
              <a:rPr lang="ru-RU" sz="1600" dirty="0" smtClean="0"/>
              <a:t>издано в 2017 г.</a:t>
            </a:r>
            <a:endParaRPr lang="ru-RU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39552" y="1540580"/>
            <a:ext cx="3438442" cy="338554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Подготовлены и изданы в 2015 г.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6646" y="2470876"/>
            <a:ext cx="2587363" cy="3550411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6478236" y="3472089"/>
          <a:ext cx="2645617" cy="3373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PHOTO-PAINT" r:id="rId6" imgW="5318640" imgH="6781680" progId="CorelPHOTOPAINT.Image.17">
                  <p:embed/>
                </p:oleObj>
              </mc:Choice>
              <mc:Fallback>
                <p:oleObj name="PHOTO-PAINT" r:id="rId6" imgW="5318640" imgH="6781680" progId="CorelPHOTOPAINT.Image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78236" y="3472089"/>
                        <a:ext cx="2645617" cy="3373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246646" y="1900696"/>
            <a:ext cx="2456748" cy="523220"/>
          </a:xfrm>
          <a:prstGeom prst="rect">
            <a:avLst/>
          </a:prstGeom>
          <a:solidFill>
            <a:srgbClr val="F69636">
              <a:alpha val="7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Актуализированы </a:t>
            </a:r>
          </a:p>
          <a:p>
            <a:pPr algn="ctr"/>
            <a:r>
              <a:rPr lang="ru-RU" sz="1400" dirty="0" smtClean="0"/>
              <a:t>и переизданы в 2019 г.</a:t>
            </a:r>
            <a:endParaRPr lang="ru-RU" sz="1400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 bwMode="auto">
          <a:xfrm>
            <a:off x="109885" y="5954908"/>
            <a:ext cx="3886490" cy="61343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Цифровые версии документов доступны </a:t>
            </a:r>
            <a:r>
              <a:rPr kumimoji="0" lang="en-US" sz="1400" b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8"/>
              </a:rPr>
              <a:t>http://vsegei.ru/ru/info/</a:t>
            </a:r>
            <a:r>
              <a:rPr lang="en-US" sz="1400" kern="0" dirty="0" err="1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normdocs</a:t>
            </a:r>
            <a:r>
              <a:rPr lang="en-US" sz="14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/</a:t>
            </a:r>
            <a:endParaRPr lang="ru-RU" sz="14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0443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148" y="2222712"/>
            <a:ext cx="5327346" cy="3812803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20725"/>
          </a:xfrm>
          <a:prstGeom prst="rect">
            <a:avLst/>
          </a:prstGeom>
          <a:solidFill>
            <a:srgbClr val="F69636">
              <a:alpha val="22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ru-RU" altLang="ru-RU" sz="1600" b="1" kern="0" smtClean="0">
                <a:solidFill>
                  <a:schemeClr val="tx1"/>
                </a:solidFill>
              </a:rPr>
              <a:t>НОРМАТИВНО-МЕТОДИЧЕСКИЕ ДОКУМЕНТЫ ПО ОБЕСПЕЧЕНИЮ ПРОВЕДЕНИЯ РАБОТ ПО ГСР-200 И ПОДГОТОВКЕ К ИЗДАНИЮ ГОСГЕОЛКАРТ-200/2 и 1000/3</a:t>
            </a:r>
            <a:endParaRPr lang="ru-RU" altLang="ru-RU" sz="1600" b="1" kern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548680"/>
            <a:ext cx="9036496" cy="888462"/>
          </a:xfrm>
        </p:spPr>
        <p:txBody>
          <a:bodyPr/>
          <a:lstStyle/>
          <a:p>
            <a:pPr algn="just"/>
            <a:r>
              <a:rPr lang="ru-RU" altLang="ru-RU" sz="1600" dirty="0" smtClean="0"/>
              <a:t> Третья группа: </a:t>
            </a:r>
            <a:r>
              <a:rPr lang="ru-RU" altLang="ru-RU" sz="1600" b="1" dirty="0" smtClean="0"/>
              <a:t>ТИПОВЫЕ МАКЕТЫ ОФОРМЛЕНИЯ</a:t>
            </a:r>
            <a:r>
              <a:rPr lang="ru-RU" altLang="ru-RU" sz="1600" dirty="0" smtClean="0"/>
              <a:t> дают примеры оформления завершенных комплектов </a:t>
            </a:r>
            <a:r>
              <a:rPr lang="ru-RU" altLang="ru-RU" sz="1600" dirty="0" err="1" smtClean="0"/>
              <a:t>Госгеолкарт</a:t>
            </a:r>
            <a:r>
              <a:rPr lang="ru-RU" altLang="ru-RU" sz="1600" dirty="0" smtClean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1" y="1546404"/>
            <a:ext cx="5364088" cy="36999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1269405"/>
            <a:ext cx="2969659" cy="276999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Пример макета ГК складчатой области</a:t>
            </a:r>
            <a:endParaRPr lang="ru-R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652120" y="1861054"/>
            <a:ext cx="2758576" cy="276999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Пример макета КЧО (горы-равнина)</a:t>
            </a:r>
            <a:endParaRPr lang="ru-RU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3290500"/>
            <a:ext cx="5292080" cy="35605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64435" y="3290500"/>
            <a:ext cx="3182731" cy="276999"/>
          </a:xfrm>
          <a:prstGeom prst="rect">
            <a:avLst/>
          </a:prstGeom>
          <a:solidFill>
            <a:srgbClr val="FFCC99"/>
          </a:solidFill>
        </p:spPr>
        <p:txBody>
          <a:bodyPr wrap="none" rtlCol="0">
            <a:spAutoFit/>
          </a:bodyPr>
          <a:lstStyle/>
          <a:p>
            <a:r>
              <a:rPr lang="ru-RU" sz="1200" dirty="0" smtClean="0"/>
              <a:t>Пример макета КЗПИ складчатой области</a:t>
            </a:r>
            <a:endParaRPr lang="ru-RU" sz="1200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560146" y="5773606"/>
            <a:ext cx="2483893" cy="1047479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Цифровые версии документов доступны </a:t>
            </a:r>
            <a:r>
              <a:rPr kumimoji="0" lang="en-US" b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5"/>
              </a:rPr>
              <a:t>http://vsegei.ru/ru/info/</a:t>
            </a:r>
            <a:endParaRPr kumimoji="0" lang="ru-RU" b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normdocs</a:t>
            </a:r>
            <a:r>
              <a:rPr lang="en-US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/</a:t>
            </a:r>
            <a:endParaRPr lang="ru-RU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78301216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3143</TotalTime>
  <Words>2281</Words>
  <Application>Microsoft Office PowerPoint</Application>
  <PresentationFormat>Экран (4:3)</PresentationFormat>
  <Paragraphs>255</Paragraphs>
  <Slides>33</Slides>
  <Notes>12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Calibri</vt:lpstr>
      <vt:lpstr>Geolnise</vt:lpstr>
      <vt:lpstr>Times New Roman</vt:lpstr>
      <vt:lpstr>Оформление по умолчанию</vt:lpstr>
      <vt:lpstr>PHOTO-PAINT</vt:lpstr>
      <vt:lpstr>CorelDRAW</vt:lpstr>
      <vt:lpstr>CorelDRAW.Graphic.12</vt:lpstr>
      <vt:lpstr>Презентация PowerPoint</vt:lpstr>
      <vt:lpstr>Презентация PowerPoint</vt:lpstr>
      <vt:lpstr>НОРМАТИВНО-МЕТОДИЧЕСКИЕ ДОКУМЕНТЫ ПО ОБЕСПЕЧЕНИЮ ПРОВЕДЕНИЯ РАБОТ ПО ГСР-200 И ПОДГОТОВКЕ К ИЗДАНИЮ ГОСГЕОЛКАРТ-200/2 и 1000/3</vt:lpstr>
      <vt:lpstr>Презентация PowerPoint</vt:lpstr>
      <vt:lpstr>Презентация PowerPoint</vt:lpstr>
      <vt:lpstr>НОРМАТИВНО-МЕТОДИЧЕСКИЕ ДОКУМЕНТЫ ПО ОБЕСПЕЧЕНИЮ ПРОВЕДЕНИЯ РАБОТ ПО ГСР-200 И ПОДГОТОВКЕ К ИЗДАНИЮ ГОСГЕОЛКАРТ-200/2 и 1000/3</vt:lpstr>
      <vt:lpstr>Вторая группа - нормативно-методические ДОКУМЕНТЫ РЕГЛАМЕНТИРУЮЩИЕ ЦИФРОВУЮ СТРУКТУРУ ГОСГЕОЛКАРТ и переход на новые инновационные технологии, в частности, на цифровое издание Госгеолкарт</vt:lpstr>
      <vt:lpstr>Третья группа - ПОСОБИЯ ПО ТЕХНОЛОГИЯМ выполнения отдельных видов картосоставительских, камеральных и полевых работ, которые нацелены на обучение, прежде всего, молодых геологов и специалистов-картографов</vt:lpstr>
      <vt:lpstr> Третья группа: ТИПОВЫЕ МАКЕТЫ ОФОРМЛЕНИЯ дают примеры оформления завершенных комплектов Госгеолкарт.</vt:lpstr>
      <vt:lpstr>Четвертая группа группа: ЭЛЕКТРОННЫЕ СПРАВОЧНИКИ – ОПРЕДЕЛИТЕЛИ по различным группам пород и минералов</vt:lpstr>
      <vt:lpstr>Нормативно-методические документы в стадии апробации:</vt:lpstr>
      <vt:lpstr>Презентация PowerPoint</vt:lpstr>
      <vt:lpstr>MapDesigner вер. 5.02. Внедренные в ArcMap элементы управления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vsegei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природных ресурсов и экологии Российской Федерации Федеральное агентство по неропользованию – Роснедра Научно-редакционный  совет по геологическому картированию территории Российской Федерации Федерального агентства по недропользованию (НРС Роснедра)</dc:title>
  <dc:creator>Беза</dc:creator>
  <cp:lastModifiedBy>Шишкин Михаил Александрович</cp:lastModifiedBy>
  <cp:revision>196</cp:revision>
  <cp:lastPrinted>2021-04-28T09:12:38Z</cp:lastPrinted>
  <dcterms:created xsi:type="dcterms:W3CDTF">2013-04-12T11:36:40Z</dcterms:created>
  <dcterms:modified xsi:type="dcterms:W3CDTF">2021-04-28T09:33:52Z</dcterms:modified>
</cp:coreProperties>
</file>