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1" r:id="rId3"/>
    <p:sldId id="293" r:id="rId4"/>
    <p:sldId id="294" r:id="rId5"/>
    <p:sldId id="295" r:id="rId6"/>
    <p:sldId id="296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6" r:id="rId21"/>
    <p:sldId id="312" r:id="rId22"/>
    <p:sldId id="313" r:id="rId23"/>
    <p:sldId id="314" r:id="rId24"/>
    <p:sldId id="317" r:id="rId25"/>
    <p:sldId id="315" r:id="rId26"/>
    <p:sldId id="319" r:id="rId27"/>
    <p:sldId id="318" r:id="rId28"/>
    <p:sldId id="292" r:id="rId29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66"/>
    <a:srgbClr val="FF9999"/>
    <a:srgbClr val="FF9966"/>
    <a:srgbClr val="FF5050"/>
    <a:srgbClr val="339933"/>
    <a:srgbClr val="99FF99"/>
    <a:srgbClr val="00FF00"/>
    <a:srgbClr val="66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842"/>
    </p:cViewPr>
  </p:sorterViewPr>
  <p:notesViewPr>
    <p:cSldViewPr>
      <p:cViewPr varScale="1">
        <p:scale>
          <a:sx n="53" d="100"/>
          <a:sy n="53" d="100"/>
        </p:scale>
        <p:origin x="-1890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DE95FF40-1389-4E51-AFF0-A26B6931AB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6935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1FB64E-126A-4BBC-818D-8461812605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522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1FB64E-126A-4BBC-818D-846181260558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417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1FB64E-126A-4BBC-818D-846181260558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4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7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43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4" name="Picture 2" descr="Картинки по запросу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33400"/>
            <a:ext cx="10096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Rectangle 2"/>
          <p:cNvSpPr txBox="1">
            <a:spLocks noChangeArrowheads="1"/>
          </p:cNvSpPr>
          <p:nvPr userDrawn="1"/>
        </p:nvSpPr>
        <p:spPr bwMode="auto">
          <a:xfrm>
            <a:off x="1403350" y="325438"/>
            <a:ext cx="77406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>
                <a:solidFill>
                  <a:schemeClr val="tx2"/>
                </a:solidFill>
              </a:rPr>
              <a:t>Управление геологических основ, науки и информатики</a:t>
            </a:r>
          </a:p>
        </p:txBody>
      </p:sp>
      <p:sp>
        <p:nvSpPr>
          <p:cNvPr id="96" name="TextBox 95"/>
          <p:cNvSpPr txBox="1">
            <a:spLocks noChangeArrowheads="1"/>
          </p:cNvSpPr>
          <p:nvPr userDrawn="1"/>
        </p:nvSpPr>
        <p:spPr bwMode="auto">
          <a:xfrm>
            <a:off x="173038" y="90488"/>
            <a:ext cx="13747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altLang="ru-RU" sz="2200" b="1">
                <a:solidFill>
                  <a:schemeClr val="tx2"/>
                </a:solidFill>
              </a:rPr>
              <a:t>Роснедра</a:t>
            </a:r>
          </a:p>
        </p:txBody>
      </p:sp>
      <p:sp>
        <p:nvSpPr>
          <p:cNvPr id="9634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9634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97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8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9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B1D53-F0DF-4A86-A41B-3C9BE162F6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02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13156-6C98-4161-BF84-CEC3B9EFF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60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BCB0-BC07-4977-A159-84A158323F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417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DAA7E-28EA-4162-B552-4D6C6131B0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711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1258888" y="203200"/>
            <a:ext cx="720090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i="1" dirty="0">
                <a:solidFill>
                  <a:schemeClr val="tx2"/>
                </a:solidFill>
              </a:rPr>
              <a:t>Повышение эффективности работ</a:t>
            </a:r>
          </a:p>
          <a:p>
            <a:pPr algn="ctr" eaLnBrk="1" hangingPunct="1">
              <a:defRPr/>
            </a:pPr>
            <a:r>
              <a:rPr lang="ru-RU" altLang="ru-RU" sz="2000" b="1" i="1" dirty="0">
                <a:solidFill>
                  <a:schemeClr val="tx2"/>
                </a:solidFill>
              </a:rPr>
              <a:t>по сводному и обзорному картографированию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 userDrawn="1"/>
        </p:nvSpPr>
        <p:spPr bwMode="auto">
          <a:xfrm>
            <a:off x="250825" y="44450"/>
            <a:ext cx="865188" cy="863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pic>
        <p:nvPicPr>
          <p:cNvPr id="6" name="Picture 2" descr="Картинки по запросу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06363"/>
            <a:ext cx="719137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554509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1C051F6-CF4D-4D14-84A1-EB7EFB9DF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4500D-B38F-4956-96BD-5BF73E154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077046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4500D-B38F-4956-96BD-5BF73E154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3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E7B62-43AB-46E7-902A-B79E123CB0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9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95FC0-924C-4E31-8FF4-4F4F4F949F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303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E5F41-5A55-43C7-ABAB-FD54CA7ACB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621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05049-2078-4BB1-855F-1EC771380D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125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BC2C-A451-4BDA-9D6B-C88DC9DD3D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52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7B00-D26C-45BA-84F5-829AEF58EA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48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AEF74F-E1AE-4C96-B4A0-E4C6E973ED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C:\My Documents\bits\earth.GIF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1547664" y="2042344"/>
            <a:ext cx="7535723" cy="1890712"/>
          </a:xfrm>
        </p:spPr>
        <p:txBody>
          <a:bodyPr/>
          <a:lstStyle/>
          <a:p>
            <a:pPr algn="r" eaLnBrk="1" hangingPunct="1"/>
            <a:r>
              <a:rPr lang="ru-RU" altLang="ru-RU" sz="3000" b="1" dirty="0"/>
              <a:t>Повышение эффективности работ по сводному и обзорному картографированию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283968" y="3861048"/>
            <a:ext cx="4728247" cy="231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90700" indent="-1790700">
              <a:defRPr/>
            </a:pPr>
            <a:r>
              <a:rPr lang="ru-RU" altLang="ru-RU" sz="2400" b="1" kern="0" dirty="0"/>
              <a:t>Тарасов Алексей Всеволодович</a:t>
            </a:r>
          </a:p>
          <a:p>
            <a:pPr marL="1790700" indent="-1790700">
              <a:defRPr/>
            </a:pPr>
            <a:endParaRPr lang="ru-RU" altLang="ru-RU" sz="2200" b="1" kern="0" dirty="0"/>
          </a:p>
          <a:p>
            <a:pPr marL="1790700" indent="-1790700">
              <a:defRPr/>
            </a:pPr>
            <a:endParaRPr lang="ru-RU" altLang="ru-RU" sz="2200" b="1" kern="0" dirty="0"/>
          </a:p>
          <a:p>
            <a:pPr>
              <a:defRPr/>
            </a:pPr>
            <a:r>
              <a:rPr lang="ru-RU" altLang="ru-RU" sz="2200" kern="0" dirty="0"/>
              <a:t>Заместитель начальника управления – начальник отдела региональных работ Роснедра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959871"/>
            <a:ext cx="4042457" cy="2277441"/>
          </a:xfrm>
          <a:prstGeom prst="rect">
            <a:avLst/>
          </a:prstGeom>
          <a:effectLst>
            <a:softEdge rad="381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Прогнозно-минерагенические карты на ТПИ	1/4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999133"/>
              </p:ext>
            </p:extLst>
          </p:nvPr>
        </p:nvGraphicFramePr>
        <p:xfrm>
          <a:off x="246062" y="1395997"/>
          <a:ext cx="8640963" cy="481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7145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гидротермально-метасоматических формаций России масштаба 1:2 500 000 с объяснительной запиской в виде ГИС-проекта (Arc Map с развернутыми атрибутивными таблицами).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Молчанов А.В.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515509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техногенных месторождений России масштаба 1: 2 500 000 (на примере ТМ благородных и цветных металлов) с объяснительной запиской в виде ГИС-проекта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с развернутыми атрибутивными таблицами)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Васильев С.П.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6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техногенных образований Российской Федерации масштаба 1:2500 000 по важнейшим видам рудных полезных ископаемых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Снежко В.В.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519963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«Минерально-сырьевая база стекольного сырья России» масштаба 1:5000000 (электронная версия)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Корчагина Л.И.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ЦНИИгеонеруд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ПТК ГИС «Минерально-сырьевая база ТНПИ южных регионов Сибири и Дальнего Востока» с соответствующими базами данных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Вафин Р.Ф.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ЦНИИгеонеруд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495938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Сводная карта прогноза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алмазоносности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Сибирской алмазоносной провинции масштаба 1: 2 500 000 с картами-врезками масштаба 1:500 000 на вновь выявленные прогнозируемые кимберлитовые поля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Афанасьев В.П.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ИГМ СО РАН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178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Прогнозно-минерагенические карты на ТПИ	2/4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004702"/>
              </p:ext>
            </p:extLst>
          </p:nvPr>
        </p:nvGraphicFramePr>
        <p:xfrm>
          <a:off x="246062" y="1395997"/>
          <a:ext cx="8640963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71450" marR="0" marT="0" marB="0" anchor="ctr">
                    <a:solidFill>
                      <a:srgbClr val="FF5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Комплект прогнозно-металлогенических на уран карт Балтийского,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Алданского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Анабарского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щитов масштаба 1:1 000 000 с врезками более крупного масштаба на наиболее перспективные структуры и площади для выявления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высокорентабель-ного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уранового оруденения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Миронов Ю.Б.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16891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3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Карты масштаба 1:1 000 000 1:5 00 000 для перспективных на рений провинций: для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медно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и молибден - порфировых - Уральская и Южно-Сибирская провинции; для инфильтрационно-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полиметальных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Подмосковная и Уральская провинции; для медистых песчаников - Полярно-Уральская и Южно-Сибирская провинции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1:1 000 000 - 1:500 000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Кременецкий А.А.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ИМГРЭ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6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Прогнозно-металлогеническая карта на золото на структурно-формационной основе южного складчатого обрамления Сибирской платформы масштаба 1:1000000 с врезками масштаба 1:200000 по основным золоторудным зонам и районам, перспективным на выявление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крупнообъемных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месторождений золота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Падерин П.Г.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493407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7145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ГИС «Минерально-сырьевая база неметаллов России для нефтегазового и металлургического комплексов» - комплект компьютерного информационно-аналитического обеспечения в виде фактографических и картографических баз данных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Сенаторов П.П.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ЦНИИгеонеруд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510707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5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Прогнозно-минерагенические карты на ТПИ	3/4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702446"/>
              </p:ext>
            </p:extLst>
          </p:nvPr>
        </p:nvGraphicFramePr>
        <p:xfrm>
          <a:off x="246062" y="1395997"/>
          <a:ext cx="8790434" cy="5201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90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Прогнозно-металлогенические карты на марганец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фанерозойских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осадочных бассейнов Русской платформы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 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Халезов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А.Б.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ВИМС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475301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7145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Электронные карты полезных ископаемых: алмазов, золота, платиноидов, меди, урана, олова, вольфрама, свинца, цинка, редких металлов, месторождений углеводородного сырья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Мигович И.М.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485185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База данных рудных и нефтегазовых месторождений, связанных с рифовыми, черносланцевыми и галогенными формациями (по состоянию на 01.01.2008 г)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Соболев Н.Н.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Схема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проявленности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региональных признаков древнего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рифтогенеза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и положения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урановорудных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объектов на территории юга Сибири масштаба 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Минеева И.Г.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ВИМС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489398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Карты прогноза глубоко-залегающих рудоносных комплексов и объяснительная записка с оценкой минерагенического потенциала территорий складчатого обрамления Сибирской платформы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Ларичев А.И.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491492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Карты прогноза рудных узлов и зон, связанных с черносланцевыми формациями складчатого обрамления Сибирской платформы (масштабы 1:2 500 000 или 1:1 000 000)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1:1 000 000 - 1:2 500 000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Ларичев А.И.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493105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16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Прогнозно-минерагенические карты на ТПИ	4/4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39577"/>
              </p:ext>
            </p:extLst>
          </p:nvPr>
        </p:nvGraphicFramePr>
        <p:xfrm>
          <a:off x="246062" y="1484784"/>
          <a:ext cx="8790434" cy="3189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90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Прогнозная карта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алмазоносности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Европейской части РФ масштаба 1:2 500 000 с врезками масштаба 1:200 000 на отдельные наиболее перспективные площади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Ваганов В.И.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ЦНИГРИ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492622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рудных узлов и районов России масштаба 1:5 000 000 с обоснованием территорий наиболее перспективных на выявление новых месторождений в гидротермально-метасоматических и метаморфических комплексах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Плющев Е.В.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492742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Прогнозно-металлогенические карты масштаба 1:1 000 000 - 1:500 000 на золото в терригенных черносланцевых комплексах Востока России на основе ГИС-технологий (формат данных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ArcView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1:1 000 000 - 1:500 000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Аристов В.В.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ЦНИГРИ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494552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507" y="4941168"/>
            <a:ext cx="831692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7805738" algn="l"/>
              </a:tabLst>
              <a:defRPr b="1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400" i="1">
                <a:solidFill>
                  <a:schemeClr val="tx2"/>
                </a:solidFill>
              </a:defRPr>
            </a:lvl2pPr>
            <a:lvl3pPr eaLnBrk="0" hangingPunct="0">
              <a:defRPr sz="4400" i="1">
                <a:solidFill>
                  <a:schemeClr val="tx2"/>
                </a:solidFill>
              </a:defRPr>
            </a:lvl3pPr>
            <a:lvl4pPr eaLnBrk="0" hangingPunct="0">
              <a:defRPr sz="4400" i="1">
                <a:solidFill>
                  <a:schemeClr val="tx2"/>
                </a:solidFill>
              </a:defRPr>
            </a:lvl4pPr>
            <a:lvl5pPr eaLnBrk="0" hangingPunct="0">
              <a:defRPr sz="4400" i="1">
                <a:solidFill>
                  <a:schemeClr val="tx2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9pPr>
          </a:lstStyle>
          <a:p>
            <a:r>
              <a:rPr lang="ru-RU" sz="2000" b="0" i="0" dirty="0"/>
              <a:t>Итого: </a:t>
            </a:r>
            <a:r>
              <a:rPr lang="ru-RU" sz="2000" i="0" dirty="0"/>
              <a:t>62</a:t>
            </a:r>
            <a:r>
              <a:rPr lang="ru-RU" sz="2000" b="0" i="0" dirty="0"/>
              <a:t> пользователя геологической информации, начиная с 2000 г.</a:t>
            </a:r>
          </a:p>
        </p:txBody>
      </p:sp>
    </p:spTree>
    <p:extLst>
      <p:ext uri="{BB962C8B-B14F-4D97-AF65-F5344CB8AC3E}">
        <p14:creationId xmlns:p14="http://schemas.microsoft.com/office/powerpoint/2010/main" val="2512755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Прогнозно-минерагенические карты на уголь и УВС	1/3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52607"/>
              </p:ext>
            </p:extLst>
          </p:nvPr>
        </p:nvGraphicFramePr>
        <p:xfrm>
          <a:off x="246062" y="1434469"/>
          <a:ext cx="8790434" cy="53278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90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FF99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угленосности РФ с объяснительной запиской</a:t>
                      </a:r>
                    </a:p>
                  </a:txBody>
                  <a:tcPr marL="0" marR="0" marT="0" marB="0" anchor="ctr">
                    <a:solidFill>
                      <a:srgbClr val="FF99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>
                    <a:solidFill>
                      <a:srgbClr val="FF99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1999</a:t>
                      </a:r>
                    </a:p>
                  </a:txBody>
                  <a:tcPr marL="0" marR="0" marT="0" marB="0" anchor="ctr">
                    <a:solidFill>
                      <a:srgbClr val="FF99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>
                    <a:solidFill>
                      <a:srgbClr val="FF99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Вялов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В.И.</a:t>
                      </a:r>
                    </a:p>
                  </a:txBody>
                  <a:tcPr marL="0" marR="0" marT="0" marB="0" anchor="ctr">
                    <a:solidFill>
                      <a:srgbClr val="FF99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ВНИГРИуголь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99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473096</a:t>
                      </a:r>
                    </a:p>
                  </a:txBody>
                  <a:tcPr marL="0" marR="0" marT="0" marB="0" anchor="ctr">
                    <a:solidFill>
                      <a:srgbClr val="FF99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9999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прогноза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нефтегазоносности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с оценкой ресурсов углеводородов и обоснованием перспективных площадей для постановки региональных геологических, прогнозно-поисковых и поисковых работ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 5 000 000 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 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Соболев Н.Н.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492873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"Угольные бассейны и месторождения Мира"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 мир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Вялов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В.И.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ВНИГРИуголь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475261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месторождений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углегеологического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районирования России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Стрельников С.И.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492856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зон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нефтегазонакопления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с указанием на ней основных типов ловушек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углеводо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-родов для каждой ЗНГН.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Мигурский Ф.А.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ВНИГНИ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513093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Карты (также профили, схемы и др.), отражающие перспективы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нефтегазоносности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недр основных нефтегазоносных провинций России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Тарханов Г.В.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ОАО "НПЦ "Недра"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515566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База данных по угольным объектам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нерас-пределенного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фонда недр основных бас-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сейнов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и месторождений Уральского и Приволжского федеральных округов и Российской Федерации в целом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Старокожева Г.И.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ВНИГРИуголь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515978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нефтегазогеологического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райониро-вания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(в пределах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Непско-Ботуобинской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Предпатомской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Сюгджерской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и Западно-Вилюйской НГО)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Кушмар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И.А.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501820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988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Прогнозно-минерагенические карты на уголь и УВС	2/3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537145"/>
              </p:ext>
            </p:extLst>
          </p:nvPr>
        </p:nvGraphicFramePr>
        <p:xfrm>
          <a:off x="179512" y="1434469"/>
          <a:ext cx="8790434" cy="4658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90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Цифровая карта размещения и изученности сланцевых месторождений Европейской части России с различными информационными слоями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Гипич Л.В.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ВНИГРИуголь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497792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размещения месторождений природных битумов России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 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Шиманский В.К.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Атлас карт геолого-экономического районирования перспективных на нефть и газ территорий и акваторий РФ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Пороскун В.И.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ВНИГНИ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515571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Сводная карта перспектив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нефтегазоносности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зоны сочленения Волго-Уральской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антеклизы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Предуральского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краевого прогиба и Прикаспийской впадины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Жидовинов С.Н.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НВНИИГГ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515493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Схема основных этапов эволюции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палеобассейнов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рифейско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-кайнозойский интервал времени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Фортунатова Н.К.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ВНИГНИ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506850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распространения рифовых формаций территории России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Соболев Н.Н.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прогнозной оценки угленосности России (Европейская часть)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Богомазов В.М.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475648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76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Прогнозно-минерагенические карты на уголь и УВС	3/3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987096"/>
              </p:ext>
            </p:extLst>
          </p:nvPr>
        </p:nvGraphicFramePr>
        <p:xfrm>
          <a:off x="246062" y="1687869"/>
          <a:ext cx="8790434" cy="2821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90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Комплект компьютерных моделей ресурсных карт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нефтегазоносности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(по состоянию на 01.01.2000 г.)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Самсонов В.В.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475459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Карты прогноза состава природных газов основных нефтегазоносных комплексов НГП суши России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Яковлев О.Н.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475253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Цифровая карта размещения и изученности для бассейнов, месторождений, участков и прогнозных площадей горючих сланцев России с различными информационными слоями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Гипич Л.В.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ВНИГРИуголь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515975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507" y="4941168"/>
            <a:ext cx="831692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7805738" algn="l"/>
              </a:tabLst>
              <a:defRPr b="1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400" i="1">
                <a:solidFill>
                  <a:schemeClr val="tx2"/>
                </a:solidFill>
              </a:defRPr>
            </a:lvl2pPr>
            <a:lvl3pPr eaLnBrk="0" hangingPunct="0">
              <a:defRPr sz="4400" i="1">
                <a:solidFill>
                  <a:schemeClr val="tx2"/>
                </a:solidFill>
              </a:defRPr>
            </a:lvl3pPr>
            <a:lvl4pPr eaLnBrk="0" hangingPunct="0">
              <a:defRPr sz="4400" i="1">
                <a:solidFill>
                  <a:schemeClr val="tx2"/>
                </a:solidFill>
              </a:defRPr>
            </a:lvl4pPr>
            <a:lvl5pPr eaLnBrk="0" hangingPunct="0">
              <a:defRPr sz="4400" i="1">
                <a:solidFill>
                  <a:schemeClr val="tx2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9pPr>
          </a:lstStyle>
          <a:p>
            <a:r>
              <a:rPr lang="ru-RU" sz="2000" b="0" i="0" dirty="0"/>
              <a:t>Итого: </a:t>
            </a:r>
            <a:r>
              <a:rPr lang="ru-RU" sz="2000" i="0" dirty="0"/>
              <a:t>55</a:t>
            </a:r>
            <a:r>
              <a:rPr lang="ru-RU" sz="2000" b="0" i="0" dirty="0"/>
              <a:t> пользователя геологической информации, начиная с 1999 г.</a:t>
            </a:r>
          </a:p>
        </p:txBody>
      </p:sp>
    </p:spTree>
    <p:extLst>
      <p:ext uri="{BB962C8B-B14F-4D97-AF65-F5344CB8AC3E}">
        <p14:creationId xmlns:p14="http://schemas.microsoft.com/office/powerpoint/2010/main" val="1458241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Тектонические карты	1/2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155911"/>
              </p:ext>
            </p:extLst>
          </p:nvPr>
        </p:nvGraphicFramePr>
        <p:xfrm>
          <a:off x="179512" y="1395997"/>
          <a:ext cx="8790434" cy="5175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90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Тектоническая карта Урало-Монголо-Охотского складчатого пояса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Шокальский С.П.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486862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Тектоническая и минерагеническая карта Центральной Азии и прилегающих территорий (в пределах России)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Шокальский С.П.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498587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Схема различных типов коры и геологических комплексов - индикаторов геодинамических обстановок (зон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субдукции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зон коллизии, зон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рифтогенеза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Арктика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Лобковский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Л.И.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РАН ИО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им.П.П.Ширшова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507149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Тектоническая карта Северной, Центральной и Восточной Азии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Шокальский С.П.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510972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Схемы тектонического районирования земной коры Урала, Сибири и Дальнего Востока масштаба 1:5000000 (по данным глубинного строения)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Черемисина Е. Н.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ВНИИгеосистем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516003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Актуализированный макет цифровой тектонической карты Циркумполярной Арктики масштаба 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Арктика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Шокальский С.П.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515695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Международная тектоническая карта Азии (ITMA5000)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Шокальский С.П.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524274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Структурно-тектоническая карта Российской Арктики и прилегающих акваторий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1:15 000 000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Арктика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Соболев Н.Н.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524547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Предварительная тектоническая карта структур фундамента Арктики масштаба 1:20 000 000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1:20 000 000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Арктика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Шокальский С.П.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519757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148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Тектонические карты	1/2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2958"/>
              </p:ext>
            </p:extLst>
          </p:nvPr>
        </p:nvGraphicFramePr>
        <p:xfrm>
          <a:off x="179512" y="1395997"/>
          <a:ext cx="8790434" cy="4654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90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Структурно-тектонические карты, в том числе схема рельефа поверхности кристаллического фундамента, и карты вещественного состава кровельной части фундамента и осадочного чехла на основе обработки и интерпретации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гравимагнитных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данных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Черемисина Е. Н.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ВНИИгео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-систем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512056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Структурно-тектоническая карта юры платформенных областей Сибири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Лотышев В.И.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СНИИГГиМС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5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Геодинамическая карта России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Шульц С.С.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475257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мгновенной кинематики литосферных плит и блоков земной коры РФ и сопредельных стран м-ба 1:5 000 000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1999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Кунина Н.М.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Аэрогеология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473248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Геодинамическая карта российской части Центральной Евразии (ГИС)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Буш В.А.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ГНПП Аэрогеофизика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489860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Тектоническая карта переходного пояса океан-континент вдоль внешней границы континентального шельфа России в Арктике масштаба 1:2 500 000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2003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Арктика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Погребицкий Ю.Е.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ВНИИОкеангеология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480097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Структурно-тектоническая карта территории Средней Сибири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Конторович А.А.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КНИИГиМС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478785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тектоническая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Стрельников С.И.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492856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507" y="6165304"/>
            <a:ext cx="831692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7805738" algn="l"/>
              </a:tabLst>
              <a:defRPr b="1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400" i="1">
                <a:solidFill>
                  <a:schemeClr val="tx2"/>
                </a:solidFill>
              </a:defRPr>
            </a:lvl2pPr>
            <a:lvl3pPr eaLnBrk="0" hangingPunct="0">
              <a:defRPr sz="4400" i="1">
                <a:solidFill>
                  <a:schemeClr val="tx2"/>
                </a:solidFill>
              </a:defRPr>
            </a:lvl3pPr>
            <a:lvl4pPr eaLnBrk="0" hangingPunct="0">
              <a:defRPr sz="4400" i="1">
                <a:solidFill>
                  <a:schemeClr val="tx2"/>
                </a:solidFill>
              </a:defRPr>
            </a:lvl4pPr>
            <a:lvl5pPr eaLnBrk="0" hangingPunct="0">
              <a:defRPr sz="4400" i="1">
                <a:solidFill>
                  <a:schemeClr val="tx2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9pPr>
          </a:lstStyle>
          <a:p>
            <a:r>
              <a:rPr lang="ru-RU" sz="2000" b="0" i="0" dirty="0"/>
              <a:t>Итого: </a:t>
            </a:r>
            <a:r>
              <a:rPr lang="ru-RU" sz="2000" i="0" dirty="0"/>
              <a:t>60</a:t>
            </a:r>
            <a:r>
              <a:rPr lang="ru-RU" sz="2000" b="0" i="0" dirty="0"/>
              <a:t> пользователя геологической информации, начиная с 1999 г.</a:t>
            </a:r>
          </a:p>
        </p:txBody>
      </p:sp>
    </p:spTree>
    <p:extLst>
      <p:ext uri="{BB962C8B-B14F-4D97-AF65-F5344CB8AC3E}">
        <p14:creationId xmlns:p14="http://schemas.microsoft.com/office/powerpoint/2010/main" val="624574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00" y="930275"/>
            <a:ext cx="8492480" cy="723287"/>
          </a:xfrm>
        </p:spPr>
        <p:txBody>
          <a:bodyPr/>
          <a:lstStyle/>
          <a:p>
            <a:r>
              <a:rPr lang="ru-RU" dirty="0"/>
              <a:t>Итоги анализа востребованности сводных и обзорных прогнозно-минерагенических и тектонических карт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4285"/>
              </p:ext>
            </p:extLst>
          </p:nvPr>
        </p:nvGraphicFramePr>
        <p:xfrm>
          <a:off x="289757" y="1916832"/>
          <a:ext cx="8712966" cy="258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Вид карт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Общее кол-во отчётов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Общее 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Среднее кол-во пользователей на 1 отчёт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Общие минерагенические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ТПИ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3,26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Уголь + УВС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3,06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Тектонические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3,53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Итого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3,35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 bwMode="auto">
          <a:xfrm>
            <a:off x="2793150" y="4653136"/>
            <a:ext cx="3706179" cy="1764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1800" kern="0" dirty="0"/>
              <a:t>Из них:</a:t>
            </a:r>
          </a:p>
          <a:p>
            <a:r>
              <a:rPr lang="ru-RU" sz="1800" kern="0" dirty="0"/>
              <a:t>8 отчётов – 0 пользователей</a:t>
            </a:r>
          </a:p>
          <a:p>
            <a:r>
              <a:rPr lang="ru-RU" sz="1800" kern="0" dirty="0"/>
              <a:t>7 отчётов – 1 пользователь</a:t>
            </a:r>
          </a:p>
          <a:p>
            <a:r>
              <a:rPr lang="ru-RU" sz="1800" kern="0" dirty="0"/>
              <a:t>19 отчётов – 2 пользователя</a:t>
            </a:r>
          </a:p>
          <a:p>
            <a:r>
              <a:rPr lang="ru-RU" sz="1800" kern="0" dirty="0"/>
              <a:t>17 отчётов – 3 пользователя</a:t>
            </a:r>
          </a:p>
        </p:txBody>
      </p:sp>
    </p:spTree>
    <p:extLst>
      <p:ext uri="{BB962C8B-B14F-4D97-AF65-F5344CB8AC3E}">
        <p14:creationId xmlns:p14="http://schemas.microsoft.com/office/powerpoint/2010/main" val="302378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F759B-8A14-44E9-B5B2-00AD818EA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Современные сводные и обзорные карты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B5D9E4-BD58-41C7-AD23-BAB53FF89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63" y="1628800"/>
            <a:ext cx="8574409" cy="5040560"/>
          </a:xfrm>
        </p:spPr>
        <p:txBody>
          <a:bodyPr/>
          <a:lstStyle/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ru-RU" sz="2000" dirty="0"/>
              <a:t>Карты, созданные путём обобщения соответствующих карт и схем комплектов Госгеолкарты-1000/3 (геологическая, четвертичных образований, прогнозно-</a:t>
            </a:r>
            <a:r>
              <a:rPr lang="ru-RU" sz="2000" dirty="0" err="1"/>
              <a:t>минерагеническая</a:t>
            </a:r>
            <a:r>
              <a:rPr lang="ru-RU" sz="2000" dirty="0"/>
              <a:t>, тектоническая и др.).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ru-RU" sz="2000" dirty="0"/>
              <a:t>Тематические и специализированные карты (прогноза отдельных видов полезных ископаемых, геодинамические, геолого-экономические, размещения отдельных объектов (геологические памятники, стратотипы и т.д.) и др.).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ru-RU" sz="2000" dirty="0"/>
              <a:t>Карты, создаваемые в рамках реализации геополитических интересов Российской Федерации (Антарктика, Шпицберген, внешняя граница континентального шельфа и др.).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ru-RU" sz="2000" dirty="0"/>
              <a:t>Карты, создаваемые для планирования работ по государственному геологическому изучению органами Роснедр и иных целей управления государственным фондом недр.</a:t>
            </a:r>
          </a:p>
        </p:txBody>
      </p:sp>
    </p:spTree>
    <p:extLst>
      <p:ext uri="{BB962C8B-B14F-4D97-AF65-F5344CB8AC3E}">
        <p14:creationId xmlns:p14="http://schemas.microsoft.com/office/powerpoint/2010/main" val="4253796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680520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ru-RU" sz="1600" dirty="0">
                <a:solidFill>
                  <a:srgbClr val="FF0000"/>
                </a:solidFill>
              </a:rPr>
              <a:t>Более чем половиной </a:t>
            </a:r>
            <a:r>
              <a:rPr lang="ru-RU" sz="1600" dirty="0"/>
              <a:t>из общего числа проанализированных отчётов воспользовалось </a:t>
            </a:r>
            <a:r>
              <a:rPr lang="ru-RU" sz="1600" dirty="0">
                <a:solidFill>
                  <a:srgbClr val="FF0000"/>
                </a:solidFill>
              </a:rPr>
              <a:t>3 и менее человек </a:t>
            </a:r>
            <a:r>
              <a:rPr lang="ru-RU" sz="1600" dirty="0"/>
              <a:t>(51 наименование). Повторные обращения одного и того же пользователя к конкретным отчётам – единичные (не более 5).</a:t>
            </a:r>
          </a:p>
          <a:p>
            <a:pPr>
              <a:lnSpc>
                <a:spcPct val="114000"/>
              </a:lnSpc>
            </a:pPr>
            <a:r>
              <a:rPr lang="ru-RU" sz="1600" dirty="0"/>
              <a:t>В целом </a:t>
            </a:r>
            <a:r>
              <a:rPr lang="ru-RU" sz="1600" dirty="0">
                <a:solidFill>
                  <a:srgbClr val="FF0000"/>
                </a:solidFill>
              </a:rPr>
              <a:t>низкая востребованность результатов </a:t>
            </a:r>
            <a:r>
              <a:rPr lang="ru-RU" sz="1600" dirty="0"/>
              <a:t>сводного и обзорного картографирования характерна для всех рассмотренных направлений. Она почти не зависит от года окончания работ, организации – исполнителя, формата представления данных, наличия или отсутствия в составе отчёта ГИС-проекта, масштаба основной карты, итоговой стоимости работ и т.д.</a:t>
            </a:r>
          </a:p>
          <a:p>
            <a:pPr>
              <a:lnSpc>
                <a:spcPct val="114000"/>
              </a:lnSpc>
            </a:pPr>
            <a:r>
              <a:rPr lang="ru-RU" sz="1600" dirty="0"/>
              <a:t>Наибольше количество </a:t>
            </a:r>
            <a:r>
              <a:rPr lang="ru-RU" sz="1600" dirty="0">
                <a:solidFill>
                  <a:srgbClr val="FF0000"/>
                </a:solidFill>
              </a:rPr>
              <a:t>невостребованных</a:t>
            </a:r>
            <a:r>
              <a:rPr lang="ru-RU" sz="1600" dirty="0"/>
              <a:t> отчётов (0 обращений) наблюдается среди </a:t>
            </a:r>
            <a:r>
              <a:rPr lang="ru-RU" sz="1600" dirty="0">
                <a:solidFill>
                  <a:srgbClr val="FF0000"/>
                </a:solidFill>
              </a:rPr>
              <a:t>тектонических</a:t>
            </a:r>
            <a:r>
              <a:rPr lang="ru-RU" sz="1600" dirty="0"/>
              <a:t> карт (всего </a:t>
            </a:r>
            <a:r>
              <a:rPr lang="ru-RU" sz="1600" dirty="0">
                <a:solidFill>
                  <a:srgbClr val="FF0000"/>
                </a:solidFill>
              </a:rPr>
              <a:t>5 отчётов</a:t>
            </a:r>
            <a:r>
              <a:rPr lang="ru-RU" sz="1600" dirty="0"/>
              <a:t>). Кроме того, слабо востребованы пользователями сводные карты по угленосности.</a:t>
            </a:r>
          </a:p>
          <a:p>
            <a:pPr>
              <a:lnSpc>
                <a:spcPct val="114000"/>
              </a:lnSpc>
            </a:pPr>
            <a:r>
              <a:rPr lang="ru-RU" sz="1600" dirty="0">
                <a:solidFill>
                  <a:srgbClr val="FF0000"/>
                </a:solidFill>
              </a:rPr>
              <a:t>«Время активной жизни» сводных и обзорных карт короткое</a:t>
            </a:r>
            <a:r>
              <a:rPr lang="ru-RU" sz="1600" dirty="0"/>
              <a:t>. Срок, в течение которого, как правило, отмечается наибольшее количество обращений к картам всех рассмотренных тематик,  не превышает 5 – 7 лет. Очевидно, что затем эти отчёты воспринимаются пользователями как «устаревшие», то есть потерявшие актуальность.</a:t>
            </a:r>
          </a:p>
          <a:p>
            <a:pPr>
              <a:lnSpc>
                <a:spcPct val="114000"/>
              </a:lnSpc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00093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930275"/>
            <a:ext cx="8646417" cy="975719"/>
          </a:xfrm>
        </p:spPr>
        <p:txBody>
          <a:bodyPr/>
          <a:lstStyle/>
          <a:p>
            <a:r>
              <a:rPr lang="ru-RU" dirty="0"/>
              <a:t>Возможные причины низкой востребованности результатов работ по составлению специализированных сводных и обзорных карт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22018"/>
            <a:ext cx="8424936" cy="4619350"/>
          </a:xfrm>
        </p:spPr>
        <p:txBody>
          <a:bodyPr/>
          <a:lstStyle/>
          <a:p>
            <a:pPr marL="536575" indent="-536575">
              <a:lnSpc>
                <a:spcPct val="114000"/>
              </a:lnSpc>
              <a:buNone/>
            </a:pPr>
            <a:r>
              <a:rPr lang="ru-RU" sz="1800" dirty="0"/>
              <a:t>Низкая востребованность сводных и обзорных карт свидетельствует о </a:t>
            </a:r>
            <a:r>
              <a:rPr lang="ru-RU" sz="1800" b="1" dirty="0"/>
              <a:t>недостаточной эффективности </a:t>
            </a:r>
            <a:r>
              <a:rPr lang="ru-RU" sz="1800" dirty="0"/>
              <a:t>нашей деятельности в этой сфере. Возможные причины: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FF0000"/>
                </a:solidFill>
              </a:rPr>
              <a:t>Слабая информированность </a:t>
            </a:r>
            <a:r>
              <a:rPr lang="ru-RU" sz="1800" dirty="0"/>
              <a:t>потенциальных пользователей специализированных сводных и обзорных карт и затруднения доступа к ним широкого круга специалистов.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FF0000"/>
                </a:solidFill>
              </a:rPr>
              <a:t>Качество и содержание </a:t>
            </a:r>
            <a:r>
              <a:rPr lang="ru-RU" sz="1800" dirty="0"/>
              <a:t>сводных и обзорных карт не удовлетворяет современным потребностям пользователей геологической информации.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endParaRPr lang="ru-RU" sz="1800" dirty="0"/>
          </a:p>
          <a:p>
            <a:pPr marL="536575" indent="-536575">
              <a:lnSpc>
                <a:spcPct val="114000"/>
              </a:lnSpc>
              <a:buNone/>
            </a:pPr>
            <a:r>
              <a:rPr lang="ru-RU" sz="1800" dirty="0"/>
              <a:t>Далее остановимся на анализе этих причин и возможных мерах, которые следует предпринять для повышения эффективности результатов работ по сводному и обзорному картографированию. 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10746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930275"/>
            <a:ext cx="8718425" cy="698525"/>
          </a:xfrm>
        </p:spPr>
        <p:txBody>
          <a:bodyPr/>
          <a:lstStyle/>
          <a:p>
            <a:r>
              <a:rPr lang="ru-RU" dirty="0"/>
              <a:t>1. Слабая информированность потенциальных пользователей специализированных сводных и обзорных карт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680520"/>
          </a:xfrm>
        </p:spPr>
        <p:txBody>
          <a:bodyPr/>
          <a:lstStyle/>
          <a:p>
            <a:pPr>
              <a:lnSpc>
                <a:spcPct val="114000"/>
              </a:lnSpc>
              <a:buFont typeface="+mj-lt"/>
              <a:buAutoNum type="arabicPeriod"/>
            </a:pPr>
            <a:r>
              <a:rPr lang="ru-RU" sz="1600" dirty="0"/>
              <a:t>Включение электронных версий геологических отчётов по сводному и обзорному картографированию в состав ФГИС ЕФГИ с возможностью удалённого доступа и оперативного скачивания.</a:t>
            </a:r>
          </a:p>
          <a:p>
            <a:pPr>
              <a:lnSpc>
                <a:spcPct val="114000"/>
              </a:lnSpc>
              <a:buFont typeface="+mj-lt"/>
              <a:buAutoNum type="arabicPeriod"/>
            </a:pPr>
            <a:r>
              <a:rPr lang="ru-RU" sz="1600" dirty="0"/>
              <a:t>Внедрение сводных и обзорных карт в отраслевые информационные системы </a:t>
            </a:r>
            <a:r>
              <a:rPr lang="ru-RU" sz="1600" dirty="0" err="1"/>
              <a:t>Роснедр</a:t>
            </a:r>
            <a:r>
              <a:rPr lang="ru-RU" sz="1600" dirty="0"/>
              <a:t> в качестве геологической основы.</a:t>
            </a:r>
          </a:p>
          <a:p>
            <a:pPr>
              <a:lnSpc>
                <a:spcPct val="114000"/>
              </a:lnSpc>
              <a:buFont typeface="+mj-lt"/>
              <a:buAutoNum type="arabicPeriod"/>
            </a:pPr>
            <a:r>
              <a:rPr lang="ru-RU" sz="1600" dirty="0"/>
              <a:t>Интеграция сводных карт в Единую геолого-картографическую модель территории Российской Федерации и её континентального шельфа, в том числе: </a:t>
            </a:r>
          </a:p>
          <a:p>
            <a:pPr marL="631825">
              <a:lnSpc>
                <a:spcPct val="114000"/>
              </a:lnSpc>
            </a:pPr>
            <a:r>
              <a:rPr lang="ru-RU" sz="1600" dirty="0"/>
              <a:t>создание и актуализация в режиме мониторинга современных сводных карт геологического содержания, включая разработку инструментов распределённого доступа авторов фрагментов карт и системы удалённого редактирования карт через </a:t>
            </a:r>
            <a:r>
              <a:rPr lang="en-US" sz="1600" dirty="0"/>
              <a:t>Web</a:t>
            </a:r>
            <a:r>
              <a:rPr lang="ru-RU" sz="1600" dirty="0"/>
              <a:t>-интерфейс;</a:t>
            </a:r>
          </a:p>
          <a:p>
            <a:pPr marL="631825">
              <a:lnSpc>
                <a:spcPct val="114000"/>
              </a:lnSpc>
            </a:pPr>
            <a:r>
              <a:rPr lang="ru-RU" sz="1600" dirty="0"/>
              <a:t>включение в состав ЕГКМ специализированных карт геологического содержания предшественников, не утративших своей актуальности до настоящего времени, с целью обеспечения свободного доступа к ним широкого круга пользователей.</a:t>
            </a:r>
          </a:p>
        </p:txBody>
      </p:sp>
    </p:spTree>
    <p:extLst>
      <p:ext uri="{BB962C8B-B14F-4D97-AF65-F5344CB8AC3E}">
        <p14:creationId xmlns:p14="http://schemas.microsoft.com/office/powerpoint/2010/main" val="105611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930275"/>
            <a:ext cx="8574409" cy="770533"/>
          </a:xfrm>
        </p:spPr>
        <p:txBody>
          <a:bodyPr/>
          <a:lstStyle/>
          <a:p>
            <a:r>
              <a:rPr lang="ru-RU" dirty="0"/>
              <a:t>2. Качество и содержание сводных и обзорных карт не удовлетворяет современным потребностям пользователей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053" y="1772816"/>
            <a:ext cx="8718425" cy="4896544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ru-RU" sz="1600" dirty="0">
                <a:solidFill>
                  <a:srgbClr val="FF0000"/>
                </a:solidFill>
              </a:rPr>
              <a:t>Сводные карты чрезмерно «субъективные». </a:t>
            </a:r>
            <a:r>
              <a:rPr lang="ru-RU" sz="1600" dirty="0"/>
              <a:t>Они созданы авторами на основе собственных представлений о геологическом строении и закономерностях развития конкретных территорий. Несмотря на декларируемое соответствие таких карт результатам ГС-200 и ГК-1000/3, этот принцип часто не выдерживается. Изменения в сводные карты зачастую вносятся со значительным отставанием, нередко выборочно по принципу</a:t>
            </a:r>
            <a:r>
              <a:rPr lang="ru-RU" sz="1600" b="1" dirty="0"/>
              <a:t>: </a:t>
            </a:r>
            <a:r>
              <a:rPr lang="ru-RU" sz="1600" i="1" dirty="0"/>
              <a:t>«если факты противоречат теории, то тем хуже для фактов»</a:t>
            </a:r>
            <a:r>
              <a:rPr lang="ru-RU" sz="1600" dirty="0"/>
              <a:t>.</a:t>
            </a:r>
          </a:p>
          <a:p>
            <a:pPr>
              <a:lnSpc>
                <a:spcPct val="114000"/>
              </a:lnSpc>
            </a:pPr>
            <a:r>
              <a:rPr lang="ru-RU" sz="1600" dirty="0">
                <a:solidFill>
                  <a:srgbClr val="FF0000"/>
                </a:solidFill>
              </a:rPr>
              <a:t>Недостаточные прогностические свойства </a:t>
            </a:r>
            <a:r>
              <a:rPr lang="ru-RU" sz="1600" dirty="0"/>
              <a:t>специализированных карт. Объекты, показанные на них, как правило, давно известны специалистам, выделены по  ретроспективным результатам геолого-съёмочных и поисковых работ советского периода либо по опубликованным результатам работ недропользователей. Такие объекты обычно изучены в достаточной мере для того, чтобы сделать обоснованный вывод б их перспективности.</a:t>
            </a:r>
          </a:p>
          <a:p>
            <a:pPr>
              <a:lnSpc>
                <a:spcPct val="114000"/>
              </a:lnSpc>
            </a:pPr>
            <a:r>
              <a:rPr lang="ru-RU" sz="1600" dirty="0"/>
              <a:t>Узкий коллектив авторов карт не может одинаково хорошо знать геологическое строение всей территории страны или по всем видам полезных ископаемых. Это влечёт многочисленные </a:t>
            </a:r>
            <a:r>
              <a:rPr lang="ru-RU" sz="1600" dirty="0">
                <a:solidFill>
                  <a:srgbClr val="FF0000"/>
                </a:solidFill>
              </a:rPr>
              <a:t>неточности и ошибки в построении карт по конкретным регионам </a:t>
            </a:r>
            <a:r>
              <a:rPr lang="ru-RU" sz="1600" dirty="0"/>
              <a:t>или видам полезных ископаемых, что вызывает обоснованное недоверие специалистов к таким картам.</a:t>
            </a:r>
          </a:p>
          <a:p>
            <a:pPr>
              <a:lnSpc>
                <a:spcPct val="114000"/>
              </a:lnSpc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46045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8425" cy="5472608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ru-RU" sz="1700" dirty="0">
                <a:solidFill>
                  <a:srgbClr val="FF0000"/>
                </a:solidFill>
              </a:rPr>
              <a:t>Недостаточная достоверность сводных и обзорных карт. </a:t>
            </a:r>
            <a:r>
              <a:rPr lang="ru-RU" sz="1700" dirty="0"/>
              <a:t>Пользователи карт никогда не могут быть уверены в их «</a:t>
            </a:r>
            <a:r>
              <a:rPr lang="ru-RU" sz="1700" dirty="0" err="1"/>
              <a:t>валидности</a:t>
            </a:r>
            <a:r>
              <a:rPr lang="ru-RU" sz="1700" dirty="0"/>
              <a:t>». Многочисленные карты одной тематики, разрабатываемые практически синхронно разными авторами (в том числе и в пределах одного учреждения), противоречат как друг другу, так и изданным Государственным геологическим картам. Карты создаются в разных легендах, на кардинально отличающихся принципах и с привлечением различных научных мировоззрений, в том числе и весьма спорных.</a:t>
            </a:r>
          </a:p>
          <a:p>
            <a:pPr>
              <a:lnSpc>
                <a:spcPct val="114000"/>
              </a:lnSpc>
            </a:pPr>
            <a:r>
              <a:rPr lang="ru-RU" sz="1700" dirty="0"/>
              <a:t>Во всех Перечнях объектов ГСР, утверждённых </a:t>
            </a:r>
            <a:r>
              <a:rPr lang="ru-RU" sz="1700" dirty="0" err="1"/>
              <a:t>Роснедрами</a:t>
            </a:r>
            <a:r>
              <a:rPr lang="ru-RU" sz="1700" dirty="0"/>
              <a:t>, а также в соответствующих технических заданиях на выполнение работ по сводному и обзорному картографированию, содержатся положения о том, что эти карты создаются на основе обобщения результатов ГК-1000/3 и ГС-200. Однако в реальности сводные карты  зачастую более подходят для дискуссионных научных статей и монографий, чем для карт, создающихся за счёт средств государственного бюджета на региональные работы.</a:t>
            </a:r>
          </a:p>
          <a:p>
            <a:pPr>
              <a:lnSpc>
                <a:spcPct val="114000"/>
              </a:lnSpc>
            </a:pPr>
            <a:r>
              <a:rPr lang="ru-RU" sz="1700" dirty="0"/>
              <a:t>Сводные карты и соответствующие ГИС-проекты содержат собственные </a:t>
            </a:r>
            <a:r>
              <a:rPr lang="ru-RU" sz="1700" dirty="0">
                <a:solidFill>
                  <a:srgbClr val="FF0000"/>
                </a:solidFill>
              </a:rPr>
              <a:t>базы данных </a:t>
            </a:r>
            <a:r>
              <a:rPr lang="ru-RU" sz="1700" dirty="0"/>
              <a:t>различного содержания, созданные самими авторами. Источники данных зачастую не указаны. Их достоверность и полнота никем не проверялись и вызывают аргументированные замечания.</a:t>
            </a:r>
          </a:p>
        </p:txBody>
      </p:sp>
    </p:spTree>
    <p:extLst>
      <p:ext uri="{BB962C8B-B14F-4D97-AF65-F5344CB8AC3E}">
        <p14:creationId xmlns:p14="http://schemas.microsoft.com/office/powerpoint/2010/main" val="2814812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1002283"/>
            <a:ext cx="8286377" cy="770533"/>
          </a:xfrm>
        </p:spPr>
        <p:txBody>
          <a:bodyPr/>
          <a:lstStyle/>
          <a:p>
            <a:r>
              <a:rPr lang="ru-RU" dirty="0"/>
              <a:t>Меры по повышению эффективности работ по сводному и обзорному картографированию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07504" y="1916832"/>
            <a:ext cx="885698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600" kern="0" dirty="0"/>
              <a:t>Необходимо изменить подход к составлению сводных и обзорных карт, обеспечив их актуальность, научную новизну и востребованность со стороны конечных пользователей геологической информации.</a:t>
            </a:r>
          </a:p>
          <a:p>
            <a:pPr>
              <a:spcBef>
                <a:spcPts val="1200"/>
              </a:spcBef>
            </a:pPr>
            <a:r>
              <a:rPr lang="ru-RU" sz="1600" kern="0" dirty="0"/>
              <a:t>Следует интегрировать все вновь создаваемые карты в Единую геолого-картографическую модель с целью упрощения доступа конечных пользователей к результатам работ по этому направлению.</a:t>
            </a:r>
          </a:p>
          <a:p>
            <a:pPr>
              <a:spcBef>
                <a:spcPts val="1200"/>
              </a:spcBef>
            </a:pPr>
            <a:r>
              <a:rPr lang="ru-RU" sz="1600" kern="0" dirty="0"/>
              <a:t>Основные сводные и обзорные карты необходимо перевести в режим мониторинга. Одновременно нужно организовать в рамках ЕГКМ контроль востребованности каждой карты со стороны пользователей с целью оперативной корректировки направлений работ по сводному и обзорному картографированию при формировании ежегодных Перечней объектов региональных работ и Государственных заданий.</a:t>
            </a:r>
          </a:p>
          <a:p>
            <a:pPr>
              <a:spcBef>
                <a:spcPts val="1200"/>
              </a:spcBef>
            </a:pPr>
            <a:r>
              <a:rPr lang="ru-RU" sz="1600" kern="0" dirty="0"/>
              <a:t>Карты должны основываться на базовых информационных ресурсах Роснедр и включать в качестве слоёв верифицированные массивы данных, созданные другими учреждениями Роснедр, которые в свою очередь несут ответственность за их достоверность (АСЛН, ГБЗ, ГКМ и другие сервисы, предоставляемые путём их размещения в сети Интернет). </a:t>
            </a:r>
          </a:p>
        </p:txBody>
      </p:sp>
    </p:spTree>
    <p:extLst>
      <p:ext uri="{BB962C8B-B14F-4D97-AF65-F5344CB8AC3E}">
        <p14:creationId xmlns:p14="http://schemas.microsoft.com/office/powerpoint/2010/main" val="1187612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 bwMode="auto">
          <a:xfrm>
            <a:off x="179512" y="1124744"/>
            <a:ext cx="885698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AutoNum type="arabicPeriod"/>
            </a:pPr>
            <a:r>
              <a:rPr lang="ru-RU" sz="1600" b="1" i="1" dirty="0"/>
              <a:t>Сводные карты масштаба 1:2 500 000, созданные путём обобщения соответствующих карт и схем комплектов Госгеолкарты-1000/3</a:t>
            </a:r>
          </a:p>
          <a:p>
            <a:pPr>
              <a:spcBef>
                <a:spcPts val="1200"/>
              </a:spcBef>
            </a:pPr>
            <a:r>
              <a:rPr lang="ru-RU" sz="1600" kern="0" dirty="0">
                <a:solidFill>
                  <a:srgbClr val="FF0000"/>
                </a:solidFill>
              </a:rPr>
              <a:t>Следует прекратить практику составления очередных авторских сводных карт </a:t>
            </a:r>
            <a:r>
              <a:rPr lang="ru-RU" sz="1600" i="1" kern="0" dirty="0">
                <a:solidFill>
                  <a:srgbClr val="FF0000"/>
                </a:solidFill>
              </a:rPr>
              <a:t>«по материалам Госгеолкарты-1000/3»</a:t>
            </a:r>
            <a:r>
              <a:rPr lang="ru-RU" sz="1600" kern="0" dirty="0">
                <a:solidFill>
                  <a:srgbClr val="FF0000"/>
                </a:solidFill>
              </a:rPr>
              <a:t>, при этом противоречащих создаваемым или уже изданным комплектам ГК-1000/3!</a:t>
            </a:r>
          </a:p>
          <a:p>
            <a:pPr>
              <a:spcBef>
                <a:spcPts val="1200"/>
              </a:spcBef>
            </a:pPr>
            <a:r>
              <a:rPr lang="ru-RU" sz="1600" kern="0" dirty="0"/>
              <a:t>Соответствующие сводные карты (прогнозно-минерагеническая, тектоническая и др.) должны в полной мере отвечать комплектам Госгеолкарты-1000/3, апробированным НРС Роснедр.</a:t>
            </a:r>
          </a:p>
          <a:p>
            <a:r>
              <a:rPr lang="ru-RU" sz="1600" kern="0" dirty="0"/>
              <a:t>Ответственными за составление фрагментов этих карт в границах СЛ-1000 должны быть коллективы, занятые в мониторинге ГК-1000/3. Именно они обязаны выполнять основной объём работ по составлению фрагментов карт и одновременно нести </a:t>
            </a:r>
            <a:r>
              <a:rPr lang="ru-RU" sz="1600" kern="0" dirty="0">
                <a:solidFill>
                  <a:srgbClr val="FF0000"/>
                </a:solidFill>
              </a:rPr>
              <a:t>персональную ответственность </a:t>
            </a:r>
            <a:r>
              <a:rPr lang="ru-RU" sz="1600" kern="0" dirty="0"/>
              <a:t>за их актуальность, качество, достоверность и соответствие комплектам ГК-1000/3. Основной объём финансирования также должен приходиться на коллективы, выполняющие мониторинг Госгеолкарты-1000/3.</a:t>
            </a:r>
          </a:p>
          <a:p>
            <a:r>
              <a:rPr lang="ru-RU" sz="1600" kern="0" dirty="0"/>
              <a:t>Ответственные исполнители собственно сводных карт совместно с редакторами  серийных легенд должны осуществлять общее научное и методическое руководство этими работами, заниматься составлением легенд к картам, «сбивкой» фрагментов друг с другом и в целом отвечать за результат общей работы.</a:t>
            </a:r>
            <a:r>
              <a:rPr lang="ru-RU" sz="1600" kern="0" dirty="0">
                <a:solidFill>
                  <a:srgbClr val="FF0000"/>
                </a:solidFill>
              </a:rPr>
              <a:t> 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882877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16624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i="1" dirty="0"/>
              <a:t>2. Тематические и специализированные сводные и обзорные карты</a:t>
            </a:r>
          </a:p>
          <a:p>
            <a:pPr>
              <a:spcBef>
                <a:spcPts val="1200"/>
              </a:spcBef>
            </a:pPr>
            <a:r>
              <a:rPr lang="ru-RU" sz="1600" dirty="0"/>
              <a:t>Тектонические, геодинамические, минерагенические, регистрационные, геолого-экономические, прогнозные и другие виды специализированных карт должны иметь </a:t>
            </a:r>
            <a:r>
              <a:rPr lang="ru-RU" sz="1600" dirty="0">
                <a:solidFill>
                  <a:srgbClr val="FF0000"/>
                </a:solidFill>
              </a:rPr>
              <a:t>конкретную практическую </a:t>
            </a:r>
            <a:r>
              <a:rPr lang="ru-RU" sz="1600" dirty="0"/>
              <a:t>направленность. </a:t>
            </a:r>
          </a:p>
          <a:p>
            <a:pPr>
              <a:spcBef>
                <a:spcPts val="300"/>
              </a:spcBef>
            </a:pPr>
            <a:r>
              <a:rPr lang="ru-RU" sz="1600" dirty="0"/>
              <a:t>Основная тематика этих карт – прогнозирование конкретных видов полезных ископаемых, отражение отдельных элементов геологического строения, представление новых взглядов на геологию, </a:t>
            </a:r>
            <a:r>
              <a:rPr lang="ru-RU" sz="1600" dirty="0" err="1"/>
              <a:t>минерагению</a:t>
            </a:r>
            <a:r>
              <a:rPr lang="ru-RU" sz="1600" dirty="0"/>
              <a:t> и историю развития регионов и другие вопросы, выходящие за рамки работ по составлению </a:t>
            </a:r>
            <a:r>
              <a:rPr lang="ru-RU" sz="1600" b="1" dirty="0"/>
              <a:t>государственных</a:t>
            </a:r>
            <a:r>
              <a:rPr lang="ru-RU" sz="1600" dirty="0"/>
              <a:t> геологических карт.</a:t>
            </a:r>
          </a:p>
          <a:p>
            <a:pPr>
              <a:spcBef>
                <a:spcPts val="300"/>
              </a:spcBef>
            </a:pPr>
            <a:r>
              <a:rPr lang="ru-RU" sz="1600" dirty="0"/>
              <a:t>Сводные тематические и специализированные карты должны базироваться на результатах геолого-съёмочных работ различных масштабов, поисково-оценочных, фундаментальных научных, опытно-конструкторских работ и других видов исследований.</a:t>
            </a:r>
          </a:p>
          <a:p>
            <a:pPr>
              <a:spcBef>
                <a:spcPts val="300"/>
              </a:spcBef>
            </a:pPr>
            <a:r>
              <a:rPr lang="ru-RU" sz="1600" dirty="0"/>
              <a:t>Эти карты должны создаваться в виде наборов тематических слоёв к сводной геологической карте Российской Федерации и её континентального шельфа м-ба 1:2 500 000 и включаться в состав единой геолого-картографической модели.</a:t>
            </a:r>
          </a:p>
          <a:p>
            <a:pPr>
              <a:spcBef>
                <a:spcPts val="300"/>
              </a:spcBef>
            </a:pPr>
            <a:r>
              <a:rPr lang="ru-RU" sz="1600" dirty="0"/>
              <a:t>К созданию тематических и специализированных карт могут привлекаться специалисты из различных учреждений </a:t>
            </a:r>
            <a:r>
              <a:rPr lang="ru-RU" sz="1600" dirty="0" err="1"/>
              <a:t>Роснедр</a:t>
            </a:r>
            <a:r>
              <a:rPr lang="ru-RU" sz="1600" dirty="0"/>
              <a:t>, производственных предприятий АО «</a:t>
            </a:r>
            <a:r>
              <a:rPr lang="ru-RU" sz="1600" dirty="0" err="1"/>
              <a:t>Росгеология</a:t>
            </a:r>
            <a:r>
              <a:rPr lang="ru-RU" sz="1600" dirty="0"/>
              <a:t>», ВУЗов, Академии наук и др. В рамках этого направления возможно создание сводных и обзорных карт в рамках международных проектов.33</a:t>
            </a:r>
          </a:p>
        </p:txBody>
      </p:sp>
    </p:spTree>
    <p:extLst>
      <p:ext uri="{BB962C8B-B14F-4D97-AF65-F5344CB8AC3E}">
        <p14:creationId xmlns:p14="http://schemas.microsoft.com/office/powerpoint/2010/main" val="120051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4560887"/>
          </a:xfrm>
        </p:spPr>
        <p:txBody>
          <a:bodyPr anchor="ctr"/>
          <a:lstStyle/>
          <a:p>
            <a:pPr marL="0" indent="0" algn="ctr">
              <a:buFontTx/>
              <a:buNone/>
            </a:pPr>
            <a:r>
              <a:rPr lang="ru-RU" altLang="ru-RU" sz="5000">
                <a:solidFill>
                  <a:schemeClr val="tx2"/>
                </a:solidFill>
              </a:rPr>
              <a:t>Спасибо за внимание!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12FBAC-7687-437F-80E5-9BC48A8F80B1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730101"/>
          </a:xfrm>
        </p:spPr>
        <p:txBody>
          <a:bodyPr/>
          <a:lstStyle/>
          <a:p>
            <a:r>
              <a:rPr lang="ru-RU" dirty="0"/>
              <a:t>Анализ результатов работ по сводному и обзорному картографированию, начиная с 2000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1901552"/>
            <a:ext cx="8928992" cy="4623792"/>
          </a:xfrm>
        </p:spPr>
        <p:txBody>
          <a:bodyPr/>
          <a:lstStyle/>
          <a:p>
            <a:r>
              <a:rPr lang="ru-RU" sz="1700" dirty="0"/>
              <a:t>В 2020 году по заданию Роснедр специалистами ФГБУ «ВСЕГЕИ» была собрана информация по сводным и обзорным картам м-ба 1:2 500 000 и мельче, созданным с 2000 по 2020 год за счёт средств федерального и региональных бюджетов. </a:t>
            </a:r>
          </a:p>
          <a:p>
            <a:r>
              <a:rPr lang="ru-RU" sz="1700" dirty="0"/>
              <a:t>В итоге отобрано 495 карт, баз данных и ГИС-проектов в составе </a:t>
            </a:r>
            <a:r>
              <a:rPr lang="ru-RU" sz="1700" b="1" dirty="0"/>
              <a:t>153 отчётов</a:t>
            </a:r>
            <a:r>
              <a:rPr lang="ru-RU" sz="1700" dirty="0"/>
              <a:t>, созданных различными организациями: ВСЕГЕИ, ЦНИГРИ, ВИМС, ИМГРЭ, </a:t>
            </a:r>
            <a:r>
              <a:rPr lang="ru-RU" sz="1700" dirty="0" err="1"/>
              <a:t>ВНИГРИуголь</a:t>
            </a:r>
            <a:r>
              <a:rPr lang="ru-RU" sz="1700" dirty="0"/>
              <a:t>, ВНИГНИ, </a:t>
            </a:r>
            <a:r>
              <a:rPr lang="ru-RU" sz="1700" dirty="0" err="1"/>
              <a:t>ЦНИИгеолнеруд</a:t>
            </a:r>
            <a:r>
              <a:rPr lang="ru-RU" sz="1700" dirty="0"/>
              <a:t>, </a:t>
            </a:r>
            <a:r>
              <a:rPr lang="ru-RU" sz="1700" dirty="0" err="1"/>
              <a:t>ВНИИГеосистем</a:t>
            </a:r>
            <a:r>
              <a:rPr lang="ru-RU" sz="1700" dirty="0"/>
              <a:t>, </a:t>
            </a:r>
            <a:r>
              <a:rPr lang="ru-RU" sz="1700" dirty="0" err="1"/>
              <a:t>Аэрогеология</a:t>
            </a:r>
            <a:r>
              <a:rPr lang="ru-RU" sz="1700" dirty="0"/>
              <a:t>, </a:t>
            </a:r>
            <a:r>
              <a:rPr lang="ru-RU" sz="1700" dirty="0" err="1"/>
              <a:t>Геокарт</a:t>
            </a:r>
            <a:r>
              <a:rPr lang="ru-RU" sz="1700" dirty="0"/>
              <a:t>, научными институтами РАН и др.</a:t>
            </a:r>
          </a:p>
          <a:p>
            <a:r>
              <a:rPr lang="ru-RU" sz="1700" dirty="0"/>
              <a:t>Для оценки эффективности выполненных работ было решено проанализировать востребованность соответствующих геологических отчётов среди пользователей геологической информации по данным </a:t>
            </a:r>
            <a:r>
              <a:rPr lang="ru-RU" sz="1700" dirty="0" err="1"/>
              <a:t>Росгеолфонда</a:t>
            </a:r>
            <a:r>
              <a:rPr lang="ru-RU" sz="1700" dirty="0"/>
              <a:t>.</a:t>
            </a:r>
          </a:p>
          <a:p>
            <a:r>
              <a:rPr lang="ru-RU" sz="1700" dirty="0"/>
              <a:t>Была сделана выборка из </a:t>
            </a:r>
            <a:r>
              <a:rPr lang="ru-RU" sz="1700" b="1" dirty="0"/>
              <a:t>85 отчётов 1999 – 2016 гг</a:t>
            </a:r>
            <a:r>
              <a:rPr lang="ru-RU" sz="1700" dirty="0"/>
              <a:t>., поступивших на хранение в </a:t>
            </a:r>
            <a:r>
              <a:rPr lang="ru-RU" sz="1700" dirty="0" err="1"/>
              <a:t>Росгеолфонд</a:t>
            </a:r>
            <a:r>
              <a:rPr lang="ru-RU" sz="1700" dirty="0"/>
              <a:t> и содержащих карты двух направлений: прогнозно-минерагенические и тектонические. Карты, относящиеся к тематике 3 и 4 групп, в анализ не вошли.</a:t>
            </a:r>
          </a:p>
          <a:p>
            <a:r>
              <a:rPr lang="ru-RU" sz="1700" dirty="0"/>
              <a:t>Получившийся перечень не является исчерпывающим, но позволяет оценить в целом востребованность сводных и обзорных карт среди специалистов-геологов.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/>
          <a:p>
            <a:pPr>
              <a:defRPr/>
            </a:pPr>
            <a:fld id="{091A0F21-C73B-417F-AED4-4090E074AAC7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603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Общие минерагенические карты	1/6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159923"/>
              </p:ext>
            </p:extLst>
          </p:nvPr>
        </p:nvGraphicFramePr>
        <p:xfrm>
          <a:off x="246063" y="1465664"/>
          <a:ext cx="8640963" cy="505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Актуализированная прогнозно-минерагеническая карта территории Российской Федерации и ее континентального шельфа масштаба 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Молчанов А.В.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Комплект прогнозно-геофизических карт на приоритетные виды полезных ископаемых с локализацией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рудоперспективных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объектов масштаба 1:1000 000 по группам листов, содержащий уточненные границы территорий (провинций, бассейнов, зон, рудных узлов), перспективных на обнаружение крупных промышленно значимых месторождений приоритетных видов минерального сырья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Алексеев Е.П. 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Семин Ю.А. </a:t>
                      </a:r>
                    </a:p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Чурсин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А.В.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ФГУ НПП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Геологоразв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-едка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487237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Обзорная прогнозно-металлогеническая карта России масштаба 1:5 000 000 с картами-врезками масштаба 1:1 000 000-1:200 000 в аналоговом и электронном вариантах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Феоктистов В.П.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485980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Цифровая дистанционная основа с пространственным разрешением 100 м, совмещенная с прогнозно-минерагенической картой России масштаба 1:2 500 000, уточняющая границы и площади развития металлогенических единиц различного ранга (зон, рудных районов, узлов, полей), в аналоговом виде и ГИС-проект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Кирсанов А.А.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НИИКАМ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492862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91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Общие минерагенические карты	2/6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459750"/>
              </p:ext>
            </p:extLst>
          </p:nvPr>
        </p:nvGraphicFramePr>
        <p:xfrm>
          <a:off x="246063" y="1465664"/>
          <a:ext cx="8640963" cy="5127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Выделенные на новой геохимической основе металлогенические объекты в ранге рудных районов и узлов с оценкой их минерагенического потенциала и локализацией высоко-ресурсных объектов, перспективных на обнаружение крупных промышленно значимых месторождений приоритетных видов минерального сырья, прогноз новых рудных районов и узлов в районе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нефте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-газопровода Россия - Китай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1:1 000 000 - 1:200 000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Головин А.А.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ИМГРЭ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492671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ГИС «Металлогенический потенциал и прогнозные ресурсы категории Р3 России и ее континентального шельфа»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Феоктистов В.П.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491604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Прогнозно-минерагеническая карта на твердые полезные ископаемые и углеводородное сырьё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Стрельников С.И.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492856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Карты палеотектонических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палеометаллогенических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реконструкций территории России масштаба 1:5 000 000 (с врезками м-ба 1 000 000 для различных геодинамических обстановок: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островодужной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коллизионной,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пассивноокраинной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платформенной и локального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внутриплитового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магматизма); Карты геохимической специализации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разноранговых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металлогенических и геологических объектов территории России масштабов 1:10 000 000 и 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Кременецкий А.А.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ИМГРЭ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492672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8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Общие минерагенические карты	3/6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55998"/>
              </p:ext>
            </p:extLst>
          </p:nvPr>
        </p:nvGraphicFramePr>
        <p:xfrm>
          <a:off x="246062" y="1395997"/>
          <a:ext cx="8640963" cy="52166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Актуализированная карта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металлогениче-ского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районирования территории масштаба 1:2 500 0000 с уточненными границами металлогенических зон, рудных районов и узлов (на врезках масштаба 1:1 000 000) с оценкой их ресурсного потенциала, составленная с использованием новых данных по интегральным физическим полям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Межеловский Н.В.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МЦ ГЕОКАРТ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492740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полезных ископаемых по видам сырья + минерагеническая карта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Снежко В. 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493305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Цифровая специализированная обзорная прогнозно-минерагеническая карта восточных регионов России масштаба 1:2 500 000 (с врезками масштаба 1:500 000) с электронными каталогами «ГИС -привязанных» месторождений благородных и цветных металлов и выделенными потенциально рудоносными металлогеническими зонами и потенциальными рудными районами, перспективными для обнаружения крупно объемных (крупнотоннажных) объектов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Звездов В.С.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ЦНИГРИ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495998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Прогнозно-геохимические карты эталонных минерагенических таксонов территориального ранга масштаба 1:1 000 000 с врезками для объектов локального ранга (рудных узлов) и оценками ресурсного потенциала недр Европейской части России, Урала и Западной Сибири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 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Межеловский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МЦ ГЕОКАРТ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499060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41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Общие минерагенические карты	4/6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41276"/>
              </p:ext>
            </p:extLst>
          </p:nvPr>
        </p:nvGraphicFramePr>
        <p:xfrm>
          <a:off x="246062" y="1379229"/>
          <a:ext cx="8718425" cy="5290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44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5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18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Прогнозно-геохимические карты потенциально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высокоресурсных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минерагенических таксонов территориального ранга: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Мамаканская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Тургиио-Борзинская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Большепатомская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Акитканская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Баргузинская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Баджикан-Илинская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Келянская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Чарышско-Талицкая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зоны;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Нижнетунгусский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бассейн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Межеловский Н.В.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МЦ ГЕОКАРТ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510784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месторождений твердых полезных ископаемых России масштаба 1:2 500 000 в форме ГИС, на основе материалов Госгеолкарты-1000/3 и Госгеолкарты-200/2, завершенных по состоянию на 01.01.2016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Молчанов А.В.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71450" marR="0" marT="0" marB="0" anchor="ctr">
                    <a:solidFill>
                      <a:srgbClr val="FF505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Прогнозно-минерагеническая карта Российской Арктики и прилегающих акваторий масштаба 1:5 000 000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Арктика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Соболев Н.Н.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524547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F5050">
                        <a:alpha val="2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0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Схемы прогноза на твердые полезные ископаемые, нефть и газ российского сектора Арктики и прилегающих акваторий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Арктика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Полякова Т.Н.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ИМГРЭ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524521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Регистрационная Карта геолого-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экономиче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районирования территории России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Смелова Л.В.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513431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Актуализированные интерактивные карты объектов ГРР по видам ТПИ с учетом текущих изменений по движению прогнозных ресурсов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Волчков А.Г.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ЦНИГРИ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519884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Минерагеническая карта Мирового океана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Андреев С.И.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ВНИИОкеангеология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492758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Прогнозно-металлогеническая карта акваторий Дальневосточных морей и Алеутско-Курильской зоны Тихого океана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1:7 500 000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Тихий океан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Андреев С.И.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ВНИИОкеангеология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497385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29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Общие минерагенические карты	5/6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144124"/>
              </p:ext>
            </p:extLst>
          </p:nvPr>
        </p:nvGraphicFramePr>
        <p:xfrm>
          <a:off x="246062" y="1395997"/>
          <a:ext cx="8640963" cy="4974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Комплект карт (схем), диаграмм и других материалов, отражающих оценку минерагенического потенциала крупных сегментов древних платформ (Восточно-Европейская платформа - Карело-Кольский регион, Воронежский кристаллический массив; Сибирская платформа -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Байкитская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антеклиза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и ее обрамление)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Азия 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Мильштейн Е.Д.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489758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Цифровая специализированная прогнозно-металлогеническая карта Магаданской области масштаба 1:1 000 000 (с врезкой масштаба 1:200 000) с выделением рудных районов (узлов), перспективных для выявления месторождений медно-порфирового типа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Магаданская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Арифулов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Ч.Х.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ЦНИГРИ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508446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Металлогеническая карта России масштаба 1:5 000 000 (закономерности размещения месторождений твердых полезных ископаемых, металлогеническое районирование, прогнозирование рудных и перспективных районов)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Терентьев В.М.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475039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7145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Банк данных к Минерагенической карте Российской Федерации и прилегающих территорий масштаба 1:2 500 000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2002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Аэрогеология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480355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Металлогеническая карта на территориию российской части Фенноскандинавского щита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Феоктистов В.П.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489580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353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836712"/>
            <a:ext cx="8502402" cy="554509"/>
          </a:xfrm>
        </p:spPr>
        <p:txBody>
          <a:bodyPr/>
          <a:lstStyle/>
          <a:p>
            <a:pPr>
              <a:tabLst>
                <a:tab pos="7805738" algn="l"/>
              </a:tabLst>
            </a:pPr>
            <a:r>
              <a:rPr lang="ru-RU" dirty="0"/>
              <a:t>Общие минерагенические карты	6/6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82989"/>
              </p:ext>
            </p:extLst>
          </p:nvPr>
        </p:nvGraphicFramePr>
        <p:xfrm>
          <a:off x="246062" y="1395997"/>
          <a:ext cx="8640963" cy="4755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155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Название карты (сокращённое)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М-б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Год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Регион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Автор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/>
                        <a:t>Органи-зация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Инв. № РГФ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Кол-во пользователей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База данных полезных ископаемых Восточно-Европейской платформы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Савко К.А.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Воронежский ГУ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493221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рудогенных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геохимических аномалий по территории Северо-Запада России и прилегающих приграничных стран масштаба 1:5 000 000 (с врезками масштаба 1:2 500 000)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Чекушин В.А.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ГГУП СФ "Минерал"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Карта четвертичных образований России масштаба 1:2 500 000; Карты оценки ресурсного потенциала четвертичных образований м-ба 1:5 000 000 по благородным, черным, редким металлам и техническим водам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1:2 500 000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Халенев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В.О.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524532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7145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Комплекты прогнозных карт масштаба 1:1 000 000 на юго-восточное обрамление Балтийского щита, обрамление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Анабарского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Алданского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щитов и Енисейского кряжа (в ГИС-формате)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Черкасов С.В.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ГГМ РАН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492644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9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Тематические слои (432 карты): прогнозно-геохимические, эколого-геохимические, моно-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полиэлементные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карты различных природных сред 4-х классов масштабов: 1-й - м-б 1:15 000 000 - 1:10 000 000; 2-й - м-б 1:5 000 000 - 1:2 500 000; 3-й - м-б 1:1 000 000; 4-й - м-б 1:200 000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1:200 000 - 1:15 000 000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Кирсанов А.А.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ВСЕГЕИ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486465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5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9570" y="6309320"/>
            <a:ext cx="870751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7805738" algn="l"/>
              </a:tabLst>
              <a:defRPr b="1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400" i="1">
                <a:solidFill>
                  <a:schemeClr val="tx2"/>
                </a:solidFill>
              </a:defRPr>
            </a:lvl2pPr>
            <a:lvl3pPr eaLnBrk="0" hangingPunct="0">
              <a:defRPr sz="4400" i="1">
                <a:solidFill>
                  <a:schemeClr val="tx2"/>
                </a:solidFill>
              </a:defRPr>
            </a:lvl3pPr>
            <a:lvl4pPr eaLnBrk="0" hangingPunct="0">
              <a:defRPr sz="4400" i="1">
                <a:solidFill>
                  <a:schemeClr val="tx2"/>
                </a:solidFill>
              </a:defRPr>
            </a:lvl4pPr>
            <a:lvl5pPr eaLnBrk="0" hangingPunct="0">
              <a:defRPr sz="4400" i="1">
                <a:solidFill>
                  <a:schemeClr val="tx2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</a:defRPr>
            </a:lvl9pPr>
          </a:lstStyle>
          <a:p>
            <a:r>
              <a:rPr lang="ru-RU" sz="2000" b="0" i="0" dirty="0"/>
              <a:t>Итого: </a:t>
            </a:r>
            <a:r>
              <a:rPr lang="ru-RU" sz="2000" i="0" dirty="0"/>
              <a:t>110</a:t>
            </a:r>
            <a:r>
              <a:rPr lang="ru-RU" sz="2000" b="0" i="0" dirty="0"/>
              <a:t> пользователя геологической информации, начиная с 1999 г.</a:t>
            </a:r>
          </a:p>
        </p:txBody>
      </p:sp>
    </p:spTree>
    <p:extLst>
      <p:ext uri="{BB962C8B-B14F-4D97-AF65-F5344CB8AC3E}">
        <p14:creationId xmlns:p14="http://schemas.microsoft.com/office/powerpoint/2010/main" val="1359802770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11900</TotalTime>
  <Words>4840</Words>
  <Application>Microsoft Office PowerPoint</Application>
  <PresentationFormat>Экран (4:3)</PresentationFormat>
  <Paragraphs>1011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Tahoma</vt:lpstr>
      <vt:lpstr>Times New Roman</vt:lpstr>
      <vt:lpstr>Международный</vt:lpstr>
      <vt:lpstr>Повышение эффективности работ по сводному и обзорному картографированию</vt:lpstr>
      <vt:lpstr>Современные сводные и обзорные карты</vt:lpstr>
      <vt:lpstr>Анализ результатов работ по сводному и обзорному картографированию, начиная с 2000 года</vt:lpstr>
      <vt:lpstr>Общие минерагенические карты 1/6</vt:lpstr>
      <vt:lpstr>Общие минерагенические карты 2/6</vt:lpstr>
      <vt:lpstr>Общие минерагенические карты 3/6</vt:lpstr>
      <vt:lpstr>Общие минерагенические карты 4/6</vt:lpstr>
      <vt:lpstr>Общие минерагенические карты 5/6</vt:lpstr>
      <vt:lpstr>Общие минерагенические карты 6/6</vt:lpstr>
      <vt:lpstr>Прогнозно-минерагенические карты на ТПИ 1/4</vt:lpstr>
      <vt:lpstr>Прогнозно-минерагенические карты на ТПИ 2/4</vt:lpstr>
      <vt:lpstr>Прогнозно-минерагенические карты на ТПИ 3/4</vt:lpstr>
      <vt:lpstr>Прогнозно-минерагенические карты на ТПИ 4/4</vt:lpstr>
      <vt:lpstr>Прогнозно-минерагенические карты на уголь и УВС 1/3</vt:lpstr>
      <vt:lpstr>Прогнозно-минерагенические карты на уголь и УВС 2/3</vt:lpstr>
      <vt:lpstr>Прогнозно-минерагенические карты на уголь и УВС 3/3</vt:lpstr>
      <vt:lpstr>Тектонические карты 1/2</vt:lpstr>
      <vt:lpstr>Тектонические карты 1/2</vt:lpstr>
      <vt:lpstr>Итоги анализа востребованности сводных и обзорных прогнозно-минерагенических и тектонических карт</vt:lpstr>
      <vt:lpstr>Презентация PowerPoint</vt:lpstr>
      <vt:lpstr>Возможные причины низкой востребованности результатов работ по составлению специализированных сводных и обзорных карт</vt:lpstr>
      <vt:lpstr>1. Слабая информированность потенциальных пользователей специализированных сводных и обзорных карт </vt:lpstr>
      <vt:lpstr>2. Качество и содержание сводных и обзорных карт не удовлетворяет современным потребностям пользователей </vt:lpstr>
      <vt:lpstr>Презентация PowerPoint</vt:lpstr>
      <vt:lpstr>Меры по повышению эффективности работ по сводному и обзорному картографированию</vt:lpstr>
      <vt:lpstr>Презентация PowerPoint</vt:lpstr>
      <vt:lpstr>Презентация PowerPoint</vt:lpstr>
      <vt:lpstr>Презентация PowerPoint</vt:lpstr>
    </vt:vector>
  </TitlesOfParts>
  <Company>aerogeologia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836</cp:revision>
  <dcterms:created xsi:type="dcterms:W3CDTF">2005-09-05T05:34:00Z</dcterms:created>
  <dcterms:modified xsi:type="dcterms:W3CDTF">2021-04-28T05:54:53Z</dcterms:modified>
</cp:coreProperties>
</file>