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7" r:id="rId2"/>
    <p:sldId id="282" r:id="rId3"/>
    <p:sldId id="281" r:id="rId4"/>
    <p:sldId id="269" r:id="rId5"/>
    <p:sldId id="268" r:id="rId6"/>
    <p:sldId id="279" r:id="rId7"/>
    <p:sldId id="270" r:id="rId8"/>
    <p:sldId id="271" r:id="rId9"/>
    <p:sldId id="280" r:id="rId10"/>
    <p:sldId id="260" r:id="rId11"/>
    <p:sldId id="262" r:id="rId12"/>
    <p:sldId id="278" r:id="rId13"/>
    <p:sldId id="263" r:id="rId14"/>
    <p:sldId id="264" r:id="rId15"/>
    <p:sldId id="272" r:id="rId16"/>
    <p:sldId id="274" r:id="rId17"/>
    <p:sldId id="275" r:id="rId18"/>
    <p:sldId id="265" r:id="rId19"/>
    <p:sldId id="26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F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8" autoAdjust="0"/>
    <p:restoredTop sz="85875" autoAdjust="0"/>
  </p:normalViewPr>
  <p:slideViewPr>
    <p:cSldViewPr>
      <p:cViewPr>
        <p:scale>
          <a:sx n="66" d="100"/>
          <a:sy n="66" d="100"/>
        </p:scale>
        <p:origin x="389" y="2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354D9-40F4-46E6-92CF-A4ECFAF6CDA2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E8A35-6A68-480D-BC01-89BB1F527C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Палеовулканические сооружения присутствуют на всех планетах  Земной группы и спутниках планет в пределах  нашей солнечной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16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фациальный состав отложений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2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Помимо структурно-формационных зон, в палеовулканических сооружениях  существует специфическая дизъюнктивная  тектоника, состоящая из радиальных и кольцевых разломов.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3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Необходимо проводить геохимическое картирование перспективных участков для целей выявления над рудных  и около рудных ореолов.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33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основе геохимических  критериев выявляются генетические типы ожидаемого оруденения.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919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Выполненное палеовулканическое картирование позволяет выявить участки потенциальные на присутствие рудной минерализации и заверить  достоверность  результатами геохимического картирования.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179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Палеовулканические сооружения присутствуют на всех планетах  Земной группы и спутниках планет в пределах  нашей солнечной системы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655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слайде представлены  части территории Евроазиатского континента с выходами  на поверхность магматических пород, среди которых нами закартированы разно возрастные палеовулканические сооружения.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660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территории Армении ярко выражено палеоген-четвертичное вулканическое сооружение Арагац. Наибольшая протяженность в С-З направлении составляет 235 км. Помимо центрального купола (г. Арагац), в строении сооружения участвуют  и линейные зоны излияний (Мокрые горы -</a:t>
            </a:r>
            <a:r>
              <a:rPr lang="ru-RU" b="1" dirty="0">
                <a:solidFill>
                  <a:srgbClr val="FF0000"/>
                </a:solidFill>
                <a:highlight>
                  <a:srgbClr val="FF0000"/>
                </a:highlight>
              </a:rPr>
              <a:t>1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dirty="0"/>
              <a:t>и Гегамское нагорье-</a:t>
            </a:r>
            <a:r>
              <a:rPr lang="ru-RU" b="1" dirty="0">
                <a:solidFill>
                  <a:srgbClr val="FF0000"/>
                </a:solidFill>
              </a:rPr>
              <a:t>2</a:t>
            </a:r>
            <a:r>
              <a:rPr lang="ru-RU" dirty="0"/>
              <a:t>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2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650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182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Реконструкции позволяют по новому взглянуть на стратиграфическую последовательность  накопления вулканогенно-осадочных отложений, под структурно-формационным углом зрения., с выделением многочисленных фациальных переходов.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080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Верхняя фотография: палео кальдера Медногорского вулканического сооружения диаметром 15 км.  И Сомма</a:t>
            </a:r>
          </a:p>
          <a:p>
            <a:r>
              <a:rPr lang="ru-RU" dirty="0"/>
              <a:t>Средняя фотография современная кальдера (о. </a:t>
            </a:r>
            <a:r>
              <a:rPr lang="ru-RU" dirty="0" err="1"/>
              <a:t>Бромо</a:t>
            </a:r>
            <a:r>
              <a:rPr lang="ru-RU" dirty="0"/>
              <a:t>)  вулканического сооружения диаметром 18 км. и Сомма.</a:t>
            </a:r>
          </a:p>
          <a:p>
            <a:r>
              <a:rPr lang="ru-RU" dirty="0"/>
              <a:t>Внизу: три-д-модели Медногорской кальдера и </a:t>
            </a:r>
            <a:r>
              <a:rPr lang="ru-RU" dirty="0" err="1"/>
              <a:t>Жетыкольской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A35-6A68-480D-BC01-89BB1F527CA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2DAC-1F5C-4ABE-AB0B-332B98EC4A94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2DB-F5AA-469C-98F4-AB78D8E5E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2DAC-1F5C-4ABE-AB0B-332B98EC4A94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2DB-F5AA-469C-98F4-AB78D8E5E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2DAC-1F5C-4ABE-AB0B-332B98EC4A94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2DB-F5AA-469C-98F4-AB78D8E5E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2DAC-1F5C-4ABE-AB0B-332B98EC4A94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2DB-F5AA-469C-98F4-AB78D8E5E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2DAC-1F5C-4ABE-AB0B-332B98EC4A94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2DB-F5AA-469C-98F4-AB78D8E5E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2DAC-1F5C-4ABE-AB0B-332B98EC4A94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2DB-F5AA-469C-98F4-AB78D8E5E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2DAC-1F5C-4ABE-AB0B-332B98EC4A94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2DB-F5AA-469C-98F4-AB78D8E5E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2DAC-1F5C-4ABE-AB0B-332B98EC4A94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2DB-F5AA-469C-98F4-AB78D8E5E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2DAC-1F5C-4ABE-AB0B-332B98EC4A94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2DB-F5AA-469C-98F4-AB78D8E5E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2DAC-1F5C-4ABE-AB0B-332B98EC4A94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2DB-F5AA-469C-98F4-AB78D8E5E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2DAC-1F5C-4ABE-AB0B-332B98EC4A94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932DB-F5AA-469C-98F4-AB78D8E5E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D2DAC-1F5C-4ABE-AB0B-332B98EC4A94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932DB-F5AA-469C-98F4-AB78D8E5ED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1">
            <a:extLst>
              <a:ext uri="{FF2B5EF4-FFF2-40B4-BE49-F238E27FC236}">
                <a16:creationId xmlns:a16="http://schemas.microsoft.com/office/drawing/2014/main" id="{5999C2A8-139E-429E-9D23-1A1BB1F9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728213"/>
            <a:ext cx="5159895" cy="169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16">
            <a:extLst>
              <a:ext uri="{FF2B5EF4-FFF2-40B4-BE49-F238E27FC236}">
                <a16:creationId xmlns:a16="http://schemas.microsoft.com/office/drawing/2014/main" id="{C2FB4160-8B32-45DF-B163-B778042F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080" y="92848"/>
            <a:ext cx="1467574" cy="39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83D614-D275-46E6-AE30-6687EB7A955D}"/>
              </a:ext>
            </a:extLst>
          </p:cNvPr>
          <p:cNvSpPr txBox="1"/>
          <p:nvPr/>
        </p:nvSpPr>
        <p:spPr>
          <a:xfrm>
            <a:off x="5304654" y="807421"/>
            <a:ext cx="6885777" cy="1540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chemeClr val="bg1"/>
                </a:solidFill>
                <a:effectLst/>
              </a:rPr>
              <a:t>Всероссийское совещание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chemeClr val="bg1"/>
                </a:solidFill>
                <a:effectLst/>
              </a:rPr>
              <a:t>«Состояние и перспективы развития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chemeClr val="bg1"/>
                </a:solidFill>
                <a:effectLst/>
              </a:rPr>
              <a:t>Государственного геологического картографирования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chemeClr val="bg1"/>
                </a:solidFill>
                <a:effectLst/>
              </a:rPr>
              <a:t>территории Российской Федерации и ее континентального шельфа»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050" dirty="0">
                <a:solidFill>
                  <a:schemeClr val="bg1"/>
                </a:solidFill>
                <a:effectLst/>
              </a:rPr>
              <a:t> </a:t>
            </a:r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F07C76-082A-4BF7-9299-BBA1A5BC3EFF}"/>
              </a:ext>
            </a:extLst>
          </p:cNvPr>
          <p:cNvSpPr txBox="1"/>
          <p:nvPr/>
        </p:nvSpPr>
        <p:spPr>
          <a:xfrm>
            <a:off x="5304654" y="79375"/>
            <a:ext cx="5400600" cy="50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bg1"/>
                </a:solidFill>
                <a:effectLst/>
              </a:rPr>
              <a:t>ВСЕРОССИЙСКИЙ НАУЧНО-ИССЛЕДОВАТЕЛЬСКИЙ</a:t>
            </a:r>
            <a:endParaRPr lang="ru-RU" sz="2400" dirty="0">
              <a:solidFill>
                <a:schemeClr val="bg1"/>
              </a:solidFill>
              <a:effectLst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bg1"/>
                </a:solidFill>
                <a:effectLst/>
              </a:rPr>
              <a:t>ГЕОЛОГИЧЕСКИЙ ИНСТИТУТ им. А.П. КАРПИНСКОГО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9996A59D-685E-43E0-939F-795BBB009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6" y="2736397"/>
            <a:ext cx="12191564" cy="147002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методы картирования палеовулканических сооружений для целей поисков полезных ископаемых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9CE758B7-4BC1-4930-BF9D-09D76213FA4E}"/>
              </a:ext>
            </a:extLst>
          </p:cNvPr>
          <p:cNvSpPr txBox="1">
            <a:spLocks/>
          </p:cNvSpPr>
          <p:nvPr/>
        </p:nvSpPr>
        <p:spPr>
          <a:xfrm>
            <a:off x="-1133" y="4488581"/>
            <a:ext cx="1219156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dirty="0">
                <a:solidFill>
                  <a:schemeClr val="bg1"/>
                </a:solidFill>
              </a:rPr>
              <a:t>Авторы:</a:t>
            </a:r>
          </a:p>
          <a:p>
            <a:pPr algn="l"/>
            <a:r>
              <a:rPr lang="ru-RU" sz="3000" dirty="0">
                <a:solidFill>
                  <a:schemeClr val="bg1"/>
                </a:solidFill>
              </a:rPr>
              <a:t>Дьяконов Виктор Васильевич </a:t>
            </a:r>
            <a:r>
              <a:rPr lang="ru-RU" sz="2000" dirty="0">
                <a:solidFill>
                  <a:schemeClr val="bg1"/>
                </a:solidFill>
              </a:rPr>
              <a:t>– д.г.-</a:t>
            </a:r>
            <a:r>
              <a:rPr lang="ru-RU" sz="2000" dirty="0" err="1">
                <a:solidFill>
                  <a:schemeClr val="bg1"/>
                </a:solidFill>
              </a:rPr>
              <a:t>м.н</a:t>
            </a:r>
            <a:r>
              <a:rPr lang="ru-RU" sz="2000" dirty="0">
                <a:solidFill>
                  <a:schemeClr val="bg1"/>
                </a:solidFill>
              </a:rPr>
              <a:t>., профессор, зав. кафедрой МГРИ</a:t>
            </a:r>
          </a:p>
          <a:p>
            <a:pPr algn="l"/>
            <a:r>
              <a:rPr lang="ru-RU" sz="3000" dirty="0">
                <a:solidFill>
                  <a:schemeClr val="bg1"/>
                </a:solidFill>
              </a:rPr>
              <a:t>Котельников Александр Евгеньевич </a:t>
            </a:r>
            <a:r>
              <a:rPr lang="ru-RU" sz="2000" dirty="0">
                <a:solidFill>
                  <a:schemeClr val="bg1"/>
                </a:solidFill>
              </a:rPr>
              <a:t>– к.г.-</a:t>
            </a:r>
            <a:r>
              <a:rPr lang="ru-RU" sz="2000" dirty="0" err="1">
                <a:solidFill>
                  <a:schemeClr val="bg1"/>
                </a:solidFill>
              </a:rPr>
              <a:t>м.н</a:t>
            </a:r>
            <a:r>
              <a:rPr lang="ru-RU" sz="2000" dirty="0">
                <a:solidFill>
                  <a:schemeClr val="bg1"/>
                </a:solidFill>
              </a:rPr>
              <a:t>., </a:t>
            </a:r>
            <a:r>
              <a:rPr lang="ru-RU" sz="2000" dirty="0" err="1">
                <a:solidFill>
                  <a:schemeClr val="bg1"/>
                </a:solidFill>
              </a:rPr>
              <a:t>дир</a:t>
            </a:r>
            <a:r>
              <a:rPr lang="ru-RU" sz="2000" dirty="0">
                <a:solidFill>
                  <a:schemeClr val="bg1"/>
                </a:solidFill>
              </a:rPr>
              <a:t>. департамента РУДН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CDF1AA2A-A17D-46F6-9C9B-B6E7BD964D97}"/>
              </a:ext>
            </a:extLst>
          </p:cNvPr>
          <p:cNvSpPr txBox="1">
            <a:spLocks/>
          </p:cNvSpPr>
          <p:nvPr/>
        </p:nvSpPr>
        <p:spPr>
          <a:xfrm>
            <a:off x="25116" y="6309320"/>
            <a:ext cx="12191564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solidFill>
                  <a:schemeClr val="bg1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478065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496" y="345218"/>
            <a:ext cx="9051816" cy="445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0" y="-1185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cs typeface="Times New Roman" pitchFamily="18" charset="0"/>
              </a:rPr>
              <a:t>Жерловая</a:t>
            </a:r>
            <a:r>
              <a:rPr lang="ru-RU" sz="2400" dirty="0">
                <a:cs typeface="Times New Roman" pitchFamily="18" charset="0"/>
              </a:rPr>
              <a:t> структурно-формационная зона </a:t>
            </a:r>
            <a:r>
              <a:rPr lang="ru-RU" sz="1600" dirty="0">
                <a:cs typeface="Times New Roman" pitchFamily="18" charset="0"/>
              </a:rPr>
              <a:t>(ЦЕНТРАЛЬНАЯ КАЛЬДЕРА)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797152"/>
            <a:ext cx="377991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5920" y="4797153"/>
            <a:ext cx="529208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10"/>
          <p:cNvSpPr txBox="1">
            <a:spLocks/>
          </p:cNvSpPr>
          <p:nvPr/>
        </p:nvSpPr>
        <p:spPr bwMode="auto">
          <a:xfrm>
            <a:off x="11853152" y="21328"/>
            <a:ext cx="338848" cy="321781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10</a:t>
            </a:fld>
            <a:endParaRPr lang="ru-RU" altLang="ru-RU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877" y="511159"/>
            <a:ext cx="5091635" cy="578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5649" y="544313"/>
            <a:ext cx="3312368" cy="206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5923" y="2634084"/>
            <a:ext cx="3312367" cy="215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7455" y="4431584"/>
            <a:ext cx="918993" cy="35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27311" y="4829521"/>
            <a:ext cx="3456384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10"/>
          <p:cNvSpPr txBox="1">
            <a:spLocks/>
          </p:cNvSpPr>
          <p:nvPr/>
        </p:nvSpPr>
        <p:spPr bwMode="auto">
          <a:xfrm>
            <a:off x="11430000" y="0"/>
            <a:ext cx="762000" cy="476250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11</a:t>
            </a:fld>
            <a:endParaRPr lang="ru-RU" altLang="ru-RU" sz="3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BB7C1D-D655-4CDB-B640-9B39AD6E8F4F}"/>
              </a:ext>
            </a:extLst>
          </p:cNvPr>
          <p:cNvSpPr txBox="1"/>
          <p:nvPr/>
        </p:nvSpPr>
        <p:spPr>
          <a:xfrm>
            <a:off x="4566350" y="20003"/>
            <a:ext cx="305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Породы </a:t>
            </a:r>
            <a:r>
              <a:rPr lang="ru-RU" sz="2000" b="1" dirty="0" err="1"/>
              <a:t>жерловой</a:t>
            </a:r>
            <a:r>
              <a:rPr lang="ru-RU" sz="2000" b="1" dirty="0"/>
              <a:t> фации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76B988-923D-4176-B0FF-E44751C95FD1}"/>
              </a:ext>
            </a:extLst>
          </p:cNvPr>
          <p:cNvSpPr txBox="1"/>
          <p:nvPr/>
        </p:nvSpPr>
        <p:spPr>
          <a:xfrm>
            <a:off x="8305" y="6513563"/>
            <a:ext cx="12056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Грубообломочные </a:t>
            </a:r>
            <a:r>
              <a:rPr lang="ru-RU" dirty="0" err="1"/>
              <a:t>лавобрекчии</a:t>
            </a:r>
            <a:r>
              <a:rPr lang="ru-RU" dirty="0"/>
              <a:t>, брекчии, бомбовые туфы, прорванные штоками и дайками основного и кислого состава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E3CD71-B09D-4BD3-99E5-970C8C4615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3500" y="404664"/>
            <a:ext cx="9084501" cy="6453336"/>
          </a:xfrm>
          <a:prstGeom prst="rect">
            <a:avLst/>
          </a:prstGeom>
        </p:spPr>
      </p:pic>
      <p:sp>
        <p:nvSpPr>
          <p:cNvPr id="3" name="Номер слайда 10">
            <a:extLst>
              <a:ext uri="{FF2B5EF4-FFF2-40B4-BE49-F238E27FC236}">
                <a16:creationId xmlns:a16="http://schemas.microsoft.com/office/drawing/2014/main" id="{83D1E5EB-E8F4-4366-978E-2FB80E8EDD9A}"/>
              </a:ext>
            </a:extLst>
          </p:cNvPr>
          <p:cNvSpPr txBox="1">
            <a:spLocks/>
          </p:cNvSpPr>
          <p:nvPr/>
        </p:nvSpPr>
        <p:spPr bwMode="auto">
          <a:xfrm>
            <a:off x="11724456" y="0"/>
            <a:ext cx="467544" cy="476672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12</a:t>
            </a:fld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C0A03D-7743-4A27-9059-B0D0647AE51D}"/>
              </a:ext>
            </a:extLst>
          </p:cNvPr>
          <p:cNvSpPr txBox="1"/>
          <p:nvPr/>
        </p:nvSpPr>
        <p:spPr>
          <a:xfrm>
            <a:off x="4590073" y="-57001"/>
            <a:ext cx="3071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Вулканический центр</a:t>
            </a:r>
          </a:p>
        </p:txBody>
      </p:sp>
    </p:spTree>
    <p:extLst>
      <p:ext uri="{BB962C8B-B14F-4D97-AF65-F5344CB8AC3E}">
        <p14:creationId xmlns:p14="http://schemas.microsoft.com/office/powerpoint/2010/main" val="779926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342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10"/>
          <p:cNvSpPr txBox="1">
            <a:spLocks/>
          </p:cNvSpPr>
          <p:nvPr/>
        </p:nvSpPr>
        <p:spPr bwMode="auto">
          <a:xfrm rot="10800000" flipV="1">
            <a:off x="11430000" y="0"/>
            <a:ext cx="762000" cy="504056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13</a:t>
            </a:fld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10"/>
          <p:cNvSpPr txBox="1">
            <a:spLocks/>
          </p:cNvSpPr>
          <p:nvPr/>
        </p:nvSpPr>
        <p:spPr bwMode="auto">
          <a:xfrm>
            <a:off x="9906000" y="44624"/>
            <a:ext cx="762000" cy="404664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/>
            <a:fld id="{2413E696-0417-41C7-B1A9-108F168F48DA}" type="slidenum">
              <a:rPr lang="ru-RU" altLang="ru-RU" sz="28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14</a:t>
            </a:fld>
            <a:endParaRPr lang="ru-RU" altLang="ru-RU" sz="28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68" y="548680"/>
            <a:ext cx="7848872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71464" y="15930"/>
            <a:ext cx="972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 </a:t>
            </a:r>
            <a:r>
              <a:rPr lang="ru-RU" sz="2000" dirty="0"/>
              <a:t>Зоны кольцевых и радиальных разломов в пределах палеовулканических сооружений</a:t>
            </a:r>
            <a:r>
              <a:rPr lang="ru-RU" sz="2000" b="1" dirty="0"/>
              <a:t>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112224" y="6525344"/>
            <a:ext cx="792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84232" y="623731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30 км</a:t>
            </a:r>
          </a:p>
        </p:txBody>
      </p:sp>
      <p:sp>
        <p:nvSpPr>
          <p:cNvPr id="9" name="Номер слайда 10"/>
          <p:cNvSpPr txBox="1">
            <a:spLocks/>
          </p:cNvSpPr>
          <p:nvPr/>
        </p:nvSpPr>
        <p:spPr bwMode="auto">
          <a:xfrm>
            <a:off x="11430000" y="167"/>
            <a:ext cx="762000" cy="404664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/>
            <a:fld id="{2413E696-0417-41C7-B1A9-108F168F48DA}" type="slidenum">
              <a:rPr lang="ru-RU" altLang="ru-RU" sz="28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15</a:t>
            </a:fld>
            <a:endParaRPr lang="ru-RU" altLang="ru-RU" sz="28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591179B4-B7CF-4178-8137-A30AAD0CA6D7}"/>
              </a:ext>
            </a:extLst>
          </p:cNvPr>
          <p:cNvSpPr/>
          <p:nvPr/>
        </p:nvSpPr>
        <p:spPr>
          <a:xfrm>
            <a:off x="7212531" y="548640"/>
            <a:ext cx="1347536" cy="1491916"/>
          </a:xfrm>
          <a:custGeom>
            <a:avLst/>
            <a:gdLst>
              <a:gd name="connsiteX0" fmla="*/ 0 w 1347536"/>
              <a:gd name="connsiteY0" fmla="*/ 0 h 1491916"/>
              <a:gd name="connsiteX1" fmla="*/ 57751 w 1347536"/>
              <a:gd name="connsiteY1" fmla="*/ 86627 h 1491916"/>
              <a:gd name="connsiteX2" fmla="*/ 86627 w 1347536"/>
              <a:gd name="connsiteY2" fmla="*/ 115503 h 1491916"/>
              <a:gd name="connsiteX3" fmla="*/ 144378 w 1347536"/>
              <a:gd name="connsiteY3" fmla="*/ 154004 h 1491916"/>
              <a:gd name="connsiteX4" fmla="*/ 173254 w 1347536"/>
              <a:gd name="connsiteY4" fmla="*/ 173255 h 1491916"/>
              <a:gd name="connsiteX5" fmla="*/ 202130 w 1347536"/>
              <a:gd name="connsiteY5" fmla="*/ 192505 h 1491916"/>
              <a:gd name="connsiteX6" fmla="*/ 231006 w 1347536"/>
              <a:gd name="connsiteY6" fmla="*/ 211756 h 1491916"/>
              <a:gd name="connsiteX7" fmla="*/ 298383 w 1347536"/>
              <a:gd name="connsiteY7" fmla="*/ 250257 h 1491916"/>
              <a:gd name="connsiteX8" fmla="*/ 385010 w 1347536"/>
              <a:gd name="connsiteY8" fmla="*/ 346509 h 1491916"/>
              <a:gd name="connsiteX9" fmla="*/ 413886 w 1347536"/>
              <a:gd name="connsiteY9" fmla="*/ 365760 h 1491916"/>
              <a:gd name="connsiteX10" fmla="*/ 490888 w 1347536"/>
              <a:gd name="connsiteY10" fmla="*/ 423512 h 1491916"/>
              <a:gd name="connsiteX11" fmla="*/ 548640 w 1347536"/>
              <a:gd name="connsiteY11" fmla="*/ 442762 h 1491916"/>
              <a:gd name="connsiteX12" fmla="*/ 577515 w 1347536"/>
              <a:gd name="connsiteY12" fmla="*/ 452387 h 1491916"/>
              <a:gd name="connsiteX13" fmla="*/ 664143 w 1347536"/>
              <a:gd name="connsiteY13" fmla="*/ 500514 h 1491916"/>
              <a:gd name="connsiteX14" fmla="*/ 721894 w 1347536"/>
              <a:gd name="connsiteY14" fmla="*/ 548640 h 1491916"/>
              <a:gd name="connsiteX15" fmla="*/ 750770 w 1347536"/>
              <a:gd name="connsiteY15" fmla="*/ 558265 h 1491916"/>
              <a:gd name="connsiteX16" fmla="*/ 789271 w 1347536"/>
              <a:gd name="connsiteY16" fmla="*/ 587141 h 1491916"/>
              <a:gd name="connsiteX17" fmla="*/ 818147 w 1347536"/>
              <a:gd name="connsiteY17" fmla="*/ 596766 h 1491916"/>
              <a:gd name="connsiteX18" fmla="*/ 885524 w 1347536"/>
              <a:gd name="connsiteY18" fmla="*/ 635267 h 1491916"/>
              <a:gd name="connsiteX19" fmla="*/ 924025 w 1347536"/>
              <a:gd name="connsiteY19" fmla="*/ 693019 h 1491916"/>
              <a:gd name="connsiteX20" fmla="*/ 962526 w 1347536"/>
              <a:gd name="connsiteY20" fmla="*/ 750771 h 1491916"/>
              <a:gd name="connsiteX21" fmla="*/ 1001027 w 1347536"/>
              <a:gd name="connsiteY21" fmla="*/ 808522 h 1491916"/>
              <a:gd name="connsiteX22" fmla="*/ 1029903 w 1347536"/>
              <a:gd name="connsiteY22" fmla="*/ 827773 h 1491916"/>
              <a:gd name="connsiteX23" fmla="*/ 1058778 w 1347536"/>
              <a:gd name="connsiteY23" fmla="*/ 885524 h 1491916"/>
              <a:gd name="connsiteX24" fmla="*/ 1087654 w 1347536"/>
              <a:gd name="connsiteY24" fmla="*/ 914400 h 1491916"/>
              <a:gd name="connsiteX25" fmla="*/ 1126155 w 1347536"/>
              <a:gd name="connsiteY25" fmla="*/ 972152 h 1491916"/>
              <a:gd name="connsiteX26" fmla="*/ 1183907 w 1347536"/>
              <a:gd name="connsiteY26" fmla="*/ 1039528 h 1491916"/>
              <a:gd name="connsiteX27" fmla="*/ 1203157 w 1347536"/>
              <a:gd name="connsiteY27" fmla="*/ 1078029 h 1491916"/>
              <a:gd name="connsiteX28" fmla="*/ 1212783 w 1347536"/>
              <a:gd name="connsiteY28" fmla="*/ 1116531 h 1491916"/>
              <a:gd name="connsiteX29" fmla="*/ 1251284 w 1347536"/>
              <a:gd name="connsiteY29" fmla="*/ 1193533 h 1491916"/>
              <a:gd name="connsiteX30" fmla="*/ 1289785 w 1347536"/>
              <a:gd name="connsiteY30" fmla="*/ 1280160 h 1491916"/>
              <a:gd name="connsiteX31" fmla="*/ 1318661 w 1347536"/>
              <a:gd name="connsiteY31" fmla="*/ 1366787 h 1491916"/>
              <a:gd name="connsiteX32" fmla="*/ 1328286 w 1347536"/>
              <a:gd name="connsiteY32" fmla="*/ 1395663 h 1491916"/>
              <a:gd name="connsiteX33" fmla="*/ 1337911 w 1347536"/>
              <a:gd name="connsiteY33" fmla="*/ 1463040 h 1491916"/>
              <a:gd name="connsiteX34" fmla="*/ 1347536 w 1347536"/>
              <a:gd name="connsiteY34" fmla="*/ 1491916 h 149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47536" h="1491916">
                <a:moveTo>
                  <a:pt x="0" y="0"/>
                </a:moveTo>
                <a:cubicBezTo>
                  <a:pt x="21542" y="35904"/>
                  <a:pt x="31016" y="55436"/>
                  <a:pt x="57751" y="86627"/>
                </a:cubicBezTo>
                <a:cubicBezTo>
                  <a:pt x="66610" y="96962"/>
                  <a:pt x="75882" y="107146"/>
                  <a:pt x="86627" y="115503"/>
                </a:cubicBezTo>
                <a:cubicBezTo>
                  <a:pt x="104889" y="129707"/>
                  <a:pt x="125128" y="141170"/>
                  <a:pt x="144378" y="154004"/>
                </a:cubicBezTo>
                <a:lnTo>
                  <a:pt x="173254" y="173255"/>
                </a:lnTo>
                <a:lnTo>
                  <a:pt x="202130" y="192505"/>
                </a:lnTo>
                <a:cubicBezTo>
                  <a:pt x="211755" y="198922"/>
                  <a:pt x="220659" y="206583"/>
                  <a:pt x="231006" y="211756"/>
                </a:cubicBezTo>
                <a:cubicBezTo>
                  <a:pt x="279854" y="236179"/>
                  <a:pt x="257568" y="223047"/>
                  <a:pt x="298383" y="250257"/>
                </a:cubicBezTo>
                <a:cubicBezTo>
                  <a:pt x="323238" y="283397"/>
                  <a:pt x="350458" y="323474"/>
                  <a:pt x="385010" y="346509"/>
                </a:cubicBezTo>
                <a:cubicBezTo>
                  <a:pt x="394635" y="352926"/>
                  <a:pt x="404530" y="358956"/>
                  <a:pt x="413886" y="365760"/>
                </a:cubicBezTo>
                <a:cubicBezTo>
                  <a:pt x="439834" y="384631"/>
                  <a:pt x="460450" y="413366"/>
                  <a:pt x="490888" y="423512"/>
                </a:cubicBezTo>
                <a:lnTo>
                  <a:pt x="548640" y="442762"/>
                </a:lnTo>
                <a:lnTo>
                  <a:pt x="577515" y="452387"/>
                </a:lnTo>
                <a:cubicBezTo>
                  <a:pt x="643709" y="496516"/>
                  <a:pt x="613318" y="483571"/>
                  <a:pt x="664143" y="500514"/>
                </a:cubicBezTo>
                <a:cubicBezTo>
                  <a:pt x="685429" y="521800"/>
                  <a:pt x="695094" y="535240"/>
                  <a:pt x="721894" y="548640"/>
                </a:cubicBezTo>
                <a:cubicBezTo>
                  <a:pt x="730969" y="553177"/>
                  <a:pt x="741145" y="555057"/>
                  <a:pt x="750770" y="558265"/>
                </a:cubicBezTo>
                <a:cubicBezTo>
                  <a:pt x="763604" y="567890"/>
                  <a:pt x="775343" y="579182"/>
                  <a:pt x="789271" y="587141"/>
                </a:cubicBezTo>
                <a:cubicBezTo>
                  <a:pt x="798080" y="592175"/>
                  <a:pt x="809705" y="591138"/>
                  <a:pt x="818147" y="596766"/>
                </a:cubicBezTo>
                <a:cubicBezTo>
                  <a:pt x="886962" y="642642"/>
                  <a:pt x="804095" y="614910"/>
                  <a:pt x="885524" y="635267"/>
                </a:cubicBezTo>
                <a:cubicBezTo>
                  <a:pt x="949608" y="699351"/>
                  <a:pt x="889201" y="630334"/>
                  <a:pt x="924025" y="693019"/>
                </a:cubicBezTo>
                <a:cubicBezTo>
                  <a:pt x="935261" y="713244"/>
                  <a:pt x="949692" y="731520"/>
                  <a:pt x="962526" y="750771"/>
                </a:cubicBezTo>
                <a:cubicBezTo>
                  <a:pt x="962527" y="750773"/>
                  <a:pt x="1001026" y="808521"/>
                  <a:pt x="1001027" y="808522"/>
                </a:cubicBezTo>
                <a:lnTo>
                  <a:pt x="1029903" y="827773"/>
                </a:lnTo>
                <a:cubicBezTo>
                  <a:pt x="1039549" y="856712"/>
                  <a:pt x="1038047" y="860647"/>
                  <a:pt x="1058778" y="885524"/>
                </a:cubicBezTo>
                <a:cubicBezTo>
                  <a:pt x="1067492" y="895981"/>
                  <a:pt x="1079297" y="903655"/>
                  <a:pt x="1087654" y="914400"/>
                </a:cubicBezTo>
                <a:cubicBezTo>
                  <a:pt x="1101858" y="932663"/>
                  <a:pt x="1112273" y="953643"/>
                  <a:pt x="1126155" y="972152"/>
                </a:cubicBezTo>
                <a:cubicBezTo>
                  <a:pt x="1163198" y="1021543"/>
                  <a:pt x="1143687" y="999310"/>
                  <a:pt x="1183907" y="1039528"/>
                </a:cubicBezTo>
                <a:cubicBezTo>
                  <a:pt x="1190324" y="1052362"/>
                  <a:pt x="1198119" y="1064594"/>
                  <a:pt x="1203157" y="1078029"/>
                </a:cubicBezTo>
                <a:cubicBezTo>
                  <a:pt x="1207802" y="1090416"/>
                  <a:pt x="1207695" y="1104320"/>
                  <a:pt x="1212783" y="1116531"/>
                </a:cubicBezTo>
                <a:cubicBezTo>
                  <a:pt x="1223820" y="1143020"/>
                  <a:pt x="1242209" y="1166309"/>
                  <a:pt x="1251284" y="1193533"/>
                </a:cubicBezTo>
                <a:cubicBezTo>
                  <a:pt x="1274192" y="1262259"/>
                  <a:pt x="1259278" y="1234400"/>
                  <a:pt x="1289785" y="1280160"/>
                </a:cubicBezTo>
                <a:lnTo>
                  <a:pt x="1318661" y="1366787"/>
                </a:lnTo>
                <a:lnTo>
                  <a:pt x="1328286" y="1395663"/>
                </a:lnTo>
                <a:cubicBezTo>
                  <a:pt x="1331494" y="1418122"/>
                  <a:pt x="1333462" y="1440794"/>
                  <a:pt x="1337911" y="1463040"/>
                </a:cubicBezTo>
                <a:cubicBezTo>
                  <a:pt x="1339901" y="1472989"/>
                  <a:pt x="1347536" y="1491916"/>
                  <a:pt x="1347536" y="1491916"/>
                </a:cubicBezTo>
              </a:path>
            </a:pathLst>
          </a:custGeom>
          <a:ln w="28575">
            <a:solidFill>
              <a:srgbClr val="21FFBA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1860" y="-3319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Геохимические  ореолы</a:t>
            </a:r>
          </a:p>
        </p:txBody>
      </p:sp>
      <p:sp>
        <p:nvSpPr>
          <p:cNvPr id="5" name="Номер слайда 10"/>
          <p:cNvSpPr txBox="1">
            <a:spLocks/>
          </p:cNvSpPr>
          <p:nvPr/>
        </p:nvSpPr>
        <p:spPr bwMode="auto">
          <a:xfrm>
            <a:off x="11652448" y="71282"/>
            <a:ext cx="539552" cy="375828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/>
            <a:fld id="{2413E696-0417-41C7-B1A9-108F168F48DA}" type="slidenum">
              <a:rPr lang="ru-RU" altLang="ru-RU" sz="24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16</a:t>
            </a:fld>
            <a:endParaRPr lang="ru-RU" altLang="ru-RU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120886-155E-43B9-8811-DED5C0D18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567" y="2060848"/>
            <a:ext cx="9184293" cy="4608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30E772-DB63-4251-8F36-DC59CC5DCF52}"/>
              </a:ext>
            </a:extLst>
          </p:cNvPr>
          <p:cNvSpPr txBox="1"/>
          <p:nvPr/>
        </p:nvSpPr>
        <p:spPr>
          <a:xfrm>
            <a:off x="6096000" y="112648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Кольцевое строение околорудных ореолов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80EAA-C455-4314-8382-F278F637364F}"/>
              </a:ext>
            </a:extLst>
          </p:cNvPr>
          <p:cNvSpPr txBox="1"/>
          <p:nvPr/>
        </p:nvSpPr>
        <p:spPr>
          <a:xfrm>
            <a:off x="1991544" y="1137518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Рудные ореолы концентрической формы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096000" y="90872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 Сидорина Юлия Николаевна 2016 г. 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351" y="0"/>
            <a:ext cx="9108649" cy="688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10"/>
          <p:cNvSpPr txBox="1">
            <a:spLocks/>
          </p:cNvSpPr>
          <p:nvPr/>
        </p:nvSpPr>
        <p:spPr bwMode="auto">
          <a:xfrm>
            <a:off x="9984432" y="0"/>
            <a:ext cx="762000" cy="404664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/>
            <a:fld id="{2413E696-0417-41C7-B1A9-108F168F48DA}" type="slidenum">
              <a:rPr lang="ru-RU" altLang="ru-RU" sz="28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17</a:t>
            </a:fld>
            <a:endParaRPr lang="ru-RU" altLang="ru-RU" sz="28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10"/>
          <p:cNvSpPr txBox="1">
            <a:spLocks/>
          </p:cNvSpPr>
          <p:nvPr/>
        </p:nvSpPr>
        <p:spPr bwMode="auto">
          <a:xfrm>
            <a:off x="9906000" y="0"/>
            <a:ext cx="762000" cy="476250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18</a:t>
            </a:fld>
            <a:endParaRPr lang="ru-RU" altLang="ru-RU" sz="3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658" y="0"/>
            <a:ext cx="91803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10"/>
          <p:cNvSpPr txBox="1">
            <a:spLocks/>
          </p:cNvSpPr>
          <p:nvPr/>
        </p:nvSpPr>
        <p:spPr bwMode="auto">
          <a:xfrm>
            <a:off x="9906000" y="44624"/>
            <a:ext cx="762000" cy="404664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/>
            <a:fld id="{2413E696-0417-41C7-B1A9-108F168F48DA}" type="slidenum">
              <a:rPr lang="ru-RU" altLang="ru-RU" sz="28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18</a:t>
            </a:fld>
            <a:endParaRPr lang="ru-RU" altLang="ru-RU" sz="28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9F64700-BD4E-4E4E-830A-F09CC8178211}"/>
              </a:ext>
            </a:extLst>
          </p:cNvPr>
          <p:cNvSpPr/>
          <p:nvPr/>
        </p:nvSpPr>
        <p:spPr>
          <a:xfrm>
            <a:off x="1524000" y="4941168"/>
            <a:ext cx="169168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Формация: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060E55-8354-49C4-ABC4-34CC6817526E}"/>
              </a:ext>
            </a:extLst>
          </p:cNvPr>
          <p:cNvSpPr/>
          <p:nvPr/>
        </p:nvSpPr>
        <p:spPr>
          <a:xfrm>
            <a:off x="3503712" y="5805264"/>
            <a:ext cx="1584176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2561" y="692696"/>
            <a:ext cx="9202623" cy="531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10"/>
          <p:cNvSpPr txBox="1">
            <a:spLocks/>
          </p:cNvSpPr>
          <p:nvPr/>
        </p:nvSpPr>
        <p:spPr bwMode="auto">
          <a:xfrm>
            <a:off x="9906000" y="0"/>
            <a:ext cx="762000" cy="476250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19</a:t>
            </a:fld>
            <a:endParaRPr lang="ru-RU" altLang="ru-RU" sz="32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4969BB-FB54-45D0-B02E-D68FDE46C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-31576"/>
            <a:ext cx="10801200" cy="6844524"/>
          </a:xfrm>
          <a:prstGeom prst="rect">
            <a:avLst/>
          </a:prstGeom>
        </p:spPr>
      </p:pic>
      <p:sp>
        <p:nvSpPr>
          <p:cNvPr id="8" name="Номер слайда 10">
            <a:extLst>
              <a:ext uri="{FF2B5EF4-FFF2-40B4-BE49-F238E27FC236}">
                <a16:creationId xmlns:a16="http://schemas.microsoft.com/office/drawing/2014/main" id="{8C316E35-AB5D-415C-B16F-0DFC655984A1}"/>
              </a:ext>
            </a:extLst>
          </p:cNvPr>
          <p:cNvSpPr txBox="1">
            <a:spLocks/>
          </p:cNvSpPr>
          <p:nvPr/>
        </p:nvSpPr>
        <p:spPr bwMode="auto">
          <a:xfrm>
            <a:off x="11724456" y="0"/>
            <a:ext cx="467544" cy="476250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2</a:t>
            </a:fld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64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37C0B3-2442-4258-A6BA-C49775CED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518" y="2177480"/>
            <a:ext cx="9198522" cy="468052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2510B3-15AB-48AF-B003-97CCB614A333}"/>
              </a:ext>
            </a:extLst>
          </p:cNvPr>
          <p:cNvSpPr/>
          <p:nvPr/>
        </p:nvSpPr>
        <p:spPr>
          <a:xfrm>
            <a:off x="5375920" y="1104779"/>
            <a:ext cx="66720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ТЕРРИТОРИИ С ПОЛЯМИ РАЗВИТИЯ МАГМАТИЧЕСКИХ ПОРОД ФАНЕРОЗОЯ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4D2AE7-4CDF-4374-8B26-8751A01A7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698"/>
            <a:ext cx="4785464" cy="3118270"/>
          </a:xfrm>
          <a:prstGeom prst="rect">
            <a:avLst/>
          </a:prstGeom>
        </p:spPr>
      </p:pic>
      <p:sp>
        <p:nvSpPr>
          <p:cNvPr id="5" name="Номер слайда 10">
            <a:extLst>
              <a:ext uri="{FF2B5EF4-FFF2-40B4-BE49-F238E27FC236}">
                <a16:creationId xmlns:a16="http://schemas.microsoft.com/office/drawing/2014/main" id="{48D309BF-2D81-42B6-8FE1-918D4673DC36}"/>
              </a:ext>
            </a:extLst>
          </p:cNvPr>
          <p:cNvSpPr txBox="1">
            <a:spLocks/>
          </p:cNvSpPr>
          <p:nvPr/>
        </p:nvSpPr>
        <p:spPr bwMode="auto">
          <a:xfrm>
            <a:off x="11722496" y="22698"/>
            <a:ext cx="467544" cy="476250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3</a:t>
            </a:fld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111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519" y="908722"/>
            <a:ext cx="5322189" cy="276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040" y="908721"/>
            <a:ext cx="4915872" cy="276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518" y="3718713"/>
            <a:ext cx="5322190" cy="284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7207" y="3718713"/>
            <a:ext cx="4904705" cy="284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Стоимость земли по видам полезных ископаемых  в центральной и северной частях Азиатского континента.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19446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cs typeface="Times New Roman" pitchFamily="18" charset="0"/>
              </a:rPr>
              <a:t>Данная иллюстрация однозначно подтверждает приуроченность рудных месторождений к областям развития магматических пород.</a:t>
            </a:r>
          </a:p>
        </p:txBody>
      </p:sp>
      <p:sp>
        <p:nvSpPr>
          <p:cNvPr id="9" name="Номер слайда 10"/>
          <p:cNvSpPr txBox="1">
            <a:spLocks/>
          </p:cNvSpPr>
          <p:nvPr/>
        </p:nvSpPr>
        <p:spPr bwMode="auto">
          <a:xfrm>
            <a:off x="11724456" y="0"/>
            <a:ext cx="467544" cy="476250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4</a:t>
            </a:fld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0"/>
          <p:cNvSpPr txBox="1">
            <a:spLocks/>
          </p:cNvSpPr>
          <p:nvPr/>
        </p:nvSpPr>
        <p:spPr bwMode="auto">
          <a:xfrm>
            <a:off x="11724456" y="0"/>
            <a:ext cx="467544" cy="476672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5</a:t>
            </a:fld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93302" y="6278830"/>
            <a:ext cx="1228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cs typeface="Times New Roman" pitchFamily="18" charset="0"/>
              </a:rPr>
              <a:t>Накопление магматических продуктов на протяжении миллионов лет фанерозойской эонотемы, сопровождалось формированием крупных палеовулканических сооружений.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3067D48-8E55-4663-A639-C7C4A6479AE5}"/>
              </a:ext>
            </a:extLst>
          </p:cNvPr>
          <p:cNvGrpSpPr/>
          <p:nvPr/>
        </p:nvGrpSpPr>
        <p:grpSpPr>
          <a:xfrm>
            <a:off x="1068759" y="0"/>
            <a:ext cx="10054481" cy="6329634"/>
            <a:chOff x="1596411" y="908720"/>
            <a:chExt cx="9107147" cy="5733256"/>
          </a:xfrm>
        </p:grpSpPr>
        <p:sp>
          <p:nvSpPr>
            <p:cNvPr id="9" name="Равнобедренный треугольник 8"/>
            <p:cNvSpPr/>
            <p:nvPr/>
          </p:nvSpPr>
          <p:spPr>
            <a:xfrm>
              <a:off x="2351584" y="1700808"/>
              <a:ext cx="72008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Прямая со стрелкой 10"/>
            <p:cNvCxnSpPr>
              <a:cxnSpLocks/>
            </p:cNvCxnSpPr>
            <p:nvPr/>
          </p:nvCxnSpPr>
          <p:spPr>
            <a:xfrm flipH="1" flipV="1">
              <a:off x="2495600" y="1844824"/>
              <a:ext cx="5688632" cy="266429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>
              <a:cxnSpLocks/>
            </p:cNvCxnSpPr>
            <p:nvPr/>
          </p:nvCxnSpPr>
          <p:spPr>
            <a:xfrm flipH="1">
              <a:off x="3071664" y="4509120"/>
              <a:ext cx="5112568" cy="7200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>
              <a:cxnSpLocks/>
            </p:cNvCxnSpPr>
            <p:nvPr/>
          </p:nvCxnSpPr>
          <p:spPr>
            <a:xfrm>
              <a:off x="5591944" y="1772816"/>
              <a:ext cx="4104456" cy="4248472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2867923">
              <a:off x="6379005" y="2608317"/>
              <a:ext cx="8640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dirty="0"/>
                <a:t>235 км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6411" y="908720"/>
              <a:ext cx="9107147" cy="573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EA4BAD0E-9A9C-4180-B534-EB16F26989D3}"/>
                </a:ext>
              </a:extLst>
            </p:cNvPr>
            <p:cNvSpPr/>
            <p:nvPr/>
          </p:nvSpPr>
          <p:spPr>
            <a:xfrm>
              <a:off x="7722529" y="1556658"/>
              <a:ext cx="256700" cy="1503123"/>
            </a:xfrm>
            <a:custGeom>
              <a:avLst/>
              <a:gdLst>
                <a:gd name="connsiteX0" fmla="*/ 256700 w 256700"/>
                <a:gd name="connsiteY0" fmla="*/ 0 h 1503123"/>
                <a:gd name="connsiteX1" fmla="*/ 234928 w 256700"/>
                <a:gd name="connsiteY1" fmla="*/ 87086 h 1503123"/>
                <a:gd name="connsiteX2" fmla="*/ 213157 w 256700"/>
                <a:gd name="connsiteY2" fmla="*/ 119743 h 1503123"/>
                <a:gd name="connsiteX3" fmla="*/ 202271 w 256700"/>
                <a:gd name="connsiteY3" fmla="*/ 152400 h 1503123"/>
                <a:gd name="connsiteX4" fmla="*/ 180500 w 256700"/>
                <a:gd name="connsiteY4" fmla="*/ 174172 h 1503123"/>
                <a:gd name="connsiteX5" fmla="*/ 136957 w 256700"/>
                <a:gd name="connsiteY5" fmla="*/ 239486 h 1503123"/>
                <a:gd name="connsiteX6" fmla="*/ 115185 w 256700"/>
                <a:gd name="connsiteY6" fmla="*/ 272143 h 1503123"/>
                <a:gd name="connsiteX7" fmla="*/ 93414 w 256700"/>
                <a:gd name="connsiteY7" fmla="*/ 348343 h 1503123"/>
                <a:gd name="connsiteX8" fmla="*/ 82528 w 256700"/>
                <a:gd name="connsiteY8" fmla="*/ 381000 h 1503123"/>
                <a:gd name="connsiteX9" fmla="*/ 71642 w 256700"/>
                <a:gd name="connsiteY9" fmla="*/ 489857 h 1503123"/>
                <a:gd name="connsiteX10" fmla="*/ 49871 w 256700"/>
                <a:gd name="connsiteY10" fmla="*/ 555172 h 1503123"/>
                <a:gd name="connsiteX11" fmla="*/ 17214 w 256700"/>
                <a:gd name="connsiteY11" fmla="*/ 631372 h 1503123"/>
                <a:gd name="connsiteX12" fmla="*/ 17214 w 256700"/>
                <a:gd name="connsiteY12" fmla="*/ 1034143 h 1503123"/>
                <a:gd name="connsiteX13" fmla="*/ 38985 w 256700"/>
                <a:gd name="connsiteY13" fmla="*/ 1164772 h 1503123"/>
                <a:gd name="connsiteX14" fmla="*/ 60757 w 256700"/>
                <a:gd name="connsiteY14" fmla="*/ 1230086 h 1503123"/>
                <a:gd name="connsiteX15" fmla="*/ 71642 w 256700"/>
                <a:gd name="connsiteY15" fmla="*/ 1262743 h 1503123"/>
                <a:gd name="connsiteX16" fmla="*/ 104300 w 256700"/>
                <a:gd name="connsiteY16" fmla="*/ 1404257 h 1503123"/>
                <a:gd name="connsiteX17" fmla="*/ 147842 w 256700"/>
                <a:gd name="connsiteY17" fmla="*/ 1415143 h 1503123"/>
                <a:gd name="connsiteX18" fmla="*/ 169614 w 256700"/>
                <a:gd name="connsiteY18" fmla="*/ 1436914 h 1503123"/>
                <a:gd name="connsiteX19" fmla="*/ 202271 w 256700"/>
                <a:gd name="connsiteY19" fmla="*/ 1502229 h 1503123"/>
                <a:gd name="connsiteX20" fmla="*/ 213157 w 256700"/>
                <a:gd name="connsiteY20" fmla="*/ 1502229 h 150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6700" h="1503123">
                  <a:moveTo>
                    <a:pt x="256700" y="0"/>
                  </a:moveTo>
                  <a:cubicBezTo>
                    <a:pt x="252559" y="20704"/>
                    <a:pt x="246086" y="64769"/>
                    <a:pt x="234928" y="87086"/>
                  </a:cubicBezTo>
                  <a:cubicBezTo>
                    <a:pt x="229077" y="98788"/>
                    <a:pt x="219008" y="108041"/>
                    <a:pt x="213157" y="119743"/>
                  </a:cubicBezTo>
                  <a:cubicBezTo>
                    <a:pt x="208025" y="130006"/>
                    <a:pt x="208175" y="142561"/>
                    <a:pt x="202271" y="152400"/>
                  </a:cubicBezTo>
                  <a:cubicBezTo>
                    <a:pt x="196991" y="161201"/>
                    <a:pt x="186658" y="165961"/>
                    <a:pt x="180500" y="174172"/>
                  </a:cubicBezTo>
                  <a:cubicBezTo>
                    <a:pt x="164801" y="195105"/>
                    <a:pt x="151471" y="217715"/>
                    <a:pt x="136957" y="239486"/>
                  </a:cubicBezTo>
                  <a:lnTo>
                    <a:pt x="115185" y="272143"/>
                  </a:lnTo>
                  <a:cubicBezTo>
                    <a:pt x="89080" y="350463"/>
                    <a:pt x="120760" y="252636"/>
                    <a:pt x="93414" y="348343"/>
                  </a:cubicBezTo>
                  <a:cubicBezTo>
                    <a:pt x="90262" y="359376"/>
                    <a:pt x="86157" y="370114"/>
                    <a:pt x="82528" y="381000"/>
                  </a:cubicBezTo>
                  <a:cubicBezTo>
                    <a:pt x="78899" y="417286"/>
                    <a:pt x="78362" y="454015"/>
                    <a:pt x="71642" y="489857"/>
                  </a:cubicBezTo>
                  <a:cubicBezTo>
                    <a:pt x="67413" y="512413"/>
                    <a:pt x="54372" y="532668"/>
                    <a:pt x="49871" y="555172"/>
                  </a:cubicBezTo>
                  <a:cubicBezTo>
                    <a:pt x="36972" y="619664"/>
                    <a:pt x="52068" y="596517"/>
                    <a:pt x="17214" y="631372"/>
                  </a:cubicBezTo>
                  <a:cubicBezTo>
                    <a:pt x="-11149" y="801545"/>
                    <a:pt x="386" y="706007"/>
                    <a:pt x="17214" y="1034143"/>
                  </a:cubicBezTo>
                  <a:cubicBezTo>
                    <a:pt x="19442" y="1077579"/>
                    <a:pt x="26382" y="1122762"/>
                    <a:pt x="38985" y="1164772"/>
                  </a:cubicBezTo>
                  <a:cubicBezTo>
                    <a:pt x="45579" y="1186753"/>
                    <a:pt x="53500" y="1208315"/>
                    <a:pt x="60757" y="1230086"/>
                  </a:cubicBezTo>
                  <a:lnTo>
                    <a:pt x="71642" y="1262743"/>
                  </a:lnTo>
                  <a:cubicBezTo>
                    <a:pt x="72161" y="1266374"/>
                    <a:pt x="86590" y="1399829"/>
                    <a:pt x="104300" y="1404257"/>
                  </a:cubicBezTo>
                  <a:lnTo>
                    <a:pt x="147842" y="1415143"/>
                  </a:lnTo>
                  <a:cubicBezTo>
                    <a:pt x="155099" y="1422400"/>
                    <a:pt x="165024" y="1427734"/>
                    <a:pt x="169614" y="1436914"/>
                  </a:cubicBezTo>
                  <a:cubicBezTo>
                    <a:pt x="191262" y="1480209"/>
                    <a:pt x="164246" y="1476878"/>
                    <a:pt x="202271" y="1502229"/>
                  </a:cubicBezTo>
                  <a:cubicBezTo>
                    <a:pt x="205290" y="1504242"/>
                    <a:pt x="209528" y="1502229"/>
                    <a:pt x="213157" y="150222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504DA333-BA94-4744-A9B2-F815E84BCCEB}"/>
                </a:ext>
              </a:extLst>
            </p:cNvPr>
            <p:cNvSpPr/>
            <p:nvPr/>
          </p:nvSpPr>
          <p:spPr>
            <a:xfrm>
              <a:off x="9154887" y="4789714"/>
              <a:ext cx="391885" cy="1240972"/>
            </a:xfrm>
            <a:custGeom>
              <a:avLst/>
              <a:gdLst>
                <a:gd name="connsiteX0" fmla="*/ 0 w 391885"/>
                <a:gd name="connsiteY0" fmla="*/ 0 h 1240972"/>
                <a:gd name="connsiteX1" fmla="*/ 54428 w 391885"/>
                <a:gd name="connsiteY1" fmla="*/ 32657 h 1240972"/>
                <a:gd name="connsiteX2" fmla="*/ 87085 w 391885"/>
                <a:gd name="connsiteY2" fmla="*/ 130629 h 1240972"/>
                <a:gd name="connsiteX3" fmla="*/ 97971 w 391885"/>
                <a:gd name="connsiteY3" fmla="*/ 163286 h 1240972"/>
                <a:gd name="connsiteX4" fmla="*/ 119743 w 391885"/>
                <a:gd name="connsiteY4" fmla="*/ 185057 h 1240972"/>
                <a:gd name="connsiteX5" fmla="*/ 141514 w 391885"/>
                <a:gd name="connsiteY5" fmla="*/ 217715 h 1240972"/>
                <a:gd name="connsiteX6" fmla="*/ 185057 w 391885"/>
                <a:gd name="connsiteY6" fmla="*/ 250372 h 1240972"/>
                <a:gd name="connsiteX7" fmla="*/ 206828 w 391885"/>
                <a:gd name="connsiteY7" fmla="*/ 283029 h 1240972"/>
                <a:gd name="connsiteX8" fmla="*/ 228600 w 391885"/>
                <a:gd name="connsiteY8" fmla="*/ 359229 h 1240972"/>
                <a:gd name="connsiteX9" fmla="*/ 272143 w 391885"/>
                <a:gd name="connsiteY9" fmla="*/ 413657 h 1240972"/>
                <a:gd name="connsiteX10" fmla="*/ 293914 w 391885"/>
                <a:gd name="connsiteY10" fmla="*/ 522515 h 1240972"/>
                <a:gd name="connsiteX11" fmla="*/ 315685 w 391885"/>
                <a:gd name="connsiteY11" fmla="*/ 587829 h 1240972"/>
                <a:gd name="connsiteX12" fmla="*/ 326571 w 391885"/>
                <a:gd name="connsiteY12" fmla="*/ 631372 h 1240972"/>
                <a:gd name="connsiteX13" fmla="*/ 348343 w 391885"/>
                <a:gd name="connsiteY13" fmla="*/ 674915 h 1240972"/>
                <a:gd name="connsiteX14" fmla="*/ 381000 w 391885"/>
                <a:gd name="connsiteY14" fmla="*/ 783772 h 1240972"/>
                <a:gd name="connsiteX15" fmla="*/ 391885 w 391885"/>
                <a:gd name="connsiteY15" fmla="*/ 1023257 h 1240972"/>
                <a:gd name="connsiteX16" fmla="*/ 381000 w 391885"/>
                <a:gd name="connsiteY16" fmla="*/ 1240972 h 124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1885" h="1240972">
                  <a:moveTo>
                    <a:pt x="0" y="0"/>
                  </a:moveTo>
                  <a:cubicBezTo>
                    <a:pt x="18143" y="10886"/>
                    <a:pt x="41438" y="15956"/>
                    <a:pt x="54428" y="32657"/>
                  </a:cubicBezTo>
                  <a:cubicBezTo>
                    <a:pt x="54432" y="32663"/>
                    <a:pt x="81641" y="114297"/>
                    <a:pt x="87085" y="130629"/>
                  </a:cubicBezTo>
                  <a:cubicBezTo>
                    <a:pt x="90714" y="141515"/>
                    <a:pt x="89857" y="155172"/>
                    <a:pt x="97971" y="163286"/>
                  </a:cubicBezTo>
                  <a:cubicBezTo>
                    <a:pt x="105228" y="170543"/>
                    <a:pt x="113332" y="177043"/>
                    <a:pt x="119743" y="185057"/>
                  </a:cubicBezTo>
                  <a:cubicBezTo>
                    <a:pt x="127916" y="195273"/>
                    <a:pt x="132263" y="208464"/>
                    <a:pt x="141514" y="217715"/>
                  </a:cubicBezTo>
                  <a:cubicBezTo>
                    <a:pt x="154343" y="230544"/>
                    <a:pt x="170543" y="239486"/>
                    <a:pt x="185057" y="250372"/>
                  </a:cubicBezTo>
                  <a:cubicBezTo>
                    <a:pt x="192314" y="261258"/>
                    <a:pt x="200977" y="271327"/>
                    <a:pt x="206828" y="283029"/>
                  </a:cubicBezTo>
                  <a:cubicBezTo>
                    <a:pt x="228013" y="325398"/>
                    <a:pt x="207672" y="310397"/>
                    <a:pt x="228600" y="359229"/>
                  </a:cubicBezTo>
                  <a:cubicBezTo>
                    <a:pt x="238900" y="383262"/>
                    <a:pt x="254584" y="396099"/>
                    <a:pt x="272143" y="413657"/>
                  </a:cubicBezTo>
                  <a:cubicBezTo>
                    <a:pt x="302331" y="504229"/>
                    <a:pt x="256384" y="359886"/>
                    <a:pt x="293914" y="522515"/>
                  </a:cubicBezTo>
                  <a:cubicBezTo>
                    <a:pt x="299074" y="544876"/>
                    <a:pt x="310119" y="565565"/>
                    <a:pt x="315685" y="587829"/>
                  </a:cubicBezTo>
                  <a:cubicBezTo>
                    <a:pt x="319314" y="602343"/>
                    <a:pt x="321318" y="617364"/>
                    <a:pt x="326571" y="631372"/>
                  </a:cubicBezTo>
                  <a:cubicBezTo>
                    <a:pt x="332269" y="646566"/>
                    <a:pt x="342316" y="659848"/>
                    <a:pt x="348343" y="674915"/>
                  </a:cubicBezTo>
                  <a:cubicBezTo>
                    <a:pt x="366010" y="719081"/>
                    <a:pt x="370308" y="741005"/>
                    <a:pt x="381000" y="783772"/>
                  </a:cubicBezTo>
                  <a:cubicBezTo>
                    <a:pt x="384628" y="863600"/>
                    <a:pt x="391885" y="943346"/>
                    <a:pt x="391885" y="1023257"/>
                  </a:cubicBezTo>
                  <a:cubicBezTo>
                    <a:pt x="391885" y="1095919"/>
                    <a:pt x="381000" y="1240972"/>
                    <a:pt x="381000" y="1240972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2973F6-D4E3-4766-9A85-579B14E010E3}"/>
                </a:ext>
              </a:extLst>
            </p:cNvPr>
            <p:cNvSpPr txBox="1"/>
            <p:nvPr/>
          </p:nvSpPr>
          <p:spPr>
            <a:xfrm>
              <a:off x="7464152" y="2339588"/>
              <a:ext cx="328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E11653-28C2-41E6-B438-41C897256F2A}"/>
                </a:ext>
              </a:extLst>
            </p:cNvPr>
            <p:cNvSpPr txBox="1"/>
            <p:nvPr/>
          </p:nvSpPr>
          <p:spPr>
            <a:xfrm>
              <a:off x="7479818" y="2346133"/>
              <a:ext cx="328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457C14-674D-42EF-9166-47EDB85C5358}"/>
                </a:ext>
              </a:extLst>
            </p:cNvPr>
            <p:cNvSpPr txBox="1"/>
            <p:nvPr/>
          </p:nvSpPr>
          <p:spPr>
            <a:xfrm>
              <a:off x="9154886" y="5229200"/>
              <a:ext cx="2534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FE3847-F585-4699-BCB8-98E5FD150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0"/>
            <a:ext cx="9577064" cy="550681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EE3B01-9DC8-4EC0-BD8E-50CABC8FFC8F}"/>
              </a:ext>
            </a:extLst>
          </p:cNvPr>
          <p:cNvSpPr txBox="1"/>
          <p:nvPr/>
        </p:nvSpPr>
        <p:spPr>
          <a:xfrm>
            <a:off x="0" y="5486203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Times New Roman" panose="02020603050405020304" pitchFamily="18" charset="0"/>
              </a:rPr>
              <a:t>Условные обозначения: 1-10 — группы эффузивных фаций палеовулкана: 1-7 — фации второго этапа развития: 1-2 — </a:t>
            </a:r>
            <a:r>
              <a:rPr lang="ru-RU" sz="1400" b="1" dirty="0">
                <a:cs typeface="Times New Roman" panose="02020603050405020304" pitchFamily="18" charset="0"/>
              </a:rPr>
              <a:t>жерловая структурно-формационная зона:  </a:t>
            </a:r>
            <a:r>
              <a:rPr lang="ru-RU" sz="1400" dirty="0">
                <a:cs typeface="Times New Roman" panose="02020603050405020304" pitchFamily="18" charset="0"/>
              </a:rPr>
              <a:t>1-грубо обломочные фации, 2-</a:t>
            </a:r>
            <a:r>
              <a:rPr lang="ru-RU" sz="1400" dirty="0" err="1">
                <a:cs typeface="Times New Roman" panose="02020603050405020304" pitchFamily="18" charset="0"/>
              </a:rPr>
              <a:t>брекчиевые</a:t>
            </a:r>
            <a:r>
              <a:rPr lang="ru-RU" sz="1400" dirty="0">
                <a:cs typeface="Times New Roman" panose="02020603050405020304" pitchFamily="18" charset="0"/>
              </a:rPr>
              <a:t> и лавобрекчиевые фации; </a:t>
            </a:r>
            <a:r>
              <a:rPr lang="ru-RU" sz="1400" b="1" dirty="0">
                <a:cs typeface="Times New Roman" panose="02020603050405020304" pitchFamily="18" charset="0"/>
              </a:rPr>
              <a:t>3-5 склоновая структурно-формационная зона: </a:t>
            </a:r>
            <a:r>
              <a:rPr lang="ru-RU" sz="1400" dirty="0">
                <a:cs typeface="Times New Roman" panose="02020603050405020304" pitchFamily="18" charset="0"/>
              </a:rPr>
              <a:t>3-пирокластические фации, 4-лавовые фации, 5- игнимбритовая фация, 6-рифовая (карбонатная) фация; </a:t>
            </a:r>
            <a:r>
              <a:rPr lang="ru-RU" sz="1400" b="1" dirty="0">
                <a:cs typeface="Times New Roman" panose="02020603050405020304" pitchFamily="18" charset="0"/>
              </a:rPr>
              <a:t>7-удаленная структурно-формационная зона,</a:t>
            </a:r>
            <a:r>
              <a:rPr lang="ru-RU" sz="1400" dirty="0">
                <a:cs typeface="Times New Roman" panose="02020603050405020304" pitchFamily="18" charset="0"/>
              </a:rPr>
              <a:t> вулканогенно-осадочные фации; 8-10 — фации первого этапа развития: 8 — жерловая структурно формационная зона, грубообломочные фации; 9 — склоновая структурно-формационная зона, эффузивно-пирокластические фации, 10 — удаленная структурно-формационная зона, вулканогенно-осадочные фации;  11 — фундамент вулкана; 12 — интрузивные тела; 13 — субвулканические тела; 14 — тектонические нарушения.</a:t>
            </a:r>
          </a:p>
        </p:txBody>
      </p:sp>
      <p:sp>
        <p:nvSpPr>
          <p:cNvPr id="5" name="Номер слайда 10">
            <a:extLst>
              <a:ext uri="{FF2B5EF4-FFF2-40B4-BE49-F238E27FC236}">
                <a16:creationId xmlns:a16="http://schemas.microsoft.com/office/drawing/2014/main" id="{2E6FEE66-F23A-4992-AEE2-6F34CBCDE5D8}"/>
              </a:ext>
            </a:extLst>
          </p:cNvPr>
          <p:cNvSpPr txBox="1">
            <a:spLocks/>
          </p:cNvSpPr>
          <p:nvPr/>
        </p:nvSpPr>
        <p:spPr bwMode="auto">
          <a:xfrm>
            <a:off x="11724456" y="0"/>
            <a:ext cx="467544" cy="476672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6</a:t>
            </a:fld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42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9880" y="5110490"/>
            <a:ext cx="12221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cs typeface="Times New Roman" pitchFamily="18" charset="0"/>
              </a:rPr>
              <a:t>В их строении принимают участие как эффузивные горные породы, так и интрузивные. </a:t>
            </a:r>
          </a:p>
          <a:p>
            <a:r>
              <a:rPr lang="ru-RU" sz="1400" dirty="0">
                <a:cs typeface="Times New Roman" pitchFamily="18" charset="0"/>
              </a:rPr>
              <a:t>В отличии от классических представлений отнесения магматических пород к формациям по принципам:</a:t>
            </a:r>
          </a:p>
          <a:p>
            <a:r>
              <a:rPr lang="ru-RU" sz="1400" dirty="0">
                <a:cs typeface="Times New Roman" pitchFamily="18" charset="0"/>
              </a:rPr>
              <a:t> 1. Приуроченности к различным геодинамическим обстановкам (У.Р. Диккинсон);</a:t>
            </a:r>
          </a:p>
          <a:p>
            <a:r>
              <a:rPr lang="ru-RU" sz="1400" dirty="0">
                <a:cs typeface="Times New Roman" pitchFamily="18" charset="0"/>
              </a:rPr>
              <a:t> 2. Систематики на вещественной основе (Ю.А.Кузнецов);</a:t>
            </a:r>
          </a:p>
          <a:p>
            <a:r>
              <a:rPr lang="ru-RU" sz="1400" dirty="0">
                <a:cs typeface="Times New Roman" pitchFamily="18" charset="0"/>
              </a:rPr>
              <a:t> 3. Продуктам различных вулкано-плутонических поясов (Кривцов А.И.);</a:t>
            </a:r>
          </a:p>
          <a:p>
            <a:r>
              <a:rPr lang="ru-RU" sz="1400" dirty="0">
                <a:cs typeface="Times New Roman" pitchFamily="18" charset="0"/>
              </a:rPr>
              <a:t> 4.  Предлагается принцип приуроченности к структурам палеовулканических сооружений. Магматические породы, слагающие палеовулканические сооружения, могут быть отнесены к следующим формациям: жерловая, склоновая, удаленная и поствулканическая (внутри-вулканическая-интрузивная). Каждая формация состоит из нескольких сочетаний пород, объединяемых в фации. 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1"/>
            <a:ext cx="9073008" cy="511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10">
            <a:extLst>
              <a:ext uri="{FF2B5EF4-FFF2-40B4-BE49-F238E27FC236}">
                <a16:creationId xmlns:a16="http://schemas.microsoft.com/office/drawing/2014/main" id="{4ECD0B0B-E8CE-4D96-A94E-059856F81C8B}"/>
              </a:ext>
            </a:extLst>
          </p:cNvPr>
          <p:cNvSpPr txBox="1">
            <a:spLocks/>
          </p:cNvSpPr>
          <p:nvPr/>
        </p:nvSpPr>
        <p:spPr bwMode="auto">
          <a:xfrm>
            <a:off x="11724456" y="0"/>
            <a:ext cx="467544" cy="476672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7</a:t>
            </a:fld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393" y="1052737"/>
            <a:ext cx="1108704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8758C9-A997-4619-AD0C-6555EC15810B}"/>
              </a:ext>
            </a:extLst>
          </p:cNvPr>
          <p:cNvSpPr/>
          <p:nvPr/>
        </p:nvSpPr>
        <p:spPr>
          <a:xfrm>
            <a:off x="3920202" y="2382416"/>
            <a:ext cx="2391821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780ADC-F727-4C84-9E83-705EF1364E38}"/>
              </a:ext>
            </a:extLst>
          </p:cNvPr>
          <p:cNvSpPr txBox="1"/>
          <p:nvPr/>
        </p:nvSpPr>
        <p:spPr>
          <a:xfrm>
            <a:off x="3831425" y="2382416"/>
            <a:ext cx="2881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внутри-формационные интрузивные тела</a:t>
            </a:r>
          </a:p>
        </p:txBody>
      </p:sp>
      <p:sp>
        <p:nvSpPr>
          <p:cNvPr id="5" name="Номер слайда 10">
            <a:extLst>
              <a:ext uri="{FF2B5EF4-FFF2-40B4-BE49-F238E27FC236}">
                <a16:creationId xmlns:a16="http://schemas.microsoft.com/office/drawing/2014/main" id="{33AF346D-A855-44EF-88FE-3FDA22EEB0A8}"/>
              </a:ext>
            </a:extLst>
          </p:cNvPr>
          <p:cNvSpPr txBox="1">
            <a:spLocks/>
          </p:cNvSpPr>
          <p:nvPr/>
        </p:nvSpPr>
        <p:spPr bwMode="auto">
          <a:xfrm>
            <a:off x="11724456" y="0"/>
            <a:ext cx="467544" cy="476672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8</a:t>
            </a:fld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6BBDA7-B846-4DC9-A6EE-91C5E18489A8}"/>
              </a:ext>
            </a:extLst>
          </p:cNvPr>
          <p:cNvSpPr txBox="1"/>
          <p:nvPr/>
        </p:nvSpPr>
        <p:spPr>
          <a:xfrm>
            <a:off x="3074727" y="50551"/>
            <a:ext cx="6474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Этапы и время формирования палеовулканических сооружений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558DF125-0AE9-44EF-8706-1DD85529B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  <a:noFill/>
        </p:spPr>
      </p:pic>
      <p:sp>
        <p:nvSpPr>
          <p:cNvPr id="3" name="Номер слайда 10">
            <a:extLst>
              <a:ext uri="{FF2B5EF4-FFF2-40B4-BE49-F238E27FC236}">
                <a16:creationId xmlns:a16="http://schemas.microsoft.com/office/drawing/2014/main" id="{0FDC2747-AB24-432E-941F-BC437B428147}"/>
              </a:ext>
            </a:extLst>
          </p:cNvPr>
          <p:cNvSpPr txBox="1">
            <a:spLocks/>
          </p:cNvSpPr>
          <p:nvPr/>
        </p:nvSpPr>
        <p:spPr bwMode="auto">
          <a:xfrm>
            <a:off x="11724456" y="0"/>
            <a:ext cx="467544" cy="476672"/>
          </a:xfrm>
          <a:prstGeom prst="rect">
            <a:avLst/>
          </a:prstGeom>
          <a:solidFill>
            <a:schemeClr val="tx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lIns="0" rIns="0" anchor="b"/>
          <a:lstStyle/>
          <a:p>
            <a:pPr algn="ctr" eaLnBrk="1" hangingPunct="1"/>
            <a:fld id="{2413E696-0417-41C7-B1A9-108F168F48DA}" type="slidenum">
              <a:rPr lang="ru-RU" altLang="ru-RU" sz="3200">
                <a:solidFill>
                  <a:schemeClr val="bg1"/>
                </a:solidFill>
                <a:latin typeface="Times New Roman" pitchFamily="18" charset="0"/>
              </a:rPr>
              <a:pPr algn="ctr" eaLnBrk="1" hangingPunct="1"/>
              <a:t>9</a:t>
            </a:fld>
            <a:endParaRPr lang="ru-RU" altLang="ru-RU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999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694</Words>
  <Application>Microsoft Office PowerPoint</Application>
  <PresentationFormat>Широкоэкранный</PresentationFormat>
  <Paragraphs>93</Paragraphs>
  <Slides>19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Новые методы картирования палеовулканических сооружений для целей поисков полезных ископаемых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методы картирования палеовулканических сооружений для целей поисков полезных ископаемых</dc:title>
  <dc:creator>Victor</dc:creator>
  <cp:lastModifiedBy>Котельников Александр Евгеньевич</cp:lastModifiedBy>
  <cp:revision>19</cp:revision>
  <dcterms:created xsi:type="dcterms:W3CDTF">2021-04-22T15:03:20Z</dcterms:created>
  <dcterms:modified xsi:type="dcterms:W3CDTF">2021-04-26T07:56:35Z</dcterms:modified>
</cp:coreProperties>
</file>