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4" r:id="rId4"/>
    <p:sldId id="287" r:id="rId5"/>
    <p:sldId id="289" r:id="rId6"/>
    <p:sldId id="291" r:id="rId7"/>
    <p:sldId id="290" r:id="rId8"/>
    <p:sldId id="269" r:id="rId9"/>
    <p:sldId id="271" r:id="rId10"/>
    <p:sldId id="292" r:id="rId11"/>
    <p:sldId id="288" r:id="rId12"/>
    <p:sldId id="266" r:id="rId13"/>
    <p:sldId id="260" r:id="rId14"/>
    <p:sldId id="273" r:id="rId15"/>
    <p:sldId id="276" r:id="rId16"/>
    <p:sldId id="293" r:id="rId17"/>
    <p:sldId id="294" r:id="rId18"/>
    <p:sldId id="295" r:id="rId19"/>
    <p:sldId id="263" r:id="rId20"/>
    <p:sldId id="264" r:id="rId21"/>
    <p:sldId id="259" r:id="rId22"/>
    <p:sldId id="277" r:id="rId23"/>
    <p:sldId id="258" r:id="rId24"/>
    <p:sldId id="279" r:id="rId25"/>
    <p:sldId id="280" r:id="rId26"/>
    <p:sldId id="281" r:id="rId27"/>
    <p:sldId id="282" r:id="rId28"/>
    <p:sldId id="285" r:id="rId29"/>
    <p:sldId id="267" r:id="rId30"/>
    <p:sldId id="278" r:id="rId31"/>
    <p:sldId id="283" r:id="rId32"/>
    <p:sldId id="28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852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40A4131-DCF3-4481-9D15-C108D4AEDF0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91852C-6C3E-40A4-B755-A05BEB149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2" y="669585"/>
            <a:ext cx="10858500" cy="2387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Компьютерные технологии с</a:t>
            </a:r>
            <a:r>
              <a:rPr lang="ru-RU" sz="4000" b="1" dirty="0" smtClean="0"/>
              <a:t>оставления </a:t>
            </a:r>
            <a:r>
              <a:rPr lang="ru-RU" sz="4000" b="1" dirty="0"/>
              <a:t>и </a:t>
            </a:r>
            <a:r>
              <a:rPr lang="ru-RU" sz="4000" b="1" dirty="0" smtClean="0"/>
              <a:t>оформления </a:t>
            </a:r>
            <a:r>
              <a:rPr lang="ru-RU" sz="4000" b="1" dirty="0"/>
              <a:t>ГГК 1000/3 и 200/2 </a:t>
            </a:r>
            <a:r>
              <a:rPr lang="ru-RU" sz="4000" b="1" dirty="0" smtClean="0"/>
              <a:t>в среде </a:t>
            </a:r>
            <a:r>
              <a:rPr lang="ru-RU" sz="4000" b="1" dirty="0" smtClean="0"/>
              <a:t>ГИС </a:t>
            </a:r>
            <a:r>
              <a:rPr lang="en-US" sz="4000" b="1" dirty="0" smtClean="0"/>
              <a:t>INTEGRO</a:t>
            </a:r>
            <a:endParaRPr lang="ru-RU" sz="40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80EB677-90B8-4340-90B3-B1547F447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900" y="4224337"/>
            <a:ext cx="10672178" cy="906463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Финкельштейн</a:t>
            </a:r>
            <a:r>
              <a:rPr lang="ru-RU" sz="2800" b="1" dirty="0"/>
              <a:t> </a:t>
            </a:r>
            <a:r>
              <a:rPr lang="ru-RU" sz="2800" b="1" dirty="0" smtClean="0"/>
              <a:t>М.Я, </a:t>
            </a:r>
            <a:r>
              <a:rPr lang="ru-RU" sz="2800" b="1" dirty="0"/>
              <a:t>Спиридонов В.А., </a:t>
            </a:r>
            <a:r>
              <a:rPr lang="ru-RU" sz="2800" b="1" dirty="0" smtClean="0"/>
              <a:t>Любимова А.В.</a:t>
            </a:r>
            <a:endParaRPr lang="ru-RU" sz="2800" b="1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D8B43F88-583B-447B-89AD-805E914718FD}"/>
              </a:ext>
            </a:extLst>
          </p:cNvPr>
          <p:cNvSpPr txBox="1">
            <a:spLocks/>
          </p:cNvSpPr>
          <p:nvPr/>
        </p:nvSpPr>
        <p:spPr>
          <a:xfrm>
            <a:off x="1739900" y="5484075"/>
            <a:ext cx="9144000" cy="1071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/>
              <a:t>ФГБУ ВНИГНИ отделение геоинформатики «</a:t>
            </a:r>
            <a:r>
              <a:rPr lang="ru-RU" sz="2800" b="1" dirty="0" err="1"/>
              <a:t>ВНИИгеосистем</a:t>
            </a:r>
            <a:r>
              <a:rPr lang="ru-RU" sz="2800" b="1" dirty="0"/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393700" y="108156"/>
            <a:ext cx="107315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цифровой легенды для карты комплекта ГГК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AD9D62D-A233-4E65-B568-4010EC86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745231"/>
            <a:ext cx="6372225" cy="4981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Рисунок 20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742FCB3-B66B-4CE3-84BF-4C8F32C7A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1" y="1361079"/>
            <a:ext cx="6372225" cy="4981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A03DD8A-7EEE-4CD9-9702-FB4D119E1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1" y="1694658"/>
            <a:ext cx="6372225" cy="4981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2C0826BA-908C-48CE-A93C-386E3D59ADF5}"/>
              </a:ext>
            </a:extLst>
          </p:cNvPr>
          <p:cNvSpPr txBox="1">
            <a:spLocks/>
          </p:cNvSpPr>
          <p:nvPr/>
        </p:nvSpPr>
        <p:spPr>
          <a:xfrm>
            <a:off x="7010400" y="861860"/>
            <a:ext cx="41402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Редактор элемента легенды</a:t>
            </a:r>
          </a:p>
        </p:txBody>
      </p:sp>
    </p:spTree>
    <p:extLst>
      <p:ext uri="{BB962C8B-B14F-4D97-AF65-F5344CB8AC3E}">
        <p14:creationId xmlns:p14="http://schemas.microsoft.com/office/powerpoint/2010/main" val="58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762001" y="98164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Добавление внешних данных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431798" y="727304"/>
            <a:ext cx="2644775" cy="1426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Подключение: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слоев </a:t>
            </a:r>
            <a:r>
              <a:rPr lang="en-US" sz="1600" b="1" i="1" dirty="0" err="1" smtClean="0">
                <a:solidFill>
                  <a:schemeClr val="bg1"/>
                </a:solidFill>
              </a:rPr>
              <a:t>ArcGis</a:t>
            </a:r>
            <a:r>
              <a:rPr lang="en-US" sz="1600" b="1" i="1" dirty="0" smtClean="0">
                <a:solidFill>
                  <a:schemeClr val="bg1"/>
                </a:solidFill>
              </a:rPr>
              <a:t> Server</a:t>
            </a:r>
            <a:endParaRPr lang="ru-RU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olidFill>
                  <a:schemeClr val="bg1"/>
                </a:solidFill>
              </a:rPr>
              <a:t>XYZ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тайлов</a:t>
            </a:r>
            <a:endParaRPr lang="ru-RU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olidFill>
                  <a:schemeClr val="bg1"/>
                </a:solidFill>
              </a:rPr>
              <a:t>WMS, WFS, WCS </a:t>
            </a:r>
            <a:r>
              <a:rPr lang="ru-RU" sz="1600" b="1" i="1" dirty="0" smtClean="0">
                <a:solidFill>
                  <a:schemeClr val="bg1"/>
                </a:solidFill>
              </a:rPr>
              <a:t>слоев</a:t>
            </a:r>
            <a:endParaRPr lang="en-US" sz="1600" b="1" i="1" dirty="0" smtClean="0">
              <a:solidFill>
                <a:schemeClr val="bg1"/>
              </a:solidFill>
            </a:endParaRPr>
          </a:p>
        </p:txBody>
      </p:sp>
      <p:pic>
        <p:nvPicPr>
          <p:cNvPr id="2053" name="Picture 5" descr="C:\DOC\2021\Презентация\Питер_совещание\2021-04-26_212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390142"/>
            <a:ext cx="3997071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\2021\Презентация\Питер_совещание\2021-04-26_212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3" y="3270801"/>
            <a:ext cx="3566160" cy="33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3076573" y="687126"/>
            <a:ext cx="3463928" cy="1517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Новые возможности редактирования: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работа с базой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геоданных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</a:rPr>
              <a:t>PostgreSQL, MSSQL, Oracle</a:t>
            </a:r>
            <a:endParaRPr lang="ru-RU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многопользовательский режим редактирования</a:t>
            </a:r>
            <a:endParaRPr lang="en-US" sz="1600" b="1" i="1" dirty="0" smtClean="0">
              <a:solidFill>
                <a:schemeClr val="bg1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604000" y="695807"/>
            <a:ext cx="5218613" cy="5944427"/>
            <a:chOff x="6604000" y="695805"/>
            <a:chExt cx="5218613" cy="594442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604000" y="695805"/>
              <a:ext cx="5218613" cy="5944427"/>
              <a:chOff x="6604000" y="695805"/>
              <a:chExt cx="5218613" cy="5944427"/>
            </a:xfrm>
          </p:grpSpPr>
          <p:pic>
            <p:nvPicPr>
              <p:cNvPr id="2050" name="Picture 2" descr="C:\DOC\2021\Презентация\Питер_совещание\2021-04-26_21193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4000" y="695805"/>
                <a:ext cx="4432300" cy="2770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3" descr="C:\DOC\2021\Презентация\Питер_совещание\2021-04-26_212026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0313" y="2478829"/>
                <a:ext cx="4432300" cy="2770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Picture 7" descr="C:\DOC\2021\Презентация\Питер_совещание\2021-04-26_212902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6144" y="4402521"/>
                <a:ext cx="2776419" cy="2237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Группа 14"/>
            <p:cNvGrpSpPr/>
            <p:nvPr/>
          </p:nvGrpSpPr>
          <p:grpSpPr>
            <a:xfrm>
              <a:off x="8734425" y="3772765"/>
              <a:ext cx="2609850" cy="732560"/>
              <a:chOff x="8679949" y="3806272"/>
              <a:chExt cx="2609850" cy="73256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0344150" y="3806272"/>
                <a:ext cx="200025" cy="1370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" name="Прямая соединительная линия 6"/>
              <p:cNvCxnSpPr>
                <a:stCxn id="4" idx="1"/>
              </p:cNvCxnSpPr>
              <p:nvPr/>
            </p:nvCxnSpPr>
            <p:spPr>
              <a:xfrm flipH="1">
                <a:off x="8679949" y="3874811"/>
                <a:ext cx="1664201" cy="6290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>
                <a:endCxn id="4" idx="3"/>
              </p:cNvCxnSpPr>
              <p:nvPr/>
            </p:nvCxnSpPr>
            <p:spPr>
              <a:xfrm flipH="1" flipV="1">
                <a:off x="10544175" y="3874811"/>
                <a:ext cx="745624" cy="66402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511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58E13FC-EA27-44A7-B52F-40BB3E7B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1" y="696769"/>
            <a:ext cx="9063619" cy="5094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0CE20FCB-493F-4788-8765-6B7B01574586}"/>
              </a:ext>
            </a:extLst>
          </p:cNvPr>
          <p:cNvSpPr txBox="1">
            <a:spLocks/>
          </p:cNvSpPr>
          <p:nvPr/>
        </p:nvSpPr>
        <p:spPr>
          <a:xfrm>
            <a:off x="9459278" y="1361624"/>
            <a:ext cx="2277611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Готовая сцена КДО </a:t>
            </a:r>
            <a:r>
              <a:rPr lang="en-US" sz="1800" b="1" dirty="0">
                <a:solidFill>
                  <a:schemeClr val="bg1"/>
                </a:solidFill>
              </a:rPr>
              <a:t>Q-41-XVI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55D5A6-8750-4A8C-BE1D-20B1D31F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4" y="4400042"/>
            <a:ext cx="9029147" cy="2255206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FEF868CD-A550-45CA-9C1F-921BDAE00E7D}"/>
              </a:ext>
            </a:extLst>
          </p:cNvPr>
          <p:cNvSpPr txBox="1">
            <a:spLocks/>
          </p:cNvSpPr>
          <p:nvPr/>
        </p:nvSpPr>
        <p:spPr>
          <a:xfrm>
            <a:off x="670878" y="6082447"/>
            <a:ext cx="2133467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Сцена-разрез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435981" y="158607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Загрузка ЦМ комплектов ГГК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BA89BBD-A374-4764-BC9A-9430493A5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28675"/>
            <a:ext cx="5024645" cy="520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D188034-4258-4287-BF1E-41D4E4DAF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28" y="1562006"/>
            <a:ext cx="4454083" cy="461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Изображение выглядит как здание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058E8B23-BB3F-4D8D-A37E-9E77A654D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11" y="1407316"/>
            <a:ext cx="5024645" cy="5194206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BC31B535-B78F-4E67-9030-B1F626BA34F8}"/>
              </a:ext>
            </a:extLst>
          </p:cNvPr>
          <p:cNvSpPr txBox="1">
            <a:spLocks/>
          </p:cNvSpPr>
          <p:nvPr/>
        </p:nvSpPr>
        <p:spPr>
          <a:xfrm>
            <a:off x="236746" y="6224494"/>
            <a:ext cx="6443455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Растровая сборка </a:t>
            </a:r>
            <a:r>
              <a:rPr lang="ru-RU" sz="1800" b="1" dirty="0" smtClean="0"/>
              <a:t>крупномасштабных карт</a:t>
            </a:r>
            <a:endParaRPr lang="ru-RU" sz="1800" b="1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A923E20-1707-4CD0-AA9E-79B1DD0908A8}"/>
              </a:ext>
            </a:extLst>
          </p:cNvPr>
          <p:cNvSpPr txBox="1">
            <a:spLocks/>
          </p:cNvSpPr>
          <p:nvPr/>
        </p:nvSpPr>
        <p:spPr>
          <a:xfrm>
            <a:off x="6819901" y="896839"/>
            <a:ext cx="4699001" cy="538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Формирование дополнительных </a:t>
            </a:r>
            <a:r>
              <a:rPr lang="ru-RU" sz="1800" b="1" dirty="0" smtClean="0">
                <a:solidFill>
                  <a:schemeClr val="bg1"/>
                </a:solidFill>
              </a:rPr>
              <a:t>рабочих сцен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24881" y="1860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Подготовка данных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xmlns="" id="{C2A6E6F2-5D22-4129-8B39-E553FAEF8F7E}"/>
              </a:ext>
            </a:extLst>
          </p:cNvPr>
          <p:cNvSpPr txBox="1">
            <a:spLocks/>
          </p:cNvSpPr>
          <p:nvPr/>
        </p:nvSpPr>
        <p:spPr>
          <a:xfrm>
            <a:off x="464267" y="715807"/>
            <a:ext cx="9492533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Пространственная привязка,  </a:t>
            </a:r>
            <a:r>
              <a:rPr lang="ru-RU" sz="1800" b="1" dirty="0" err="1">
                <a:solidFill>
                  <a:schemeClr val="bg1"/>
                </a:solidFill>
              </a:rPr>
              <a:t>перепроецирование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данных, формирование 3</a:t>
            </a:r>
            <a:r>
              <a:rPr lang="en-US" sz="1800" b="1" dirty="0" smtClean="0">
                <a:solidFill>
                  <a:schemeClr val="bg1"/>
                </a:solidFill>
              </a:rPr>
              <a:t>D</a:t>
            </a:r>
            <a:r>
              <a:rPr lang="ru-RU" sz="1800" b="1" dirty="0" smtClean="0">
                <a:solidFill>
                  <a:schemeClr val="bg1"/>
                </a:solidFill>
              </a:rPr>
              <a:t> рабочих сцен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87447F1-50AD-4B3B-AC35-629A085F3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8" y="1527409"/>
            <a:ext cx="5679789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137DD55-ADA6-4B31-A756-A6AB2DEC7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/>
          <a:stretch/>
        </p:blipFill>
        <p:spPr>
          <a:xfrm>
            <a:off x="6410681" y="1375009"/>
            <a:ext cx="4676417" cy="392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24881" y="1860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Подготовка данных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594474" y="5381343"/>
            <a:ext cx="4204707" cy="117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/>
              <a:t>Новые возможности проекционных преобразований в ГИС </a:t>
            </a:r>
            <a:r>
              <a:rPr lang="en-US" sz="1600" b="1" dirty="0" smtClean="0"/>
              <a:t>INTEGRO</a:t>
            </a:r>
            <a:r>
              <a:rPr lang="ru-RU" sz="1600" b="1" dirty="0" smtClean="0"/>
              <a:t>: 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/>
              <a:t>Поддержка местных систем координат (МСК)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/>
              <a:t>Поддержка ГСК-2011</a:t>
            </a:r>
            <a:r>
              <a:rPr lang="en-US" sz="1600" b="1" i="1" dirty="0" smtClean="0"/>
              <a:t> (</a:t>
            </a:r>
            <a:r>
              <a:rPr lang="ru-RU" sz="1600" b="1" i="1" dirty="0" smtClean="0"/>
              <a:t>ГОСТ 2017)</a:t>
            </a:r>
            <a:endParaRPr lang="en-US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1353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24881" y="1860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База данных по скважинам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858001" y="1062828"/>
            <a:ext cx="5092700" cy="57182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Реализована на </a:t>
            </a:r>
            <a:r>
              <a:rPr lang="en-US" sz="1800" b="1" i="1" dirty="0" smtClean="0">
                <a:solidFill>
                  <a:schemeClr val="bg1"/>
                </a:solidFill>
              </a:rPr>
              <a:t>SQLite</a:t>
            </a:r>
            <a:r>
              <a:rPr lang="ru-RU" sz="1800" b="1" i="1" dirty="0" smtClean="0">
                <a:solidFill>
                  <a:schemeClr val="bg1"/>
                </a:solidFill>
              </a:rPr>
              <a:t>, не требует установки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Импорт скважинных данных  из таблиц </a:t>
            </a:r>
            <a:r>
              <a:rPr lang="en-US" sz="1800" b="1" i="1" dirty="0" smtClean="0">
                <a:solidFill>
                  <a:schemeClr val="bg1"/>
                </a:solidFill>
              </a:rPr>
              <a:t>XLS </a:t>
            </a:r>
            <a:r>
              <a:rPr lang="ru-RU" sz="1800" b="1" i="1" dirty="0" smtClean="0">
                <a:solidFill>
                  <a:schemeClr val="bg1"/>
                </a:solidFill>
              </a:rPr>
              <a:t>и текстовых файлов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Оцифровка колонок скважин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Пакетная загрузка данных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Просмотр и редактирование информации по скважинам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Привязка </a:t>
            </a:r>
            <a:r>
              <a:rPr lang="en-US" sz="1800" b="1" i="1" dirty="0" smtClean="0">
                <a:solidFill>
                  <a:schemeClr val="bg1"/>
                </a:solidFill>
              </a:rPr>
              <a:t>LAS-</a:t>
            </a:r>
            <a:r>
              <a:rPr lang="ru-RU" sz="1800" b="1" i="1" dirty="0" smtClean="0">
                <a:solidFill>
                  <a:schemeClr val="bg1"/>
                </a:solidFill>
              </a:rPr>
              <a:t>файлов, фотографий керна 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Учет </a:t>
            </a:r>
            <a:r>
              <a:rPr lang="ru-RU" sz="1800" b="1" i="1" dirty="0" err="1" smtClean="0"/>
              <a:t>инклинометрии</a:t>
            </a:r>
            <a:endParaRPr lang="ru-RU" sz="1800" b="1" i="1" dirty="0" smtClean="0"/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Формирование шаблонов для отображения колонок скважин на планшете и на профиле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Формирование выборок по запросу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Вынос скважин на карту (устье, кровля, подошва) и профиль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Редактирование планшета отдельной скважины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Построение корреляции по скважинам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800851" y="693104"/>
            <a:ext cx="4637589" cy="491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Особенности реализации: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DOC\2021\Презентация\Питер_совещание\2021-04-27_173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8" y="3205966"/>
            <a:ext cx="5608803" cy="35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\2021\Презентация\Питер_совещание\2021-04-27_1737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1" y="745621"/>
            <a:ext cx="5590838" cy="236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6A6587A8-567C-4FBE-A460-7AB026749271}"/>
              </a:ext>
            </a:extLst>
          </p:cNvPr>
          <p:cNvSpPr txBox="1">
            <a:spLocks/>
          </p:cNvSpPr>
          <p:nvPr/>
        </p:nvSpPr>
        <p:spPr>
          <a:xfrm>
            <a:off x="101600" y="6210067"/>
            <a:ext cx="3067923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Сцена с планшетом скважины</a:t>
            </a:r>
            <a:endParaRPr lang="ru-RU" sz="1600" b="1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C928F4C0-C42A-47AC-B169-3A82049212D1}"/>
              </a:ext>
            </a:extLst>
          </p:cNvPr>
          <p:cNvSpPr txBox="1">
            <a:spLocks/>
          </p:cNvSpPr>
          <p:nvPr/>
        </p:nvSpPr>
        <p:spPr>
          <a:xfrm>
            <a:off x="4167474" y="6202685"/>
            <a:ext cx="2931156" cy="631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b="1" dirty="0" smtClean="0"/>
              <a:t>Отображение скважин на профиле</a:t>
            </a:r>
            <a:endParaRPr lang="ru-RU" sz="1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24881" y="1860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База данных по скважинам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DOC\ПРЕЗЕНТАЦИЯ\2017\ПИТЕР_2\Рис_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8" b="20151"/>
          <a:stretch/>
        </p:blipFill>
        <p:spPr bwMode="auto">
          <a:xfrm>
            <a:off x="7195646" y="1151522"/>
            <a:ext cx="4727657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\ПРЕЗЕНТАЦИЯ\2018\Совещание_Росгеолфонд\План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930" y="3869512"/>
            <a:ext cx="4560469" cy="27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!\$\планш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0" y="724192"/>
            <a:ext cx="3067923" cy="52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C928F4C0-C42A-47AC-B169-3A82049212D1}"/>
              </a:ext>
            </a:extLst>
          </p:cNvPr>
          <p:cNvSpPr txBox="1">
            <a:spLocks/>
          </p:cNvSpPr>
          <p:nvPr/>
        </p:nvSpPr>
        <p:spPr>
          <a:xfrm>
            <a:off x="7776305" y="793519"/>
            <a:ext cx="3737184" cy="631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База скважин </a:t>
            </a:r>
            <a:r>
              <a:rPr lang="ru-RU" sz="1600" b="1" dirty="0" smtClean="0">
                <a:solidFill>
                  <a:schemeClr val="bg1"/>
                </a:solidFill>
              </a:rPr>
              <a:t>на 3</a:t>
            </a:r>
            <a:r>
              <a:rPr lang="en-US" sz="1600" b="1" dirty="0" smtClean="0">
                <a:solidFill>
                  <a:schemeClr val="bg1"/>
                </a:solidFill>
              </a:rPr>
              <a:t>D </a:t>
            </a:r>
            <a:r>
              <a:rPr lang="ru-RU" sz="1600" b="1" dirty="0" smtClean="0">
                <a:solidFill>
                  <a:schemeClr val="bg1"/>
                </a:solidFill>
              </a:rPr>
              <a:t>сцене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368263" y="1109402"/>
            <a:ext cx="3625102" cy="4806368"/>
            <a:chOff x="3491703" y="1343770"/>
            <a:chExt cx="3378998" cy="4650630"/>
          </a:xfrm>
        </p:grpSpPr>
        <p:pic>
          <p:nvPicPr>
            <p:cNvPr id="19" name="Рисунок 18" descr="Изображение выглядит как карта, текст, снимок экран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E8B8D66E-E1F4-46FA-8BD8-38E8AD94D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28" t="3224" r="22973" b="926"/>
            <a:stretch/>
          </p:blipFill>
          <p:spPr>
            <a:xfrm>
              <a:off x="3491703" y="1343770"/>
              <a:ext cx="3378998" cy="46506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1" name="Рисунок 20" descr="Изображение выглядит как карта, текст, снимок экрана&#10;&#10;Описание создано с высокой степенью достоверности">
              <a:extLst>
                <a:ext uri="{FF2B5EF4-FFF2-40B4-BE49-F238E27FC236}">
                  <a16:creationId xmlns:a16="http://schemas.microsoft.com/office/drawing/2014/main" xmlns="" id="{E404CFA4-FD8C-4103-B3D8-03ECA3A8B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5" t="38178" r="37884" b="40551"/>
            <a:stretch/>
          </p:blipFill>
          <p:spPr>
            <a:xfrm>
              <a:off x="4909159" y="2097553"/>
              <a:ext cx="1505744" cy="116840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xmlns="" id="{C928F4C0-C42A-47AC-B169-3A82049212D1}"/>
              </a:ext>
            </a:extLst>
          </p:cNvPr>
          <p:cNvSpPr txBox="1">
            <a:spLocks/>
          </p:cNvSpPr>
          <p:nvPr/>
        </p:nvSpPr>
        <p:spPr>
          <a:xfrm>
            <a:off x="3491702" y="676855"/>
            <a:ext cx="3251003" cy="631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База скважин на 2</a:t>
            </a:r>
            <a:r>
              <a:rPr lang="en-US" sz="1600" b="1" dirty="0" smtClean="0">
                <a:solidFill>
                  <a:schemeClr val="bg1"/>
                </a:solidFill>
              </a:rPr>
              <a:t>D </a:t>
            </a:r>
            <a:r>
              <a:rPr lang="ru-RU" sz="1600" b="1" dirty="0" smtClean="0">
                <a:solidFill>
                  <a:schemeClr val="bg1"/>
                </a:solidFill>
              </a:rPr>
              <a:t>сцене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651881" y="1860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База данных по скважинам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xmlns="" id="{C928F4C0-C42A-47AC-B169-3A82049212D1}"/>
              </a:ext>
            </a:extLst>
          </p:cNvPr>
          <p:cNvSpPr txBox="1">
            <a:spLocks/>
          </p:cNvSpPr>
          <p:nvPr/>
        </p:nvSpPr>
        <p:spPr>
          <a:xfrm>
            <a:off x="1823833" y="676855"/>
            <a:ext cx="7930396" cy="631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Элемент проекта – планшет корреляции скважин 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DOC\2021\Презентация\Питер_совещание\корреля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9" y="1005440"/>
            <a:ext cx="5719361" cy="38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\2021\Презентация\Питер_совещание\корреляция+ опорная скваж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37" y="1005439"/>
            <a:ext cx="4755363" cy="38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767679" y="4883877"/>
            <a:ext cx="9405022" cy="1974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Задание линии корреляции путем последовательного выбора скважин на карте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Создание планшета для корреляции и вынос на него колонок скважин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Задание корреляции и ее редактирование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Выравнивание скважин по глубине, по указанной границе или произвольно</a:t>
            </a:r>
          </a:p>
        </p:txBody>
      </p:sp>
    </p:spTree>
    <p:extLst>
      <p:ext uri="{BB962C8B-B14F-4D97-AF65-F5344CB8AC3E}">
        <p14:creationId xmlns:p14="http://schemas.microsoft.com/office/powerpoint/2010/main" val="57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37581" y="1352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База первичной полевой информации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3887997" y="963723"/>
            <a:ext cx="4443201" cy="190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Реализована на </a:t>
            </a:r>
            <a:r>
              <a:rPr lang="en-US" sz="1600" b="1" i="1" dirty="0" smtClean="0">
                <a:solidFill>
                  <a:schemeClr val="bg1"/>
                </a:solidFill>
              </a:rPr>
              <a:t>SQLite</a:t>
            </a:r>
            <a:r>
              <a:rPr lang="ru-RU" sz="1600" b="1" i="1" dirty="0" smtClean="0">
                <a:solidFill>
                  <a:schemeClr val="bg1"/>
                </a:solidFill>
              </a:rPr>
              <a:t>, не требует специальной установки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Структура базы ориентирована на структуру полевой базы </a:t>
            </a:r>
            <a:r>
              <a:rPr lang="en-US" sz="1600" b="1" i="1" dirty="0" smtClean="0">
                <a:solidFill>
                  <a:schemeClr val="bg1"/>
                </a:solidFill>
              </a:rPr>
              <a:t>SHERPA</a:t>
            </a:r>
            <a:r>
              <a:rPr lang="ru-RU" sz="1600" b="1" i="1" dirty="0" smtClean="0">
                <a:solidFill>
                  <a:schemeClr val="bg1"/>
                </a:solidFill>
              </a:rPr>
              <a:t>, что позволяет в дальнейшем обеспечить импорт/экспорт между ними</a:t>
            </a:r>
          </a:p>
        </p:txBody>
      </p:sp>
      <p:pic>
        <p:nvPicPr>
          <p:cNvPr id="8194" name="Picture 2" descr="C:\DOC\2021\Презентация\Питер_совещание\2021-04-27_185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673392"/>
            <a:ext cx="3529965" cy="24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\2021\Презентация\Питер_совещание\2021-04-27_1901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2286204"/>
            <a:ext cx="3538061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DOC\2021\Презентация\Питер_совещание\2021-04-27_1859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915212"/>
            <a:ext cx="4501515" cy="38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8420100" y="962149"/>
            <a:ext cx="3555999" cy="3326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Позволяет создавать и редактировать базу первичной информации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Заведение в базу геологических маршрутов, точек и интервалов наблюдения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 smtClean="0">
                <a:solidFill>
                  <a:schemeClr val="bg1"/>
                </a:solidFill>
              </a:rPr>
              <a:t>Набрасывание данных из базы на карту</a:t>
            </a:r>
          </a:p>
        </p:txBody>
      </p:sp>
      <p:pic>
        <p:nvPicPr>
          <p:cNvPr id="8199" name="Picture 7" descr="C:\DOC\2021\Презентация\Питер_совещание\2021-04-27_1936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4469373"/>
            <a:ext cx="3079382" cy="225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081" y="3325515"/>
            <a:ext cx="3882018" cy="34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693D168-FBA6-4D31-8F99-F5B6F23D0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r="5551"/>
          <a:stretch/>
        </p:blipFill>
        <p:spPr>
          <a:xfrm>
            <a:off x="160970" y="1429177"/>
            <a:ext cx="4030031" cy="4418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карт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1BAF40D-33D1-45FC-B3A8-5DBFD332C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5206"/>
          <a:stretch/>
        </p:blipFill>
        <p:spPr>
          <a:xfrm>
            <a:off x="8001000" y="1422778"/>
            <a:ext cx="3964339" cy="4425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418680F7-66B7-4973-B60A-7F35D4058B7D}"/>
              </a:ext>
            </a:extLst>
          </p:cNvPr>
          <p:cNvSpPr txBox="1">
            <a:spLocks/>
          </p:cNvSpPr>
          <p:nvPr/>
        </p:nvSpPr>
        <p:spPr>
          <a:xfrm>
            <a:off x="320454" y="5954712"/>
            <a:ext cx="3003771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Поверхности </a:t>
            </a:r>
            <a:r>
              <a:rPr lang="ru-RU" sz="1800" b="1" dirty="0" err="1"/>
              <a:t>изохрон</a:t>
            </a:r>
            <a:endParaRPr lang="ru-RU" sz="1800" b="1" dirty="0"/>
          </a:p>
        </p:txBody>
      </p:sp>
      <p:pic>
        <p:nvPicPr>
          <p:cNvPr id="11" name="Рисунок 10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B319197-558A-4BAD-BCB1-B56F70906C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b="8179"/>
          <a:stretch/>
        </p:blipFill>
        <p:spPr>
          <a:xfrm>
            <a:off x="4356898" y="1422778"/>
            <a:ext cx="3478205" cy="4425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17726938-66FC-4E51-8D72-C0199B6B8C77}"/>
              </a:ext>
            </a:extLst>
          </p:cNvPr>
          <p:cNvSpPr txBox="1">
            <a:spLocks/>
          </p:cNvSpPr>
          <p:nvPr/>
        </p:nvSpPr>
        <p:spPr>
          <a:xfrm>
            <a:off x="4356899" y="5972172"/>
            <a:ext cx="3644102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Структурные поверхности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9E871358-394B-424D-B7D9-EFEB0C6AD50A}"/>
              </a:ext>
            </a:extLst>
          </p:cNvPr>
          <p:cNvSpPr txBox="1">
            <a:spLocks/>
          </p:cNvSpPr>
          <p:nvPr/>
        </p:nvSpPr>
        <p:spPr>
          <a:xfrm>
            <a:off x="8797703" y="5967411"/>
            <a:ext cx="2613248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Скоростной куб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A9A3495-1FE3-42B4-A21A-D720A9ADDEEE}"/>
              </a:ext>
            </a:extLst>
          </p:cNvPr>
          <p:cNvSpPr txBox="1">
            <a:spLocks/>
          </p:cNvSpPr>
          <p:nvPr/>
        </p:nvSpPr>
        <p:spPr>
          <a:xfrm>
            <a:off x="854075" y="92964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</a:rPr>
              <a:t>Приведение данных к шкале глубин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37581" y="1352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Преобразования данных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0EE04FC6-27D6-4E21-A608-4FD19AFE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9835"/>
              </p:ext>
            </p:extLst>
          </p:nvPr>
        </p:nvGraphicFramePr>
        <p:xfrm>
          <a:off x="254000" y="218556"/>
          <a:ext cx="11762289" cy="6543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255">
                  <a:extLst>
                    <a:ext uri="{9D8B030D-6E8A-4147-A177-3AD203B41FA5}">
                      <a16:colId xmlns:a16="http://schemas.microsoft.com/office/drawing/2014/main" xmlns="" val="645424092"/>
                    </a:ext>
                  </a:extLst>
                </a:gridCol>
                <a:gridCol w="2675445">
                  <a:extLst>
                    <a:ext uri="{9D8B030D-6E8A-4147-A177-3AD203B41FA5}">
                      <a16:colId xmlns:a16="http://schemas.microsoft.com/office/drawing/2014/main" xmlns="" val="2419298095"/>
                    </a:ext>
                  </a:extLst>
                </a:gridCol>
                <a:gridCol w="8701589">
                  <a:extLst>
                    <a:ext uri="{9D8B030D-6E8A-4147-A177-3AD203B41FA5}">
                      <a16:colId xmlns:a16="http://schemas.microsoft.com/office/drawing/2014/main" xmlns="" val="2179372017"/>
                    </a:ext>
                  </a:extLst>
                </a:gridCol>
              </a:tblGrid>
              <a:tr h="932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ЭТАПЫ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СОЗДАНИЯ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ЭЛЕМЕН-ТА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КОМПЛЕКТА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ГГК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ТЕХНОЛОГИЧЕСКИЕ ВОЗМОЖНОСТИ ГИС ИНТЕГРО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2943561145"/>
                  </a:ext>
                </a:extLst>
              </a:tr>
              <a:tr h="1418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Импорт/ввод </a:t>
                      </a:r>
                      <a:r>
                        <a:rPr lang="ru-RU" sz="1600" b="1" dirty="0">
                          <a:effectLst/>
                        </a:rPr>
                        <a:t>данных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Автоматическое создание файловой структуры комплекта ГГК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Автоматизированная загрузка комплектов ГГК 1000/3 и 200/2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Импорт цифровых данных из различных векторных, растровых и сеточных форматов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Импорт полевой базы данных ВСЕГЕИ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(в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планах,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после окончательной фиксации структуры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Импорт проектов из </a:t>
                      </a:r>
                      <a:r>
                        <a:rPr lang="en-US" sz="1400" dirty="0" err="1" smtClean="0">
                          <a:effectLst/>
                        </a:rPr>
                        <a:t>ArcGis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MDX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без использования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GDB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1176836885"/>
                  </a:ext>
                </a:extLst>
              </a:tr>
              <a:tr h="8503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Создание рабочей легенды ГГК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рабочей легенды с использованием модуля «Цифровая легенда»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Импорт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легенд из комплекта ГГК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1000/3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200/2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стилевого оформления с использованием эталонной базы знаков (ЭБЗ)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735933132"/>
                  </a:ext>
                </a:extLst>
              </a:tr>
              <a:tr h="1548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Создание рабочего проекта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Пространственная привязка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растровых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материалов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том числе автоматизированная привязка для листов стандартной номенклатуры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Автоматизированная векторизация по растровой подложке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Поддержка работы с базой скважин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Поддержка работы с полевой базой данных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2</a:t>
                      </a:r>
                      <a:r>
                        <a:rPr kumimoji="0"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3</a:t>
                      </a:r>
                      <a:r>
                        <a:rPr kumimoji="0"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рабочих сцен для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карт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комплекта ГГК в плане и 2</a:t>
                      </a:r>
                      <a:r>
                        <a:rPr kumimoji="0"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сцен разрезов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2488336171"/>
                  </a:ext>
                </a:extLst>
              </a:tr>
              <a:tr h="20029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Построение цифровых карт комплекта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Визуализация разнородной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информации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нескольких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окнах и их синхронизация друг с другом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Ввод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редактирование объектов с поддержкой внутри- и межслойной топологии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Развитый инструментарий для пространственного анализа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Автоматизированное формирование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заготовок для геологических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разрезов и специализированные инструменты для их построения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структурных карт по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геологическим, 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сейсмогелогическим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разрезам и базе скважин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3</a:t>
                      </a:r>
                      <a:r>
                        <a:rPr kumimoji="0"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геофизическое 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моделирование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Построение схем корреляций по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скважинам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Блок решения прогнозных задач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197120466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8AE769-2638-4B2C-A9B1-8F07F25C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6" y="1423090"/>
            <a:ext cx="4876800" cy="28378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7DA28C-832E-4504-A2DC-A7184048E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2"/>
          <a:stretch/>
        </p:blipFill>
        <p:spPr>
          <a:xfrm>
            <a:off x="635977" y="2842029"/>
            <a:ext cx="4876800" cy="3397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 descr="Изображение выглядит как карт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1ED17CC-7F37-474F-AC41-199C04E625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3"/>
          <a:stretch/>
        </p:blipFill>
        <p:spPr>
          <a:xfrm>
            <a:off x="5734218" y="1513190"/>
            <a:ext cx="6033341" cy="4166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83992EFD-D674-4456-B0CB-6059E892D48C}"/>
              </a:ext>
            </a:extLst>
          </p:cNvPr>
          <p:cNvSpPr txBox="1">
            <a:spLocks/>
          </p:cNvSpPr>
          <p:nvPr/>
        </p:nvSpPr>
        <p:spPr>
          <a:xfrm>
            <a:off x="6261102" y="5772628"/>
            <a:ext cx="455078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Полученные глубинные разрезы (</a:t>
            </a:r>
            <a:r>
              <a:rPr lang="en-US" sz="1800" b="1" dirty="0" err="1"/>
              <a:t>sgy</a:t>
            </a:r>
            <a:r>
              <a:rPr lang="ru-RU" sz="1800" b="1" dirty="0"/>
              <a:t>, растр)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DFB0E09F-DBA7-4D10-8FBD-66ACDD430664}"/>
              </a:ext>
            </a:extLst>
          </p:cNvPr>
          <p:cNvSpPr txBox="1">
            <a:spLocks/>
          </p:cNvSpPr>
          <p:nvPr/>
        </p:nvSpPr>
        <p:spPr>
          <a:xfrm>
            <a:off x="1263809" y="6300467"/>
            <a:ext cx="4382679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Глубинный разрез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9E2CA1D2-B9C7-40D4-91A1-A81B94F79BBC}"/>
              </a:ext>
            </a:extLst>
          </p:cNvPr>
          <p:cNvSpPr txBox="1">
            <a:spLocks/>
          </p:cNvSpPr>
          <p:nvPr/>
        </p:nvSpPr>
        <p:spPr>
          <a:xfrm>
            <a:off x="635978" y="975026"/>
            <a:ext cx="4382679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Временной разрез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37581" y="1352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Преобразования данных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4202B2F-2D6C-48CC-94C7-95BFC7E6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101" r="517" b="22818"/>
          <a:stretch/>
        </p:blipFill>
        <p:spPr>
          <a:xfrm>
            <a:off x="604602" y="4249962"/>
            <a:ext cx="10977799" cy="240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8BCE1437-FE2B-4170-B212-5004032F7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2" t="713" r="11189" b="1207"/>
          <a:stretch/>
        </p:blipFill>
        <p:spPr>
          <a:xfrm>
            <a:off x="4133851" y="777870"/>
            <a:ext cx="5943601" cy="4672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89724A43-B875-4D2B-AC6A-592455A7CA4C}"/>
              </a:ext>
            </a:extLst>
          </p:cNvPr>
          <p:cNvSpPr txBox="1">
            <a:spLocks/>
          </p:cNvSpPr>
          <p:nvPr/>
        </p:nvSpPr>
        <p:spPr>
          <a:xfrm>
            <a:off x="393700" y="1006261"/>
            <a:ext cx="3632200" cy="147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Текстурные цифровые модели, полученные с БПЛА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74E3AEA9-3DF6-4DE8-825A-B31061CBCBF4}"/>
              </a:ext>
            </a:extLst>
          </p:cNvPr>
          <p:cNvSpPr txBox="1">
            <a:spLocks/>
          </p:cNvSpPr>
          <p:nvPr/>
        </p:nvSpPr>
        <p:spPr>
          <a:xfrm>
            <a:off x="533400" y="2167640"/>
            <a:ext cx="2990850" cy="147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Цифровая модель </a:t>
            </a:r>
            <a:r>
              <a:rPr lang="ru-RU" sz="1800" b="1" dirty="0" err="1">
                <a:solidFill>
                  <a:schemeClr val="bg1"/>
                </a:solidFill>
              </a:rPr>
              <a:t>Сероглазовского</a:t>
            </a:r>
            <a:r>
              <a:rPr lang="ru-RU" sz="1800" b="1" dirty="0">
                <a:solidFill>
                  <a:schemeClr val="bg1"/>
                </a:solidFill>
              </a:rPr>
              <a:t> обнажения построена в программе </a:t>
            </a:r>
            <a:r>
              <a:rPr lang="en-US" sz="1800" b="1" dirty="0" err="1">
                <a:solidFill>
                  <a:schemeClr val="bg1"/>
                </a:solidFill>
              </a:rPr>
              <a:t>Agisoft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PhotoScan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37581" y="1352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рабочего проекта. </a:t>
            </a:r>
            <a:r>
              <a:rPr lang="ru-RU" sz="2400" b="1" dirty="0" smtClean="0">
                <a:solidFill>
                  <a:schemeClr val="bg1"/>
                </a:solidFill>
              </a:rPr>
              <a:t>Данные с БПЛА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74E3AEA9-3DF6-4DE8-825A-B31061CBCBF4}"/>
              </a:ext>
            </a:extLst>
          </p:cNvPr>
          <p:cNvSpPr txBox="1">
            <a:spLocks/>
          </p:cNvSpPr>
          <p:nvPr/>
        </p:nvSpPr>
        <p:spPr>
          <a:xfrm>
            <a:off x="10086975" y="1646520"/>
            <a:ext cx="1981199" cy="906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D</a:t>
            </a:r>
            <a:r>
              <a:rPr lang="ru-RU" sz="1600" b="1" dirty="0" smtClean="0">
                <a:solidFill>
                  <a:schemeClr val="bg1"/>
                </a:solidFill>
              </a:rPr>
              <a:t> сцена ГИС </a:t>
            </a:r>
            <a:r>
              <a:rPr lang="en-US" sz="1600" b="1" dirty="0" smtClean="0">
                <a:solidFill>
                  <a:schemeClr val="bg1"/>
                </a:solidFill>
              </a:rPr>
              <a:t>INTEGRO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Построение </a:t>
            </a:r>
            <a:r>
              <a:rPr lang="ru-RU" sz="2400" b="1" dirty="0" smtClean="0">
                <a:solidFill>
                  <a:schemeClr val="bg1"/>
                </a:solidFill>
              </a:rPr>
              <a:t>карт (элементов) комплекта </a:t>
            </a:r>
            <a:r>
              <a:rPr lang="ru-RU" sz="2400" b="1" dirty="0">
                <a:solidFill>
                  <a:schemeClr val="bg1"/>
                </a:solidFill>
              </a:rPr>
              <a:t>ГГК</a:t>
            </a:r>
          </a:p>
        </p:txBody>
      </p:sp>
      <p:pic>
        <p:nvPicPr>
          <p:cNvPr id="6" name="Рисунок 5" descr="Изображение выглядит как карт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7CE7A47-9043-423C-A39D-063EA750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1043" r="1926" b="4426"/>
          <a:stretch/>
        </p:blipFill>
        <p:spPr>
          <a:xfrm>
            <a:off x="1109708" y="1266763"/>
            <a:ext cx="4386218" cy="2775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 descr="Изображение выглядит как карта, небо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6AD2D74-3967-4755-A87F-909E3BA5C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2391" r="1492" b="5586"/>
          <a:stretch/>
        </p:blipFill>
        <p:spPr>
          <a:xfrm>
            <a:off x="5931004" y="1266763"/>
            <a:ext cx="5638696" cy="2759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 descr="Изображение выглядит как карт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919CCA8-6DFB-4B95-8762-6186D16F6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b="4819"/>
          <a:stretch/>
        </p:blipFill>
        <p:spPr>
          <a:xfrm>
            <a:off x="6248401" y="4120427"/>
            <a:ext cx="5245100" cy="2608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 descr="Изображение выглядит как карта, текст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7333667-D07D-4F95-9723-2527E7F022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9" b="8516"/>
          <a:stretch/>
        </p:blipFill>
        <p:spPr>
          <a:xfrm>
            <a:off x="684148" y="4165954"/>
            <a:ext cx="4930904" cy="2582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0E9E1410-9CD8-444A-B42D-3F78C16D52B3}"/>
              </a:ext>
            </a:extLst>
          </p:cNvPr>
          <p:cNvSpPr txBox="1">
            <a:spLocks/>
          </p:cNvSpPr>
          <p:nvPr/>
        </p:nvSpPr>
        <p:spPr>
          <a:xfrm>
            <a:off x="684148" y="640596"/>
            <a:ext cx="10885552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</a:rPr>
              <a:t>Заготовки разрезов, построенные по базе скважин и структурным поверхностям (лист </a:t>
            </a:r>
            <a:r>
              <a:rPr lang="en-US" sz="1800" b="1" dirty="0">
                <a:solidFill>
                  <a:schemeClr val="bg1"/>
                </a:solidFill>
              </a:rPr>
              <a:t>O-37)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346" y="-893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110ACA4-0A10-4D91-8B5E-A1BC30F16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782" r="654" b="1225"/>
          <a:stretch/>
        </p:blipFill>
        <p:spPr>
          <a:xfrm>
            <a:off x="234255" y="1094327"/>
            <a:ext cx="6335013" cy="4200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A584B933-9730-4298-BADA-D3B2D8CB2F4D}"/>
              </a:ext>
            </a:extLst>
          </p:cNvPr>
          <p:cNvSpPr txBox="1">
            <a:spLocks/>
          </p:cNvSpPr>
          <p:nvPr/>
        </p:nvSpPr>
        <p:spPr>
          <a:xfrm>
            <a:off x="6569268" y="1056348"/>
            <a:ext cx="5481832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</a:rPr>
              <a:t>Вынесение на карту информации из рабочих баз данных</a:t>
            </a:r>
          </a:p>
        </p:txBody>
      </p:sp>
      <p:pic>
        <p:nvPicPr>
          <p:cNvPr id="5" name="Рисунок 4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9A65DD2-560D-4C39-BF61-AE0AA031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864" b="1283"/>
          <a:stretch/>
        </p:blipFill>
        <p:spPr>
          <a:xfrm>
            <a:off x="4666664" y="1734801"/>
            <a:ext cx="7291083" cy="4777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0E9E1410-9CD8-444A-B42D-3F78C16D52B3}"/>
              </a:ext>
            </a:extLst>
          </p:cNvPr>
          <p:cNvSpPr txBox="1">
            <a:spLocks/>
          </p:cNvSpPr>
          <p:nvPr/>
        </p:nvSpPr>
        <p:spPr>
          <a:xfrm>
            <a:off x="234255" y="5502979"/>
            <a:ext cx="43942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Построение структурной схемы поверхности фундамента листа </a:t>
            </a:r>
            <a:r>
              <a:rPr lang="en-US" sz="2000" b="1" dirty="0"/>
              <a:t>N-39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Построение </a:t>
            </a:r>
            <a:r>
              <a:rPr lang="ru-RU" sz="2400" b="1" dirty="0" smtClean="0">
                <a:solidFill>
                  <a:schemeClr val="bg1"/>
                </a:solidFill>
              </a:rPr>
              <a:t>карт (элементов) комплекта </a:t>
            </a:r>
            <a:r>
              <a:rPr lang="ru-RU" sz="2400" b="1" dirty="0">
                <a:solidFill>
                  <a:schemeClr val="bg1"/>
                </a:solidFill>
              </a:rPr>
              <a:t>ГГК</a:t>
            </a:r>
          </a:p>
        </p:txBody>
      </p:sp>
    </p:spTree>
    <p:extLst>
      <p:ext uri="{BB962C8B-B14F-4D97-AF65-F5344CB8AC3E}">
        <p14:creationId xmlns:p14="http://schemas.microsoft.com/office/powerpoint/2010/main" val="36916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27793DD-4BD6-4C91-A911-FF15A4676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>
          <a:xfrm>
            <a:off x="5904295" y="1201556"/>
            <a:ext cx="5722715" cy="5270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текст, паз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52376EAC-4382-4123-B2D4-606CF0921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4121"/>
          <a:stretch/>
        </p:blipFill>
        <p:spPr>
          <a:xfrm>
            <a:off x="927101" y="1201557"/>
            <a:ext cx="4406900" cy="54073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C1AD1-7A8A-42E8-9C6B-CDDBBE5347A1}"/>
              </a:ext>
            </a:extLst>
          </p:cNvPr>
          <p:cNvSpPr txBox="1">
            <a:spLocks/>
          </p:cNvSpPr>
          <p:nvPr/>
        </p:nvSpPr>
        <p:spPr>
          <a:xfrm>
            <a:off x="1458946" y="773261"/>
            <a:ext cx="9564654" cy="428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</a:rPr>
              <a:t>Структурная схема поверхности кристаллического фундамента листа </a:t>
            </a:r>
            <a:r>
              <a:rPr lang="en-US" sz="1800" b="1" dirty="0">
                <a:solidFill>
                  <a:schemeClr val="bg1"/>
                </a:solidFill>
              </a:rPr>
              <a:t>O-37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67" y="-1102"/>
            <a:ext cx="910223" cy="910222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Построение </a:t>
            </a:r>
            <a:r>
              <a:rPr lang="ru-RU" sz="2400" b="1" dirty="0" smtClean="0">
                <a:solidFill>
                  <a:schemeClr val="bg1"/>
                </a:solidFill>
              </a:rPr>
              <a:t>карт (элементов) комплекта </a:t>
            </a:r>
            <a:r>
              <a:rPr lang="ru-RU" sz="2400" b="1" dirty="0">
                <a:solidFill>
                  <a:schemeClr val="bg1"/>
                </a:solidFill>
              </a:rPr>
              <a:t>ГГК</a:t>
            </a:r>
          </a:p>
        </p:txBody>
      </p:sp>
    </p:spTree>
    <p:extLst>
      <p:ext uri="{BB962C8B-B14F-4D97-AF65-F5344CB8AC3E}">
        <p14:creationId xmlns:p14="http://schemas.microsoft.com/office/powerpoint/2010/main" val="38239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Создание выходных макетов комплекта ГГК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E70C03-28BD-4B81-B03B-5F66380C7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2882"/>
          <a:stretch/>
        </p:blipFill>
        <p:spPr>
          <a:xfrm>
            <a:off x="47948" y="1047423"/>
            <a:ext cx="6924354" cy="4680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6B07B9EC-BEDA-45CE-AE1D-B46D961DC4A0}"/>
              </a:ext>
            </a:extLst>
          </p:cNvPr>
          <p:cNvSpPr txBox="1">
            <a:spLocks/>
          </p:cNvSpPr>
          <p:nvPr/>
        </p:nvSpPr>
        <p:spPr>
          <a:xfrm>
            <a:off x="690594" y="5890301"/>
            <a:ext cx="4681505" cy="5213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/>
              <a:t>Оформленный макет элемента ГГК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972301" y="782219"/>
            <a:ext cx="4764587" cy="5718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700" b="1" i="1" dirty="0" smtClean="0">
                <a:solidFill>
                  <a:schemeClr val="bg1"/>
                </a:solidFill>
              </a:rPr>
              <a:t>Все макеты живут в едином проекте ГИС </a:t>
            </a:r>
            <a:r>
              <a:rPr lang="en-US" sz="1700" b="1" i="1" dirty="0" smtClean="0">
                <a:solidFill>
                  <a:schemeClr val="bg1"/>
                </a:solidFill>
              </a:rPr>
              <a:t>INTEGRO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700" b="1" i="1" dirty="0" smtClean="0">
                <a:solidFill>
                  <a:schemeClr val="bg1"/>
                </a:solidFill>
              </a:rPr>
              <a:t>Для создания и редактирования </a:t>
            </a:r>
            <a:r>
              <a:rPr lang="ru-RU" sz="1700" b="1" i="1" dirty="0" err="1" smtClean="0">
                <a:solidFill>
                  <a:schemeClr val="bg1"/>
                </a:solidFill>
              </a:rPr>
              <a:t>зарамочного</a:t>
            </a:r>
            <a:r>
              <a:rPr lang="ru-RU" sz="1700" b="1" i="1" dirty="0" smtClean="0">
                <a:solidFill>
                  <a:schemeClr val="bg1"/>
                </a:solidFill>
              </a:rPr>
              <a:t> оформления используется специальный групповой слой «Легенда+»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700" b="1" i="1" dirty="0" smtClean="0">
                <a:solidFill>
                  <a:schemeClr val="bg1"/>
                </a:solidFill>
              </a:rPr>
              <a:t>«Легенда+» состоит из набора слоев разного типа (линии, точки, полигоны, текст). Геометрия храниться в </a:t>
            </a:r>
            <a:r>
              <a:rPr lang="en-US" sz="1700" b="1" i="1" dirty="0" smtClean="0">
                <a:solidFill>
                  <a:schemeClr val="bg1"/>
                </a:solidFill>
              </a:rPr>
              <a:t>SHP-</a:t>
            </a:r>
            <a:r>
              <a:rPr lang="ru-RU" sz="1700" b="1" i="1" dirty="0" smtClean="0">
                <a:solidFill>
                  <a:schemeClr val="bg1"/>
                </a:solidFill>
              </a:rPr>
              <a:t>файлах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700" b="1" i="1" dirty="0" smtClean="0">
                <a:solidFill>
                  <a:schemeClr val="bg1"/>
                </a:solidFill>
              </a:rPr>
              <a:t>«Легенда+» может быть </a:t>
            </a:r>
            <a:r>
              <a:rPr lang="ru-RU" sz="1700" b="1" i="1" dirty="0" smtClean="0"/>
              <a:t>сформирована на основе  модуля «Цифровая легенда» (элементы «Стратиграфическая колонка», «Зональная легенда»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700" b="1" i="1" dirty="0" smtClean="0"/>
              <a:t>«Легенда+» может редактироваться как обычная сцена 2</a:t>
            </a:r>
            <a:r>
              <a:rPr lang="en-US" sz="1700" b="1" i="1" dirty="0" smtClean="0"/>
              <a:t>D</a:t>
            </a:r>
            <a:r>
              <a:rPr lang="ru-RU" sz="1700" b="1" i="1" dirty="0" smtClean="0"/>
              <a:t>, что позволяет помимо </a:t>
            </a:r>
            <a:r>
              <a:rPr lang="ru-RU" sz="1700" b="1" i="1" dirty="0" err="1" smtClean="0"/>
              <a:t>приметивов</a:t>
            </a:r>
            <a:r>
              <a:rPr lang="ru-RU" sz="1700" b="1" i="1" dirty="0" smtClean="0"/>
              <a:t> создавать сложные объекты </a:t>
            </a:r>
            <a:r>
              <a:rPr lang="ru-RU" sz="1700" b="1" i="1" dirty="0" err="1" smtClean="0"/>
              <a:t>зарамочного</a:t>
            </a:r>
            <a:r>
              <a:rPr lang="ru-RU" sz="1700" b="1" i="1" dirty="0" smtClean="0"/>
              <a:t> оформления</a:t>
            </a:r>
          </a:p>
        </p:txBody>
      </p:sp>
    </p:spTree>
    <p:extLst>
      <p:ext uri="{BB962C8B-B14F-4D97-AF65-F5344CB8AC3E}">
        <p14:creationId xmlns:p14="http://schemas.microsoft.com/office/powerpoint/2010/main" val="4466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9F7FC291-D22B-4AE1-A901-FA1D8E0FDB94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Создание выходных макетов комплекта ГГК</a:t>
            </a:r>
          </a:p>
        </p:txBody>
      </p:sp>
      <p:pic>
        <p:nvPicPr>
          <p:cNvPr id="9" name="Рисунок 8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3FECF4C-4E43-41AB-B236-7B1AFF042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1511" b="2771"/>
          <a:stretch/>
        </p:blipFill>
        <p:spPr>
          <a:xfrm>
            <a:off x="6371775" y="761778"/>
            <a:ext cx="4882896" cy="2034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8B36039-C31D-4E7A-928E-620F2832D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1521" b="2604"/>
          <a:stretch/>
        </p:blipFill>
        <p:spPr>
          <a:xfrm>
            <a:off x="7268078" y="2058354"/>
            <a:ext cx="4676775" cy="23425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001FA056-56E3-4F6B-9C4A-827E9020B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" y="1539068"/>
            <a:ext cx="4952549" cy="45335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2EDFF7C-71E9-4B0F-BA62-A250A13AC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6" y="2058353"/>
            <a:ext cx="4676775" cy="3381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AC72694A-6843-4127-8D10-FD9109CC8679}"/>
              </a:ext>
            </a:extLst>
          </p:cNvPr>
          <p:cNvGrpSpPr/>
          <p:nvPr/>
        </p:nvGrpSpPr>
        <p:grpSpPr>
          <a:xfrm>
            <a:off x="3734753" y="3863819"/>
            <a:ext cx="6871716" cy="2866453"/>
            <a:chOff x="3734752" y="3863817"/>
            <a:chExt cx="6871716" cy="2866453"/>
          </a:xfrm>
        </p:grpSpPr>
        <p:pic>
          <p:nvPicPr>
            <p:cNvPr id="15" name="Рисунок 14" descr="Изображение выглядит как снимок экран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A29229D4-BD7C-4BC4-9B7F-B146C0CF8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" t="5687" r="889" b="16664"/>
            <a:stretch/>
          </p:blipFill>
          <p:spPr>
            <a:xfrm>
              <a:off x="3734752" y="3863817"/>
              <a:ext cx="6871716" cy="286645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1893136-67F9-4380-A114-219552FA2B1F}"/>
                </a:ext>
              </a:extLst>
            </p:cNvPr>
            <p:cNvSpPr/>
            <p:nvPr/>
          </p:nvSpPr>
          <p:spPr>
            <a:xfrm>
              <a:off x="6803136" y="5843016"/>
              <a:ext cx="3785616" cy="2652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185A96D2-1311-4574-ABAB-768298491B18}"/>
              </a:ext>
            </a:extLst>
          </p:cNvPr>
          <p:cNvSpPr txBox="1">
            <a:spLocks/>
          </p:cNvSpPr>
          <p:nvPr/>
        </p:nvSpPr>
        <p:spPr>
          <a:xfrm>
            <a:off x="298704" y="888737"/>
            <a:ext cx="5715000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Установка принадлежности элемента легенды к </a:t>
            </a:r>
            <a:r>
              <a:rPr lang="ru-RU" sz="1800" b="1" dirty="0" smtClean="0">
                <a:solidFill>
                  <a:schemeClr val="bg1"/>
                </a:solidFill>
              </a:rPr>
              <a:t>структурно-формационной зоне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E7822B0-5943-4A54-BCF7-58E9DE7A0C56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Создание выходных макетов комплекта ГГК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BA0649-4499-4489-88B7-2BA52391C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"/>
          <a:stretch/>
        </p:blipFill>
        <p:spPr>
          <a:xfrm>
            <a:off x="248559" y="1003854"/>
            <a:ext cx="5295900" cy="5656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C73055B2-D6FA-4955-A6FF-CDE2FB6DEFBD}"/>
              </a:ext>
            </a:extLst>
          </p:cNvPr>
          <p:cNvSpPr txBox="1">
            <a:spLocks/>
          </p:cNvSpPr>
          <p:nvPr/>
        </p:nvSpPr>
        <p:spPr>
          <a:xfrm>
            <a:off x="5702300" y="985711"/>
            <a:ext cx="5715000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Слой </a:t>
            </a:r>
            <a:r>
              <a:rPr lang="ru-RU" sz="1800" b="1" dirty="0" smtClean="0">
                <a:solidFill>
                  <a:schemeClr val="bg1"/>
                </a:solidFill>
              </a:rPr>
              <a:t>«Легенды+» </a:t>
            </a:r>
            <a:r>
              <a:rPr lang="ru-RU" sz="1800" b="1" dirty="0" smtClean="0">
                <a:solidFill>
                  <a:schemeClr val="bg1"/>
                </a:solidFill>
              </a:rPr>
              <a:t>«Стратиграфическая колонка»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605D796-282C-4CB1-8E3E-3F8791AE7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61" y="1876977"/>
            <a:ext cx="6031039" cy="4181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E7822B0-5943-4A54-BCF7-58E9DE7A0C56}"/>
              </a:ext>
            </a:extLst>
          </p:cNvPr>
          <p:cNvSpPr txBox="1">
            <a:spLocks/>
          </p:cNvSpPr>
          <p:nvPr/>
        </p:nvSpPr>
        <p:spPr>
          <a:xfrm>
            <a:off x="381000" y="155213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Создание выходных макетов комплекта ГГК</a:t>
            </a:r>
          </a:p>
        </p:txBody>
      </p:sp>
      <p:pic>
        <p:nvPicPr>
          <p:cNvPr id="4" name="Рисунок 3" descr="Изображение выглядит как карт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343341FA-4BAB-4A67-8BC0-B4EC500D2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9" y="708872"/>
            <a:ext cx="5715000" cy="58037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87AC831-DBA0-435C-9555-625AA3B2B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22" y="1773930"/>
            <a:ext cx="6130265" cy="4738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C73055B2-D6FA-4955-A6FF-CDE2FB6DEFBD}"/>
              </a:ext>
            </a:extLst>
          </p:cNvPr>
          <p:cNvSpPr txBox="1">
            <a:spLocks/>
          </p:cNvSpPr>
          <p:nvPr/>
        </p:nvSpPr>
        <p:spPr>
          <a:xfrm>
            <a:off x="5864225" y="1152272"/>
            <a:ext cx="5715000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Слой </a:t>
            </a:r>
            <a:r>
              <a:rPr lang="ru-RU" sz="1800" b="1" dirty="0" smtClean="0">
                <a:solidFill>
                  <a:schemeClr val="bg1"/>
                </a:solidFill>
              </a:rPr>
              <a:t>«Легенды+» </a:t>
            </a:r>
            <a:r>
              <a:rPr lang="ru-RU" sz="1800" b="1" dirty="0" smtClean="0">
                <a:solidFill>
                  <a:schemeClr val="bg1"/>
                </a:solidFill>
              </a:rPr>
              <a:t>«Зональная легенда»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94A9CB57-BAED-4949-B833-EF6E48BEB9D4}"/>
              </a:ext>
            </a:extLst>
          </p:cNvPr>
          <p:cNvSpPr txBox="1">
            <a:spLocks/>
          </p:cNvSpPr>
          <p:nvPr/>
        </p:nvSpPr>
        <p:spPr>
          <a:xfrm>
            <a:off x="1034143" y="237522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Проект комплекта ГГК-1000/3 в ГИС  </a:t>
            </a:r>
            <a:r>
              <a:rPr lang="en-US" sz="2400" b="1" dirty="0" smtClean="0">
                <a:solidFill>
                  <a:schemeClr val="bg1"/>
                </a:solidFill>
              </a:rPr>
              <a:t>INTEGRO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E5D04F7F-BBCA-4C5E-9A1A-4A8313E34E2E}"/>
              </a:ext>
            </a:extLst>
          </p:cNvPr>
          <p:cNvSpPr txBox="1">
            <a:spLocks/>
          </p:cNvSpPr>
          <p:nvPr/>
        </p:nvSpPr>
        <p:spPr>
          <a:xfrm>
            <a:off x="2295072" y="785891"/>
            <a:ext cx="8322128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</a:rPr>
              <a:t>2-</a:t>
            </a:r>
            <a:r>
              <a:rPr lang="en-US" sz="2000" b="1" dirty="0">
                <a:solidFill>
                  <a:schemeClr val="bg1"/>
                </a:solidFill>
              </a:rPr>
              <a:t>D </a:t>
            </a:r>
            <a:r>
              <a:rPr lang="ru-RU" sz="2000" b="1" dirty="0">
                <a:solidFill>
                  <a:schemeClr val="bg1"/>
                </a:solidFill>
              </a:rPr>
              <a:t>сцены с элементами комплекта ГГК 1000/3 (лист </a:t>
            </a:r>
            <a:r>
              <a:rPr lang="en-US" sz="2000" b="1" dirty="0">
                <a:solidFill>
                  <a:schemeClr val="bg1"/>
                </a:solidFill>
              </a:rPr>
              <a:t>S-51)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5995" y="1156821"/>
            <a:ext cx="11200748" cy="5577808"/>
            <a:chOff x="475995" y="1156821"/>
            <a:chExt cx="11200748" cy="55778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E748DC5-1309-446F-A37D-462386015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95" y="1156821"/>
              <a:ext cx="11200748" cy="55778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0287000" y="6469381"/>
              <a:ext cx="1366838" cy="2433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944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0EE04FC6-27D6-4E21-A608-4FD19AFE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263880"/>
              </p:ext>
            </p:extLst>
          </p:nvPr>
        </p:nvGraphicFramePr>
        <p:xfrm>
          <a:off x="443594" y="863602"/>
          <a:ext cx="11240407" cy="5066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76">
                  <a:extLst>
                    <a:ext uri="{9D8B030D-6E8A-4147-A177-3AD203B41FA5}">
                      <a16:colId xmlns:a16="http://schemas.microsoft.com/office/drawing/2014/main" xmlns="" val="645424092"/>
                    </a:ext>
                  </a:extLst>
                </a:gridCol>
                <a:gridCol w="2666663">
                  <a:extLst>
                    <a:ext uri="{9D8B030D-6E8A-4147-A177-3AD203B41FA5}">
                      <a16:colId xmlns:a16="http://schemas.microsoft.com/office/drawing/2014/main" xmlns="" val="2419298095"/>
                    </a:ext>
                  </a:extLst>
                </a:gridCol>
                <a:gridCol w="8206468">
                  <a:extLst>
                    <a:ext uri="{9D8B030D-6E8A-4147-A177-3AD203B41FA5}">
                      <a16:colId xmlns:a16="http://schemas.microsoft.com/office/drawing/2014/main" xmlns="" val="2179372017"/>
                    </a:ext>
                  </a:extLst>
                </a:gridCol>
              </a:tblGrid>
              <a:tr h="4554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 ЭТАПЫ СОЗДАНИЯ ЭЛЕМЕН-ТА КОМПЛЕКТА ГГК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ТЕХНОЛОГИЧЕСКИЕ ВОЗМОЖНОСТИ ГИС ИНТЕГРО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2943561145"/>
                  </a:ext>
                </a:extLst>
              </a:tr>
              <a:tr h="17260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Стилевое оформление цифровых моделей карт комплекта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effectLst/>
                        </a:rPr>
                        <a:t>Стилевое оформление слоев с </a:t>
                      </a:r>
                      <a:r>
                        <a:rPr lang="ru-RU" sz="1400" dirty="0">
                          <a:effectLst/>
                        </a:rPr>
                        <a:t>помощью модуля «Цифровая легенда»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Формирование и редактирование слоев надписей и геологических индексов с использованием геологического форматирования (ВСЕГЕИ)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Использование ориентированных точечных стилей (например, для элементов залегания)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Ориентирование крапа для </a:t>
                      </a:r>
                      <a:r>
                        <a:rPr lang="ru-RU" sz="1400" dirty="0" smtClean="0">
                          <a:effectLst/>
                        </a:rPr>
                        <a:t>полигонов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стилевого оформления по нескольким полям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3518524104"/>
                  </a:ext>
                </a:extLst>
              </a:tr>
              <a:tr h="1304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Подготовка макетов карт комплекта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Автоматическая генерация элементов макета с учетом рекомендации по подготовке к изданию комплектов ГГК: масштабной линейки, стратиграфической колонки, зональной легенды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Редактирование элементов легенды с использованием геометрических примитивов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Мгновенная актуализация цифровой карты комплекта и его макета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3441458155"/>
                  </a:ext>
                </a:extLst>
              </a:tr>
              <a:tr h="3052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Публикация карт в среде Интернет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Размещение на сервере готовых проектов ГГК 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Публикация готовых сцен ГИС ИНТЕГРО с элементами комплекта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Доступность слоев через </a:t>
                      </a:r>
                      <a:r>
                        <a:rPr lang="en-US" sz="1400" dirty="0">
                          <a:effectLst/>
                        </a:rPr>
                        <a:t>WMS/WFS  </a:t>
                      </a:r>
                      <a:r>
                        <a:rPr lang="ru-RU" sz="1400" dirty="0" smtClean="0">
                          <a:effectLst/>
                        </a:rPr>
                        <a:t>сервис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xmlns="" val="400059258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331CE4B8-C49F-4295-BEB3-0772D1A3819C}"/>
              </a:ext>
            </a:extLst>
          </p:cNvPr>
          <p:cNvSpPr txBox="1">
            <a:spLocks/>
          </p:cNvSpPr>
          <p:nvPr/>
        </p:nvSpPr>
        <p:spPr>
          <a:xfrm>
            <a:off x="1034143" y="167672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Макеты карт комплекта ГГК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208FD131-AC50-48D7-9629-D19CAD7C27EB}"/>
              </a:ext>
            </a:extLst>
          </p:cNvPr>
          <p:cNvSpPr txBox="1">
            <a:spLocks/>
          </p:cNvSpPr>
          <p:nvPr/>
        </p:nvSpPr>
        <p:spPr>
          <a:xfrm>
            <a:off x="1630816" y="760150"/>
            <a:ext cx="9163504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</a:rPr>
              <a:t>Выходные макеты элементов комплекта ГГК 1000/3 (лист </a:t>
            </a:r>
            <a:r>
              <a:rPr lang="en-US" sz="1800" b="1" dirty="0">
                <a:solidFill>
                  <a:schemeClr val="bg1"/>
                </a:solidFill>
              </a:rPr>
              <a:t>S-51)</a:t>
            </a:r>
            <a:endParaRPr lang="ru-RU" sz="18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25246" y="1071841"/>
            <a:ext cx="10863943" cy="5513506"/>
            <a:chOff x="664030" y="1215792"/>
            <a:chExt cx="10863943" cy="5513506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xmlns="" id="{F48C0592-41F6-4FEA-B8E3-87F8543CF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30" y="1215792"/>
              <a:ext cx="10863943" cy="5513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0175081" y="6469856"/>
              <a:ext cx="1333500" cy="230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630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961571" y="184241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Публикация </a:t>
            </a:r>
            <a:r>
              <a:rPr lang="ru-RU" sz="2400" b="1" dirty="0">
                <a:solidFill>
                  <a:schemeClr val="bg1"/>
                </a:solidFill>
              </a:rPr>
              <a:t>цифровых моделей комплекта ГГК в среде Интернет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2E7CD2-F4E2-4609-8395-20436E042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8" y="1270000"/>
            <a:ext cx="5666672" cy="4013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6D96B8-69D8-4851-B994-04632D37D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2" y="1989583"/>
            <a:ext cx="5703043" cy="440361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98227F44-93F3-4CE5-85D4-028ED53D1915}"/>
              </a:ext>
            </a:extLst>
          </p:cNvPr>
          <p:cNvSpPr txBox="1">
            <a:spLocks/>
          </p:cNvSpPr>
          <p:nvPr/>
        </p:nvSpPr>
        <p:spPr>
          <a:xfrm>
            <a:off x="571502" y="5459491"/>
            <a:ext cx="4851399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2-</a:t>
            </a:r>
            <a:r>
              <a:rPr lang="en-US" sz="2000" b="1" dirty="0"/>
              <a:t>D </a:t>
            </a:r>
            <a:r>
              <a:rPr lang="ru-RU" sz="2000" b="1" dirty="0"/>
              <a:t>сцена проекта ГИС ИНТЕГРО  по листу </a:t>
            </a:r>
            <a:r>
              <a:rPr lang="en-US" sz="2000" b="1" dirty="0"/>
              <a:t>Q-41-XVI</a:t>
            </a:r>
            <a:endParaRPr lang="ru-RU" sz="2000" b="1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508115DD-78EC-4E2A-ACBD-2FE53CFA6BB5}"/>
              </a:ext>
            </a:extLst>
          </p:cNvPr>
          <p:cNvSpPr txBox="1">
            <a:spLocks/>
          </p:cNvSpPr>
          <p:nvPr/>
        </p:nvSpPr>
        <p:spPr>
          <a:xfrm>
            <a:off x="6282873" y="1009304"/>
            <a:ext cx="4851399" cy="521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</a:rPr>
              <a:t>Публикация 2-</a:t>
            </a:r>
            <a:r>
              <a:rPr lang="en-US" sz="2000" b="1" dirty="0">
                <a:solidFill>
                  <a:schemeClr val="bg1"/>
                </a:solidFill>
              </a:rPr>
              <a:t>D </a:t>
            </a:r>
            <a:r>
              <a:rPr lang="ru-RU" sz="2000" b="1" dirty="0">
                <a:solidFill>
                  <a:schemeClr val="bg1"/>
                </a:solidFill>
              </a:rPr>
              <a:t>сцены в среде Интернет, визуализация через </a:t>
            </a:r>
            <a:r>
              <a:rPr lang="en-US" sz="2000" b="1" dirty="0">
                <a:solidFill>
                  <a:schemeClr val="bg1"/>
                </a:solidFill>
              </a:rPr>
              <a:t>MGS-</a:t>
            </a:r>
            <a:r>
              <a:rPr lang="ru-RU" sz="2000" b="1" dirty="0">
                <a:solidFill>
                  <a:schemeClr val="bg1"/>
                </a:solidFill>
              </a:rPr>
              <a:t>сервер</a:t>
            </a:r>
          </a:p>
        </p:txBody>
      </p:sp>
    </p:spTree>
    <p:extLst>
      <p:ext uri="{BB962C8B-B14F-4D97-AF65-F5344CB8AC3E}">
        <p14:creationId xmlns:p14="http://schemas.microsoft.com/office/powerpoint/2010/main" val="3618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331CE4B8-C49F-4295-BEB3-0772D1A3819C}"/>
              </a:ext>
            </a:extLst>
          </p:cNvPr>
          <p:cNvSpPr txBox="1">
            <a:spLocks/>
          </p:cNvSpPr>
          <p:nvPr/>
        </p:nvSpPr>
        <p:spPr>
          <a:xfrm>
            <a:off x="815255" y="248971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600" b="1" dirty="0">
                <a:solidFill>
                  <a:schemeClr val="bg1"/>
                </a:solidFill>
              </a:rPr>
              <a:t>СПАСИБО ЗА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chemeClr val="bg1"/>
                </a:solidFill>
              </a:rPr>
              <a:t>ВНИМАНИЕ!</a:t>
            </a:r>
            <a:endParaRPr lang="ru-RU" sz="660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95875" y="2363069"/>
            <a:ext cx="6992929" cy="4165726"/>
            <a:chOff x="90429" y="369733"/>
            <a:chExt cx="8406007" cy="628844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90429" y="369733"/>
              <a:ext cx="8406007" cy="6288449"/>
              <a:chOff x="-502800" y="-5824028"/>
              <a:chExt cx="8406007" cy="6288449"/>
            </a:xfrm>
          </p:grpSpPr>
          <p:pic>
            <p:nvPicPr>
              <p:cNvPr id="14" name="Picture 6" descr="C:\DOC\2021\Статьи\НиГ\Замечания\Новая карта 8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7" t="18876" r="2007" b="2893"/>
              <a:stretch/>
            </p:blipFill>
            <p:spPr bwMode="auto">
              <a:xfrm>
                <a:off x="-502800" y="-2441884"/>
                <a:ext cx="4252305" cy="2905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C:\DOC\2021\Статьи\НиГ\Замечания\Новая карта 7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" t="19391" r="3232" b="2710"/>
              <a:stretch/>
            </p:blipFill>
            <p:spPr bwMode="auto">
              <a:xfrm>
                <a:off x="3681727" y="-2429184"/>
                <a:ext cx="4221480" cy="2893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C:\DOC\2021\Статьи\НиГ\Замечания\Новая карта 6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" t="18726" r="3188" b="2710"/>
              <a:stretch/>
            </p:blipFill>
            <p:spPr bwMode="auto">
              <a:xfrm>
                <a:off x="3681727" y="-5824027"/>
                <a:ext cx="4221480" cy="2918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9" descr="C:\DOC\2021\Статьи\НиГ\Замечания\Новая карта 5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7" t="8254" r="2007" b="3091"/>
              <a:stretch/>
            </p:blipFill>
            <p:spPr bwMode="auto">
              <a:xfrm>
                <a:off x="-502800" y="-5824028"/>
                <a:ext cx="4252305" cy="3293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19655" y="3392996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а</a:t>
              </a:r>
              <a:endParaRPr lang="ru-RU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1691" y="33929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б</a:t>
              </a:r>
              <a:endParaRPr lang="ru-RU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7635" y="6345324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в</a:t>
              </a:r>
              <a:endParaRPr lang="ru-RU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8115" y="6345324"/>
              <a:ext cx="239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г</a:t>
              </a:r>
              <a:endParaRPr lang="ru-RU" sz="1200" b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58103" y="2363069"/>
            <a:ext cx="4616851" cy="4418731"/>
            <a:chOff x="-34118" y="130465"/>
            <a:chExt cx="6917029" cy="8030409"/>
          </a:xfrm>
        </p:grpSpPr>
        <p:pic>
          <p:nvPicPr>
            <p:cNvPr id="19" name="Picture 2" descr="C:\DOC\2021\Статьи\НиГ\Рис\рисунок_осадки_стр_модель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118" y="130465"/>
              <a:ext cx="6917029" cy="555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DOC\2021\Статьи\НиГ\Рис\шкала_струк_основы_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95" y="4837293"/>
              <a:ext cx="1793787" cy="3323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6B07B9EC-BEDA-45CE-AE1D-B46D961DC4A0}"/>
              </a:ext>
            </a:extLst>
          </p:cNvPr>
          <p:cNvSpPr txBox="1">
            <a:spLocks/>
          </p:cNvSpPr>
          <p:nvPr/>
        </p:nvSpPr>
        <p:spPr>
          <a:xfrm>
            <a:off x="1800227" y="5890301"/>
            <a:ext cx="3050928" cy="5213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</a:rPr>
              <a:t>Плотностное моделирование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</a:rPr>
              <a:t>в</a:t>
            </a:r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</a:rPr>
              <a:t> ГИС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INTEGRO</a:t>
            </a:r>
            <a:endParaRPr lang="ru-RU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175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Импорт/ввод данных. Импорт </a:t>
            </a:r>
            <a:r>
              <a:rPr lang="en-US" sz="2400" b="1" dirty="0" smtClean="0">
                <a:solidFill>
                  <a:schemeClr val="bg1"/>
                </a:solidFill>
              </a:rPr>
              <a:t>MDX </a:t>
            </a:r>
            <a:r>
              <a:rPr lang="ru-RU" sz="2400" b="1" dirty="0" smtClean="0">
                <a:solidFill>
                  <a:schemeClr val="bg1"/>
                </a:solidFill>
              </a:rPr>
              <a:t>проектов </a:t>
            </a:r>
            <a:r>
              <a:rPr lang="en-US" sz="2400" b="1" dirty="0" err="1" smtClean="0">
                <a:solidFill>
                  <a:schemeClr val="bg1"/>
                </a:solidFill>
              </a:rPr>
              <a:t>ArcGis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215901" y="5342296"/>
            <a:ext cx="5092700" cy="1426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800" b="1" dirty="0"/>
              <a:t>Alpha-</a:t>
            </a:r>
            <a:r>
              <a:rPr lang="ru-RU" sz="1800" b="1" dirty="0"/>
              <a:t>версия </a:t>
            </a:r>
            <a:r>
              <a:rPr lang="ru-RU" sz="1800" b="1" dirty="0" smtClean="0"/>
              <a:t>для проектов </a:t>
            </a:r>
            <a:r>
              <a:rPr lang="en-US" sz="1800" b="1" dirty="0" err="1" smtClean="0"/>
              <a:t>ArcGis</a:t>
            </a:r>
            <a:r>
              <a:rPr lang="en-US" sz="1800" b="1" dirty="0" smtClean="0"/>
              <a:t> </a:t>
            </a:r>
            <a:r>
              <a:rPr lang="ru-RU" sz="1800" b="1" dirty="0" smtClean="0"/>
              <a:t>10.3 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/>
              <a:t>Не требует установки </a:t>
            </a:r>
            <a:r>
              <a:rPr lang="en-US" sz="1800" b="1" dirty="0" err="1" smtClean="0"/>
              <a:t>ArcGis</a:t>
            </a:r>
            <a:r>
              <a:rPr lang="ru-RU" sz="1800" b="1" dirty="0" smtClean="0"/>
              <a:t> 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/>
              <a:t>Импортируются </a:t>
            </a:r>
            <a:r>
              <a:rPr lang="ru-RU" sz="1800" b="1" dirty="0"/>
              <a:t>только те проекты </a:t>
            </a:r>
            <a:r>
              <a:rPr lang="en-US" sz="1800" b="1" dirty="0"/>
              <a:t>MDX</a:t>
            </a:r>
            <a:r>
              <a:rPr lang="ru-RU" sz="1800" b="1" dirty="0"/>
              <a:t>, которые </a:t>
            </a:r>
            <a:r>
              <a:rPr lang="ru-RU" sz="1800" b="1" dirty="0" smtClean="0"/>
              <a:t>используют </a:t>
            </a:r>
            <a:r>
              <a:rPr lang="ru-RU" sz="1800" b="1" dirty="0"/>
              <a:t>данные  </a:t>
            </a:r>
            <a:r>
              <a:rPr lang="ru-RU" sz="1800" b="1" dirty="0" smtClean="0"/>
              <a:t>в формате </a:t>
            </a:r>
            <a:r>
              <a:rPr lang="en-US" sz="1800" b="1" dirty="0" smtClean="0"/>
              <a:t>SHP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/>
              <a:t>Передается стилевое оформление слоев проекта</a:t>
            </a:r>
            <a:r>
              <a:rPr lang="ru-RU" sz="1800" b="1" dirty="0" smtClean="0"/>
              <a:t> </a:t>
            </a:r>
            <a:r>
              <a:rPr lang="ru-RU" sz="1800" b="1" dirty="0" smtClean="0"/>
              <a:t> </a:t>
            </a:r>
            <a:endParaRPr lang="ru-RU" sz="1800" b="1" dirty="0"/>
          </a:p>
        </p:txBody>
      </p:sp>
      <p:pic>
        <p:nvPicPr>
          <p:cNvPr id="1027" name="Picture 3" descr="C:\DOC\2021\Презентация\Питер_совещание\ag_k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636064"/>
            <a:ext cx="6012745" cy="45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\2021\Презентация\Питер_совещание\conver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2" y="1049030"/>
            <a:ext cx="5200651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\2021\Презентация\Питер_совещание\ig_ka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3" y="2334265"/>
            <a:ext cx="5979827" cy="41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pic>
        <p:nvPicPr>
          <p:cNvPr id="3077" name="Picture 5" descr="C:\DOC\2021\Презентация\Питер_совещание\integro_arc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b="1"/>
          <a:stretch/>
        </p:blipFill>
        <p:spPr bwMode="auto">
          <a:xfrm>
            <a:off x="292097" y="762000"/>
            <a:ext cx="699544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206501" y="1048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Импорт/ввод данных. Импорт проекта из </a:t>
            </a:r>
            <a:r>
              <a:rPr lang="en-US" sz="2400" b="1" dirty="0" err="1" smtClean="0">
                <a:solidFill>
                  <a:schemeClr val="bg1"/>
                </a:solidFill>
              </a:rPr>
              <a:t>ArcGis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C:\DOC\2021\Презентация\Питер_совещание\window_impo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11" y="4439092"/>
            <a:ext cx="520065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\2021\Презентация\Питер_совещание\window_expo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11" y="5349472"/>
            <a:ext cx="5235575" cy="83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578721" y="762000"/>
            <a:ext cx="2070101" cy="1244599"/>
            <a:chOff x="7502521" y="762000"/>
            <a:chExt cx="2070101" cy="1244599"/>
          </a:xfrm>
        </p:grpSpPr>
        <p:pic>
          <p:nvPicPr>
            <p:cNvPr id="3080" name="Picture 8" descr="C:\DOC\2021\Презентация\Питер_совещание\pict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66" t="29875" r="40091"/>
            <a:stretch/>
          </p:blipFill>
          <p:spPr bwMode="auto">
            <a:xfrm>
              <a:off x="7502521" y="762000"/>
              <a:ext cx="2070101" cy="1244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8528045" y="1019175"/>
              <a:ext cx="682629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574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683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Импорт/ввод данных. Импорт </a:t>
            </a:r>
            <a:r>
              <a:rPr lang="ru-RU" sz="2400" b="1" dirty="0" smtClean="0">
                <a:solidFill>
                  <a:schemeClr val="bg1"/>
                </a:solidFill>
              </a:rPr>
              <a:t>данных из </a:t>
            </a:r>
            <a:r>
              <a:rPr lang="en-US" sz="2400" b="1" dirty="0" smtClean="0">
                <a:solidFill>
                  <a:schemeClr val="bg1"/>
                </a:solidFill>
              </a:rPr>
              <a:t>GDB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\2021\Презентация\Питер_совещание\2021-04-26_212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910224"/>
            <a:ext cx="7569200" cy="564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\2021\Презентация\Питер_совещание\2021-04-26_2127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1" y="910224"/>
            <a:ext cx="3614739" cy="56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175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рабочей легенды ГГК. Цифровая легенда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9F4DE14-F019-4D30-937F-447287D68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4" y="944636"/>
            <a:ext cx="5307887" cy="5523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5943601" y="1772312"/>
            <a:ext cx="5092700" cy="5085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Хранить все рабочие легенд комплекта ГГК-1000 или ГГК-200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Создавать новые легенды с использованием эталонной базы знаков (ЭБЗ)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>
                <a:solidFill>
                  <a:schemeClr val="bg1"/>
                </a:solidFill>
              </a:rPr>
              <a:t>Осуществлять импорт легенд из готовых цифровых комплектов ГГК или из стилевого оформления любого</a:t>
            </a:r>
            <a:r>
              <a:rPr lang="ru-RU" sz="1800" b="1" i="1" dirty="0" smtClean="0"/>
              <a:t> слоя проекта ГИС </a:t>
            </a:r>
            <a:r>
              <a:rPr lang="en-US" sz="1800" b="1" i="1" dirty="0" smtClean="0"/>
              <a:t>INTEGRO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Использовать текущую легенду для оформления одного слоя или группы слоев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Формировать список зон для зональной легенды и относить каждый элемент к определенной зоне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Создавать из зон список стратиграфических колонок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800" b="1" i="1" dirty="0" smtClean="0"/>
              <a:t>Формировать из зон матричные легенды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5886451" y="804936"/>
            <a:ext cx="4637589" cy="982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Для создания легенд комплекта ГГК разработан специализированный модуль «Цифровая легенда», который позволяет: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393700" y="108156"/>
            <a:ext cx="107315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цифровой легенды для карты комплекта ГГК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\2021\Презентация\Питер_совещание\2021-04-27_155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900696"/>
            <a:ext cx="4913471" cy="24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\2021\Презентация\Питер_совещание\2021-04-27_1555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9" y="881649"/>
            <a:ext cx="4913471" cy="245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\2021\Презентация\Питер_совещание\2021-04-27_1601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"/>
          <a:stretch/>
        </p:blipFill>
        <p:spPr bwMode="auto">
          <a:xfrm>
            <a:off x="6357354" y="3745230"/>
            <a:ext cx="4913471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\2021\Презентация\Питер_совещание\2021-04-27_1603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740150"/>
            <a:ext cx="4895375" cy="29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30238" y="549934"/>
            <a:ext cx="3856039" cy="41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Общая информация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313488" y="549934"/>
            <a:ext cx="4637589" cy="41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Структурно-формационные зоны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20712" y="3407542"/>
            <a:ext cx="4637589" cy="41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Литологическая колонка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6303963" y="3410060"/>
            <a:ext cx="4637589" cy="41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Зональная легенда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0F3DC193-4D20-41C9-8309-68A57B87B107}"/>
              </a:ext>
            </a:extLst>
          </p:cNvPr>
          <p:cNvGrpSpPr/>
          <p:nvPr/>
        </p:nvGrpSpPr>
        <p:grpSpPr>
          <a:xfrm>
            <a:off x="5362691" y="791472"/>
            <a:ext cx="3756023" cy="3992157"/>
            <a:chOff x="5362691" y="791470"/>
            <a:chExt cx="3756022" cy="3992157"/>
          </a:xfrm>
        </p:grpSpPr>
        <p:pic>
          <p:nvPicPr>
            <p:cNvPr id="14" name="Рисунок 13" descr="Изображение выглядит как снимок экран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8F2B5BFD-5E7C-4798-A685-43CCC250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691" y="791470"/>
              <a:ext cx="3756022" cy="399215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D229E30B-510F-4101-8B2B-92E4A826CB54}"/>
                </a:ext>
              </a:extLst>
            </p:cNvPr>
            <p:cNvSpPr/>
            <p:nvPr/>
          </p:nvSpPr>
          <p:spPr>
            <a:xfrm>
              <a:off x="5554781" y="1524000"/>
              <a:ext cx="2582980" cy="9779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4C7F1AD-A501-42A2-BC3D-88CBE8A170EE}"/>
              </a:ext>
            </a:extLst>
          </p:cNvPr>
          <p:cNvGrpSpPr/>
          <p:nvPr/>
        </p:nvGrpSpPr>
        <p:grpSpPr>
          <a:xfrm>
            <a:off x="263410" y="791472"/>
            <a:ext cx="3952991" cy="4201509"/>
            <a:chOff x="263408" y="791470"/>
            <a:chExt cx="3952991" cy="4201509"/>
          </a:xfrm>
        </p:grpSpPr>
        <p:pic>
          <p:nvPicPr>
            <p:cNvPr id="3" name="Рисунок 2" descr="Изображение выглядит как снимок экран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659C11BF-F187-4458-8FF6-99C3F7B5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08" y="791470"/>
              <a:ext cx="3952991" cy="42015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2C41FC6E-A335-4F47-AE64-C929464E137E}"/>
                </a:ext>
              </a:extLst>
            </p:cNvPr>
            <p:cNvSpPr/>
            <p:nvPr/>
          </p:nvSpPr>
          <p:spPr>
            <a:xfrm>
              <a:off x="966904" y="1738212"/>
              <a:ext cx="2830396" cy="9779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CF44262-E15C-45F6-AADE-8512EA25C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68" y="2892226"/>
            <a:ext cx="5667149" cy="38629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4310643-0092-42E1-A2AD-73276B1A3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0" y="2892226"/>
            <a:ext cx="5476711" cy="38629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393700" y="108156"/>
            <a:ext cx="107315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Создание цифровой легенды для карты комплекта ГГК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</TotalTime>
  <Words>1174</Words>
  <Application>Microsoft Office PowerPoint</Application>
  <PresentationFormat>Произвольный</PresentationFormat>
  <Paragraphs>175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Городская</vt:lpstr>
      <vt:lpstr>Компьютерные технологии составления и оформления ГГК 1000/3 и 200/2 в среде ГИС INTEGRO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Составление и оформление ГГК с использованием ГИС Интегро</dc:title>
  <dc:creator>video</dc:creator>
  <cp:lastModifiedBy>Viktor Spiridonov</cp:lastModifiedBy>
  <cp:revision>80</cp:revision>
  <dcterms:created xsi:type="dcterms:W3CDTF">2019-04-24T20:04:27Z</dcterms:created>
  <dcterms:modified xsi:type="dcterms:W3CDTF">2021-04-27T17:25:03Z</dcterms:modified>
</cp:coreProperties>
</file>