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27"/>
  </p:notesMasterIdLst>
  <p:handoutMasterIdLst>
    <p:handoutMasterId r:id="rId28"/>
  </p:handoutMasterIdLst>
  <p:sldIdLst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76" r:id="rId15"/>
    <p:sldId id="269" r:id="rId16"/>
    <p:sldId id="277" r:id="rId17"/>
    <p:sldId id="270" r:id="rId18"/>
    <p:sldId id="271" r:id="rId19"/>
    <p:sldId id="278" r:id="rId20"/>
    <p:sldId id="272" r:id="rId21"/>
    <p:sldId id="273" r:id="rId22"/>
    <p:sldId id="274" r:id="rId23"/>
    <p:sldId id="275" r:id="rId24"/>
    <p:sldId id="279" r:id="rId25"/>
    <p:sldId id="280" r:id="rId26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B1C6"/>
    <a:srgbClr val="9A9CBB"/>
    <a:srgbClr val="232C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8023" autoAdjust="0"/>
  </p:normalViewPr>
  <p:slideViewPr>
    <p:cSldViewPr snapToGrid="0">
      <p:cViewPr varScale="1">
        <p:scale>
          <a:sx n="78" d="100"/>
          <a:sy n="78" d="100"/>
        </p:scale>
        <p:origin x="25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395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F42EF-EF85-42B0-BD5A-5525AA3E9F42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023A-D07C-426F-886C-530179D74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365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A7603-566A-4906-BB31-2F3EC8C8F945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93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5E0768-CFE3-47DB-995F-423E13F592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43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vsegei.ru/ru/info/normdocs/met_rec-tc_document.zip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Приветствие.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0768-CFE3-47DB-995F-423E13F592E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3124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Отдельно стоит отметить</a:t>
            </a:r>
            <a:r>
              <a:rPr lang="ru-RU" baseline="0" dirty="0" smtClean="0"/>
              <a:t> новые формы описания горных выработок: расчисток, шурфов и канав. Они полностью соответствуют методическим рекомендациям по формам ведения электронной геологической документации. Достаточно создать базовую маршрутную точку, выбрать соответствующий тип горной выработки и начать описание.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0768-CFE3-47DB-995F-423E13F592E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240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приложении шерпа </a:t>
            </a:r>
            <a:r>
              <a:rPr lang="ru-RU" dirty="0" err="1" smtClean="0"/>
              <a:t>андроид</a:t>
            </a:r>
            <a:r>
              <a:rPr lang="ru-RU" dirty="0" smtClean="0"/>
              <a:t> также доступна функция рисования пользовательских объектов:</a:t>
            </a:r>
            <a:r>
              <a:rPr lang="ru-RU" baseline="0" dirty="0" smtClean="0"/>
              <a:t> линий, полигонов и точек. Этими объектами можно отмечать предполагаемые геологические границы, останцы коренных пород и другое. Каждый объект сопровождается пояснительной текстовой информацией и может быть экспортирован в виде </a:t>
            </a:r>
            <a:r>
              <a:rPr lang="ru-RU" baseline="0" dirty="0" err="1" smtClean="0"/>
              <a:t>шейп</a:t>
            </a:r>
            <a:r>
              <a:rPr lang="ru-RU" baseline="0" dirty="0" smtClean="0"/>
              <a:t>-файла.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0768-CFE3-47DB-995F-423E13F592E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18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 многочисленным просьбам</a:t>
            </a:r>
            <a:r>
              <a:rPr lang="ru-RU" baseline="0" dirty="0" smtClean="0"/>
              <a:t> пользователей в</a:t>
            </a:r>
            <a:r>
              <a:rPr lang="ru-RU" dirty="0" smtClean="0"/>
              <a:t> новой версии приложения добавлена</a:t>
            </a:r>
            <a:r>
              <a:rPr lang="ru-RU" baseline="0" dirty="0" smtClean="0"/>
              <a:t> ф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ункция “</a:t>
            </a:r>
            <a:r>
              <a:rPr lang="ru-RU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фиксация треков движения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”. Она предназначена для занесения в рабочую базу данных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Sherpa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сведений об истории перемещений пользователя по местности на базе непрерывного мониторинга данных поставляемых GPS-сенсором мобильного устройства. Запомненные треки движения по запросу пользователя выводятся на экран устройства.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0768-CFE3-47DB-995F-423E13F592E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188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любой момент автор наблюдений имеет доступ к объемам</a:t>
            </a:r>
            <a:r>
              <a:rPr lang="ru-RU" baseline="0" dirty="0" smtClean="0"/>
              <a:t> выполненных работ, в том числе и суммарным, что весьма актуально для начальников полевых подразделений. Показывается общее количество и километраж пройденных маршрутов. Количество точек и интервалов наблюдений, а также количество каждого вида проб.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0768-CFE3-47DB-995F-423E13F592E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346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</a:t>
            </a:r>
            <a:r>
              <a:rPr lang="ru-RU" baseline="0" dirty="0" smtClean="0"/>
              <a:t> заключительном этапе, этапе камеральной обработки выполняется экспорт полученных геологических данных. В первую очередь формируются элементы карты фактического материала, которые включают в себя </a:t>
            </a:r>
            <a:r>
              <a:rPr lang="ru-RU" baseline="0" dirty="0" err="1" smtClean="0"/>
              <a:t>шейп</a:t>
            </a:r>
            <a:r>
              <a:rPr lang="ru-RU" baseline="0" dirty="0" smtClean="0"/>
              <a:t> файлы маршрутных точек, линий маршрутов, точек опробования, а также цифровую легенду к карте фактического материала. Пользователю лишь остаётся подгрузить все эти файлы в программу ГИС.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0768-CFE3-47DB-995F-423E13F592E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402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Также</a:t>
            </a:r>
            <a:r>
              <a:rPr lang="ru-RU" baseline="0" dirty="0" smtClean="0"/>
              <a:t> легко можно сформировать карту любого вида опробования.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0768-CFE3-47DB-995F-423E13F592E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7306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Названия</a:t>
            </a:r>
            <a:r>
              <a:rPr lang="ru-RU" baseline="0" dirty="0" smtClean="0"/>
              <a:t> всех выходных </a:t>
            </a:r>
            <a:r>
              <a:rPr lang="ru-RU" baseline="0" dirty="0" err="1" smtClean="0"/>
              <a:t>шейп</a:t>
            </a:r>
            <a:r>
              <a:rPr lang="ru-RU" baseline="0" dirty="0" smtClean="0"/>
              <a:t>-файлов, а также их структура полностью соответствуют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единым требованиям к составу, структуре и форматам представления в НРС комплектов цифровых материалов листов Государственных геологических карт.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Атрибутивные таблицы автоматически заполняются.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0768-CFE3-47DB-995F-423E13F592E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6334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Помимо этого, формируется база данных первичных материалов, содержащая всю зафиксированную</a:t>
            </a:r>
            <a:r>
              <a:rPr lang="ru-RU" baseline="0" dirty="0" smtClean="0"/>
              <a:t> геологическую информацию и также полностью соответствует единым требованиям.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0768-CFE3-47DB-995F-423E13F592E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026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Ну</a:t>
            </a:r>
            <a:r>
              <a:rPr lang="ru-RU" baseline="0" dirty="0" smtClean="0"/>
              <a:t> а на данном слайде видна большая разница рукописного полевого дневника и автоматически сформированного в программе шерпа прожект. Автором дневников является автор доклада и возможно это его личная проблема.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0768-CFE3-47DB-995F-423E13F592E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3306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Также программа</a:t>
            </a:r>
            <a:r>
              <a:rPr lang="ru-RU" baseline="0" dirty="0" smtClean="0"/>
              <a:t> шерпа прожект формирует журнал образцов и проб, журналы бороздового, шлихового, литохимического опробования и журнал горных выработок. Все журналы формируются в соответствии с 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методическими рекомендациями по цифровым формам ведения геологической документации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требованиями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Росгеолфонда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Подытоживая всё вышеперечисленное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можно сказать, что программная среда шерпа существенно упрощает и ускоряет как полевую геологическую документацию, так и последующую камеральную обработку материалов.</a:t>
            </a:r>
            <a:endParaRPr lang="ru-RU" b="0" i="0" u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0768-CFE3-47DB-995F-423E13F592E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237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Программная среда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Sherpa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включает в себя программу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SherpaProject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приложение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Sherpa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Sherpa-Android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и программу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Sherpa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Windows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Программа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SherpaProject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позволяет создавать проекты в предопределенной системе координат с импортированными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геопривязанными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растрами и векторными данными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шейп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-файлами полигонов, линий и точек)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На основе этих проектов в приложении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Sherpa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осуществляет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геопозиционирование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растровой подложке при помощи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GPS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 ГЛОНАСС, постановку маршрутных точек различного типа и фиксацию геологической информации с её последующим просмотром и редактированием. Также, приложение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Sherpa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позволяет даёт возможность ручной постановки точечных или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отрисовки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линейных и площадных объектов, которые были зафиксированы в ходе ГСР. Полученную геологическую информацию затем можно экспортировать в программе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Sherpa Project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виде элементов карты фактического материала в формате .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(маршрутные точки, линии маршрутов, точки опробования), сопровождающей базы данных с описанием точек; полевых книжек, журналов опробования и пользовательских объектов (точек, линий и полигонов) в формате .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shp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Программа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Sherpa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Windows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дублирует функции приложения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Sherpa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позволяет просматривать и редактировать геологическую информацию сформированных ранее проектов без возможности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геопозиционирования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работы с ПС Шерпа необходимы ПК и ОС и мобильное устройство с ОС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андроид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Сказать про простую установку и выдачу необходимых разрешений.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0768-CFE3-47DB-995F-423E13F592E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2869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u="none" dirty="0" smtClean="0"/>
              <a:t>Далее мне коротко хотелось бы перечислить основные векторы развития программной среды шерпа.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b="0" i="0" u="none" dirty="0" smtClean="0"/>
              <a:t>В первую очередь это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Создание оптимизированного для использования в технологии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Sherpa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комплекта справочников-определителей.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Данный комплект справочников будет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предназначен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оперативного использования в полевых и камеральных условиях при производстве ГСР-200/2 и ГСР-1000/.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качестве примера можно привести петрографические и палеонтологические справочники опубликованные на сайте ФГБУ «ВСЕГЕИ»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200" b="0" i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Второй задачей стоит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Разработка средств работы с векторными представлениями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геообъектов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Имеется ввиду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дополнение набора векторных данных послойными представлениями карт геологического содержания для того,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 появилась возможность в полевых условиях корректировать положение границ геологических объектов, просматривать и изменять связанную с ними атрибутику и выполнять прочие действия по подготовке к обновлению в камеральных условиях модели геологического строения территории по данным полевых наблюдений. Помимо этого, в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рамках данной задачи предполагается усовершенствование технологии создания пользовательских объектов в приложении шерпа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андроид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более удобной фиксации и дифференциации геологических объектов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200" b="0" i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Следующей задачей стоит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механизмов оперативной связи программной</a:t>
            </a:r>
            <a:r>
              <a:rPr lang="ru-RU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среды Шерпа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централизованным хранилищем первичных геологических данных на основе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вэб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-сервисов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 у нас запланировано создание средств формирования навигационной основы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Sherpa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-проектов на базе данных, предоставляемых серверами ФГБУ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ВСЕГЕИ»,в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частностями ГГК</a:t>
            </a:r>
            <a:r>
              <a:rPr lang="ru-RU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масштабов 200 и 1000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наконец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формы описания скважин. Работы в данном направлении уже ведутся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заключении доклада хочется отметить, что работа с </a:t>
            </a:r>
            <a:r>
              <a:rPr lang="ru-RU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шерпой</a:t>
            </a:r>
            <a:r>
              <a:rPr lang="ru-RU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ведется уже более 5 лет и достигнуты колоссальные результаты. Помимо опытно-методических работ по апробации приложения, проводимых отделом методики, Шерпу использовали более 35 полевых подразделений ФГБУ «ВСЕГЕИ», в том числе полевые подразделения московского и норильского филиалов. При помощи шерпы выполняются как работы силами сотрудников ФГБУ «ВСЕГЕИ» так и подрядных организаций. Помимо нас Шерпу использовали такие профильные организации как Полиметалл АО Серебро Магадана, ЦНИГРИ, </a:t>
            </a:r>
            <a:r>
              <a:rPr lang="ru-RU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Норильскгеология</a:t>
            </a:r>
            <a:r>
              <a:rPr lang="ru-RU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другие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профильные учебные заведения Горный институт и СПбГУ.</a:t>
            </a:r>
            <a:r>
              <a:rPr lang="ru-RU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ru-RU" b="0" i="0" u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0768-CFE3-47DB-995F-423E13F592E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7458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этом у меня всё, благодарю за внимание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ru-RU" b="0" i="0" u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0768-CFE3-47DB-995F-423E13F592E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876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</a:t>
            </a:r>
            <a:r>
              <a:rPr lang="ru-RU" baseline="0" dirty="0" smtClean="0"/>
              <a:t> целом р</a:t>
            </a:r>
            <a:r>
              <a:rPr lang="ru-RU" dirty="0" smtClean="0"/>
              <a:t>абота в ПС</a:t>
            </a:r>
            <a:r>
              <a:rPr lang="ru-RU" baseline="0" dirty="0" smtClean="0"/>
              <a:t> </a:t>
            </a:r>
            <a:r>
              <a:rPr lang="en-US" baseline="0" dirty="0" smtClean="0"/>
              <a:t>Sherpa</a:t>
            </a:r>
            <a:r>
              <a:rPr lang="ru-RU" baseline="0" dirty="0" smtClean="0"/>
              <a:t> состоит из 3 этапов. Первый, подготовительный этап включает в себя сбор ретроспективной информации (например, работ предшественников), подготовку навигационной основы и предопределенных контуров участков работ, линий профилей и точек рабочей сети. Далее создается шерпа проект, в который загружаются собранные данные и он экспортируется на мобильные устройства. На втором этапе проводятся собственно полевые работы, включающие в себя геологические маршруты с постановкой точек и фиксацией геологической информации на мобильном устройстве. На третьем этапе полученная геологическая информация при помощи Шерпа прожект может быть экспортирована в виде элементов КФМ (</a:t>
            </a:r>
            <a:r>
              <a:rPr lang="ru-RU" baseline="0" dirty="0" err="1" smtClean="0"/>
              <a:t>шейпы</a:t>
            </a:r>
            <a:r>
              <a:rPr lang="ru-RU" baseline="0" dirty="0" smtClean="0"/>
              <a:t> маршрутных точек и точек </a:t>
            </a:r>
            <a:r>
              <a:rPr lang="ru-RU" baseline="0" dirty="0" err="1" smtClean="0"/>
              <a:t>пробоотбора</a:t>
            </a:r>
            <a:r>
              <a:rPr lang="ru-RU" baseline="0" dirty="0" smtClean="0"/>
              <a:t>, линий маршрутов и цифровой легенде к КФМ), а также сопровождающей БД первичных материалов с результатами наблюдений и геологической документацией в формате МС </a:t>
            </a:r>
            <a:r>
              <a:rPr lang="ru-RU" baseline="0" dirty="0" err="1" smtClean="0"/>
              <a:t>ворд</a:t>
            </a:r>
            <a:r>
              <a:rPr lang="ru-RU" baseline="0" dirty="0" smtClean="0"/>
              <a:t> для удобного печатного представления материалов (полевые книжки</a:t>
            </a:r>
            <a:r>
              <a:rPr lang="en-US" baseline="0" dirty="0" smtClean="0"/>
              <a:t>/</a:t>
            </a:r>
            <a:r>
              <a:rPr lang="ru-RU" baseline="0" dirty="0" smtClean="0"/>
              <a:t>дневники, журналы опробования, в </a:t>
            </a:r>
            <a:r>
              <a:rPr lang="ru-RU" baseline="0" dirty="0" err="1" smtClean="0"/>
              <a:t>т.ч</a:t>
            </a:r>
            <a:r>
              <a:rPr lang="ru-RU" baseline="0" dirty="0" smtClean="0"/>
              <a:t>. литохимического опробования донных отложений и вторичные ореолы рассеивания и бороздового, шлихового опробования)</a:t>
            </a:r>
          </a:p>
          <a:p>
            <a:r>
              <a:rPr lang="ru-RU" baseline="0" dirty="0" smtClean="0"/>
              <a:t>Давайте чуть подробнее обсудим каждый из этих этапов. Так как наверняка есть те, кто когда-либо уже использовал программную среду шерпа, в своём докладе я буду акцентировать внимание на новых функциях и возможностях.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0768-CFE3-47DB-995F-423E13F592E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75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При создании проекта задаются основные сведения об исследуемой территории такие как название объекта исследований, название партии и организации проводящей работы, </a:t>
            </a:r>
            <a:r>
              <a:rPr lang="ru-RU" baseline="0" dirty="0" smtClean="0"/>
              <a:t>а также масштаб </a:t>
            </a:r>
            <a:r>
              <a:rPr lang="ru-RU" baseline="0" dirty="0" smtClean="0"/>
              <a:t>работ и другие данные. Наиболее интересным является то, что в новой версии Шерпа Прожект доступно создание проекта в произвольной системе координат, помимо предустановленных систем координат ГСК-2011, Пулково-42 и 95. Таким образом программная среда Шерпа позволяется проводить геологические исследования вне пределов Российской Федерации, в любом из полушарий. Помимо этого, </a:t>
            </a:r>
            <a:r>
              <a:rPr lang="ru-RU" baseline="0" dirty="0" smtClean="0"/>
              <a:t>в новой </a:t>
            </a:r>
            <a:r>
              <a:rPr lang="ru-RU" baseline="0" smtClean="0"/>
              <a:t>версии программы решена </a:t>
            </a:r>
            <a:r>
              <a:rPr lang="ru-RU" baseline="0" dirty="0" smtClean="0"/>
              <a:t>проблема при проведении работ на территориях расположенных вблизи 180 меридиана, за счёт особой обработки координат, что актуально при проведении работ, например, в Чукотском автономном округе. Помимо этого, в новой версии на этапе создания проекта доступна возможность создать базу сотрудников полевого подразделения, которая будет доступна при выборе автора наблюдений и маршрутов в виде выпадающего списка.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0768-CFE3-47DB-995F-423E13F592E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388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Также важным</a:t>
            </a:r>
            <a:r>
              <a:rPr lang="ru-RU" baseline="0" dirty="0" smtClean="0"/>
              <a:t> является то, что в новой версии Шерпа прожект реализована возможность на этапе создания проекта пополнить предустановленные словари видов проб, типов маршрутов, профилей и почв, а также видов аналитических исследований собственными удобными для конкретной задачи данными. Например, в случае видов проб это позволяет удобно дифференцировать различные виды проб на абсолютное датирование по методике их исследования (две разные пробы Уран-Торий, Рубидий-Стронций и т.д.)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0768-CFE3-47DB-995F-423E13F592E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844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Следующим этапом</a:t>
            </a:r>
            <a:r>
              <a:rPr lang="ru-RU" baseline="0" dirty="0" smtClean="0"/>
              <a:t> создания Шерпа проекта является создание навигационной растровой основы. Как правило используются карты предшественников, топографические основы, а также спутниковые и аэрофотоснимки. Поддерживаемые форматы общедоступные: ДЖИПЕГ, ТИФФ, ПНГ и БМП. В новой версии реализована возможность пакетной (или массовой) загрузки изображений, что существенно упрощает и ускоряет процесс создания проекта.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0768-CFE3-47DB-995F-423E13F592E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480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После создания Шерпа проекта и загрузки его на мобильное устройство можно приступать собственно к геологическим исследованиям с помощью мобильного приложения</a:t>
            </a:r>
            <a:r>
              <a:rPr lang="ru-RU" baseline="0" dirty="0" smtClean="0"/>
              <a:t> Шерпа </a:t>
            </a:r>
            <a:r>
              <a:rPr lang="ru-RU" baseline="0" dirty="0" err="1" smtClean="0"/>
              <a:t>Андроид</a:t>
            </a:r>
            <a:r>
              <a:rPr lang="ru-RU" baseline="0" dirty="0" smtClean="0"/>
              <a:t>. Основной функцией является </a:t>
            </a:r>
            <a:r>
              <a:rPr lang="ru-RU" baseline="0" dirty="0" err="1" smtClean="0"/>
              <a:t>геопозиционирование</a:t>
            </a:r>
            <a:r>
              <a:rPr lang="ru-RU" baseline="0" dirty="0" smtClean="0"/>
              <a:t>. Узнав своё местоположение, можно легко оценить ситуацию с помощью вкладки в главном меню приложения «растровые слои», которая является простым и удобным инструментом для работы с растрами навигационной основы. В любой момент можно настроить прозрачность необходимой карты, временно удалить или добавить спутниковые снимки и другое. Перемещение по основному экстенту приложения осуществляется с помощью панели интуитивно понятных навигационных кнопок в нижней части экрана. Также добавлена функция ручного определения местоположения при помощи ввода прямоугольных или географических координат в системе координат пулково-42, вгс-84 или текущей системе координат проекта.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0768-CFE3-47DB-995F-423E13F592E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306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При проведении маршрутов доступна возможность </a:t>
            </a:r>
            <a:r>
              <a:rPr lang="ru-RU" baseline="0" dirty="0" err="1" smtClean="0"/>
              <a:t>геопозиционирования</a:t>
            </a:r>
            <a:r>
              <a:rPr lang="ru-RU" baseline="0" dirty="0" smtClean="0"/>
              <a:t> с постановкой различных видов маршрутных точек. </a:t>
            </a:r>
            <a:r>
              <a:rPr lang="ru-RU" dirty="0" smtClean="0"/>
              <a:t>Нумерация как точек так и проб автоматическая во избежание ошибок и неточностей. </a:t>
            </a:r>
            <a:r>
              <a:rPr lang="ru-RU" baseline="0" dirty="0" smtClean="0"/>
              <a:t>В записи к маршрутным точкам, в зависимости от типа точки, фиксируется вся геологическая информация: собственно её описание и описание пройденного маршрутного интервала, количество и виды отобранных проб, фотографии обнажений, зарисовки, результаты измерений элементов залеганий и прочее.</a:t>
            </a:r>
            <a:r>
              <a:rPr lang="ru-RU" dirty="0" smtClean="0"/>
              <a:t> Отдельно фиксируются</a:t>
            </a:r>
            <a:r>
              <a:rPr lang="ru-RU" baseline="0" dirty="0" smtClean="0"/>
              <a:t> бороздовые, шлиховые и литохимические пробы.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0768-CFE3-47DB-995F-423E13F592E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212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новой версии программной среды Шерпа</a:t>
            </a:r>
            <a:r>
              <a:rPr lang="en-US" baseline="0" dirty="0" smtClean="0"/>
              <a:t> </a:t>
            </a:r>
            <a:r>
              <a:rPr lang="ru-RU" baseline="0" dirty="0" smtClean="0"/>
              <a:t>появилась возможность работать по предопределенным профилям и точкам сети, что является крайне важным при проведении донного опробования или литохимических поисков по вторичным ореолам рассеяния. Для этого необходимо предварительно создать точки и профили сети опробования в программе ГИС в виде </a:t>
            </a:r>
            <a:r>
              <a:rPr lang="ru-RU" baseline="0" dirty="0" err="1" smtClean="0"/>
              <a:t>шейп</a:t>
            </a:r>
            <a:r>
              <a:rPr lang="ru-RU" baseline="0" dirty="0" smtClean="0"/>
              <a:t>-файла и загрузить их в шерпа проект. В маршруте приложение будет самостоятельно отслеживать расстояние до необходимой точки опробования. Как только оно соответствует методике и масштабу работ можно начинать искать потенциальное место для взятия пробы. Данная технология была успешно апробирована коллективом </a:t>
            </a:r>
            <a:r>
              <a:rPr lang="ru-RU" baseline="0" dirty="0" err="1" smtClean="0"/>
              <a:t>Балыгычанской</a:t>
            </a:r>
            <a:r>
              <a:rPr lang="ru-RU" baseline="0" dirty="0" smtClean="0"/>
              <a:t> партии ФГБУ «ВСЕГЕИ». В ходе трехмесячного полевого сезона используя приложение Шерпа-</a:t>
            </a:r>
            <a:r>
              <a:rPr lang="ru-RU" baseline="0" dirty="0" err="1" smtClean="0"/>
              <a:t>андроид</a:t>
            </a:r>
            <a:r>
              <a:rPr lang="ru-RU" baseline="0" dirty="0" smtClean="0"/>
              <a:t> было отобрано более 7000 литохимических проб.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0768-CFE3-47DB-995F-423E13F592E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808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 userDrawn="1"/>
        </p:nvGrpSpPr>
        <p:grpSpPr>
          <a:xfrm>
            <a:off x="336529" y="273588"/>
            <a:ext cx="4413476" cy="420376"/>
            <a:chOff x="336529" y="273588"/>
            <a:chExt cx="4413476" cy="420376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29" y="296068"/>
              <a:ext cx="1184130" cy="324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0659" y="416965"/>
              <a:ext cx="3229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 smtClean="0">
                  <a:solidFill>
                    <a:srgbClr val="232C82"/>
                  </a:solidFill>
                </a:rPr>
                <a:t>геологический институт им. А.П. Карпинского</a:t>
              </a:r>
              <a:endParaRPr lang="ru-RU" sz="1150" b="1" dirty="0">
                <a:solidFill>
                  <a:srgbClr val="232C82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14527" y="273588"/>
              <a:ext cx="30252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 smtClean="0">
                  <a:solidFill>
                    <a:srgbClr val="232C82"/>
                  </a:solidFill>
                </a:rPr>
                <a:t>Всероссийский научно-исследовательский</a:t>
              </a:r>
            </a:p>
          </p:txBody>
        </p:sp>
      </p:grp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771" y="6110710"/>
            <a:ext cx="541526" cy="54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21" y="6110710"/>
            <a:ext cx="538479" cy="54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44" y="6110710"/>
            <a:ext cx="540000" cy="5441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527" y="6110710"/>
            <a:ext cx="540000" cy="54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292847" y="6093954"/>
            <a:ext cx="570354" cy="58066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871" y="6108817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36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414137" y="6373288"/>
            <a:ext cx="3389574" cy="346248"/>
            <a:chOff x="244014" y="6373288"/>
            <a:chExt cx="3389574" cy="346248"/>
          </a:xfrm>
        </p:grpSpPr>
        <p:sp>
          <p:nvSpPr>
            <p:cNvPr id="4" name="TextBox 3"/>
            <p:cNvSpPr txBox="1"/>
            <p:nvPr/>
          </p:nvSpPr>
          <p:spPr>
            <a:xfrm>
              <a:off x="1153422" y="6488704"/>
              <a:ext cx="24801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 smtClean="0">
                  <a:solidFill>
                    <a:srgbClr val="B0B1C6"/>
                  </a:solidFill>
                </a:rPr>
                <a:t>геологический институт им. А.П. Карпинского</a:t>
              </a:r>
              <a:endParaRPr lang="ru-RU" sz="900" b="1" dirty="0">
                <a:solidFill>
                  <a:srgbClr val="B0B1C6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60327" y="6373288"/>
              <a:ext cx="233429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 smtClean="0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014" y="6395869"/>
              <a:ext cx="920990" cy="252000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747" y="6327095"/>
            <a:ext cx="378000" cy="37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6111572" y="6305769"/>
            <a:ext cx="405966" cy="4133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267" y="6322178"/>
            <a:ext cx="378000" cy="37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33" y="6323770"/>
            <a:ext cx="375092" cy="37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49" y="6323770"/>
            <a:ext cx="373566" cy="3764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384" y="6323770"/>
            <a:ext cx="371464" cy="37640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478144" y="6322980"/>
            <a:ext cx="381208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030859" y="6323770"/>
            <a:ext cx="372513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589695" y="6323770"/>
            <a:ext cx="381600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122688" y="6320745"/>
            <a:ext cx="388039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931162" y="6323770"/>
            <a:ext cx="376753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386883" y="6327095"/>
            <a:ext cx="378000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406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99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segei.ru/ru/info/normdocs/prog_ggk200-ggk1000/sherpa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t="5394" r="4085" b="7361"/>
          <a:stretch/>
        </p:blipFill>
        <p:spPr>
          <a:xfrm>
            <a:off x="336529" y="921785"/>
            <a:ext cx="8412055" cy="27296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0791" y="3913869"/>
            <a:ext cx="8203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полевой геологической документации </a:t>
            </a:r>
            <a:r>
              <a:rPr lang="ru-RU" sz="2400" b="1" dirty="0" err="1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Sherpa</a:t>
            </a:r>
            <a:endParaRPr lang="ru-RU" sz="2400" b="1" dirty="0">
              <a:solidFill>
                <a:srgbClr val="232C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02432" y="4375534"/>
            <a:ext cx="4880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и пути дальнейшего развития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92901" y="5091199"/>
            <a:ext cx="50572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b="1" dirty="0" smtClean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И. </a:t>
            </a:r>
            <a:r>
              <a:rPr lang="ru-RU" sz="1600" b="1" dirty="0" err="1" smtClean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Давидан</a:t>
            </a:r>
            <a:endParaRPr lang="ru-RU" sz="1600" b="1" dirty="0" smtClean="0">
              <a:solidFill>
                <a:srgbClr val="232C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b="1" dirty="0" smtClean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отделом</a:t>
            </a:r>
          </a:p>
          <a:p>
            <a:pPr algn="r"/>
            <a:r>
              <a:rPr lang="ru-RU" sz="1600" b="1" dirty="0" smtClean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 </a:t>
            </a:r>
            <a:r>
              <a:rPr lang="ru-RU" sz="16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семантического и методического обеспечения</a:t>
            </a:r>
            <a:endParaRPr lang="ru-RU" sz="1600" b="1" dirty="0" smtClean="0">
              <a:solidFill>
                <a:srgbClr val="232C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b="1" dirty="0" smtClean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6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В. Червяков</a:t>
            </a:r>
          </a:p>
          <a:p>
            <a:pPr algn="r"/>
            <a:r>
              <a:rPr lang="ru-RU" sz="16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Геолог 1 категории</a:t>
            </a:r>
          </a:p>
          <a:p>
            <a:pPr algn="r"/>
            <a:r>
              <a:rPr lang="ru-RU" sz="16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 методики ГГК и ГСР</a:t>
            </a:r>
          </a:p>
        </p:txBody>
      </p:sp>
    </p:spTree>
    <p:extLst>
      <p:ext uri="{BB962C8B-B14F-4D97-AF65-F5344CB8AC3E}">
        <p14:creationId xmlns:p14="http://schemas.microsoft.com/office/powerpoint/2010/main" val="70821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089" y="378125"/>
            <a:ext cx="4810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Sherpa-Android. </a:t>
            </a:r>
            <a:r>
              <a:rPr lang="ru-RU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Полевая документация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089" y="5754613"/>
            <a:ext cx="5088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9.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Геологическая документация горных выработок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9" y="907925"/>
            <a:ext cx="8066311" cy="4742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495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089" y="378125"/>
            <a:ext cx="4810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Sherpa-Android. </a:t>
            </a:r>
            <a:r>
              <a:rPr lang="ru-RU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Полевая документация</a:t>
            </a:r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46" y="939997"/>
            <a:ext cx="6928674" cy="43304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962032" y="5543259"/>
            <a:ext cx="5587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10.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Пользовательские объекты (линии, точки, полигоны)</a:t>
            </a:r>
          </a:p>
        </p:txBody>
      </p:sp>
    </p:spTree>
    <p:extLst>
      <p:ext uri="{BB962C8B-B14F-4D97-AF65-F5344CB8AC3E}">
        <p14:creationId xmlns:p14="http://schemas.microsoft.com/office/powerpoint/2010/main" val="299717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089" y="378125"/>
            <a:ext cx="4810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Sherpa-Android. </a:t>
            </a:r>
            <a:r>
              <a:rPr lang="ru-RU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Полевая документация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98319" y="5543259"/>
            <a:ext cx="237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11.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Треки движения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89" y="858488"/>
            <a:ext cx="7888010" cy="46045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002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089" y="378125"/>
            <a:ext cx="4810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Sherpa-Android. </a:t>
            </a:r>
            <a:r>
              <a:rPr lang="ru-RU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Полевая документация</a:t>
            </a:r>
          </a:p>
        </p:txBody>
      </p:sp>
      <p:pic>
        <p:nvPicPr>
          <p:cNvPr id="6" name="Объект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06" y="964231"/>
            <a:ext cx="7149385" cy="44683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2798" y="5618593"/>
            <a:ext cx="9131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12.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маршрутах – километраж, сведения о точках, интервалах наблюдения и количестве отобранных проб</a:t>
            </a:r>
          </a:p>
        </p:txBody>
      </p:sp>
    </p:spTree>
    <p:extLst>
      <p:ext uri="{BB962C8B-B14F-4D97-AF65-F5344CB8AC3E}">
        <p14:creationId xmlns:p14="http://schemas.microsoft.com/office/powerpoint/2010/main" val="108907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089" y="378125"/>
            <a:ext cx="5484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en-US" sz="2000" b="1" dirty="0" smtClean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Sherpa </a:t>
            </a:r>
            <a:r>
              <a:rPr lang="en-US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Project. </a:t>
            </a:r>
            <a:r>
              <a:rPr lang="ru-RU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Выходные данные</a:t>
            </a:r>
          </a:p>
        </p:txBody>
      </p:sp>
      <p:pic>
        <p:nvPicPr>
          <p:cNvPr id="8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9" y="1445504"/>
            <a:ext cx="8448725" cy="34152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56698" y="5210411"/>
            <a:ext cx="8817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13.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карты фактического материала с точками наблюдения, сформированными в программе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Sherpa Project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 примере листа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R-41-XXX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6942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089" y="378125"/>
            <a:ext cx="5484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en-US" sz="2000" b="1" dirty="0" smtClean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Sherpa </a:t>
            </a:r>
            <a:r>
              <a:rPr lang="en-US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Project. </a:t>
            </a:r>
            <a:r>
              <a:rPr lang="ru-RU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Выходные данные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6698" y="5210411"/>
            <a:ext cx="8817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14.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карты опробования при литохимических поисках по вторичным ореолам рассеяния, сформированная в программе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Sherpa Project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 примере листа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P-56-V,VI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746" y="778235"/>
            <a:ext cx="6290068" cy="41747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91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089" y="378125"/>
            <a:ext cx="5484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en-US" sz="2000" b="1" dirty="0" smtClean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Sherpa </a:t>
            </a:r>
            <a:r>
              <a:rPr lang="en-US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Project. </a:t>
            </a:r>
            <a:r>
              <a:rPr lang="ru-RU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Выходные данные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6696" y="5306664"/>
            <a:ext cx="8817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15.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Атрибутивная таблица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shp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-файла точек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наблюдения,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программе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Sherpa Project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042" y="986481"/>
            <a:ext cx="6796815" cy="40156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252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089" y="378125"/>
            <a:ext cx="5484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en-US" sz="2000" b="1" dirty="0" smtClean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Sherpa </a:t>
            </a:r>
            <a:r>
              <a:rPr lang="en-US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Project. </a:t>
            </a:r>
            <a:r>
              <a:rPr lang="ru-RU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Выходные данные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67819" y="5411454"/>
            <a:ext cx="681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База данных первичных материалов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(.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mdb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сформированная в программе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Sherpa Project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" t="14613"/>
          <a:stretch/>
        </p:blipFill>
        <p:spPr>
          <a:xfrm>
            <a:off x="139700" y="1010027"/>
            <a:ext cx="8750300" cy="416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6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089" y="378125"/>
            <a:ext cx="5484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en-US" sz="2000" b="1" dirty="0" smtClean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Sherpa </a:t>
            </a:r>
            <a:r>
              <a:rPr lang="en-US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Project. </a:t>
            </a:r>
            <a:r>
              <a:rPr lang="ru-RU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Выходные данные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354643"/>
            <a:ext cx="9028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страниц полевых книг: слева – авторская рукописная, справа – сформированная в программе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Sherpa Project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.doc)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174" y="880728"/>
            <a:ext cx="7161195" cy="43462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86" y="880728"/>
            <a:ext cx="4083233" cy="29212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827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089" y="378125"/>
            <a:ext cx="5484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en-US" sz="2000" b="1" dirty="0" smtClean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Sherpa </a:t>
            </a:r>
            <a:r>
              <a:rPr lang="en-US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Project. </a:t>
            </a:r>
            <a:r>
              <a:rPr lang="ru-RU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Выходные данные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539" y="5426580"/>
            <a:ext cx="90284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образцов и проб, сформированный в программе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Sherpa Project (.doc)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03"/>
          <a:stretch/>
        </p:blipFill>
        <p:spPr>
          <a:xfrm>
            <a:off x="115539" y="1512681"/>
            <a:ext cx="8932634" cy="31794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595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089" y="378125"/>
            <a:ext cx="3343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Программная среда </a:t>
            </a:r>
            <a:r>
              <a:rPr lang="en-US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Sherpa</a:t>
            </a:r>
            <a:endParaRPr lang="ru-RU" sz="2000" b="1" dirty="0">
              <a:solidFill>
                <a:srgbClr val="232C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6053" y="930875"/>
            <a:ext cx="853088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Sherpa Project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Sherpa-Android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Sherpa Windows</a:t>
            </a:r>
          </a:p>
          <a:p>
            <a:endParaRPr lang="en-US" sz="1500" dirty="0" smtClean="0"/>
          </a:p>
          <a:p>
            <a:endParaRPr lang="en-US" sz="1500" dirty="0" smtClean="0"/>
          </a:p>
          <a:p>
            <a:endParaRPr lang="ru-RU" sz="1500" dirty="0" smtClean="0"/>
          </a:p>
          <a:p>
            <a:endParaRPr lang="ru-RU" sz="1500" dirty="0"/>
          </a:p>
          <a:p>
            <a:endParaRPr lang="ru-RU" sz="1500" dirty="0" smtClean="0"/>
          </a:p>
          <a:p>
            <a:endParaRPr lang="ru-RU" sz="1500" dirty="0"/>
          </a:p>
          <a:p>
            <a:endParaRPr lang="en-US" sz="1500" dirty="0"/>
          </a:p>
          <a:p>
            <a:endParaRPr lang="ru-RU" sz="1500" dirty="0" smtClean="0"/>
          </a:p>
          <a:p>
            <a:endParaRPr lang="ru-RU" sz="1500" dirty="0"/>
          </a:p>
          <a:p>
            <a:endParaRPr lang="ru-RU" sz="1500" dirty="0" smtClean="0"/>
          </a:p>
          <a:p>
            <a:endParaRPr lang="ru-RU" sz="1500" dirty="0"/>
          </a:p>
          <a:p>
            <a:endParaRPr lang="ru-RU" sz="1500" dirty="0" smtClean="0"/>
          </a:p>
          <a:p>
            <a:endParaRPr lang="ru-RU" sz="1500" dirty="0"/>
          </a:p>
          <a:p>
            <a:endParaRPr lang="en-US" sz="1500" dirty="0" smtClean="0"/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документация с описанием программной среды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пособие по геологической документации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Актуальная версия приложения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3.1.1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beta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https://www.vsegei.ru/ru/info/normdocs/prog_ggk200-ggk1000/sherpa/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500" dirty="0" smtClean="0"/>
          </a:p>
          <a:p>
            <a:endParaRPr lang="ru-RU" sz="15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91" y="2038871"/>
            <a:ext cx="2910847" cy="25658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148" y="2038871"/>
            <a:ext cx="2565858" cy="25658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097764" y="930875"/>
            <a:ext cx="58091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ПК ОС 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MS </a:t>
            </a:r>
            <a:r>
              <a:rPr lang="en-US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Windows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 Windows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Windows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8.1/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 Windows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среда выполнения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версии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4.5.1. ОС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Android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версии 4.3 или выше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59" y="2038871"/>
            <a:ext cx="2934805" cy="25658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854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089" y="378125"/>
            <a:ext cx="7371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Программная среда </a:t>
            </a:r>
            <a:r>
              <a:rPr lang="en-US" sz="2000" b="1" dirty="0" smtClean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Sherp</a:t>
            </a:r>
            <a:r>
              <a:rPr lang="en-US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b="1" dirty="0" smtClean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smtClean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развития</a:t>
            </a:r>
            <a:endParaRPr lang="ru-RU" sz="2000" b="1" dirty="0">
              <a:solidFill>
                <a:srgbClr val="232C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089" y="1184780"/>
            <a:ext cx="83711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540000" algn="just">
              <a:lnSpc>
                <a:spcPct val="200000"/>
              </a:lnSpc>
              <a:buFont typeface="Times New Roman" panose="02020603050405020304" pitchFamily="18" charset="0"/>
              <a:buChar char="‒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оптимизированного для использования в технологии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Sherpa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комплекта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справочников-определителей</a:t>
            </a:r>
          </a:p>
          <a:p>
            <a:pPr marL="285750" indent="540000" algn="just">
              <a:lnSpc>
                <a:spcPct val="200000"/>
              </a:lnSpc>
              <a:buFont typeface="Times New Roman" panose="02020603050405020304" pitchFamily="18" charset="0"/>
              <a:buChar char="‒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средств работы с векторными представлениями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геообъектов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540000" algn="just">
              <a:lnSpc>
                <a:spcPct val="200000"/>
              </a:lnSpc>
              <a:buFont typeface="Times New Roman" panose="02020603050405020304" pitchFamily="18" charset="0"/>
              <a:buChar char="‒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механизмов оперативной связи с централизованным хранилищем первичных геологических данных на основе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вэб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-сервисов</a:t>
            </a:r>
          </a:p>
          <a:p>
            <a:pPr marL="285750" indent="540000" algn="just">
              <a:lnSpc>
                <a:spcPct val="200000"/>
              </a:lnSpc>
              <a:buFont typeface="Times New Roman" panose="02020603050405020304" pitchFamily="18" charset="0"/>
              <a:buChar char="‒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средств формирования навигационной основы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Sherpa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-проектов на базе данных, предоставляемых серверами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ФГБУ «ВСЕГЕИ»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540000" algn="just">
              <a:lnSpc>
                <a:spcPct val="200000"/>
              </a:lnSpc>
              <a:buFont typeface="Times New Roman" panose="02020603050405020304" pitchFamily="18" charset="0"/>
              <a:buChar char="‒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формы описания скважин</a:t>
            </a:r>
          </a:p>
        </p:txBody>
      </p:sp>
    </p:spTree>
    <p:extLst>
      <p:ext uri="{BB962C8B-B14F-4D97-AF65-F5344CB8AC3E}">
        <p14:creationId xmlns:p14="http://schemas.microsoft.com/office/powerpoint/2010/main" val="15848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88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089" y="378125"/>
            <a:ext cx="3343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Программная среда </a:t>
            </a:r>
            <a:r>
              <a:rPr lang="en-US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Sherpa</a:t>
            </a:r>
            <a:endParaRPr lang="ru-RU" sz="2000" b="1" dirty="0">
              <a:solidFill>
                <a:srgbClr val="232C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85" y="836464"/>
            <a:ext cx="6503221" cy="2662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583685" y="3493924"/>
            <a:ext cx="6303774" cy="37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ctr">
              <a:defRPr sz="1100">
                <a:solidFill>
                  <a:srgbClr val="CCFFCC"/>
                </a:solidFill>
              </a:defRPr>
            </a:lvl1pPr>
          </a:lstStyle>
          <a:p>
            <a:pPr indent="457200" algn="just">
              <a:defRPr/>
            </a:pPr>
            <a:r>
              <a:rPr lang="ru-RU" sz="1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Sherpa-Android</a:t>
            </a:r>
            <a:r>
              <a:rPr lang="ru-RU" sz="1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Инструменты фиксации полевых </a:t>
            </a:r>
            <a:r>
              <a:rPr lang="ru-RU" sz="1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наблюдений </a:t>
            </a:r>
            <a:endParaRPr lang="ru-RU" sz="14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defRPr/>
            </a:pPr>
            <a:endParaRPr lang="ru-RU" sz="14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85" y="3871002"/>
            <a:ext cx="3219610" cy="21377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02" y="3884431"/>
            <a:ext cx="2917557" cy="2200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099" y="2059240"/>
            <a:ext cx="2315348" cy="17196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814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93" y="880671"/>
            <a:ext cx="5041616" cy="30548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41089" y="378125"/>
            <a:ext cx="5197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en-US" sz="2000" b="1" dirty="0" err="1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SherpaProject</a:t>
            </a:r>
            <a:r>
              <a:rPr lang="en-US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«Sherpa </a:t>
            </a:r>
            <a:r>
              <a:rPr lang="ru-RU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6793" y="3862989"/>
            <a:ext cx="259250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Размеры пользовательского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экстента: 15 ° × 20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41089" y="5189629"/>
            <a:ext cx="8690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3. Создание проекта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Sherpa.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– имя проекта, 2 – расположение проекта, 3,4 – и система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датум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проекта, 5 – масштаб отображения,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– данные о магнитном склонении,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7,8 – настройка экстента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отображения, 9 – окно задания сведений об объекте исследований,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– окно задания списка авторов наблюдений, 11 – окно задания описания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квадрокоптеров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 descr="D:\Червяков Р\Рабочие материалы\Sherpa 2020\Screenshot_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940" y="1263811"/>
            <a:ext cx="3835890" cy="2440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 descr="D:\Червяков Р\Рабочие материалы\Sherpa 2020\Screenshot_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409" y="3437718"/>
            <a:ext cx="3210748" cy="14637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088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089" y="378125"/>
            <a:ext cx="5197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en-US" sz="2000" b="1" dirty="0" err="1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SherpaProject</a:t>
            </a:r>
            <a:r>
              <a:rPr lang="en-US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«Sherpa </a:t>
            </a:r>
            <a:r>
              <a:rPr lang="ru-RU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проект»</a:t>
            </a:r>
          </a:p>
        </p:txBody>
      </p:sp>
      <p:pic>
        <p:nvPicPr>
          <p:cNvPr id="6" name="Рисунок 5" descr="D:\Червяков Р\Рабочие материалы\Sherpa 2020\Screenshot_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748" y="1038923"/>
            <a:ext cx="6323360" cy="3938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34089" y="5237755"/>
            <a:ext cx="4904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4. Окно редактирования пополняемых словарей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83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089" y="378125"/>
            <a:ext cx="5197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en-US" sz="2000" b="1" dirty="0" err="1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SherpaProject</a:t>
            </a:r>
            <a:r>
              <a:rPr lang="en-US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«Sherpa </a:t>
            </a:r>
            <a:r>
              <a:rPr lang="ru-RU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проект»</a:t>
            </a:r>
          </a:p>
        </p:txBody>
      </p:sp>
      <p:pic>
        <p:nvPicPr>
          <p:cNvPr id="4" name="Рисунок 3" descr="D:\Червяков Р\Рабочие материалы\Sherpa 2020\Screenshot_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68" y="951487"/>
            <a:ext cx="6165587" cy="33157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741422" y="1270520"/>
            <a:ext cx="228254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Поддерживаемые форматы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растровых данных:</a:t>
            </a:r>
          </a:p>
          <a:p>
            <a:pPr algn="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JPG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TIFF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PNG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BMP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Внутренний формат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хранения растров:</a:t>
            </a:r>
          </a:p>
          <a:p>
            <a:pPr algn="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TLBMP</a:t>
            </a:r>
          </a:p>
          <a:p>
            <a:pPr algn="r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Конвертация происходит с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применением библиотеки с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открытым исходным кодом</a:t>
            </a:r>
          </a:p>
          <a:p>
            <a:pPr algn="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GDAL 2.01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512" y="4440461"/>
            <a:ext cx="4252458" cy="11655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41089" y="4472551"/>
            <a:ext cx="42309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5. Управление растрами в проекте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Sherpa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– растровые данные, 2 – операции с растрами, 3 – путь к загружаемым растрам, 4 – свойства растра, 5 – окно просмотра растров, 6 – кнопка переключения режимов управления растрами</a:t>
            </a:r>
          </a:p>
        </p:txBody>
      </p:sp>
    </p:spTree>
    <p:extLst>
      <p:ext uri="{BB962C8B-B14F-4D97-AF65-F5344CB8AC3E}">
        <p14:creationId xmlns:p14="http://schemas.microsoft.com/office/powerpoint/2010/main" val="25224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679" y="1178345"/>
            <a:ext cx="2122367" cy="47163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41089" y="378125"/>
            <a:ext cx="4810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Sherpa-Android. </a:t>
            </a:r>
            <a:r>
              <a:rPr lang="ru-RU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Полевая документация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85" y="877489"/>
            <a:ext cx="2138794" cy="4093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Объект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348" y="860030"/>
            <a:ext cx="3897562" cy="24359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360" y="3395261"/>
            <a:ext cx="3999128" cy="2499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332" y="3165238"/>
            <a:ext cx="3981570" cy="24884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41089" y="5952262"/>
            <a:ext cx="5289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меню и экстент приложения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Sherpa-Android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54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9" y="892606"/>
            <a:ext cx="4300787" cy="26879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41089" y="378125"/>
            <a:ext cx="4810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Sherpa-Android. </a:t>
            </a:r>
            <a:r>
              <a:rPr lang="ru-RU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Полевая документация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795" y="786509"/>
            <a:ext cx="3353046" cy="20956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Объект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737" y="1634944"/>
            <a:ext cx="3224748" cy="20154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25"/>
          <a:stretch/>
        </p:blipFill>
        <p:spPr>
          <a:xfrm>
            <a:off x="6673156" y="2236602"/>
            <a:ext cx="2387369" cy="2117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 descr="Screenshot_20170101-23122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0"/>
          <a:stretch/>
        </p:blipFill>
        <p:spPr bwMode="auto">
          <a:xfrm>
            <a:off x="3036163" y="3730598"/>
            <a:ext cx="3509016" cy="2246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1089" y="4900080"/>
            <a:ext cx="2581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7.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описания базовой (нумерованной) точки в приложении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Sherpa-Android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54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089" y="378125"/>
            <a:ext cx="4810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Sherpa-Android. </a:t>
            </a:r>
            <a:r>
              <a:rPr lang="ru-RU" sz="20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Полевая документация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9" y="860258"/>
            <a:ext cx="5794408" cy="36215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D:\Червяков Р\Рабочие материалы\Sherpa 2020\Screenshot_20170101-23135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094" y="1917883"/>
            <a:ext cx="3314700" cy="38500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41089" y="5183113"/>
            <a:ext cx="5088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8.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Геологическая документация на предопределен-</a:t>
            </a:r>
          </a:p>
          <a:p>
            <a:pPr algn="just"/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ных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участках, профилях и точках сети</a:t>
            </a:r>
          </a:p>
        </p:txBody>
      </p:sp>
    </p:spTree>
    <p:extLst>
      <p:ext uri="{BB962C8B-B14F-4D97-AF65-F5344CB8AC3E}">
        <p14:creationId xmlns:p14="http://schemas.microsoft.com/office/powerpoint/2010/main" val="343544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0BEE0E39A853E4BA642C3B5416E94CC" ma:contentTypeVersion="2" ma:contentTypeDescription="Создание документа." ma:contentTypeScope="" ma:versionID="3d27226b0d9dac215d71d9a25c5ec1e7">
  <xsd:schema xmlns:xsd="http://www.w3.org/2001/XMLSchema" xmlns:xs="http://www.w3.org/2001/XMLSchema" xmlns:p="http://schemas.microsoft.com/office/2006/metadata/properties" xmlns:ns2="ead7e9e8-aee4-4293-900d-1b39f43043aa" xmlns:ns3="ca45e052-4e83-484d-aa78-7f3cd8cb8308" targetNamespace="http://schemas.microsoft.com/office/2006/metadata/properties" ma:root="true" ma:fieldsID="6b3596a0f54fc339659a7b0a3fe6346d" ns2:_="" ns3:_="">
    <xsd:import namespace="ead7e9e8-aee4-4293-900d-1b39f43043aa"/>
    <xsd:import namespace="ca45e052-4e83-484d-aa78-7f3cd8cb830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7e9e8-aee4-4293-900d-1b39f43043a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45e052-4e83-484d-aa78-7f3cd8cb830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ad7e9e8-aee4-4293-900d-1b39f43043aa">3JWRRTHZRK3P-168445580-391</_dlc_DocId>
    <_dlc_DocIdUrl xmlns="ead7e9e8-aee4-4293-900d-1b39f43043aa">
      <Url>https://portal.vsegei.ru/CorporateDocuments/_layouts/15/DocIdRedir.aspx?ID=3JWRRTHZRK3P-168445580-391</Url>
      <Description>3JWRRTHZRK3P-168445580-391</Description>
    </_dlc_DocIdUrl>
  </documentManagement>
</p:properties>
</file>

<file path=customXml/itemProps1.xml><?xml version="1.0" encoding="utf-8"?>
<ds:datastoreItem xmlns:ds="http://schemas.openxmlformats.org/officeDocument/2006/customXml" ds:itemID="{EB85CCDB-33B0-48ED-BE3B-2F91991D38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F23026-B935-45AD-970B-F23ECB40AA72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113F75A2-4F91-4AC2-84C6-73EF9DF026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d7e9e8-aee4-4293-900d-1b39f43043aa"/>
    <ds:schemaRef ds:uri="ca45e052-4e83-484d-aa78-7f3cd8cb83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1EBEA943-5128-42CB-9A83-522E14AD08F1}">
  <ds:schemaRefs>
    <ds:schemaRef ds:uri="http://schemas.microsoft.com/office/2006/documentManagement/types"/>
    <ds:schemaRef ds:uri="http://www.w3.org/XML/1998/namespace"/>
    <ds:schemaRef ds:uri="ca45e052-4e83-484d-aa78-7f3cd8cb8308"/>
    <ds:schemaRef ds:uri="http://purl.org/dc/elements/1.1/"/>
    <ds:schemaRef ds:uri="ead7e9e8-aee4-4293-900d-1b39f43043aa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615</TotalTime>
  <Words>2364</Words>
  <Application>Microsoft Office PowerPoint</Application>
  <PresentationFormat>Экран (4:3)</PresentationFormat>
  <Paragraphs>142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 на русском</dc:title>
  <dc:creator>Остроумова Ирина Алексеевна</dc:creator>
  <cp:lastModifiedBy>user</cp:lastModifiedBy>
  <cp:revision>51</cp:revision>
  <cp:lastPrinted>2018-02-01T08:07:10Z</cp:lastPrinted>
  <dcterms:created xsi:type="dcterms:W3CDTF">2018-01-22T07:17:49Z</dcterms:created>
  <dcterms:modified xsi:type="dcterms:W3CDTF">2021-04-28T01:05:28Z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0x010100B0BEE0E39A853E4BA642C3B5416E94CC</vt:lpwstr>
  </property>
  <property fmtid="{D5CDD505-2E9C-101B-9397-08002B2CF9AE}" pid="3" name="_dlc_DocIdItemGuid">
    <vt:lpwstr>71532b1c-270f-45a5-937e-4d6364bae161</vt:lpwstr>
  </property>
</Properties>
</file>