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5"/>
  </p:sldMasterIdLst>
  <p:notesMasterIdLst>
    <p:notesMasterId r:id="rId22"/>
  </p:notesMasterIdLst>
  <p:handoutMasterIdLst>
    <p:handoutMasterId r:id="rId23"/>
  </p:handoutMasterIdLst>
  <p:sldIdLst>
    <p:sldId id="260" r:id="rId6"/>
    <p:sldId id="329" r:id="rId7"/>
    <p:sldId id="299" r:id="rId8"/>
    <p:sldId id="331" r:id="rId9"/>
    <p:sldId id="332" r:id="rId10"/>
    <p:sldId id="343" r:id="rId11"/>
    <p:sldId id="328" r:id="rId12"/>
    <p:sldId id="342" r:id="rId13"/>
    <p:sldId id="333" r:id="rId14"/>
    <p:sldId id="335" r:id="rId15"/>
    <p:sldId id="336" r:id="rId16"/>
    <p:sldId id="338" r:id="rId17"/>
    <p:sldId id="339" r:id="rId18"/>
    <p:sldId id="337" r:id="rId19"/>
    <p:sldId id="341" r:id="rId20"/>
    <p:sldId id="344" r:id="rId2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335883"/>
    <a:srgbClr val="4472C4"/>
    <a:srgbClr val="5B9BD5"/>
    <a:srgbClr val="548235"/>
    <a:srgbClr val="131F6B"/>
    <a:srgbClr val="232C82"/>
    <a:srgbClr val="6167A5"/>
    <a:srgbClr val="FF0000"/>
    <a:srgbClr val="B0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3" autoAdjust="0"/>
    <p:restoredTop sz="96395" autoAdjust="0"/>
  </p:normalViewPr>
  <p:slideViewPr>
    <p:cSldViewPr snapToGrid="0">
      <p:cViewPr>
        <p:scale>
          <a:sx n="70" d="100"/>
          <a:sy n="70" d="100"/>
        </p:scale>
        <p:origin x="3306" y="1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91"/>
    </p:cViewPr>
  </p:sorter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microsoft.com/office/2007/relationships/hdphoto" Target="../media/hdphoto4.wdp"/><Relationship Id="rId1" Type="http://schemas.openxmlformats.org/officeDocument/2006/relationships/image" Target="../media/image70.png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microsoft.com/office/2007/relationships/hdphoto" Target="../media/hdphoto4.wdp"/><Relationship Id="rId1" Type="http://schemas.openxmlformats.org/officeDocument/2006/relationships/image" Target="../media/image70.png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8DD90-78F9-486A-BCB0-EF419C6E308F}" type="doc">
      <dgm:prSet loTypeId="urn:microsoft.com/office/officeart/2008/layout/AccentedPicture" loCatId="picture" qsTypeId="urn:microsoft.com/office/officeart/2005/8/quickstyle/3d3" qsCatId="3D" csTypeId="urn:microsoft.com/office/officeart/2005/8/colors/accent1_2" csCatId="accent1" phldr="1"/>
      <dgm:spPr/>
    </dgm:pt>
    <dgm:pt modelId="{935514F0-1670-43F4-AE32-51E9A1F24B20}">
      <dgm:prSet phldrT="[Текст]" custT="1"/>
      <dgm:spPr/>
      <dgm:t>
        <a:bodyPr/>
        <a:lstStyle/>
        <a:p>
          <a:r>
            <a:rPr lang="ru-RU" sz="12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Георастры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ГК 200-1000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C878A-FEE9-4283-B359-778A51ABD3D6}" type="parTrans" cxnId="{705C1E22-1E7B-4F97-82D7-47A2DE9319B7}">
      <dgm:prSet/>
      <dgm:spPr/>
      <dgm:t>
        <a:bodyPr/>
        <a:lstStyle/>
        <a:p>
          <a:endParaRPr lang="ru-RU"/>
        </a:p>
      </dgm:t>
    </dgm:pt>
    <dgm:pt modelId="{8DBEE2D6-7242-4990-AFF6-84395F373748}" type="sibTrans" cxnId="{705C1E22-1E7B-4F97-82D7-47A2DE9319B7}">
      <dgm:prSet/>
      <dgm:spPr/>
      <dgm:t>
        <a:bodyPr/>
        <a:lstStyle/>
        <a:p>
          <a:endParaRPr lang="ru-RU"/>
        </a:p>
      </dgm:t>
    </dgm:pt>
    <dgm:pt modelId="{9ED31A40-F934-4FEA-9A7E-DF5FBCA31624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ЭСКП России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F77C72-62D1-4BBC-8F83-1EAA2EF4B893}" type="parTrans" cxnId="{8FE7507A-C5FE-4575-84E1-598A76109C3A}">
      <dgm:prSet/>
      <dgm:spPr/>
      <dgm:t>
        <a:bodyPr/>
        <a:lstStyle/>
        <a:p>
          <a:endParaRPr lang="ru-RU"/>
        </a:p>
      </dgm:t>
    </dgm:pt>
    <dgm:pt modelId="{5467D355-D80C-411B-B870-CC3BC4978F0D}" type="sibTrans" cxnId="{8FE7507A-C5FE-4575-84E1-598A76109C3A}">
      <dgm:prSet/>
      <dgm:spPr/>
      <dgm:t>
        <a:bodyPr/>
        <a:lstStyle/>
        <a:p>
          <a:endParaRPr lang="ru-RU"/>
        </a:p>
      </dgm:t>
    </dgm:pt>
    <dgm:pt modelId="{150BDCFC-16A6-443C-8624-B75372604D4C}">
      <dgm:prSet phldrT="[Текст]" custT="1"/>
      <dgm:spPr/>
      <dgm:t>
        <a:bodyPr/>
        <a:lstStyle/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ИР Стратотипы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B63B18-FCED-48D4-8F2C-485D5B8A2AD8}" type="parTrans" cxnId="{25180725-8DEF-4EB9-A007-D348C9D79D92}">
      <dgm:prSet/>
      <dgm:spPr/>
      <dgm:t>
        <a:bodyPr/>
        <a:lstStyle/>
        <a:p>
          <a:endParaRPr lang="ru-RU"/>
        </a:p>
      </dgm:t>
    </dgm:pt>
    <dgm:pt modelId="{93FB903A-F401-446E-A3D9-30765DD148B2}" type="sibTrans" cxnId="{25180725-8DEF-4EB9-A007-D348C9D79D92}">
      <dgm:prSet/>
      <dgm:spPr/>
      <dgm:t>
        <a:bodyPr/>
        <a:lstStyle/>
        <a:p>
          <a:endParaRPr lang="ru-RU"/>
        </a:p>
      </dgm:t>
    </dgm:pt>
    <dgm:pt modelId="{7F96E153-4281-4348-BA74-90E2F7650FFF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Геохронология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D277A-25A4-4561-8732-69CE792B85C5}" type="parTrans" cxnId="{54B65FCE-F8E2-4268-A060-EA39526C0C2D}">
      <dgm:prSet/>
      <dgm:spPr/>
      <dgm:t>
        <a:bodyPr/>
        <a:lstStyle/>
        <a:p>
          <a:endParaRPr lang="ru-RU"/>
        </a:p>
      </dgm:t>
    </dgm:pt>
    <dgm:pt modelId="{87973E7F-568F-4A06-B69C-708998FD0C4D}" type="sibTrans" cxnId="{54B65FCE-F8E2-4268-A060-EA39526C0C2D}">
      <dgm:prSet/>
      <dgm:spPr/>
      <dgm:t>
        <a:bodyPr/>
        <a:lstStyle/>
        <a:p>
          <a:endParaRPr lang="ru-RU"/>
        </a:p>
      </dgm:t>
    </dgm:pt>
    <dgm:pt modelId="{8E46D431-D453-415D-BC64-344C87047218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Геохронология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1E27B8-0900-457E-9163-6A02FD43C566}" type="sibTrans" cxnId="{FEAC03B5-1F6F-44D0-9BFB-A74610018326}">
      <dgm:prSet/>
      <dgm:spPr/>
      <dgm:t>
        <a:bodyPr/>
        <a:lstStyle/>
        <a:p>
          <a:endParaRPr lang="ru-RU"/>
        </a:p>
      </dgm:t>
    </dgm:pt>
    <dgm:pt modelId="{C2C90FE3-75B1-4C74-A189-8DBDDA4A881C}" type="parTrans" cxnId="{FEAC03B5-1F6F-44D0-9BFB-A74610018326}">
      <dgm:prSet/>
      <dgm:spPr/>
      <dgm:t>
        <a:bodyPr/>
        <a:lstStyle/>
        <a:p>
          <a:endParaRPr lang="ru-RU"/>
        </a:p>
      </dgm:t>
    </dgm:pt>
    <dgm:pt modelId="{651DF1DB-1ED9-4B35-B1D3-34DEF28765D7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Карта фактов</a:t>
          </a:r>
        </a:p>
      </dgm:t>
    </dgm:pt>
    <dgm:pt modelId="{460809D6-F330-485B-B602-D34DA6AD8A08}" type="parTrans" cxnId="{6F4F121F-77EC-4825-9125-7B4595930E72}">
      <dgm:prSet/>
      <dgm:spPr/>
      <dgm:t>
        <a:bodyPr/>
        <a:lstStyle/>
        <a:p>
          <a:endParaRPr lang="ru-RU"/>
        </a:p>
      </dgm:t>
    </dgm:pt>
    <dgm:pt modelId="{C77052E0-660B-4DDB-BB3C-771744D161A4}" type="sibTrans" cxnId="{6F4F121F-77EC-4825-9125-7B4595930E72}">
      <dgm:prSet/>
      <dgm:spPr/>
      <dgm:t>
        <a:bodyPr/>
        <a:lstStyle/>
        <a:p>
          <a:endParaRPr lang="ru-RU"/>
        </a:p>
      </dgm:t>
    </dgm:pt>
    <dgm:pt modelId="{1A4FDCA6-6651-4AA6-A15F-24D5565B8596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Серийные легенды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2B2FFE-6368-438A-9A93-47EC057C60CD}" type="parTrans" cxnId="{D818FFC0-6C96-4019-9469-3352324AAA87}">
      <dgm:prSet/>
      <dgm:spPr/>
      <dgm:t>
        <a:bodyPr/>
        <a:lstStyle/>
        <a:p>
          <a:endParaRPr lang="ru-RU"/>
        </a:p>
      </dgm:t>
    </dgm:pt>
    <dgm:pt modelId="{5C07DC1B-9C44-455E-9D9D-2E491BF9A2FA}" type="sibTrans" cxnId="{D818FFC0-6C96-4019-9469-3352324AAA87}">
      <dgm:prSet/>
      <dgm:spPr/>
      <dgm:t>
        <a:bodyPr/>
        <a:lstStyle/>
        <a:p>
          <a:endParaRPr lang="ru-RU"/>
        </a:p>
      </dgm:t>
    </dgm:pt>
    <dgm:pt modelId="{F74B994E-8CD4-41D2-8A65-48E422796F34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Сводные-обзорные карты</a:t>
          </a:r>
        </a:p>
      </dgm:t>
    </dgm:pt>
    <dgm:pt modelId="{60E8034E-E4FF-4459-B552-2E074EB8521A}" type="parTrans" cxnId="{5A184A19-76F6-46CE-BA06-E709FA2384D6}">
      <dgm:prSet/>
      <dgm:spPr/>
      <dgm:t>
        <a:bodyPr/>
        <a:lstStyle/>
        <a:p>
          <a:endParaRPr lang="ru-RU"/>
        </a:p>
      </dgm:t>
    </dgm:pt>
    <dgm:pt modelId="{60568030-BCDF-4A70-82CA-5C583848F8FE}" type="sibTrans" cxnId="{5A184A19-76F6-46CE-BA06-E709FA2384D6}">
      <dgm:prSet/>
      <dgm:spPr/>
      <dgm:t>
        <a:bodyPr/>
        <a:lstStyle/>
        <a:p>
          <a:endParaRPr lang="ru-RU"/>
        </a:p>
      </dgm:t>
    </dgm:pt>
    <dgm:pt modelId="{DFE2A7DA-45F0-4E47-A6F4-0820F6BC2BB0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Система учета Р3</a:t>
          </a:r>
        </a:p>
      </dgm:t>
    </dgm:pt>
    <dgm:pt modelId="{8D494F03-FCD6-46AD-B44A-85B09CEA5CF1}" type="parTrans" cxnId="{F6BBBBFD-0795-4833-8E1E-A88A5C15E2C3}">
      <dgm:prSet/>
      <dgm:spPr/>
      <dgm:t>
        <a:bodyPr/>
        <a:lstStyle/>
        <a:p>
          <a:endParaRPr lang="ru-RU"/>
        </a:p>
      </dgm:t>
    </dgm:pt>
    <dgm:pt modelId="{051080CC-BB9D-4FFF-A77B-104649481CB6}" type="sibTrans" cxnId="{F6BBBBFD-0795-4833-8E1E-A88A5C15E2C3}">
      <dgm:prSet/>
      <dgm:spPr/>
      <dgm:t>
        <a:bodyPr/>
        <a:lstStyle/>
        <a:p>
          <a:endParaRPr lang="ru-RU"/>
        </a:p>
      </dgm:t>
    </dgm:pt>
    <dgm:pt modelId="{2A980443-2567-4F70-A095-AA1C97340666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Петротипы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7964CC-36DC-4E55-86DF-6A618DD59C97}" type="sibTrans" cxnId="{2C4B168D-8C12-4A04-B9B8-31522B550BDD}">
      <dgm:prSet/>
      <dgm:spPr/>
      <dgm:t>
        <a:bodyPr/>
        <a:lstStyle/>
        <a:p>
          <a:endParaRPr lang="ru-RU"/>
        </a:p>
      </dgm:t>
    </dgm:pt>
    <dgm:pt modelId="{5B5BC260-0AB3-41AC-A23D-49F1DA248447}" type="parTrans" cxnId="{2C4B168D-8C12-4A04-B9B8-31522B550BDD}">
      <dgm:prSet/>
      <dgm:spPr/>
      <dgm:t>
        <a:bodyPr/>
        <a:lstStyle/>
        <a:p>
          <a:endParaRPr lang="ru-RU"/>
        </a:p>
      </dgm:t>
    </dgm:pt>
    <dgm:pt modelId="{5C8FBF2E-610C-4FAC-A771-C4FFB77CCC27}">
      <dgm:prSet phldrT="[Текст]"/>
      <dgm:spPr/>
      <dgm:t>
        <a:bodyPr/>
        <a:lstStyle/>
        <a:p>
          <a:r>
            <a:rPr lang="ru-RU" dirty="0" smtClean="0"/>
            <a:t>,</a:t>
          </a:r>
          <a:endParaRPr lang="ru-RU" dirty="0"/>
        </a:p>
      </dgm:t>
    </dgm:pt>
    <dgm:pt modelId="{F45B5A7C-5A05-4AAB-966B-5C2D0D321DC5}" type="sibTrans" cxnId="{C75DCB7E-A20E-4E20-8611-CCAA63A1E074}">
      <dgm:prSet/>
      <dgm:spPr>
        <a:blipFill dpi="0" rotWithShape="1">
          <a:blip xmlns:r="http://schemas.openxmlformats.org/officeDocument/2006/relationships" r:embed="rId1" cstate="screen">
            <a:alphaModFix amt="91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7000"/>
                    </a14:imgEffect>
                    <a14:imgEffect>
                      <a14:brightnessContrast bright="4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4000" r="-34000"/>
          </a:stretch>
        </a:blipFill>
        <a:ln cmpd="sng">
          <a:solidFill>
            <a:schemeClr val="bg1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B w="165100" h="254000"/>
        </a:sp3d>
      </dgm:spPr>
      <dgm:t>
        <a:bodyPr/>
        <a:lstStyle/>
        <a:p>
          <a:endParaRPr lang="ru-RU"/>
        </a:p>
      </dgm:t>
    </dgm:pt>
    <dgm:pt modelId="{06E97C42-8453-4BB3-85E1-92441D565DB0}" type="parTrans" cxnId="{C75DCB7E-A20E-4E20-8611-CCAA63A1E074}">
      <dgm:prSet/>
      <dgm:spPr/>
      <dgm:t>
        <a:bodyPr/>
        <a:lstStyle/>
        <a:p>
          <a:endParaRPr lang="ru-RU"/>
        </a:p>
      </dgm:t>
    </dgm:pt>
    <dgm:pt modelId="{FA8FC70E-F550-4A32-8298-80A41D1A4668}" type="pres">
      <dgm:prSet presAssocID="{D158DD90-78F9-486A-BCB0-EF419C6E308F}" presName="Name0" presStyleCnt="0">
        <dgm:presLayoutVars>
          <dgm:dir/>
        </dgm:presLayoutVars>
      </dgm:prSet>
      <dgm:spPr/>
    </dgm:pt>
    <dgm:pt modelId="{FE484673-F244-4319-9A15-9809985384F6}" type="pres">
      <dgm:prSet presAssocID="{F45B5A7C-5A05-4AAB-966B-5C2D0D321DC5}" presName="picture_1" presStyleLbl="bgImgPlace1" presStyleIdx="0" presStyleCnt="1" custScaleX="70882" custScaleY="108691" custLinFactNeighborX="4045" custLinFactNeighborY="31"/>
      <dgm:spPr/>
      <dgm:t>
        <a:bodyPr/>
        <a:lstStyle/>
        <a:p>
          <a:endParaRPr lang="ru-RU"/>
        </a:p>
      </dgm:t>
    </dgm:pt>
    <dgm:pt modelId="{5FF100E5-CD23-4587-81D2-0052C3DE985F}" type="pres">
      <dgm:prSet presAssocID="{5C8FBF2E-610C-4FAC-A771-C4FFB77CCC27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DAA9D-7C1F-4C88-8CA7-5819AA85406B}" type="pres">
      <dgm:prSet presAssocID="{D158DD90-78F9-486A-BCB0-EF419C6E308F}" presName="linV" presStyleCnt="0"/>
      <dgm:spPr/>
    </dgm:pt>
    <dgm:pt modelId="{0664C129-F6C4-4C43-A5B6-DEB3547ED814}" type="pres">
      <dgm:prSet presAssocID="{935514F0-1670-43F4-AE32-51E9A1F24B20}" presName="pair" presStyleCnt="0"/>
      <dgm:spPr/>
    </dgm:pt>
    <dgm:pt modelId="{4667F66C-D33D-4FD0-9B1B-3882314FA0AD}" type="pres">
      <dgm:prSet presAssocID="{935514F0-1670-43F4-AE32-51E9A1F24B20}" presName="spaceH" presStyleLbl="node1" presStyleIdx="0" presStyleCnt="0"/>
      <dgm:spPr/>
    </dgm:pt>
    <dgm:pt modelId="{EF04436B-A42A-4CED-9D15-7F348A677223}" type="pres">
      <dgm:prSet presAssocID="{935514F0-1670-43F4-AE32-51E9A1F24B20}" presName="desPictures" presStyleLbl="alignImgPlace1" presStyleIdx="0" presStyleCnt="10" custLinFactX="-20619" custLinFactNeighborX="-100000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outerShdw blurRad="50800" dist="38100" dir="2700000" algn="tl" rotWithShape="0">
            <a:prstClr val="black">
              <a:alpha val="40000"/>
            </a:prstClr>
          </a:outerShd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024F0EC1-7F95-406E-AC72-6B2F5904CCA6}" type="pres">
      <dgm:prSet presAssocID="{935514F0-1670-43F4-AE32-51E9A1F24B20}" presName="desTextWrapper" presStyleCnt="0"/>
      <dgm:spPr/>
    </dgm:pt>
    <dgm:pt modelId="{8D007462-48D0-49DF-8365-4F6BABCE4575}" type="pres">
      <dgm:prSet presAssocID="{935514F0-1670-43F4-AE32-51E9A1F24B20}" presName="desText" presStyleLbl="revTx" presStyleIdx="0" presStyleCnt="10" custScaleX="164338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CA90FF-19B9-40B5-A712-655A6FDF21BD}" type="pres">
      <dgm:prSet presAssocID="{8DBEE2D6-7242-4990-AFF6-84395F373748}" presName="spaceV" presStyleCnt="0"/>
      <dgm:spPr/>
    </dgm:pt>
    <dgm:pt modelId="{3F29A826-0A67-47EA-A487-BBCB41363339}" type="pres">
      <dgm:prSet presAssocID="{2A980443-2567-4F70-A095-AA1C97340666}" presName="pair" presStyleCnt="0"/>
      <dgm:spPr/>
    </dgm:pt>
    <dgm:pt modelId="{B2AC2BA2-9387-4D1B-A467-6552A3D44F18}" type="pres">
      <dgm:prSet presAssocID="{2A980443-2567-4F70-A095-AA1C97340666}" presName="spaceH" presStyleLbl="node1" presStyleIdx="0" presStyleCnt="0"/>
      <dgm:spPr/>
    </dgm:pt>
    <dgm:pt modelId="{8EB334AF-D069-4775-BD51-3D730189BBB1}" type="pres">
      <dgm:prSet presAssocID="{2A980443-2567-4F70-A095-AA1C97340666}" presName="desPictures" presStyleLbl="alignImgPlace1" presStyleIdx="1" presStyleCnt="10" custLinFactX="-20619" custLinFactNeighborX="-100000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22899C03-7E17-4BFF-9895-5C17D73ECEAC}" type="pres">
      <dgm:prSet presAssocID="{2A980443-2567-4F70-A095-AA1C97340666}" presName="desTextWrapper" presStyleCnt="0"/>
      <dgm:spPr/>
    </dgm:pt>
    <dgm:pt modelId="{A9731F87-D58A-4E11-B827-CE7565057CE8}" type="pres">
      <dgm:prSet presAssocID="{2A980443-2567-4F70-A095-AA1C97340666}" presName="desText" presStyleLbl="revTx" presStyleIdx="1" presStyleCnt="10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158F2-A2D4-4E8C-A882-CE2DCB445FF4}" type="pres">
      <dgm:prSet presAssocID="{D47964CC-36DC-4E55-86DF-6A618DD59C97}" presName="spaceV" presStyleCnt="0"/>
      <dgm:spPr/>
    </dgm:pt>
    <dgm:pt modelId="{D71EBF6D-BFA6-4995-8512-5E205C1F182E}" type="pres">
      <dgm:prSet presAssocID="{150BDCFC-16A6-443C-8624-B75372604D4C}" presName="pair" presStyleCnt="0"/>
      <dgm:spPr/>
    </dgm:pt>
    <dgm:pt modelId="{E3BB8C39-33A8-4249-8346-28582D68A3BD}" type="pres">
      <dgm:prSet presAssocID="{150BDCFC-16A6-443C-8624-B75372604D4C}" presName="spaceH" presStyleLbl="node1" presStyleIdx="0" presStyleCnt="0"/>
      <dgm:spPr/>
    </dgm:pt>
    <dgm:pt modelId="{FE3118D5-905F-46E6-8D93-29B15A5141E4}" type="pres">
      <dgm:prSet presAssocID="{150BDCFC-16A6-443C-8624-B75372604D4C}" presName="desPictures" presStyleLbl="alignImgPlace1" presStyleIdx="2" presStyleCnt="10" custLinFactX="-20619" custLinFactNeighborX="-100000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9F91A5D5-4C90-412A-8679-79A7DC72250A}" type="pres">
      <dgm:prSet presAssocID="{150BDCFC-16A6-443C-8624-B75372604D4C}" presName="desTextWrapper" presStyleCnt="0"/>
      <dgm:spPr/>
    </dgm:pt>
    <dgm:pt modelId="{51F2A808-F467-4EAE-92E6-B0A42042A38C}" type="pres">
      <dgm:prSet presAssocID="{150BDCFC-16A6-443C-8624-B75372604D4C}" presName="desText" presStyleLbl="revTx" presStyleIdx="2" presStyleCnt="10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A4B15-0DFA-4E9D-BDD9-6087FF761DD1}" type="pres">
      <dgm:prSet presAssocID="{93FB903A-F401-446E-A3D9-30765DD148B2}" presName="spaceV" presStyleCnt="0"/>
      <dgm:spPr/>
    </dgm:pt>
    <dgm:pt modelId="{AB189776-2CAD-4A7C-B4B0-2F083DEDE545}" type="pres">
      <dgm:prSet presAssocID="{7F96E153-4281-4348-BA74-90E2F7650FFF}" presName="pair" presStyleCnt="0"/>
      <dgm:spPr/>
    </dgm:pt>
    <dgm:pt modelId="{DB340F4B-EDCD-4B59-9AFA-63CCA803235E}" type="pres">
      <dgm:prSet presAssocID="{7F96E153-4281-4348-BA74-90E2F7650FFF}" presName="spaceH" presStyleLbl="node1" presStyleIdx="0" presStyleCnt="0"/>
      <dgm:spPr/>
    </dgm:pt>
    <dgm:pt modelId="{14458920-C83C-49DB-9902-9C981F290E53}" type="pres">
      <dgm:prSet presAssocID="{7F96E153-4281-4348-BA74-90E2F7650FFF}" presName="desPictures" presStyleLbl="alignImgPlace1" presStyleIdx="3" presStyleCnt="10" custLinFactX="-20619" custLinFactNeighborX="-100000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2C8E1095-8054-4DC2-B965-20E5BFA57F6D}" type="pres">
      <dgm:prSet presAssocID="{7F96E153-4281-4348-BA74-90E2F7650FFF}" presName="desTextWrapper" presStyleCnt="0"/>
      <dgm:spPr/>
    </dgm:pt>
    <dgm:pt modelId="{563AB8A3-AFE3-4762-B61D-B6378A56A50F}" type="pres">
      <dgm:prSet presAssocID="{7F96E153-4281-4348-BA74-90E2F7650FFF}" presName="desText" presStyleLbl="revTx" presStyleIdx="3" presStyleCnt="10" custScaleX="128830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3772F-B51F-48C2-B689-9B68C04DD01A}" type="pres">
      <dgm:prSet presAssocID="{87973E7F-568F-4A06-B69C-708998FD0C4D}" presName="spaceV" presStyleCnt="0"/>
      <dgm:spPr/>
    </dgm:pt>
    <dgm:pt modelId="{9BE8E6C1-44B2-4792-A16D-5EF7A8A18795}" type="pres">
      <dgm:prSet presAssocID="{9ED31A40-F934-4FEA-9A7E-DF5FBCA31624}" presName="pair" presStyleCnt="0"/>
      <dgm:spPr/>
    </dgm:pt>
    <dgm:pt modelId="{044CA9B6-826D-402D-B7D2-64B9A3B400F5}" type="pres">
      <dgm:prSet presAssocID="{9ED31A40-F934-4FEA-9A7E-DF5FBCA31624}" presName="spaceH" presStyleLbl="node1" presStyleIdx="0" presStyleCnt="0"/>
      <dgm:spPr/>
    </dgm:pt>
    <dgm:pt modelId="{392CD706-5A8C-45C0-9242-C8C97B2F05FF}" type="pres">
      <dgm:prSet presAssocID="{9ED31A40-F934-4FEA-9A7E-DF5FBCA31624}" presName="desPictures" presStyleLbl="alignImgPlace1" presStyleIdx="4" presStyleCnt="10" custLinFactX="-20619" custLinFactNeighborX="-100000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2926F698-42BE-47D2-83B6-9E264634E56F}" type="pres">
      <dgm:prSet presAssocID="{9ED31A40-F934-4FEA-9A7E-DF5FBCA31624}" presName="desTextWrapper" presStyleCnt="0"/>
      <dgm:spPr/>
    </dgm:pt>
    <dgm:pt modelId="{6B29AC05-20AE-4F3B-BA4D-82154CBD5BE7}" type="pres">
      <dgm:prSet presAssocID="{9ED31A40-F934-4FEA-9A7E-DF5FBCA31624}" presName="desText" presStyleLbl="revTx" presStyleIdx="4" presStyleCnt="10" custScaleX="118171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37355-BB89-4439-81CC-B1ADC6C79364}" type="pres">
      <dgm:prSet presAssocID="{5467D355-D80C-411B-B870-CC3BC4978F0D}" presName="spaceV" presStyleCnt="0"/>
      <dgm:spPr/>
    </dgm:pt>
    <dgm:pt modelId="{CA8CC9CE-12DD-4561-8D9E-C505FFE6B102}" type="pres">
      <dgm:prSet presAssocID="{1A4FDCA6-6651-4AA6-A15F-24D5565B8596}" presName="pair" presStyleCnt="0"/>
      <dgm:spPr/>
    </dgm:pt>
    <dgm:pt modelId="{EF076BF1-63BC-4E2A-AD99-FC9B20E8BD16}" type="pres">
      <dgm:prSet presAssocID="{1A4FDCA6-6651-4AA6-A15F-24D5565B8596}" presName="spaceH" presStyleLbl="node1" presStyleIdx="0" presStyleCnt="0"/>
      <dgm:spPr/>
    </dgm:pt>
    <dgm:pt modelId="{52C1E8B4-2841-4F32-96DA-537D93F7E9FB}" type="pres">
      <dgm:prSet presAssocID="{1A4FDCA6-6651-4AA6-A15F-24D5565B8596}" presName="desPictures" presStyleLbl="alignImgPlace1" presStyleIdx="5" presStyleCnt="10" custLinFactX="-20619" custLinFactNeighborX="-100000"/>
      <dgm:spPr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69DD1BDC-480B-46EB-B706-E1ED915B4B35}" type="pres">
      <dgm:prSet presAssocID="{1A4FDCA6-6651-4AA6-A15F-24D5565B8596}" presName="desTextWrapper" presStyleCnt="0"/>
      <dgm:spPr/>
    </dgm:pt>
    <dgm:pt modelId="{FD83E48C-71F8-404A-9037-BE59EEFF5B53}" type="pres">
      <dgm:prSet presAssocID="{1A4FDCA6-6651-4AA6-A15F-24D5565B8596}" presName="desText" presStyleLbl="revTx" presStyleIdx="5" presStyleCnt="10" custScaleX="189371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14DF6-0301-460F-BD32-DF1F283D2955}" type="pres">
      <dgm:prSet presAssocID="{5C07DC1B-9C44-455E-9D9D-2E491BF9A2FA}" presName="spaceV" presStyleCnt="0"/>
      <dgm:spPr/>
    </dgm:pt>
    <dgm:pt modelId="{6AD93815-05A0-4115-95EA-06B5D2C2FE2E}" type="pres">
      <dgm:prSet presAssocID="{651DF1DB-1ED9-4B35-B1D3-34DEF28765D7}" presName="pair" presStyleCnt="0"/>
      <dgm:spPr/>
    </dgm:pt>
    <dgm:pt modelId="{BC6427DC-E7BB-4095-9714-E4393A5C5CDA}" type="pres">
      <dgm:prSet presAssocID="{651DF1DB-1ED9-4B35-B1D3-34DEF28765D7}" presName="spaceH" presStyleLbl="node1" presStyleIdx="0" presStyleCnt="0"/>
      <dgm:spPr/>
    </dgm:pt>
    <dgm:pt modelId="{4B2F81CD-0F1D-470F-AE8C-23F0A0DF669D}" type="pres">
      <dgm:prSet presAssocID="{651DF1DB-1ED9-4B35-B1D3-34DEF28765D7}" presName="desPictures" presStyleLbl="alignImgPlace1" presStyleIdx="6" presStyleCnt="10" custLinFactX="-20619" custLinFactNeighborX="-100000"/>
      <dgm:spPr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4821DE2B-0FA4-46D9-8125-1BA2EA7C5870}" type="pres">
      <dgm:prSet presAssocID="{651DF1DB-1ED9-4B35-B1D3-34DEF28765D7}" presName="desTextWrapper" presStyleCnt="0"/>
      <dgm:spPr/>
    </dgm:pt>
    <dgm:pt modelId="{A708F173-272E-40E7-8DD0-1ED29F1BF125}" type="pres">
      <dgm:prSet presAssocID="{651DF1DB-1ED9-4B35-B1D3-34DEF28765D7}" presName="desText" presStyleLbl="revTx" presStyleIdx="6" presStyleCnt="10" custScaleX="123249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BDB12-8B10-4015-A784-E1CB064ED282}" type="pres">
      <dgm:prSet presAssocID="{C77052E0-660B-4DDB-BB3C-771744D161A4}" presName="spaceV" presStyleCnt="0"/>
      <dgm:spPr/>
    </dgm:pt>
    <dgm:pt modelId="{3862929E-9836-4C1B-927C-A1330C892311}" type="pres">
      <dgm:prSet presAssocID="{DFE2A7DA-45F0-4E47-A6F4-0820F6BC2BB0}" presName="pair" presStyleCnt="0"/>
      <dgm:spPr/>
    </dgm:pt>
    <dgm:pt modelId="{135E97A4-11E8-412C-AC9E-43034B57BD67}" type="pres">
      <dgm:prSet presAssocID="{DFE2A7DA-45F0-4E47-A6F4-0820F6BC2BB0}" presName="spaceH" presStyleLbl="node1" presStyleIdx="0" presStyleCnt="0"/>
      <dgm:spPr/>
    </dgm:pt>
    <dgm:pt modelId="{CB1F82CA-B92C-4BA8-81E2-82510F06D4AF}" type="pres">
      <dgm:prSet presAssocID="{DFE2A7DA-45F0-4E47-A6F4-0820F6BC2BB0}" presName="desPictures" presStyleLbl="alignImgPlace1" presStyleIdx="7" presStyleCnt="10" custLinFactX="-20619" custLinFactNeighborX="-100000"/>
      <dgm:spPr>
        <a:blipFill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D28A232B-C28B-4C78-9932-256615EB2BDC}" type="pres">
      <dgm:prSet presAssocID="{DFE2A7DA-45F0-4E47-A6F4-0820F6BC2BB0}" presName="desTextWrapper" presStyleCnt="0"/>
      <dgm:spPr/>
    </dgm:pt>
    <dgm:pt modelId="{E3B48309-A67D-4F13-9C3C-90FFA20E7ADB}" type="pres">
      <dgm:prSet presAssocID="{DFE2A7DA-45F0-4E47-A6F4-0820F6BC2BB0}" presName="desText" presStyleLbl="revTx" presStyleIdx="7" presStyleCnt="10" custScaleX="235590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CDF26-46D3-4113-B367-534165C371A8}" type="pres">
      <dgm:prSet presAssocID="{051080CC-BB9D-4FFF-A77B-104649481CB6}" presName="spaceV" presStyleCnt="0"/>
      <dgm:spPr/>
    </dgm:pt>
    <dgm:pt modelId="{5DD37C6F-8387-48F5-9643-194FA1108D47}" type="pres">
      <dgm:prSet presAssocID="{F74B994E-8CD4-41D2-8A65-48E422796F34}" presName="pair" presStyleCnt="0"/>
      <dgm:spPr/>
    </dgm:pt>
    <dgm:pt modelId="{2A3EF5DD-9603-4321-ABB2-28EC34E6527A}" type="pres">
      <dgm:prSet presAssocID="{F74B994E-8CD4-41D2-8A65-48E422796F34}" presName="spaceH" presStyleLbl="node1" presStyleIdx="0" presStyleCnt="0"/>
      <dgm:spPr/>
    </dgm:pt>
    <dgm:pt modelId="{844971C0-F5C5-46B7-A4C4-411D9052E605}" type="pres">
      <dgm:prSet presAssocID="{F74B994E-8CD4-41D2-8A65-48E422796F34}" presName="desPictures" presStyleLbl="alignImgPlace1" presStyleIdx="8" presStyleCnt="10" custLinFactX="-20619" custLinFactNeighborX="-100000"/>
      <dgm:spPr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</dgm:pt>
    <dgm:pt modelId="{5ED91F8E-4698-4EC0-9E35-F17A0A787E4E}" type="pres">
      <dgm:prSet presAssocID="{F74B994E-8CD4-41D2-8A65-48E422796F34}" presName="desTextWrapper" presStyleCnt="0"/>
      <dgm:spPr/>
    </dgm:pt>
    <dgm:pt modelId="{25480755-6639-4067-94E2-BBD98BF4EC41}" type="pres">
      <dgm:prSet presAssocID="{F74B994E-8CD4-41D2-8A65-48E422796F34}" presName="desText" presStyleLbl="revTx" presStyleIdx="8" presStyleCnt="10" custScaleX="210417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59303-BCBF-4F33-BB88-17425DB1E2B7}" type="pres">
      <dgm:prSet presAssocID="{60568030-BCDF-4A70-82CA-5C583848F8FE}" presName="spaceV" presStyleCnt="0"/>
      <dgm:spPr/>
    </dgm:pt>
    <dgm:pt modelId="{298B3590-A90A-4462-A03A-6DDD70807508}" type="pres">
      <dgm:prSet presAssocID="{8E46D431-D453-415D-BC64-344C87047218}" presName="pair" presStyleCnt="0"/>
      <dgm:spPr/>
    </dgm:pt>
    <dgm:pt modelId="{2BEE0FA3-B04D-4B2E-AE8E-417D37C5E15C}" type="pres">
      <dgm:prSet presAssocID="{8E46D431-D453-415D-BC64-344C87047218}" presName="spaceH" presStyleLbl="node1" presStyleIdx="0" presStyleCnt="0"/>
      <dgm:spPr/>
    </dgm:pt>
    <dgm:pt modelId="{7A4C72E3-EF16-47EB-9FB4-37CEA90021AC}" type="pres">
      <dgm:prSet presAssocID="{8E46D431-D453-415D-BC64-344C87047218}" presName="desPictures" presStyleLbl="alignImgPlace1" presStyleIdx="9" presStyleCnt="10" custLinFactX="-20619" custLinFactNeighborX="-100000"/>
      <dgm:spPr>
        <a:blipFill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F12B0AEE-1322-4386-A85F-E645CAAEE9EE}" type="pres">
      <dgm:prSet presAssocID="{8E46D431-D453-415D-BC64-344C87047218}" presName="desTextWrapper" presStyleCnt="0"/>
      <dgm:spPr/>
    </dgm:pt>
    <dgm:pt modelId="{4F367B4B-87CA-4357-A70B-C207F3532C0B}" type="pres">
      <dgm:prSet presAssocID="{8E46D431-D453-415D-BC64-344C87047218}" presName="desText" presStyleLbl="revTx" presStyleIdx="9" presStyleCnt="10" custScaleX="158161" custLinFactNeighborX="-25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84BC3-EAE4-4BD7-B85E-F9439BDDA858}" type="pres">
      <dgm:prSet presAssocID="{D158DD90-78F9-486A-BCB0-EF419C6E308F}" presName="maxNode" presStyleCnt="0"/>
      <dgm:spPr/>
    </dgm:pt>
    <dgm:pt modelId="{E8D7CED6-C8A8-41F2-9456-6F4329A106EA}" type="pres">
      <dgm:prSet presAssocID="{D158DD90-78F9-486A-BCB0-EF419C6E308F}" presName="Name33" presStyleCnt="0"/>
      <dgm:spPr/>
    </dgm:pt>
  </dgm:ptLst>
  <dgm:cxnLst>
    <dgm:cxn modelId="{E5A3272D-319B-40BC-AAC5-82B5D6AED218}" type="presOf" srcId="{5C8FBF2E-610C-4FAC-A771-C4FFB77CCC27}" destId="{5FF100E5-CD23-4587-81D2-0052C3DE985F}" srcOrd="0" destOrd="0" presId="urn:microsoft.com/office/officeart/2008/layout/AccentedPicture"/>
    <dgm:cxn modelId="{14C4DDD2-5CFC-4515-A804-1DA814A0BA3B}" type="presOf" srcId="{9ED31A40-F934-4FEA-9A7E-DF5FBCA31624}" destId="{6B29AC05-20AE-4F3B-BA4D-82154CBD5BE7}" srcOrd="0" destOrd="0" presId="urn:microsoft.com/office/officeart/2008/layout/AccentedPicture"/>
    <dgm:cxn modelId="{54B65FCE-F8E2-4268-A060-EA39526C0C2D}" srcId="{D158DD90-78F9-486A-BCB0-EF419C6E308F}" destId="{7F96E153-4281-4348-BA74-90E2F7650FFF}" srcOrd="4" destOrd="0" parTransId="{0C0D277A-25A4-4561-8732-69CE792B85C5}" sibTransId="{87973E7F-568F-4A06-B69C-708998FD0C4D}"/>
    <dgm:cxn modelId="{07B44B9A-28FE-440E-B7A6-17E841958B52}" type="presOf" srcId="{150BDCFC-16A6-443C-8624-B75372604D4C}" destId="{51F2A808-F467-4EAE-92E6-B0A42042A38C}" srcOrd="0" destOrd="0" presId="urn:microsoft.com/office/officeart/2008/layout/AccentedPicture"/>
    <dgm:cxn modelId="{F2BC4A23-1686-41D3-BE5B-F229CBC6FD43}" type="presOf" srcId="{7F96E153-4281-4348-BA74-90E2F7650FFF}" destId="{563AB8A3-AFE3-4762-B61D-B6378A56A50F}" srcOrd="0" destOrd="0" presId="urn:microsoft.com/office/officeart/2008/layout/AccentedPicture"/>
    <dgm:cxn modelId="{D818FFC0-6C96-4019-9469-3352324AAA87}" srcId="{D158DD90-78F9-486A-BCB0-EF419C6E308F}" destId="{1A4FDCA6-6651-4AA6-A15F-24D5565B8596}" srcOrd="6" destOrd="0" parTransId="{F32B2FFE-6368-438A-9A93-47EC057C60CD}" sibTransId="{5C07DC1B-9C44-455E-9D9D-2E491BF9A2FA}"/>
    <dgm:cxn modelId="{6F4F121F-77EC-4825-9125-7B4595930E72}" srcId="{D158DD90-78F9-486A-BCB0-EF419C6E308F}" destId="{651DF1DB-1ED9-4B35-B1D3-34DEF28765D7}" srcOrd="7" destOrd="0" parTransId="{460809D6-F330-485B-B602-D34DA6AD8A08}" sibTransId="{C77052E0-660B-4DDB-BB3C-771744D161A4}"/>
    <dgm:cxn modelId="{88AB5CF6-C1F7-4A64-B1A1-55A22E321DFF}" type="presOf" srcId="{D158DD90-78F9-486A-BCB0-EF419C6E308F}" destId="{FA8FC70E-F550-4A32-8298-80A41D1A4668}" srcOrd="0" destOrd="0" presId="urn:microsoft.com/office/officeart/2008/layout/AccentedPicture"/>
    <dgm:cxn modelId="{C8327DC7-F1F9-47C3-8CB7-833416481351}" type="presOf" srcId="{F74B994E-8CD4-41D2-8A65-48E422796F34}" destId="{25480755-6639-4067-94E2-BBD98BF4EC41}" srcOrd="0" destOrd="0" presId="urn:microsoft.com/office/officeart/2008/layout/AccentedPicture"/>
    <dgm:cxn modelId="{2C4B168D-8C12-4A04-B9B8-31522B550BDD}" srcId="{D158DD90-78F9-486A-BCB0-EF419C6E308F}" destId="{2A980443-2567-4F70-A095-AA1C97340666}" srcOrd="2" destOrd="0" parTransId="{5B5BC260-0AB3-41AC-A23D-49F1DA248447}" sibTransId="{D47964CC-36DC-4E55-86DF-6A618DD59C97}"/>
    <dgm:cxn modelId="{31549A73-F270-43E3-98A7-E10D66FA05AD}" type="presOf" srcId="{935514F0-1670-43F4-AE32-51E9A1F24B20}" destId="{8D007462-48D0-49DF-8365-4F6BABCE4575}" srcOrd="0" destOrd="0" presId="urn:microsoft.com/office/officeart/2008/layout/AccentedPicture"/>
    <dgm:cxn modelId="{8FE7507A-C5FE-4575-84E1-598A76109C3A}" srcId="{D158DD90-78F9-486A-BCB0-EF419C6E308F}" destId="{9ED31A40-F934-4FEA-9A7E-DF5FBCA31624}" srcOrd="5" destOrd="0" parTransId="{08F77C72-62D1-4BBC-8F83-1EAA2EF4B893}" sibTransId="{5467D355-D80C-411B-B870-CC3BC4978F0D}"/>
    <dgm:cxn modelId="{3BD49F66-AB1B-48A3-855A-04D7817A080E}" type="presOf" srcId="{651DF1DB-1ED9-4B35-B1D3-34DEF28765D7}" destId="{A708F173-272E-40E7-8DD0-1ED29F1BF125}" srcOrd="0" destOrd="0" presId="urn:microsoft.com/office/officeart/2008/layout/AccentedPicture"/>
    <dgm:cxn modelId="{12806FA0-3417-4B52-A19F-7DAE75176FAE}" type="presOf" srcId="{DFE2A7DA-45F0-4E47-A6F4-0820F6BC2BB0}" destId="{E3B48309-A67D-4F13-9C3C-90FFA20E7ADB}" srcOrd="0" destOrd="0" presId="urn:microsoft.com/office/officeart/2008/layout/AccentedPicture"/>
    <dgm:cxn modelId="{1E66153F-D6DB-4694-87E1-EB26FF898A3A}" type="presOf" srcId="{2A980443-2567-4F70-A095-AA1C97340666}" destId="{A9731F87-D58A-4E11-B827-CE7565057CE8}" srcOrd="0" destOrd="0" presId="urn:microsoft.com/office/officeart/2008/layout/AccentedPicture"/>
    <dgm:cxn modelId="{46657A00-2E5D-473E-9018-51D56746451A}" type="presOf" srcId="{1A4FDCA6-6651-4AA6-A15F-24D5565B8596}" destId="{FD83E48C-71F8-404A-9037-BE59EEFF5B53}" srcOrd="0" destOrd="0" presId="urn:microsoft.com/office/officeart/2008/layout/AccentedPicture"/>
    <dgm:cxn modelId="{F6BBBBFD-0795-4833-8E1E-A88A5C15E2C3}" srcId="{D158DD90-78F9-486A-BCB0-EF419C6E308F}" destId="{DFE2A7DA-45F0-4E47-A6F4-0820F6BC2BB0}" srcOrd="8" destOrd="0" parTransId="{8D494F03-FCD6-46AD-B44A-85B09CEA5CF1}" sibTransId="{051080CC-BB9D-4FFF-A77B-104649481CB6}"/>
    <dgm:cxn modelId="{705C1E22-1E7B-4F97-82D7-47A2DE9319B7}" srcId="{D158DD90-78F9-486A-BCB0-EF419C6E308F}" destId="{935514F0-1670-43F4-AE32-51E9A1F24B20}" srcOrd="1" destOrd="0" parTransId="{C48C878A-FEE9-4283-B359-778A51ABD3D6}" sibTransId="{8DBEE2D6-7242-4990-AFF6-84395F373748}"/>
    <dgm:cxn modelId="{C75DCB7E-A20E-4E20-8611-CCAA63A1E074}" srcId="{D158DD90-78F9-486A-BCB0-EF419C6E308F}" destId="{5C8FBF2E-610C-4FAC-A771-C4FFB77CCC27}" srcOrd="0" destOrd="0" parTransId="{06E97C42-8453-4BB3-85E1-92441D565DB0}" sibTransId="{F45B5A7C-5A05-4AAB-966B-5C2D0D321DC5}"/>
    <dgm:cxn modelId="{FEAC03B5-1F6F-44D0-9BFB-A74610018326}" srcId="{D158DD90-78F9-486A-BCB0-EF419C6E308F}" destId="{8E46D431-D453-415D-BC64-344C87047218}" srcOrd="10" destOrd="0" parTransId="{C2C90FE3-75B1-4C74-A189-8DBDDA4A881C}" sibTransId="{2F1E27B8-0900-457E-9163-6A02FD43C566}"/>
    <dgm:cxn modelId="{9012C7C8-652A-449A-BFD0-BB869ED4FBB8}" type="presOf" srcId="{8E46D431-D453-415D-BC64-344C87047218}" destId="{4F367B4B-87CA-4357-A70B-C207F3532C0B}" srcOrd="0" destOrd="0" presId="urn:microsoft.com/office/officeart/2008/layout/AccentedPicture"/>
    <dgm:cxn modelId="{5A184A19-76F6-46CE-BA06-E709FA2384D6}" srcId="{D158DD90-78F9-486A-BCB0-EF419C6E308F}" destId="{F74B994E-8CD4-41D2-8A65-48E422796F34}" srcOrd="9" destOrd="0" parTransId="{60E8034E-E4FF-4459-B552-2E074EB8521A}" sibTransId="{60568030-BCDF-4A70-82CA-5C583848F8FE}"/>
    <dgm:cxn modelId="{25180725-8DEF-4EB9-A007-D348C9D79D92}" srcId="{D158DD90-78F9-486A-BCB0-EF419C6E308F}" destId="{150BDCFC-16A6-443C-8624-B75372604D4C}" srcOrd="3" destOrd="0" parTransId="{7EB63B18-FCED-48D4-8F2C-485D5B8A2AD8}" sibTransId="{93FB903A-F401-446E-A3D9-30765DD148B2}"/>
    <dgm:cxn modelId="{A5F4BD28-2594-4A7B-B996-5BEAB5DA621D}" type="presOf" srcId="{F45B5A7C-5A05-4AAB-966B-5C2D0D321DC5}" destId="{FE484673-F244-4319-9A15-9809985384F6}" srcOrd="0" destOrd="0" presId="urn:microsoft.com/office/officeart/2008/layout/AccentedPicture"/>
    <dgm:cxn modelId="{2EA391E9-1D83-4283-943C-16F0219AAF8D}" type="presParOf" srcId="{FA8FC70E-F550-4A32-8298-80A41D1A4668}" destId="{FE484673-F244-4319-9A15-9809985384F6}" srcOrd="0" destOrd="0" presId="urn:microsoft.com/office/officeart/2008/layout/AccentedPicture"/>
    <dgm:cxn modelId="{5A383D80-80CB-49D3-B3FF-1FEEFFD38288}" type="presParOf" srcId="{FA8FC70E-F550-4A32-8298-80A41D1A4668}" destId="{5FF100E5-CD23-4587-81D2-0052C3DE985F}" srcOrd="1" destOrd="0" presId="urn:microsoft.com/office/officeart/2008/layout/AccentedPicture"/>
    <dgm:cxn modelId="{F5CF0384-CBBE-48E6-BEA3-FC59B3ACBDEE}" type="presParOf" srcId="{FA8FC70E-F550-4A32-8298-80A41D1A4668}" destId="{7E8DAA9D-7C1F-4C88-8CA7-5819AA85406B}" srcOrd="2" destOrd="0" presId="urn:microsoft.com/office/officeart/2008/layout/AccentedPicture"/>
    <dgm:cxn modelId="{DAFB9DFA-5D55-41D8-B6D1-F2DF6873DF66}" type="presParOf" srcId="{7E8DAA9D-7C1F-4C88-8CA7-5819AA85406B}" destId="{0664C129-F6C4-4C43-A5B6-DEB3547ED814}" srcOrd="0" destOrd="0" presId="urn:microsoft.com/office/officeart/2008/layout/AccentedPicture"/>
    <dgm:cxn modelId="{35E79285-0B32-4969-8AE2-9A8415BCB044}" type="presParOf" srcId="{0664C129-F6C4-4C43-A5B6-DEB3547ED814}" destId="{4667F66C-D33D-4FD0-9B1B-3882314FA0AD}" srcOrd="0" destOrd="0" presId="urn:microsoft.com/office/officeart/2008/layout/AccentedPicture"/>
    <dgm:cxn modelId="{DE5A18ED-DCB2-4A45-A706-B05839B131A4}" type="presParOf" srcId="{0664C129-F6C4-4C43-A5B6-DEB3547ED814}" destId="{EF04436B-A42A-4CED-9D15-7F348A677223}" srcOrd="1" destOrd="0" presId="urn:microsoft.com/office/officeart/2008/layout/AccentedPicture"/>
    <dgm:cxn modelId="{31E17437-3AEB-48B4-814D-DA98F044B2CD}" type="presParOf" srcId="{0664C129-F6C4-4C43-A5B6-DEB3547ED814}" destId="{024F0EC1-7F95-406E-AC72-6B2F5904CCA6}" srcOrd="2" destOrd="0" presId="urn:microsoft.com/office/officeart/2008/layout/AccentedPicture"/>
    <dgm:cxn modelId="{0EFAAA5C-B9B3-4A2D-9EBA-95E4B9B687E4}" type="presParOf" srcId="{024F0EC1-7F95-406E-AC72-6B2F5904CCA6}" destId="{8D007462-48D0-49DF-8365-4F6BABCE4575}" srcOrd="0" destOrd="0" presId="urn:microsoft.com/office/officeart/2008/layout/AccentedPicture"/>
    <dgm:cxn modelId="{4E06DE15-E0D8-46BE-9E0B-50CBA4EF7E12}" type="presParOf" srcId="{7E8DAA9D-7C1F-4C88-8CA7-5819AA85406B}" destId="{3DCA90FF-19B9-40B5-A712-655A6FDF21BD}" srcOrd="1" destOrd="0" presId="urn:microsoft.com/office/officeart/2008/layout/AccentedPicture"/>
    <dgm:cxn modelId="{E331E26D-0075-458C-A655-C40474BE25EC}" type="presParOf" srcId="{7E8DAA9D-7C1F-4C88-8CA7-5819AA85406B}" destId="{3F29A826-0A67-47EA-A487-BBCB41363339}" srcOrd="2" destOrd="0" presId="urn:microsoft.com/office/officeart/2008/layout/AccentedPicture"/>
    <dgm:cxn modelId="{C76D7A03-B694-4C85-ACAE-B4833E3558B0}" type="presParOf" srcId="{3F29A826-0A67-47EA-A487-BBCB41363339}" destId="{B2AC2BA2-9387-4D1B-A467-6552A3D44F18}" srcOrd="0" destOrd="0" presId="urn:microsoft.com/office/officeart/2008/layout/AccentedPicture"/>
    <dgm:cxn modelId="{C143425E-AA76-463E-91FB-3FC28C4B7AB5}" type="presParOf" srcId="{3F29A826-0A67-47EA-A487-BBCB41363339}" destId="{8EB334AF-D069-4775-BD51-3D730189BBB1}" srcOrd="1" destOrd="0" presId="urn:microsoft.com/office/officeart/2008/layout/AccentedPicture"/>
    <dgm:cxn modelId="{F51CEE6C-DB41-404D-BD5E-89E7DA14E6FE}" type="presParOf" srcId="{3F29A826-0A67-47EA-A487-BBCB41363339}" destId="{22899C03-7E17-4BFF-9895-5C17D73ECEAC}" srcOrd="2" destOrd="0" presId="urn:microsoft.com/office/officeart/2008/layout/AccentedPicture"/>
    <dgm:cxn modelId="{0D55DA08-77F7-47CF-8D7A-DD3692D56B2B}" type="presParOf" srcId="{22899C03-7E17-4BFF-9895-5C17D73ECEAC}" destId="{A9731F87-D58A-4E11-B827-CE7565057CE8}" srcOrd="0" destOrd="0" presId="urn:microsoft.com/office/officeart/2008/layout/AccentedPicture"/>
    <dgm:cxn modelId="{829A5599-6FA9-4912-9CC1-DDE11B11AB20}" type="presParOf" srcId="{7E8DAA9D-7C1F-4C88-8CA7-5819AA85406B}" destId="{285158F2-A2D4-4E8C-A882-CE2DCB445FF4}" srcOrd="3" destOrd="0" presId="urn:microsoft.com/office/officeart/2008/layout/AccentedPicture"/>
    <dgm:cxn modelId="{264343CC-68FD-4705-9B4B-3CBFDD58C279}" type="presParOf" srcId="{7E8DAA9D-7C1F-4C88-8CA7-5819AA85406B}" destId="{D71EBF6D-BFA6-4995-8512-5E205C1F182E}" srcOrd="4" destOrd="0" presId="urn:microsoft.com/office/officeart/2008/layout/AccentedPicture"/>
    <dgm:cxn modelId="{838445FE-93E7-4B8C-BE1C-E00D3EEEC97D}" type="presParOf" srcId="{D71EBF6D-BFA6-4995-8512-5E205C1F182E}" destId="{E3BB8C39-33A8-4249-8346-28582D68A3BD}" srcOrd="0" destOrd="0" presId="urn:microsoft.com/office/officeart/2008/layout/AccentedPicture"/>
    <dgm:cxn modelId="{BCA3296F-45EF-45C1-9309-2936F85C442F}" type="presParOf" srcId="{D71EBF6D-BFA6-4995-8512-5E205C1F182E}" destId="{FE3118D5-905F-46E6-8D93-29B15A5141E4}" srcOrd="1" destOrd="0" presId="urn:microsoft.com/office/officeart/2008/layout/AccentedPicture"/>
    <dgm:cxn modelId="{E2927989-7ADE-48D8-A996-986BF49C24C2}" type="presParOf" srcId="{D71EBF6D-BFA6-4995-8512-5E205C1F182E}" destId="{9F91A5D5-4C90-412A-8679-79A7DC72250A}" srcOrd="2" destOrd="0" presId="urn:microsoft.com/office/officeart/2008/layout/AccentedPicture"/>
    <dgm:cxn modelId="{B95591BE-75CA-4F34-A536-2533CB2B2DDA}" type="presParOf" srcId="{9F91A5D5-4C90-412A-8679-79A7DC72250A}" destId="{51F2A808-F467-4EAE-92E6-B0A42042A38C}" srcOrd="0" destOrd="0" presId="urn:microsoft.com/office/officeart/2008/layout/AccentedPicture"/>
    <dgm:cxn modelId="{CC83E1AE-14BA-418B-A645-311D02C9C9AF}" type="presParOf" srcId="{7E8DAA9D-7C1F-4C88-8CA7-5819AA85406B}" destId="{37DA4B15-0DFA-4E9D-BDD9-6087FF761DD1}" srcOrd="5" destOrd="0" presId="urn:microsoft.com/office/officeart/2008/layout/AccentedPicture"/>
    <dgm:cxn modelId="{E9387C37-CC53-4576-9391-85AAC4F9A5DA}" type="presParOf" srcId="{7E8DAA9D-7C1F-4C88-8CA7-5819AA85406B}" destId="{AB189776-2CAD-4A7C-B4B0-2F083DEDE545}" srcOrd="6" destOrd="0" presId="urn:microsoft.com/office/officeart/2008/layout/AccentedPicture"/>
    <dgm:cxn modelId="{845DA64F-D02C-4C7C-91E0-7A162641C585}" type="presParOf" srcId="{AB189776-2CAD-4A7C-B4B0-2F083DEDE545}" destId="{DB340F4B-EDCD-4B59-9AFA-63CCA803235E}" srcOrd="0" destOrd="0" presId="urn:microsoft.com/office/officeart/2008/layout/AccentedPicture"/>
    <dgm:cxn modelId="{BD9EBE00-958A-463F-A969-8E7F023D38E1}" type="presParOf" srcId="{AB189776-2CAD-4A7C-B4B0-2F083DEDE545}" destId="{14458920-C83C-49DB-9902-9C981F290E53}" srcOrd="1" destOrd="0" presId="urn:microsoft.com/office/officeart/2008/layout/AccentedPicture"/>
    <dgm:cxn modelId="{D2D755E2-949B-4791-8AF2-7463C35FBBDB}" type="presParOf" srcId="{AB189776-2CAD-4A7C-B4B0-2F083DEDE545}" destId="{2C8E1095-8054-4DC2-B965-20E5BFA57F6D}" srcOrd="2" destOrd="0" presId="urn:microsoft.com/office/officeart/2008/layout/AccentedPicture"/>
    <dgm:cxn modelId="{3E62B56C-D09E-40D7-AC28-871B4E39E4F8}" type="presParOf" srcId="{2C8E1095-8054-4DC2-B965-20E5BFA57F6D}" destId="{563AB8A3-AFE3-4762-B61D-B6378A56A50F}" srcOrd="0" destOrd="0" presId="urn:microsoft.com/office/officeart/2008/layout/AccentedPicture"/>
    <dgm:cxn modelId="{00446499-3754-461E-9BA1-F71D9D88B041}" type="presParOf" srcId="{7E8DAA9D-7C1F-4C88-8CA7-5819AA85406B}" destId="{0BD3772F-B51F-48C2-B689-9B68C04DD01A}" srcOrd="7" destOrd="0" presId="urn:microsoft.com/office/officeart/2008/layout/AccentedPicture"/>
    <dgm:cxn modelId="{8821166E-1D30-4B7A-BC3F-657B8739BF73}" type="presParOf" srcId="{7E8DAA9D-7C1F-4C88-8CA7-5819AA85406B}" destId="{9BE8E6C1-44B2-4792-A16D-5EF7A8A18795}" srcOrd="8" destOrd="0" presId="urn:microsoft.com/office/officeart/2008/layout/AccentedPicture"/>
    <dgm:cxn modelId="{D6C771E8-95FF-4449-9E79-06FC8D4D6B83}" type="presParOf" srcId="{9BE8E6C1-44B2-4792-A16D-5EF7A8A18795}" destId="{044CA9B6-826D-402D-B7D2-64B9A3B400F5}" srcOrd="0" destOrd="0" presId="urn:microsoft.com/office/officeart/2008/layout/AccentedPicture"/>
    <dgm:cxn modelId="{8C18F4D0-5357-4412-9859-3D282D12E292}" type="presParOf" srcId="{9BE8E6C1-44B2-4792-A16D-5EF7A8A18795}" destId="{392CD706-5A8C-45C0-9242-C8C97B2F05FF}" srcOrd="1" destOrd="0" presId="urn:microsoft.com/office/officeart/2008/layout/AccentedPicture"/>
    <dgm:cxn modelId="{A4B7C309-EBDA-4688-9AF6-E3FDC5EE1D92}" type="presParOf" srcId="{9BE8E6C1-44B2-4792-A16D-5EF7A8A18795}" destId="{2926F698-42BE-47D2-83B6-9E264634E56F}" srcOrd="2" destOrd="0" presId="urn:microsoft.com/office/officeart/2008/layout/AccentedPicture"/>
    <dgm:cxn modelId="{E0A87938-CB78-4EFB-AE8F-34EEEE59FCC6}" type="presParOf" srcId="{2926F698-42BE-47D2-83B6-9E264634E56F}" destId="{6B29AC05-20AE-4F3B-BA4D-82154CBD5BE7}" srcOrd="0" destOrd="0" presId="urn:microsoft.com/office/officeart/2008/layout/AccentedPicture"/>
    <dgm:cxn modelId="{6245CC4C-5A04-4674-9BD6-E4AC234BEDB4}" type="presParOf" srcId="{7E8DAA9D-7C1F-4C88-8CA7-5819AA85406B}" destId="{CDC37355-BB89-4439-81CC-B1ADC6C79364}" srcOrd="9" destOrd="0" presId="urn:microsoft.com/office/officeart/2008/layout/AccentedPicture"/>
    <dgm:cxn modelId="{8A29ADD2-2610-421A-96C3-55CCE19C728A}" type="presParOf" srcId="{7E8DAA9D-7C1F-4C88-8CA7-5819AA85406B}" destId="{CA8CC9CE-12DD-4561-8D9E-C505FFE6B102}" srcOrd="10" destOrd="0" presId="urn:microsoft.com/office/officeart/2008/layout/AccentedPicture"/>
    <dgm:cxn modelId="{09382F7F-7EBF-482B-AD0F-B76BB0CA609A}" type="presParOf" srcId="{CA8CC9CE-12DD-4561-8D9E-C505FFE6B102}" destId="{EF076BF1-63BC-4E2A-AD99-FC9B20E8BD16}" srcOrd="0" destOrd="0" presId="urn:microsoft.com/office/officeart/2008/layout/AccentedPicture"/>
    <dgm:cxn modelId="{8F283BB6-F429-4D9A-A478-B09D37A085C9}" type="presParOf" srcId="{CA8CC9CE-12DD-4561-8D9E-C505FFE6B102}" destId="{52C1E8B4-2841-4F32-96DA-537D93F7E9FB}" srcOrd="1" destOrd="0" presId="urn:microsoft.com/office/officeart/2008/layout/AccentedPicture"/>
    <dgm:cxn modelId="{F463CC84-0191-4FED-B1FA-B05E7E10332E}" type="presParOf" srcId="{CA8CC9CE-12DD-4561-8D9E-C505FFE6B102}" destId="{69DD1BDC-480B-46EB-B706-E1ED915B4B35}" srcOrd="2" destOrd="0" presId="urn:microsoft.com/office/officeart/2008/layout/AccentedPicture"/>
    <dgm:cxn modelId="{7CD7D95C-7FBA-4F17-9E5D-AA31936476BD}" type="presParOf" srcId="{69DD1BDC-480B-46EB-B706-E1ED915B4B35}" destId="{FD83E48C-71F8-404A-9037-BE59EEFF5B53}" srcOrd="0" destOrd="0" presId="urn:microsoft.com/office/officeart/2008/layout/AccentedPicture"/>
    <dgm:cxn modelId="{9B7FA1F7-015D-4B4F-A548-C71D05F3C1E8}" type="presParOf" srcId="{7E8DAA9D-7C1F-4C88-8CA7-5819AA85406B}" destId="{BE414DF6-0301-460F-BD32-DF1F283D2955}" srcOrd="11" destOrd="0" presId="urn:microsoft.com/office/officeart/2008/layout/AccentedPicture"/>
    <dgm:cxn modelId="{C1DB1602-82B2-4A95-985D-60BEAB9612ED}" type="presParOf" srcId="{7E8DAA9D-7C1F-4C88-8CA7-5819AA85406B}" destId="{6AD93815-05A0-4115-95EA-06B5D2C2FE2E}" srcOrd="12" destOrd="0" presId="urn:microsoft.com/office/officeart/2008/layout/AccentedPicture"/>
    <dgm:cxn modelId="{2036FA12-1006-4100-A994-A2D0BDE76FCD}" type="presParOf" srcId="{6AD93815-05A0-4115-95EA-06B5D2C2FE2E}" destId="{BC6427DC-E7BB-4095-9714-E4393A5C5CDA}" srcOrd="0" destOrd="0" presId="urn:microsoft.com/office/officeart/2008/layout/AccentedPicture"/>
    <dgm:cxn modelId="{3103AF62-D6B2-4268-9317-51BDFBB4D22D}" type="presParOf" srcId="{6AD93815-05A0-4115-95EA-06B5D2C2FE2E}" destId="{4B2F81CD-0F1D-470F-AE8C-23F0A0DF669D}" srcOrd="1" destOrd="0" presId="urn:microsoft.com/office/officeart/2008/layout/AccentedPicture"/>
    <dgm:cxn modelId="{04F302F0-09FF-4188-80F2-2CC5D82E1F59}" type="presParOf" srcId="{6AD93815-05A0-4115-95EA-06B5D2C2FE2E}" destId="{4821DE2B-0FA4-46D9-8125-1BA2EA7C5870}" srcOrd="2" destOrd="0" presId="urn:microsoft.com/office/officeart/2008/layout/AccentedPicture"/>
    <dgm:cxn modelId="{249D3A8D-3068-4418-941E-5852EDD1A8C5}" type="presParOf" srcId="{4821DE2B-0FA4-46D9-8125-1BA2EA7C5870}" destId="{A708F173-272E-40E7-8DD0-1ED29F1BF125}" srcOrd="0" destOrd="0" presId="urn:microsoft.com/office/officeart/2008/layout/AccentedPicture"/>
    <dgm:cxn modelId="{2BE2A67F-2CD9-44AA-A7F2-E59AD5EB03BC}" type="presParOf" srcId="{7E8DAA9D-7C1F-4C88-8CA7-5819AA85406B}" destId="{C8EBDB12-8B10-4015-A784-E1CB064ED282}" srcOrd="13" destOrd="0" presId="urn:microsoft.com/office/officeart/2008/layout/AccentedPicture"/>
    <dgm:cxn modelId="{AB0EAFA6-DC5E-47A6-BCEE-0D488A31065A}" type="presParOf" srcId="{7E8DAA9D-7C1F-4C88-8CA7-5819AA85406B}" destId="{3862929E-9836-4C1B-927C-A1330C892311}" srcOrd="14" destOrd="0" presId="urn:microsoft.com/office/officeart/2008/layout/AccentedPicture"/>
    <dgm:cxn modelId="{AA347271-A050-4DE3-81F8-7F0D2E8639CF}" type="presParOf" srcId="{3862929E-9836-4C1B-927C-A1330C892311}" destId="{135E97A4-11E8-412C-AC9E-43034B57BD67}" srcOrd="0" destOrd="0" presId="urn:microsoft.com/office/officeart/2008/layout/AccentedPicture"/>
    <dgm:cxn modelId="{8A15CAB5-91A3-41FB-8195-A9B140538BDA}" type="presParOf" srcId="{3862929E-9836-4C1B-927C-A1330C892311}" destId="{CB1F82CA-B92C-4BA8-81E2-82510F06D4AF}" srcOrd="1" destOrd="0" presId="urn:microsoft.com/office/officeart/2008/layout/AccentedPicture"/>
    <dgm:cxn modelId="{913ED112-092F-4ECB-AD30-909001ECD1A3}" type="presParOf" srcId="{3862929E-9836-4C1B-927C-A1330C892311}" destId="{D28A232B-C28B-4C78-9932-256615EB2BDC}" srcOrd="2" destOrd="0" presId="urn:microsoft.com/office/officeart/2008/layout/AccentedPicture"/>
    <dgm:cxn modelId="{37C2CD12-86AD-4308-AAE8-76FE21D3D223}" type="presParOf" srcId="{D28A232B-C28B-4C78-9932-256615EB2BDC}" destId="{E3B48309-A67D-4F13-9C3C-90FFA20E7ADB}" srcOrd="0" destOrd="0" presId="urn:microsoft.com/office/officeart/2008/layout/AccentedPicture"/>
    <dgm:cxn modelId="{5B382B87-C50B-448F-B2F6-C950CB3EACF0}" type="presParOf" srcId="{7E8DAA9D-7C1F-4C88-8CA7-5819AA85406B}" destId="{171CDF26-46D3-4113-B367-534165C371A8}" srcOrd="15" destOrd="0" presId="urn:microsoft.com/office/officeart/2008/layout/AccentedPicture"/>
    <dgm:cxn modelId="{26CD3770-8ED9-4E9A-AD6E-353E73D36B2D}" type="presParOf" srcId="{7E8DAA9D-7C1F-4C88-8CA7-5819AA85406B}" destId="{5DD37C6F-8387-48F5-9643-194FA1108D47}" srcOrd="16" destOrd="0" presId="urn:microsoft.com/office/officeart/2008/layout/AccentedPicture"/>
    <dgm:cxn modelId="{71176393-BB79-468F-B7C2-3D3BC3DD7927}" type="presParOf" srcId="{5DD37C6F-8387-48F5-9643-194FA1108D47}" destId="{2A3EF5DD-9603-4321-ABB2-28EC34E6527A}" srcOrd="0" destOrd="0" presId="urn:microsoft.com/office/officeart/2008/layout/AccentedPicture"/>
    <dgm:cxn modelId="{E6EE6544-98AA-4459-8E7E-BF3BAC606A79}" type="presParOf" srcId="{5DD37C6F-8387-48F5-9643-194FA1108D47}" destId="{844971C0-F5C5-46B7-A4C4-411D9052E605}" srcOrd="1" destOrd="0" presId="urn:microsoft.com/office/officeart/2008/layout/AccentedPicture"/>
    <dgm:cxn modelId="{8D99B774-565C-4152-A7F2-6BE58D15D6F2}" type="presParOf" srcId="{5DD37C6F-8387-48F5-9643-194FA1108D47}" destId="{5ED91F8E-4698-4EC0-9E35-F17A0A787E4E}" srcOrd="2" destOrd="0" presId="urn:microsoft.com/office/officeart/2008/layout/AccentedPicture"/>
    <dgm:cxn modelId="{DE960FFA-0215-4080-A22B-CBEF23AED0CE}" type="presParOf" srcId="{5ED91F8E-4698-4EC0-9E35-F17A0A787E4E}" destId="{25480755-6639-4067-94E2-BBD98BF4EC41}" srcOrd="0" destOrd="0" presId="urn:microsoft.com/office/officeart/2008/layout/AccentedPicture"/>
    <dgm:cxn modelId="{F75688EA-1090-48D3-9115-09D98D8EE67C}" type="presParOf" srcId="{7E8DAA9D-7C1F-4C88-8CA7-5819AA85406B}" destId="{EE659303-BCBF-4F33-BB88-17425DB1E2B7}" srcOrd="17" destOrd="0" presId="urn:microsoft.com/office/officeart/2008/layout/AccentedPicture"/>
    <dgm:cxn modelId="{50FDF26D-945B-4C11-893F-41FC073FA65F}" type="presParOf" srcId="{7E8DAA9D-7C1F-4C88-8CA7-5819AA85406B}" destId="{298B3590-A90A-4462-A03A-6DDD70807508}" srcOrd="18" destOrd="0" presId="urn:microsoft.com/office/officeart/2008/layout/AccentedPicture"/>
    <dgm:cxn modelId="{01CD6040-CDD3-401B-9197-80BBD99529FF}" type="presParOf" srcId="{298B3590-A90A-4462-A03A-6DDD70807508}" destId="{2BEE0FA3-B04D-4B2E-AE8E-417D37C5E15C}" srcOrd="0" destOrd="0" presId="urn:microsoft.com/office/officeart/2008/layout/AccentedPicture"/>
    <dgm:cxn modelId="{358F5603-3129-4B52-9468-1D2CE24E6EF3}" type="presParOf" srcId="{298B3590-A90A-4462-A03A-6DDD70807508}" destId="{7A4C72E3-EF16-47EB-9FB4-37CEA90021AC}" srcOrd="1" destOrd="0" presId="urn:microsoft.com/office/officeart/2008/layout/AccentedPicture"/>
    <dgm:cxn modelId="{9517C855-ADA1-4030-BF7D-EC16B45BACDC}" type="presParOf" srcId="{298B3590-A90A-4462-A03A-6DDD70807508}" destId="{F12B0AEE-1322-4386-A85F-E645CAAEE9EE}" srcOrd="2" destOrd="0" presId="urn:microsoft.com/office/officeart/2008/layout/AccentedPicture"/>
    <dgm:cxn modelId="{32681F23-A149-4AAA-8890-DB1F85FEA90A}" type="presParOf" srcId="{F12B0AEE-1322-4386-A85F-E645CAAEE9EE}" destId="{4F367B4B-87CA-4357-A70B-C207F3532C0B}" srcOrd="0" destOrd="0" presId="urn:microsoft.com/office/officeart/2008/layout/AccentedPicture"/>
    <dgm:cxn modelId="{19C17867-F0D1-4D47-B759-708AD709738D}" type="presParOf" srcId="{FA8FC70E-F550-4A32-8298-80A41D1A4668}" destId="{44C84BC3-EAE4-4BD7-B85E-F9439BDDA858}" srcOrd="3" destOrd="0" presId="urn:microsoft.com/office/officeart/2008/layout/AccentedPicture"/>
    <dgm:cxn modelId="{465162A7-26DA-4622-911C-5108E3B6D518}" type="presParOf" srcId="{44C84BC3-EAE4-4BD7-B85E-F9439BDDA858}" destId="{E8D7CED6-C8A8-41F2-9456-6F4329A106E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84673-F244-4319-9A15-9809985384F6}">
      <dsp:nvSpPr>
        <dsp:cNvPr id="0" name=""/>
        <dsp:cNvSpPr/>
      </dsp:nvSpPr>
      <dsp:spPr>
        <a:xfrm>
          <a:off x="1333444" y="32379"/>
          <a:ext cx="2590606" cy="5066908"/>
        </a:xfrm>
        <a:prstGeom prst="roundRect">
          <a:avLst/>
        </a:prstGeom>
        <a:blipFill dpi="0" rotWithShape="1">
          <a:blip xmlns:r="http://schemas.openxmlformats.org/officeDocument/2006/relationships" r:embed="rId1" cstate="screen">
            <a:alphaModFix amt="91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7000"/>
                    </a14:imgEffect>
                    <a14:imgEffect>
                      <a14:brightnessContrast bright="4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4000" r="-34000"/>
          </a:stretch>
        </a:blipFill>
        <a:ln cmpd="sng">
          <a:solidFill>
            <a:schemeClr val="bg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F100E5-CD23-4587-81D2-0052C3DE985F}">
      <dsp:nvSpPr>
        <dsp:cNvPr id="0" name=""/>
        <dsp:cNvSpPr/>
      </dsp:nvSpPr>
      <dsp:spPr>
        <a:xfrm>
          <a:off x="799695" y="1911743"/>
          <a:ext cx="2814208" cy="2797053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,</a:t>
          </a:r>
          <a:endParaRPr lang="ru-RU" sz="6500" kern="1200" dirty="0"/>
        </a:p>
      </dsp:txBody>
      <dsp:txXfrm>
        <a:off x="799695" y="1911743"/>
        <a:ext cx="2814208" cy="2797053"/>
      </dsp:txXfrm>
    </dsp:sp>
    <dsp:sp modelId="{EF04436B-A42A-4CED-9D15-7F348A677223}">
      <dsp:nvSpPr>
        <dsp:cNvPr id="0" name=""/>
        <dsp:cNvSpPr/>
      </dsp:nvSpPr>
      <dsp:spPr>
        <a:xfrm>
          <a:off x="3555422" y="423"/>
          <a:ext cx="441273" cy="441273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outerShdw blurRad="50800" dist="38100" dir="2700000" algn="tl" rotWithShape="0">
            <a:prstClr val="black">
              <a:alpha val="40000"/>
            </a:prstClr>
          </a:outerShd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007462-48D0-49DF-8365-4F6BABCE4575}">
      <dsp:nvSpPr>
        <dsp:cNvPr id="0" name=""/>
        <dsp:cNvSpPr/>
      </dsp:nvSpPr>
      <dsp:spPr>
        <a:xfrm>
          <a:off x="4182189" y="423"/>
          <a:ext cx="2196024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Георастры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ГК 200-1000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189" y="423"/>
        <a:ext cx="2196024" cy="441273"/>
      </dsp:txXfrm>
    </dsp:sp>
    <dsp:sp modelId="{8EB334AF-D069-4775-BD51-3D730189BBB1}">
      <dsp:nvSpPr>
        <dsp:cNvPr id="0" name=""/>
        <dsp:cNvSpPr/>
      </dsp:nvSpPr>
      <dsp:spPr>
        <a:xfrm>
          <a:off x="3555422" y="521126"/>
          <a:ext cx="441273" cy="441273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731F87-D58A-4E11-B827-CE7565057CE8}">
      <dsp:nvSpPr>
        <dsp:cNvPr id="0" name=""/>
        <dsp:cNvSpPr/>
      </dsp:nvSpPr>
      <dsp:spPr>
        <a:xfrm>
          <a:off x="4182189" y="521126"/>
          <a:ext cx="1336284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</a:t>
          </a:r>
          <a:r>
            <a:rPr lang="ru-RU" sz="1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Петротипы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189" y="521126"/>
        <a:ext cx="1336284" cy="441273"/>
      </dsp:txXfrm>
    </dsp:sp>
    <dsp:sp modelId="{FE3118D5-905F-46E6-8D93-29B15A5141E4}">
      <dsp:nvSpPr>
        <dsp:cNvPr id="0" name=""/>
        <dsp:cNvSpPr/>
      </dsp:nvSpPr>
      <dsp:spPr>
        <a:xfrm>
          <a:off x="3555422" y="1041828"/>
          <a:ext cx="441273" cy="441273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F2A808-F467-4EAE-92E6-B0A42042A38C}">
      <dsp:nvSpPr>
        <dsp:cNvPr id="0" name=""/>
        <dsp:cNvSpPr/>
      </dsp:nvSpPr>
      <dsp:spPr>
        <a:xfrm>
          <a:off x="4182189" y="1041828"/>
          <a:ext cx="1336284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ИР Стратотипы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189" y="1041828"/>
        <a:ext cx="1336284" cy="441273"/>
      </dsp:txXfrm>
    </dsp:sp>
    <dsp:sp modelId="{14458920-C83C-49DB-9902-9C981F290E53}">
      <dsp:nvSpPr>
        <dsp:cNvPr id="0" name=""/>
        <dsp:cNvSpPr/>
      </dsp:nvSpPr>
      <dsp:spPr>
        <a:xfrm>
          <a:off x="3555422" y="1562531"/>
          <a:ext cx="441273" cy="441273"/>
        </a:xfrm>
        <a:prstGeom prst="ellipse">
          <a:avLst/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3AB8A3-AFE3-4762-B61D-B6378A56A50F}">
      <dsp:nvSpPr>
        <dsp:cNvPr id="0" name=""/>
        <dsp:cNvSpPr/>
      </dsp:nvSpPr>
      <dsp:spPr>
        <a:xfrm>
          <a:off x="4182189" y="1562531"/>
          <a:ext cx="1721535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Геохронология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189" y="1562531"/>
        <a:ext cx="1721535" cy="441273"/>
      </dsp:txXfrm>
    </dsp:sp>
    <dsp:sp modelId="{392CD706-5A8C-45C0-9242-C8C97B2F05FF}">
      <dsp:nvSpPr>
        <dsp:cNvPr id="0" name=""/>
        <dsp:cNvSpPr/>
      </dsp:nvSpPr>
      <dsp:spPr>
        <a:xfrm>
          <a:off x="3555422" y="2083233"/>
          <a:ext cx="441273" cy="441273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29AC05-20AE-4F3B-BA4D-82154CBD5BE7}">
      <dsp:nvSpPr>
        <dsp:cNvPr id="0" name=""/>
        <dsp:cNvSpPr/>
      </dsp:nvSpPr>
      <dsp:spPr>
        <a:xfrm>
          <a:off x="4182189" y="2083233"/>
          <a:ext cx="1579101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ЭСКП России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189" y="2083233"/>
        <a:ext cx="1579101" cy="441273"/>
      </dsp:txXfrm>
    </dsp:sp>
    <dsp:sp modelId="{52C1E8B4-2841-4F32-96DA-537D93F7E9FB}">
      <dsp:nvSpPr>
        <dsp:cNvPr id="0" name=""/>
        <dsp:cNvSpPr/>
      </dsp:nvSpPr>
      <dsp:spPr>
        <a:xfrm>
          <a:off x="3555422" y="2603936"/>
          <a:ext cx="441273" cy="441273"/>
        </a:xfrm>
        <a:prstGeom prst="ellipse">
          <a:avLst/>
        </a:prstGeom>
        <a:blipFill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83E48C-71F8-404A-9037-BE59EEFF5B53}">
      <dsp:nvSpPr>
        <dsp:cNvPr id="0" name=""/>
        <dsp:cNvSpPr/>
      </dsp:nvSpPr>
      <dsp:spPr>
        <a:xfrm>
          <a:off x="4182189" y="2603936"/>
          <a:ext cx="2530536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Серийные легенды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189" y="2603936"/>
        <a:ext cx="2530536" cy="441273"/>
      </dsp:txXfrm>
    </dsp:sp>
    <dsp:sp modelId="{4B2F81CD-0F1D-470F-AE8C-23F0A0DF669D}">
      <dsp:nvSpPr>
        <dsp:cNvPr id="0" name=""/>
        <dsp:cNvSpPr/>
      </dsp:nvSpPr>
      <dsp:spPr>
        <a:xfrm>
          <a:off x="3555422" y="3124639"/>
          <a:ext cx="441273" cy="441273"/>
        </a:xfrm>
        <a:prstGeom prst="ellipse">
          <a:avLst/>
        </a:prstGeom>
        <a:blipFill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08F173-272E-40E7-8DD0-1ED29F1BF125}">
      <dsp:nvSpPr>
        <dsp:cNvPr id="0" name=""/>
        <dsp:cNvSpPr/>
      </dsp:nvSpPr>
      <dsp:spPr>
        <a:xfrm>
          <a:off x="4182189" y="3124639"/>
          <a:ext cx="1646957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Карта фактов</a:t>
          </a:r>
        </a:p>
      </dsp:txBody>
      <dsp:txXfrm>
        <a:off x="4182189" y="3124639"/>
        <a:ext cx="1646957" cy="441273"/>
      </dsp:txXfrm>
    </dsp:sp>
    <dsp:sp modelId="{CB1F82CA-B92C-4BA8-81E2-82510F06D4AF}">
      <dsp:nvSpPr>
        <dsp:cNvPr id="0" name=""/>
        <dsp:cNvSpPr/>
      </dsp:nvSpPr>
      <dsp:spPr>
        <a:xfrm>
          <a:off x="3555422" y="3645341"/>
          <a:ext cx="441273" cy="441273"/>
        </a:xfrm>
        <a:prstGeom prst="ellipse">
          <a:avLst/>
        </a:prstGeom>
        <a:blipFill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B48309-A67D-4F13-9C3C-90FFA20E7ADB}">
      <dsp:nvSpPr>
        <dsp:cNvPr id="0" name=""/>
        <dsp:cNvSpPr/>
      </dsp:nvSpPr>
      <dsp:spPr>
        <a:xfrm>
          <a:off x="4182189" y="3645341"/>
          <a:ext cx="3148153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Система учета Р3</a:t>
          </a:r>
        </a:p>
      </dsp:txBody>
      <dsp:txXfrm>
        <a:off x="4182189" y="3645341"/>
        <a:ext cx="3148153" cy="441273"/>
      </dsp:txXfrm>
    </dsp:sp>
    <dsp:sp modelId="{844971C0-F5C5-46B7-A4C4-411D9052E605}">
      <dsp:nvSpPr>
        <dsp:cNvPr id="0" name=""/>
        <dsp:cNvSpPr/>
      </dsp:nvSpPr>
      <dsp:spPr>
        <a:xfrm>
          <a:off x="3555422" y="4166044"/>
          <a:ext cx="441273" cy="441273"/>
        </a:xfrm>
        <a:prstGeom prst="ellipse">
          <a:avLst/>
        </a:prstGeom>
        <a:blipFill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480755-6639-4067-94E2-BBD98BF4EC41}">
      <dsp:nvSpPr>
        <dsp:cNvPr id="0" name=""/>
        <dsp:cNvSpPr/>
      </dsp:nvSpPr>
      <dsp:spPr>
        <a:xfrm>
          <a:off x="4182189" y="4166044"/>
          <a:ext cx="2811770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Сводные-обзорные карты</a:t>
          </a:r>
        </a:p>
      </dsp:txBody>
      <dsp:txXfrm>
        <a:off x="4182189" y="4166044"/>
        <a:ext cx="2811770" cy="441273"/>
      </dsp:txXfrm>
    </dsp:sp>
    <dsp:sp modelId="{7A4C72E3-EF16-47EB-9FB4-37CEA90021AC}">
      <dsp:nvSpPr>
        <dsp:cNvPr id="0" name=""/>
        <dsp:cNvSpPr/>
      </dsp:nvSpPr>
      <dsp:spPr>
        <a:xfrm>
          <a:off x="3555422" y="4686747"/>
          <a:ext cx="441273" cy="441273"/>
        </a:xfrm>
        <a:prstGeom prst="ellipse">
          <a:avLst/>
        </a:prstGeom>
        <a:blipFill>
          <a:blip xmlns:r="http://schemas.openxmlformats.org/officeDocument/2006/relationships"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762000">
            <a:schemeClr val="bg1">
              <a:alpha val="0"/>
            </a:schemeClr>
          </a:glow>
          <a:softEdge rad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367B4B-87CA-4357-A70B-C207F3532C0B}">
      <dsp:nvSpPr>
        <dsp:cNvPr id="0" name=""/>
        <dsp:cNvSpPr/>
      </dsp:nvSpPr>
      <dsp:spPr>
        <a:xfrm>
          <a:off x="4182189" y="4686747"/>
          <a:ext cx="2113481" cy="44127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3556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  </a:t>
          </a: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 Геохронология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82189" y="4686747"/>
        <a:ext cx="2113481" cy="441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26" y="0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411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26" y="9371411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26" y="0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7839C815-3DD1-4237-9460-DA87068FE99E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6" tIns="45528" rIns="91056" bIns="4552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262" y="4747569"/>
            <a:ext cx="5389240" cy="3886249"/>
          </a:xfrm>
          <a:prstGeom prst="rect">
            <a:avLst/>
          </a:prstGeom>
        </p:spPr>
        <p:txBody>
          <a:bodyPr vert="horz" lIns="91056" tIns="45528" rIns="91056" bIns="4552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411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26" y="9371411"/>
            <a:ext cx="2919565" cy="494902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FF409FAC-2D5A-418D-8F03-60ACC67A2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27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055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255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0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539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05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39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54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294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endParaRPr lang="ru-RU" b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046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r>
              <a:rPr lang="ru-RU" b="0" baseline="0" dirty="0" smtClean="0"/>
              <a:t>СПАСИБО ЗА ВНИМАНИЕ</a:t>
            </a:r>
            <a:endParaRPr lang="ru-RU" b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13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88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9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49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39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21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18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560"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9FAC-2D5A-418D-8F03-60ACC67A24B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21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4689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3380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7424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2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01409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0708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015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5787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06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9411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7079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650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076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hyperlink" Target="http://wgmap.vsegei.ru/Q4115/html" TargetMode="Externa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4293038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cap="all" dirty="0" smtClean="0"/>
              <a:t>Информационно-технологическое </a:t>
            </a:r>
            <a:r>
              <a:rPr lang="ru-RU" sz="3000" b="1" cap="all" dirty="0"/>
              <a:t>обеспечение государственного геологического картографирования</a:t>
            </a:r>
            <a:endParaRPr lang="ru-RU" sz="3000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96001" y="210467"/>
            <a:ext cx="448887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>
                <a:solidFill>
                  <a:srgbClr val="232C82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5" y="1175472"/>
            <a:ext cx="11723427" cy="27296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41300"/>
          </a:effectLst>
        </p:spPr>
      </p:pic>
      <p:sp>
        <p:nvSpPr>
          <p:cNvPr id="5" name="TextBox 4"/>
          <p:cNvSpPr txBox="1"/>
          <p:nvPr/>
        </p:nvSpPr>
        <p:spPr>
          <a:xfrm>
            <a:off x="5348177" y="5908897"/>
            <a:ext cx="6843823" cy="75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endParaRPr lang="ru-RU" sz="1900" dirty="0">
              <a:solidFill>
                <a:srgbClr val="131F6B"/>
              </a:solidFill>
            </a:endParaRPr>
          </a:p>
          <a:p>
            <a:pPr algn="ctr">
              <a:lnSpc>
                <a:spcPts val="1700"/>
              </a:lnSpc>
            </a:pPr>
            <a:r>
              <a:rPr lang="ru-RU" sz="1900" b="1" i="1" dirty="0">
                <a:solidFill>
                  <a:srgbClr val="131F6B"/>
                </a:solidFill>
              </a:rPr>
              <a:t>Снежко В.В., </a:t>
            </a:r>
            <a:r>
              <a:rPr lang="ru-RU" sz="1900" i="1" dirty="0">
                <a:solidFill>
                  <a:srgbClr val="131F6B"/>
                </a:solidFill>
              </a:rPr>
              <a:t>Коваленко Е.А., Давидан Г.И., Кирейчук П.А  и др. (ФГБУ «ВСЕГЕИ»)</a:t>
            </a: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0" y="5235157"/>
            <a:ext cx="12192000" cy="1580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7"/>
          <p:cNvSpPr txBox="1"/>
          <p:nvPr/>
        </p:nvSpPr>
        <p:spPr>
          <a:xfrm>
            <a:off x="2444625" y="80125"/>
            <a:ext cx="7492764" cy="335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defRPr b="1" i="1"/>
            </a:lvl1pPr>
          </a:lstStyle>
          <a:p>
            <a:r>
              <a:rPr lang="ru-RU" dirty="0"/>
              <a:t>Технология удаленного многопользовательского </a:t>
            </a:r>
            <a:r>
              <a:rPr lang="ru-RU" dirty="0" err="1"/>
              <a:t>вэб</a:t>
            </a:r>
            <a:r>
              <a:rPr lang="ru-RU" dirty="0"/>
              <a:t>-редактирования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664" y="577516"/>
            <a:ext cx="11536588" cy="2303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92" y="648449"/>
            <a:ext cx="3687906" cy="2036853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5" name="Блок-схема: магнитный диск 4"/>
          <p:cNvSpPr/>
          <p:nvPr/>
        </p:nvSpPr>
        <p:spPr>
          <a:xfrm>
            <a:off x="3859604" y="3115960"/>
            <a:ext cx="4378053" cy="802140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VSEGEI SERVER (DB-Geology) </a:t>
            </a:r>
            <a:endParaRPr lang="ru-RU" b="1" dirty="0"/>
          </a:p>
        </p:txBody>
      </p:sp>
      <p:cxnSp>
        <p:nvCxnSpPr>
          <p:cNvPr id="7" name="Соединительная линия уступом 6"/>
          <p:cNvCxnSpPr>
            <a:stCxn id="21" idx="0"/>
            <a:endCxn id="5" idx="3"/>
          </p:cNvCxnSpPr>
          <p:nvPr/>
        </p:nvCxnSpPr>
        <p:spPr>
          <a:xfrm rot="5400000" flipH="1" flipV="1">
            <a:off x="3442713" y="2161980"/>
            <a:ext cx="849798" cy="4362038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881" y="626908"/>
            <a:ext cx="3769617" cy="2058393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07518" y="4767898"/>
            <a:ext cx="9522452" cy="1423156"/>
            <a:chOff x="469881" y="4339522"/>
            <a:chExt cx="9767279" cy="1659945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69881" y="4339522"/>
              <a:ext cx="3276286" cy="1148804"/>
              <a:chOff x="-79008" y="5516882"/>
              <a:chExt cx="3276286" cy="1176160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79008" y="5516882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181" y="5516882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2310" y="5516882"/>
                <a:ext cx="1284968" cy="1176160"/>
              </a:xfrm>
              <a:prstGeom prst="rect">
                <a:avLst/>
              </a:prstGeom>
            </p:spPr>
          </p:pic>
        </p:grpSp>
        <p:grpSp>
          <p:nvGrpSpPr>
            <p:cNvPr id="11" name="Группа 10"/>
            <p:cNvGrpSpPr/>
            <p:nvPr/>
          </p:nvGrpSpPr>
          <p:grpSpPr>
            <a:xfrm>
              <a:off x="3388141" y="4353556"/>
              <a:ext cx="3276286" cy="1148804"/>
              <a:chOff x="-362851" y="5531250"/>
              <a:chExt cx="3276286" cy="1176160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62851" y="5531250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4332" y="5531250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8467" y="5531250"/>
                <a:ext cx="1284968" cy="1176160"/>
              </a:xfrm>
              <a:prstGeom prst="rect">
                <a:avLst/>
              </a:prstGeom>
            </p:spPr>
          </p:pic>
        </p:grpSp>
        <p:grpSp>
          <p:nvGrpSpPr>
            <p:cNvPr id="12" name="Группа 11"/>
            <p:cNvGrpSpPr/>
            <p:nvPr/>
          </p:nvGrpSpPr>
          <p:grpSpPr>
            <a:xfrm>
              <a:off x="6960874" y="4850663"/>
              <a:ext cx="3276286" cy="1148804"/>
              <a:chOff x="7778" y="6040197"/>
              <a:chExt cx="3276286" cy="1176160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8" y="6040197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4968" y="6040197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9096" y="6040197"/>
                <a:ext cx="1284968" cy="1176160"/>
              </a:xfrm>
              <a:prstGeom prst="rect">
                <a:avLst/>
              </a:prstGeom>
            </p:spPr>
          </p:pic>
        </p:grpSp>
      </p:grpSp>
      <p:cxnSp>
        <p:nvCxnSpPr>
          <p:cNvPr id="23" name="Соединительная линия уступом 22"/>
          <p:cNvCxnSpPr>
            <a:stCxn id="15" idx="0"/>
            <a:endCxn id="5" idx="3"/>
          </p:cNvCxnSpPr>
          <p:nvPr/>
        </p:nvCxnSpPr>
        <p:spPr>
          <a:xfrm rot="16200000" flipV="1">
            <a:off x="6387745" y="3578986"/>
            <a:ext cx="1288026" cy="1966253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53473" y="4724113"/>
            <a:ext cx="3850438" cy="611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>
                <a:solidFill>
                  <a:srgbClr val="4B77C7"/>
                </a:solidFill>
              </a:rPr>
              <a:t>ИНТЕРНЕТ </a:t>
            </a:r>
            <a:r>
              <a:rPr lang="ru-RU" sz="1800" dirty="0" smtClean="0">
                <a:solidFill>
                  <a:srgbClr val="4B77C7"/>
                </a:solidFill>
              </a:rPr>
              <a:t>геологи ВСЕГЕИ с домашних компьютеров через свои учетные записи</a:t>
            </a:r>
            <a:endParaRPr lang="ru-RU" sz="1800" dirty="0">
              <a:solidFill>
                <a:srgbClr val="4B77C7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0587560" y="4013305"/>
            <a:ext cx="1138094" cy="1687397"/>
            <a:chOff x="10676229" y="4787667"/>
            <a:chExt cx="1138094" cy="16873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" b="9911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229" y="4787667"/>
              <a:ext cx="1138093" cy="101749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" b="9911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230" y="5457571"/>
              <a:ext cx="1138093" cy="1017493"/>
            </a:xfrm>
            <a:prstGeom prst="rect">
              <a:avLst/>
            </a:prstGeom>
          </p:spPr>
        </p:pic>
      </p:grpSp>
      <p:cxnSp>
        <p:nvCxnSpPr>
          <p:cNvPr id="28" name="Соединительная линия уступом 27"/>
          <p:cNvCxnSpPr>
            <a:endCxn id="5" idx="3"/>
          </p:cNvCxnSpPr>
          <p:nvPr/>
        </p:nvCxnSpPr>
        <p:spPr>
          <a:xfrm rot="10800000">
            <a:off x="6048632" y="3918101"/>
            <a:ext cx="4009769" cy="307097"/>
          </a:xfrm>
          <a:prstGeom prst="bentConnector2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55950" y="5752826"/>
            <a:ext cx="2856357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18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геологов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4906" y="6083656"/>
            <a:ext cx="2856357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14 </a:t>
            </a:r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геологов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69271" y="5623303"/>
            <a:ext cx="1848314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 smtClean="0">
                <a:solidFill>
                  <a:schemeClr val="accent3">
                    <a:lumMod val="75000"/>
                  </a:schemeClr>
                </a:solidFill>
              </a:rPr>
              <a:t>7 геологов</a:t>
            </a:r>
            <a:endParaRPr lang="ru-RU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33465" y="3796231"/>
            <a:ext cx="2246281" cy="2782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 smtClean="0">
                <a:solidFill>
                  <a:srgbClr val="4B77C7"/>
                </a:solidFill>
              </a:rPr>
              <a:t>ИНТЕРНЕТ РАН, МФ</a:t>
            </a:r>
            <a:endParaRPr lang="ru-RU" sz="1800" b="1" dirty="0">
              <a:solidFill>
                <a:srgbClr val="4B77C7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823" y="3151826"/>
            <a:ext cx="3540009" cy="87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rgbClr val="4472C4"/>
                </a:solidFill>
              </a:rPr>
              <a:t>35 </a:t>
            </a:r>
            <a:r>
              <a:rPr lang="ru-RU" sz="2000" b="1" i="1" dirty="0" smtClean="0">
                <a:solidFill>
                  <a:srgbClr val="4472C4"/>
                </a:solidFill>
              </a:rPr>
              <a:t>составителей в распределенном удаленном режиме</a:t>
            </a:r>
            <a:endParaRPr lang="ru-RU" sz="2000" b="1" dirty="0">
              <a:solidFill>
                <a:srgbClr val="4472C4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397" y="690097"/>
            <a:ext cx="3590235" cy="19952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9" name="Группа 38"/>
          <p:cNvGrpSpPr/>
          <p:nvPr/>
        </p:nvGrpSpPr>
        <p:grpSpPr>
          <a:xfrm>
            <a:off x="388127" y="1187029"/>
            <a:ext cx="10838702" cy="563231"/>
            <a:chOff x="388127" y="1187029"/>
            <a:chExt cx="10838702" cy="56323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88127" y="1187029"/>
              <a:ext cx="2947737" cy="563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Геологическая карта </a:t>
              </a:r>
              <a:r>
                <a:rPr lang="ru-RU" kern="50" spc="25" dirty="0">
                  <a:latin typeface="Times New Roman" panose="02020603050405020304" pitchFamily="18" charset="0"/>
                  <a:ea typeface="SimSun" panose="02010600030101010101" pitchFamily="2" charset="-122"/>
                </a:rPr>
                <a:t>России </a:t>
              </a:r>
              <a:r>
                <a:rPr lang="en-US" kern="50" spc="25" dirty="0">
                  <a:latin typeface="Times New Roman" panose="02020603050405020304" pitchFamily="18" charset="0"/>
                  <a:ea typeface="SimSun" panose="02010600030101010101" pitchFamily="2" charset="-122"/>
                </a:rPr>
                <a:t>2,5M</a:t>
              </a:r>
              <a:endParaRPr lang="ru-RU" kern="50" spc="25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408986" y="1187029"/>
              <a:ext cx="3045977" cy="563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Тектоническая карта России </a:t>
              </a:r>
              <a:r>
                <a:rPr lang="en-US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2,5M</a:t>
              </a:r>
              <a:endParaRPr lang="ru-RU" kern="50" spc="25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377211" y="1187029"/>
              <a:ext cx="2849618" cy="563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Карта Магматических формаций </a:t>
              </a:r>
              <a:r>
                <a:rPr lang="en-US" kern="50" spc="25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2,5M</a:t>
              </a:r>
              <a:endParaRPr lang="ru-RU" kern="50" spc="25" dirty="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7518" y="4554687"/>
            <a:ext cx="5210441" cy="259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 smtClean="0">
                <a:solidFill>
                  <a:srgbClr val="4B77C7"/>
                </a:solidFill>
              </a:rPr>
              <a:t>ИНТРАНЕТ </a:t>
            </a:r>
            <a:r>
              <a:rPr lang="ru-RU" sz="1800" dirty="0">
                <a:solidFill>
                  <a:srgbClr val="4B77C7"/>
                </a:solidFill>
              </a:rPr>
              <a:t>геологи ВСЕГЕИ с </a:t>
            </a:r>
            <a:r>
              <a:rPr lang="ru-RU" sz="1800" dirty="0" smtClean="0">
                <a:solidFill>
                  <a:srgbClr val="4B77C7"/>
                </a:solidFill>
              </a:rPr>
              <a:t>рабочих компьютеров</a:t>
            </a:r>
            <a:endParaRPr lang="ru-RU" sz="1800" dirty="0">
              <a:solidFill>
                <a:srgbClr val="4B77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235157"/>
            <a:ext cx="12192000" cy="1580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093" y="479056"/>
            <a:ext cx="6552885" cy="56225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80" y="599376"/>
            <a:ext cx="4734036" cy="30916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880" y="3811304"/>
            <a:ext cx="4734036" cy="30010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35904" y="6200568"/>
            <a:ext cx="2586791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just">
              <a:lnSpc>
                <a:spcPts val="1600"/>
              </a:lnSpc>
            </a:pP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СЛ </a:t>
            </a:r>
            <a:r>
              <a:rPr lang="ru-RU" b="0" i="1" dirty="0" err="1" smtClean="0">
                <a:solidFill>
                  <a:schemeClr val="accent6">
                    <a:lumMod val="50000"/>
                  </a:schemeClr>
                </a:solidFill>
                <a:effectLst/>
              </a:rPr>
              <a:t>Алдано</a:t>
            </a:r>
            <a:r>
              <a:rPr lang="ru-RU" b="0" i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-Забайкальской серии ГК-1000/3 (2009 г.), </a:t>
            </a:r>
            <a:endParaRPr lang="ru-RU" sz="1400" b="0" i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0" y="561078"/>
            <a:ext cx="3092733" cy="571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0" dirty="0" smtClean="0"/>
              <a:t>технология </a:t>
            </a:r>
            <a:r>
              <a:rPr lang="ru-RU" sz="1600" b="0" dirty="0"/>
              <a:t>ведения интегрированного информационного массива </a:t>
            </a:r>
            <a:r>
              <a:rPr lang="ru-RU" sz="1600" b="0" dirty="0" err="1"/>
              <a:t>картируемых</a:t>
            </a:r>
            <a:r>
              <a:rPr lang="ru-RU" sz="1600" b="0" dirty="0"/>
              <a:t> подразделений, полистных и серийных легенд ГК-1000/3 и ГК-200/2, схем районирования и корреляции; алгоритмов для графического </a:t>
            </a:r>
            <a:r>
              <a:rPr lang="ru-RU" sz="1600" b="0" dirty="0" smtClean="0"/>
              <a:t>редактирования, </a:t>
            </a:r>
            <a:r>
              <a:rPr lang="ru-RU" sz="1600" b="0" dirty="0"/>
              <a:t>инструментов для увязки геологических подразделений с региональными стратиграфическими </a:t>
            </a:r>
            <a:r>
              <a:rPr lang="ru-RU" sz="1600" b="0" dirty="0" smtClean="0"/>
              <a:t>шкалами;  </a:t>
            </a:r>
            <a:endParaRPr lang="ru-RU" sz="1600" b="0" dirty="0"/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0" dirty="0" smtClean="0"/>
              <a:t>механизмов </a:t>
            </a:r>
            <a:r>
              <a:rPr lang="ru-RU" sz="1600" b="0" dirty="0"/>
              <a:t>увязки описаний </a:t>
            </a:r>
            <a:r>
              <a:rPr lang="ru-RU" sz="1600" b="0" dirty="0" err="1"/>
              <a:t>картируемых</a:t>
            </a:r>
            <a:r>
              <a:rPr lang="ru-RU" sz="1600" b="0" dirty="0"/>
              <a:t> подразделений с материалами электронного стратиграфического словаря, базой данных геохронологических </a:t>
            </a:r>
            <a:r>
              <a:rPr lang="ru-RU" sz="1600" b="0" dirty="0" smtClean="0"/>
              <a:t>определений; </a:t>
            </a:r>
            <a:endParaRPr lang="ru-RU" sz="16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8521"/>
            <a:ext cx="121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ru-RU" sz="1800" b="1" i="1" dirty="0" err="1" smtClean="0">
                <a:solidFill>
                  <a:schemeClr val="tx1"/>
                </a:solidFill>
              </a:rPr>
              <a:t>Вэб</a:t>
            </a:r>
            <a:r>
              <a:rPr lang="ru-RU" sz="1800" b="1" i="1" dirty="0" smtClean="0">
                <a:solidFill>
                  <a:schemeClr val="tx1"/>
                </a:solidFill>
              </a:rPr>
              <a:t>-технология </a:t>
            </a:r>
            <a:r>
              <a:rPr lang="ru-RU" sz="1800" b="1" i="1" dirty="0">
                <a:solidFill>
                  <a:schemeClr val="tx1"/>
                </a:solidFill>
              </a:rPr>
              <a:t>ведения и актуализации цифровых материалов серийных и полистных легенд ГК-1000/3 и ГК-200/2</a:t>
            </a:r>
          </a:p>
        </p:txBody>
      </p:sp>
    </p:spTree>
    <p:extLst>
      <p:ext uri="{BB962C8B-B14F-4D97-AF65-F5344CB8AC3E}">
        <p14:creationId xmlns:p14="http://schemas.microsoft.com/office/powerpoint/2010/main" val="31097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235157"/>
            <a:ext cx="12192000" cy="1580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4" descr="image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972" y="1221023"/>
            <a:ext cx="5304061" cy="29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8" t="-227" r="20887" b="13764"/>
          <a:stretch/>
        </p:blipFill>
        <p:spPr>
          <a:xfrm>
            <a:off x="228602" y="656144"/>
            <a:ext cx="5980812" cy="3937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07" y="5035296"/>
            <a:ext cx="3091773" cy="26977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480" y="5035296"/>
            <a:ext cx="2891934" cy="28951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915106" y="1511079"/>
            <a:ext cx="208948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15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Расширение схемы ВСЕГЕИ по рекомендациям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DDE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-9150"/>
            <a:ext cx="12192000" cy="5652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85000"/>
              </a:lnSpc>
            </a:pPr>
            <a:r>
              <a:rPr lang="ru-RU" b="1" i="1" dirty="0" smtClean="0"/>
              <a:t>Геохронологический атлас-справочник (БД и интерактивная карта) основных структурно-вещественных комплексов России</a:t>
            </a:r>
            <a:endParaRPr lang="ru-RU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8602" y="4702867"/>
            <a:ext cx="5980812" cy="28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ts val="1600"/>
              </a:lnSpc>
            </a:pP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</a:rPr>
              <a:t>Интерфейсы ввода и редактирования различных видов аналитически определений </a:t>
            </a:r>
            <a:endParaRPr lang="ru-RU" sz="1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02711" y="3735942"/>
            <a:ext cx="3112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16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Желтые таблицы – рекомендации международного проекта </a:t>
            </a: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DeepTimeDigitalEarth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(DDE)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43340" y="4920479"/>
            <a:ext cx="49156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1800"/>
              </a:lnSpc>
            </a:pPr>
            <a:r>
              <a:rPr lang="ru-RU" altLang="ru-RU" sz="16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База данных расширена для ввода результатов:</a:t>
            </a:r>
          </a:p>
          <a:p>
            <a:pPr marL="285750" indent="-285750" defTabSz="9144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минералогических анализов, </a:t>
            </a:r>
          </a:p>
          <a:p>
            <a:pPr marL="285750" indent="-285750" defTabSz="9144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гранулометрических анализов, </a:t>
            </a:r>
          </a:p>
          <a:p>
            <a:pPr marL="285750" indent="-285750" defTabSz="9144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геохимических анализов (все элементы) </a:t>
            </a:r>
            <a:r>
              <a:rPr lang="ru-RU" altLang="ru-RU" sz="1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ru-RU" altLang="ru-RU" sz="1600" dirty="0" smtClean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defTabSz="9144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петрохимических анализов, </a:t>
            </a:r>
          </a:p>
          <a:p>
            <a:pPr marL="285750" indent="-285750" defTabSz="9144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altLang="ru-RU" sz="1600" dirty="0" err="1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микрозондовых</a:t>
            </a:r>
            <a:r>
              <a:rPr lang="ru-RU" altLang="ru-RU" sz="16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анализов, </a:t>
            </a:r>
          </a:p>
          <a:p>
            <a:pPr marL="285750" indent="-285750" defTabSz="9144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altLang="ru-RU" sz="16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изотопных анализов</a:t>
            </a:r>
            <a:endParaRPr lang="ru-RU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41231" y="767741"/>
            <a:ext cx="3834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определений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</a:rPr>
              <a:t>-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8387, образцов - 6708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1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978"/>
            <a:ext cx="12192000" cy="32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85000"/>
              </a:lnSpc>
            </a:pPr>
            <a:r>
              <a:rPr lang="ru-RU" b="1" i="1" dirty="0"/>
              <a:t>Информационный ресурс «Интерактивная карта и БД </a:t>
            </a:r>
            <a:r>
              <a:rPr lang="ru-RU" altLang="ru-RU" b="1" i="1" dirty="0"/>
              <a:t>размещения стратотипов»</a:t>
            </a:r>
            <a:endParaRPr lang="ru-RU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90" y="518834"/>
            <a:ext cx="6661694" cy="3214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48" y="4150563"/>
            <a:ext cx="4006515" cy="2647282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336" y="4150563"/>
            <a:ext cx="3910251" cy="2647282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061" y="4150563"/>
            <a:ext cx="3876134" cy="2647282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57685" y="3794891"/>
            <a:ext cx="11076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Стратотип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аминовской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свиты, расширенное описание в «Электронном словаре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картируемых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стратиграфических подразделений России»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853" y="1068177"/>
            <a:ext cx="4871318" cy="26651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592168" y="650950"/>
            <a:ext cx="4740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Стратотип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аминовской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свиты, лист ГК-200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L-37-XXXV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9390" y="650950"/>
            <a:ext cx="17967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6267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5865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209" y="674375"/>
            <a:ext cx="6148081" cy="420598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225458"/>
              </p:ext>
            </p:extLst>
          </p:nvPr>
        </p:nvGraphicFramePr>
        <p:xfrm>
          <a:off x="8814314" y="696403"/>
          <a:ext cx="3281807" cy="6161601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548522">
                  <a:extLst>
                    <a:ext uri="{9D8B030D-6E8A-4147-A177-3AD203B41FA5}">
                      <a16:colId xmlns:a16="http://schemas.microsoft.com/office/drawing/2014/main" val="994237315"/>
                    </a:ext>
                  </a:extLst>
                </a:gridCol>
                <a:gridCol w="1783829">
                  <a:extLst>
                    <a:ext uri="{9D8B030D-6E8A-4147-A177-3AD203B41FA5}">
                      <a16:colId xmlns:a16="http://schemas.microsoft.com/office/drawing/2014/main" val="2498253020"/>
                    </a:ext>
                  </a:extLst>
                </a:gridCol>
                <a:gridCol w="949456">
                  <a:extLst>
                    <a:ext uri="{9D8B030D-6E8A-4147-A177-3AD203B41FA5}">
                      <a16:colId xmlns:a16="http://schemas.microsoft.com/office/drawing/2014/main" val="3877767555"/>
                    </a:ext>
                  </a:extLst>
                </a:gridCol>
              </a:tblGrid>
              <a:tr h="319432">
                <a:tc rowSpan="14">
                  <a:txBody>
                    <a:bodyPr/>
                    <a:lstStyle/>
                    <a:p>
                      <a:pPr marL="71755" marR="71755"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71755" marR="71755"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ГОСГЕОЛКАРТА,,,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Маршрут</a:t>
                      </a:r>
                    </a:p>
                  </a:txBody>
                  <a:tcPr marL="58941" marR="589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23 896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941" marR="58941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444832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Маршрутная точка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96 690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2139742950"/>
                  </a:ext>
                </a:extLst>
              </a:tr>
              <a:tr h="391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Внемаршрутная</a:t>
                      </a:r>
                      <a:r>
                        <a:rPr lang="ru-RU" sz="1100" dirty="0">
                          <a:effectLst/>
                        </a:rPr>
                        <a:t> точка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706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2421448818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КАНАВА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1986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1447908194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ШУРФ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2156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2078213944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КАРЬЕР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879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661614654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ЗАКОПУШКА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2308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1125779800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РАСЧИСТКА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1561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1858675007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ВЫЕМКА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242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2665831766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ТРАНШЕЯ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20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749680615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ШТОЛЬНЯ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4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3316237339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ШАХТА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3883953863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Скважина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15993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2965141727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Проба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56432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3029729188"/>
                  </a:ext>
                </a:extLst>
              </a:tr>
              <a:tr h="319432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71755" marR="71755"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МДО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Рейс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205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3891164722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Забор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8795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1076078371"/>
                  </a:ext>
                </a:extLst>
              </a:tr>
              <a:tr h="319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Проба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10 487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2213965945"/>
                  </a:ext>
                </a:extLst>
              </a:tr>
              <a:tr h="319432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71755" marR="71755" algn="ctr">
                        <a:lnSpc>
                          <a:spcPct val="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ГХО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Массив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+mn-lt"/>
                          <a:ea typeface="+mn-ea"/>
                        </a:rPr>
                        <a:t>546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1851058208"/>
                  </a:ext>
                </a:extLst>
              </a:tr>
              <a:tr h="3401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Пробы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1 087 297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8941" marR="58941" marT="0" marB="0"/>
                </a:tc>
                <a:extLst>
                  <a:ext uri="{0D108BD9-81ED-4DB2-BD59-A6C34878D82A}">
                    <a16:rowId xmlns:a16="http://schemas.microsoft.com/office/drawing/2014/main" val="361704881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2" r="30345"/>
          <a:stretch/>
        </p:blipFill>
        <p:spPr>
          <a:xfrm>
            <a:off x="2589209" y="4918497"/>
            <a:ext cx="6148081" cy="4506088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6399"/>
            <a:ext cx="2464509" cy="4060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7237"/>
            <a:ext cx="2396954" cy="21007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51488"/>
            <a:ext cx="12192000" cy="5632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85000"/>
              </a:lnSpc>
            </a:pPr>
            <a:r>
              <a:rPr lang="ru-RU" b="1" i="1" dirty="0"/>
              <a:t>И</a:t>
            </a:r>
            <a:r>
              <a:rPr lang="ru-RU" b="1" i="1" dirty="0" smtClean="0"/>
              <a:t>нформационный ресурс  первичных </a:t>
            </a:r>
            <a:r>
              <a:rPr lang="ru-RU" b="1" i="1" dirty="0"/>
              <a:t>геологических и геохимических данных ГК-200/2 - ГК-1000/3 </a:t>
            </a:r>
            <a:endParaRPr lang="ru-RU" b="1" i="1" dirty="0" smtClean="0"/>
          </a:p>
          <a:p>
            <a:pPr defTabSz="914400">
              <a:lnSpc>
                <a:spcPct val="85000"/>
              </a:lnSpc>
            </a:pPr>
            <a:r>
              <a:rPr lang="ru-RU" b="1" i="1" dirty="0" smtClean="0"/>
              <a:t>(</a:t>
            </a:r>
            <a:r>
              <a:rPr lang="ru-RU" b="1" i="1" dirty="0"/>
              <a:t>Карта фактического материала).</a:t>
            </a:r>
          </a:p>
        </p:txBody>
      </p:sp>
    </p:spTree>
    <p:extLst>
      <p:ext uri="{BB962C8B-B14F-4D97-AF65-F5344CB8AC3E}">
        <p14:creationId xmlns:p14="http://schemas.microsoft.com/office/powerpoint/2010/main" val="42035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-27296" y="6285939"/>
            <a:ext cx="12219296" cy="828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" name="Группа 71"/>
          <p:cNvGrpSpPr/>
          <p:nvPr/>
        </p:nvGrpSpPr>
        <p:grpSpPr>
          <a:xfrm>
            <a:off x="-1184842" y="1332552"/>
            <a:ext cx="8330612" cy="5128444"/>
            <a:chOff x="-1184842" y="1332552"/>
            <a:chExt cx="8330612" cy="5128444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1714253885"/>
                </p:ext>
              </p:extLst>
            </p:nvPr>
          </p:nvGraphicFramePr>
          <p:xfrm>
            <a:off x="-1184842" y="1332552"/>
            <a:ext cx="8330612" cy="51284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" name="Прямоугольник 1"/>
            <p:cNvSpPr/>
            <p:nvPr/>
          </p:nvSpPr>
          <p:spPr>
            <a:xfrm>
              <a:off x="-27296" y="2123004"/>
              <a:ext cx="2656936" cy="23146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Единая геолого-картографическая модель </a:t>
              </a:r>
            </a:p>
            <a:p>
              <a:pPr algn="ctr"/>
              <a:r>
                <a:rPr lang="ru-RU" sz="2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(ЕГКМ)</a:t>
              </a:r>
              <a:endPara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417" y="1509335"/>
            <a:ext cx="2981053" cy="3457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1304" y="1967642"/>
            <a:ext cx="1743075" cy="9525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115517" y="1682271"/>
            <a:ext cx="2482616" cy="44290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Из </a:t>
            </a:r>
            <a:r>
              <a:rPr lang="ru-RU" sz="1400" dirty="0" err="1" smtClean="0">
                <a:solidFill>
                  <a:schemeClr val="tx1"/>
                </a:solidFill>
              </a:rPr>
              <a:t>Госзадания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«Доступ к данным на основе согласованных </a:t>
            </a:r>
            <a:r>
              <a:rPr lang="ru-RU" sz="1400" dirty="0">
                <a:solidFill>
                  <a:schemeClr val="tx1"/>
                </a:solidFill>
              </a:rPr>
              <a:t>с ФГБУ «</a:t>
            </a:r>
            <a:r>
              <a:rPr lang="ru-RU" sz="1400" dirty="0" err="1">
                <a:solidFill>
                  <a:schemeClr val="tx1"/>
                </a:solidFill>
              </a:rPr>
              <a:t>Росгеолфонд</a:t>
            </a:r>
            <a:r>
              <a:rPr lang="ru-RU" sz="1400" dirty="0">
                <a:solidFill>
                  <a:schemeClr val="tx1"/>
                </a:solidFill>
              </a:rPr>
              <a:t>» (в части взаимодействия с ФГИС ЕФГИ) протоколов обмена с возможностью санкционированного использования материалов по информационно - телекоммуникационной сети "Интернет" посредством сервисов автоматизированного представления данных в структурированном машиночитаемом </a:t>
            </a:r>
            <a:r>
              <a:rPr lang="ru-RU" sz="1400" dirty="0" smtClean="0">
                <a:solidFill>
                  <a:schemeClr val="tx1"/>
                </a:solidFill>
              </a:rPr>
              <a:t>виде»</a:t>
            </a:r>
            <a:endParaRPr lang="ru-RU" sz="1400" dirty="0">
              <a:solidFill>
                <a:schemeClr val="tx1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 flipH="1">
            <a:off x="8639285" y="1448944"/>
            <a:ext cx="288261" cy="4895660"/>
            <a:chOff x="8057065" y="345057"/>
            <a:chExt cx="483086" cy="5714989"/>
          </a:xfrm>
        </p:grpSpPr>
        <p:sp>
          <p:nvSpPr>
            <p:cNvPr id="19" name="Стрелка вправо 18"/>
            <p:cNvSpPr/>
            <p:nvPr/>
          </p:nvSpPr>
          <p:spPr>
            <a:xfrm>
              <a:off x="8057072" y="345057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8057071" y="974785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трелка вправо 20"/>
            <p:cNvSpPr/>
            <p:nvPr/>
          </p:nvSpPr>
          <p:spPr>
            <a:xfrm>
              <a:off x="8057070" y="1604513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8057069" y="2126411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8057068" y="2756139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трелка вправо 23"/>
            <p:cNvSpPr/>
            <p:nvPr/>
          </p:nvSpPr>
          <p:spPr>
            <a:xfrm>
              <a:off x="8057068" y="3381554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трелка вправо 24"/>
            <p:cNvSpPr/>
            <p:nvPr/>
          </p:nvSpPr>
          <p:spPr>
            <a:xfrm>
              <a:off x="8057068" y="4015595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трелка вправо 25"/>
            <p:cNvSpPr/>
            <p:nvPr/>
          </p:nvSpPr>
          <p:spPr>
            <a:xfrm>
              <a:off x="8057067" y="4567684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трелка вправо 26"/>
            <p:cNvSpPr/>
            <p:nvPr/>
          </p:nvSpPr>
          <p:spPr>
            <a:xfrm>
              <a:off x="8057066" y="5240541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трелка вправо 27"/>
            <p:cNvSpPr/>
            <p:nvPr/>
          </p:nvSpPr>
          <p:spPr>
            <a:xfrm>
              <a:off x="8057065" y="5844386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2432071" y="20426"/>
            <a:ext cx="7471053" cy="4561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</a:rPr>
              <a:t>Госкадастр</a:t>
            </a:r>
            <a:r>
              <a:rPr lang="ru-RU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err="1">
                <a:solidFill>
                  <a:schemeClr val="tx1"/>
                </a:solidFill>
              </a:rPr>
              <a:t>Г</a:t>
            </a:r>
            <a:r>
              <a:rPr lang="ru-RU" sz="1600" dirty="0" err="1" smtClean="0">
                <a:solidFill>
                  <a:schemeClr val="tx1"/>
                </a:solidFill>
              </a:rPr>
              <a:t>осбаланс</a:t>
            </a:r>
            <a:r>
              <a:rPr lang="ru-RU" sz="1600" dirty="0" smtClean="0">
                <a:solidFill>
                  <a:schemeClr val="tx1"/>
                </a:solidFill>
              </a:rPr>
              <a:t>, Ресурсы высоких категорий, Изученность, Скважины и др.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36" name="Соединительная линия уступом 35"/>
          <p:cNvCxnSpPr>
            <a:stCxn id="29" idx="3"/>
            <a:endCxn id="55" idx="0"/>
          </p:cNvCxnSpPr>
          <p:nvPr/>
        </p:nvCxnSpPr>
        <p:spPr>
          <a:xfrm>
            <a:off x="9903124" y="248486"/>
            <a:ext cx="819819" cy="620573"/>
          </a:xfrm>
          <a:prstGeom prst="bentConnector2">
            <a:avLst/>
          </a:prstGeom>
          <a:ln w="19050">
            <a:solidFill>
              <a:srgbClr val="335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9" idx="1"/>
            <a:endCxn id="34" idx="0"/>
          </p:cNvCxnSpPr>
          <p:nvPr/>
        </p:nvCxnSpPr>
        <p:spPr>
          <a:xfrm rot="10800000" flipV="1">
            <a:off x="1472189" y="248486"/>
            <a:ext cx="959883" cy="665914"/>
          </a:xfrm>
          <a:prstGeom prst="bentConnector2">
            <a:avLst/>
          </a:prstGeom>
          <a:ln w="19050">
            <a:solidFill>
              <a:srgbClr val="33588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103" y="914400"/>
            <a:ext cx="1170170" cy="39386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912" y="869059"/>
            <a:ext cx="2170062" cy="420351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5510114" y="1448538"/>
            <a:ext cx="288261" cy="4895660"/>
            <a:chOff x="8057065" y="345057"/>
            <a:chExt cx="483086" cy="5714989"/>
          </a:xfrm>
        </p:grpSpPr>
        <p:sp>
          <p:nvSpPr>
            <p:cNvPr id="62" name="Стрелка вправо 61"/>
            <p:cNvSpPr/>
            <p:nvPr/>
          </p:nvSpPr>
          <p:spPr>
            <a:xfrm>
              <a:off x="8057072" y="345057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 вправо 62"/>
            <p:cNvSpPr/>
            <p:nvPr/>
          </p:nvSpPr>
          <p:spPr>
            <a:xfrm>
              <a:off x="8057071" y="974785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Стрелка вправо 63"/>
            <p:cNvSpPr/>
            <p:nvPr/>
          </p:nvSpPr>
          <p:spPr>
            <a:xfrm>
              <a:off x="8057070" y="1604513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Стрелка вправо 64"/>
            <p:cNvSpPr/>
            <p:nvPr/>
          </p:nvSpPr>
          <p:spPr>
            <a:xfrm>
              <a:off x="8057069" y="2126411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трелка вправо 65"/>
            <p:cNvSpPr/>
            <p:nvPr/>
          </p:nvSpPr>
          <p:spPr>
            <a:xfrm>
              <a:off x="8057068" y="2756139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Стрелка вправо 66"/>
            <p:cNvSpPr/>
            <p:nvPr/>
          </p:nvSpPr>
          <p:spPr>
            <a:xfrm>
              <a:off x="8057068" y="3381554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Стрелка вправо 67"/>
            <p:cNvSpPr/>
            <p:nvPr/>
          </p:nvSpPr>
          <p:spPr>
            <a:xfrm>
              <a:off x="8057068" y="4015595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Стрелка вправо 68"/>
            <p:cNvSpPr/>
            <p:nvPr/>
          </p:nvSpPr>
          <p:spPr>
            <a:xfrm>
              <a:off x="8057067" y="4567684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Стрелка вправо 69"/>
            <p:cNvSpPr/>
            <p:nvPr/>
          </p:nvSpPr>
          <p:spPr>
            <a:xfrm>
              <a:off x="8057066" y="5240541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Стрелка вправо 70"/>
            <p:cNvSpPr/>
            <p:nvPr/>
          </p:nvSpPr>
          <p:spPr>
            <a:xfrm>
              <a:off x="8057065" y="5844386"/>
              <a:ext cx="483079" cy="215660"/>
            </a:xfrm>
            <a:prstGeom prst="rightArrow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5578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D1D89732-4943-43A9-9159-1AABEB816FD1" descr="D1D89732-4943-43A9-9159-1AABEB816FD1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300079" y="-3331029"/>
            <a:ext cx="19938393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0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/>
          <p:cNvGrpSpPr/>
          <p:nvPr/>
        </p:nvGrpSpPr>
        <p:grpSpPr>
          <a:xfrm>
            <a:off x="4113643" y="3925758"/>
            <a:ext cx="5591518" cy="1195564"/>
            <a:chOff x="3281726" y="5103045"/>
            <a:chExt cx="4152234" cy="1183209"/>
          </a:xfrm>
        </p:grpSpPr>
        <p:cxnSp>
          <p:nvCxnSpPr>
            <p:cNvPr id="99" name="Прямая соединительная линия 98"/>
            <p:cNvCxnSpPr/>
            <p:nvPr/>
          </p:nvCxnSpPr>
          <p:spPr>
            <a:xfrm>
              <a:off x="7433960" y="5103045"/>
              <a:ext cx="0" cy="9572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3281726" y="5103045"/>
              <a:ext cx="1724" cy="11832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1964555" y="7932643"/>
            <a:ext cx="825284" cy="569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269573" y="7932643"/>
            <a:ext cx="825284" cy="5695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2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92717" y="7932643"/>
            <a:ext cx="825284" cy="5695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3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649277" y="7932643"/>
            <a:ext cx="825284" cy="5695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4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025090" y="7932643"/>
            <a:ext cx="825284" cy="56956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6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380495" y="7932643"/>
            <a:ext cx="825284" cy="5695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7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1964555" y="7015298"/>
            <a:ext cx="8352929" cy="562008"/>
            <a:chOff x="728421" y="4547332"/>
            <a:chExt cx="11137238" cy="749344"/>
          </a:xfrm>
        </p:grpSpPr>
        <p:sp>
          <p:nvSpPr>
            <p:cNvPr id="14" name="Rectangle 9"/>
            <p:cNvSpPr txBox="1">
              <a:spLocks noChangeArrowheads="1"/>
            </p:cNvSpPr>
            <p:nvPr/>
          </p:nvSpPr>
          <p:spPr bwMode="auto">
            <a:xfrm>
              <a:off x="728421" y="4547332"/>
              <a:ext cx="1304196" cy="74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ctr">
                <a:defRPr sz="1100">
                  <a:solidFill>
                    <a:srgbClr val="CCFFCC"/>
                  </a:solidFill>
                </a:defRPr>
              </a:lvl1pPr>
            </a:lstStyle>
            <a:p>
              <a:pPr algn="l"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Организация исполнитель</a:t>
              </a:r>
              <a:endParaRPr lang="en-US" sz="1050" i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9"/>
            <p:cNvSpPr txBox="1">
              <a:spLocks noChangeArrowheads="1"/>
            </p:cNvSpPr>
            <p:nvPr/>
          </p:nvSpPr>
          <p:spPr bwMode="auto">
            <a:xfrm>
              <a:off x="2375296" y="4547332"/>
              <a:ext cx="1304196" cy="74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ctr">
                <a:defRPr sz="1100">
                  <a:solidFill>
                    <a:srgbClr val="CCFFCC"/>
                  </a:solidFill>
                </a:defRPr>
              </a:lvl1pPr>
            </a:lstStyle>
            <a:p>
              <a:pPr algn="l"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Организация исполнитель</a:t>
              </a:r>
              <a:endParaRPr lang="en-US" sz="1050" i="1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9"/>
            <p:cNvSpPr txBox="1">
              <a:spLocks noChangeArrowheads="1"/>
            </p:cNvSpPr>
            <p:nvPr/>
          </p:nvSpPr>
          <p:spPr bwMode="auto">
            <a:xfrm>
              <a:off x="4017898" y="4547332"/>
              <a:ext cx="1304196" cy="74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ctr">
                <a:defRPr sz="1100">
                  <a:solidFill>
                    <a:srgbClr val="CCFFCC"/>
                  </a:solidFill>
                </a:defRPr>
              </a:lvl1pPr>
            </a:lstStyle>
            <a:p>
              <a:pPr algn="l"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Организация исполнитель</a:t>
              </a:r>
              <a:endParaRPr lang="en-US" sz="1050" i="1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9"/>
            <p:cNvSpPr txBox="1">
              <a:spLocks noChangeArrowheads="1"/>
            </p:cNvSpPr>
            <p:nvPr/>
          </p:nvSpPr>
          <p:spPr bwMode="auto">
            <a:xfrm>
              <a:off x="5637821" y="4547332"/>
              <a:ext cx="1103942" cy="74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ctr">
                <a:defRPr sz="1100">
                  <a:solidFill>
                    <a:srgbClr val="CCFFCC"/>
                  </a:solidFill>
                </a:defRPr>
              </a:lvl1pPr>
            </a:lstStyle>
            <a:p>
              <a:pPr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ВСЕГЕИ</a:t>
              </a:r>
              <a:endParaRPr lang="en-US" sz="1050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9"/>
            <p:cNvSpPr txBox="1">
              <a:spLocks noChangeArrowheads="1"/>
            </p:cNvSpPr>
            <p:nvPr/>
          </p:nvSpPr>
          <p:spPr bwMode="auto">
            <a:xfrm>
              <a:off x="7183465" y="4547332"/>
              <a:ext cx="1304196" cy="74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ctr">
                <a:defRPr sz="1100">
                  <a:solidFill>
                    <a:srgbClr val="CCFFCC"/>
                  </a:solidFill>
                </a:defRPr>
              </a:lvl1pPr>
            </a:lstStyle>
            <a:p>
              <a:pPr algn="l"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Организация исполнитель</a:t>
              </a:r>
              <a:endParaRPr lang="en-US" sz="1050" i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9"/>
            <p:cNvSpPr txBox="1">
              <a:spLocks noChangeArrowheads="1"/>
            </p:cNvSpPr>
            <p:nvPr/>
          </p:nvSpPr>
          <p:spPr bwMode="auto">
            <a:xfrm>
              <a:off x="8803388" y="4547332"/>
              <a:ext cx="1106126" cy="74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ctr">
                <a:defRPr sz="1100">
                  <a:solidFill>
                    <a:srgbClr val="CCFFCC"/>
                  </a:solidFill>
                </a:defRPr>
              </a:lvl1pPr>
            </a:lstStyle>
            <a:p>
              <a:pPr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ВСЕГЕИ</a:t>
              </a:r>
              <a:endParaRPr lang="en-US" sz="1050" i="1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9"/>
            <p:cNvSpPr txBox="1">
              <a:spLocks noChangeArrowheads="1"/>
            </p:cNvSpPr>
            <p:nvPr/>
          </p:nvSpPr>
          <p:spPr bwMode="auto">
            <a:xfrm>
              <a:off x="10549286" y="4547332"/>
              <a:ext cx="1316373" cy="749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ctr">
                <a:defRPr sz="1100">
                  <a:solidFill>
                    <a:srgbClr val="CCFFCC"/>
                  </a:solidFill>
                </a:defRPr>
              </a:lvl1pPr>
            </a:lstStyle>
            <a:p>
              <a:pPr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ВСЕГЕИ</a:t>
              </a:r>
            </a:p>
            <a:p>
              <a:pPr>
                <a:lnSpc>
                  <a:spcPts val="1425"/>
                </a:lnSpc>
              </a:pPr>
              <a:r>
                <a:rPr lang="ru-RU" sz="1050" i="1" dirty="0">
                  <a:solidFill>
                    <a:schemeClr val="tx1"/>
                  </a:solidFill>
                </a:rPr>
                <a:t>Росгеолфонд</a:t>
              </a:r>
              <a:endParaRPr lang="en-US" sz="105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3165" y="1182104"/>
            <a:ext cx="12025423" cy="1565204"/>
            <a:chOff x="0" y="1182104"/>
            <a:chExt cx="12025423" cy="1565204"/>
          </a:xfrm>
        </p:grpSpPr>
        <p:cxnSp>
          <p:nvCxnSpPr>
            <p:cNvPr id="6" name="Прямая со стрелкой 5"/>
            <p:cNvCxnSpPr/>
            <p:nvPr/>
          </p:nvCxnSpPr>
          <p:spPr>
            <a:xfrm flipV="1">
              <a:off x="0" y="1898484"/>
              <a:ext cx="12025423" cy="25611"/>
            </a:xfrm>
            <a:prstGeom prst="straightConnector1">
              <a:avLst/>
            </a:prstGeom>
            <a:ln w="762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5">
                      <a:lumMod val="75000"/>
                    </a:schemeClr>
                  </a:gs>
                </a:gsLst>
                <a:lin ang="0" scaled="1"/>
                <a:tileRect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Овал 45"/>
            <p:cNvSpPr/>
            <p:nvPr/>
          </p:nvSpPr>
          <p:spPr>
            <a:xfrm>
              <a:off x="4136433" y="1182104"/>
              <a:ext cx="1605044" cy="1565204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25"/>
                </a:lnSpc>
              </a:pP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Камеральные </a:t>
              </a:r>
              <a:r>
                <a:rPr lang="ru-RU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работы</a:t>
              </a:r>
              <a:endPara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6053715" y="1182104"/>
              <a:ext cx="1605044" cy="1565204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25"/>
                </a:lnSpc>
              </a:pPr>
              <a:r>
                <a:rPr lang="ru-RU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Приемка </a:t>
              </a: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НРС</a:t>
              </a:r>
              <a:endPara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lnSpc>
                  <a:spcPts val="1425"/>
                </a:lnSpc>
              </a:pPr>
              <a:endPara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>
              <a:off x="7970997" y="1182104"/>
              <a:ext cx="1605044" cy="1565204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25"/>
                </a:lnSpc>
              </a:pP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Издание</a:t>
              </a:r>
              <a:endPara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>
              <a:off x="9888280" y="1182104"/>
              <a:ext cx="1605044" cy="1565204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25"/>
                </a:lnSpc>
              </a:pP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Использование, ЕФГИ</a:t>
              </a:r>
              <a:endPara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2219151" y="1182104"/>
              <a:ext cx="1605044" cy="1565204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425"/>
                </a:lnSpc>
              </a:pP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Полевые </a:t>
              </a:r>
            </a:p>
            <a:p>
              <a:pPr algn="ctr">
                <a:lnSpc>
                  <a:spcPts val="1425"/>
                </a:lnSpc>
              </a:pP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работы</a:t>
              </a:r>
              <a:endPara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301869" y="1182104"/>
              <a:ext cx="1605044" cy="1565204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7675">
                <a:lnSpc>
                  <a:spcPts val="1425"/>
                </a:lnSpc>
              </a:pPr>
              <a:r>
                <a:rPr lang="ru-RU" sz="15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Подготови</a:t>
              </a:r>
              <a:r>
                <a:rPr lang="ru-RU" sz="15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тельный </a:t>
              </a:r>
              <a:r>
                <a:rPr lang="ru-RU" sz="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этап</a:t>
              </a:r>
              <a:endPara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7" name="Rectangle 9"/>
          <p:cNvSpPr txBox="1">
            <a:spLocks noChangeArrowheads="1"/>
          </p:cNvSpPr>
          <p:nvPr/>
        </p:nvSpPr>
        <p:spPr bwMode="auto">
          <a:xfrm>
            <a:off x="4688300" y="4312461"/>
            <a:ext cx="4138384" cy="5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2000" dirty="0">
                <a:solidFill>
                  <a:srgbClr val="0070C0"/>
                </a:solidFill>
              </a:rPr>
              <a:t>3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  <a:r>
              <a:rPr lang="en-US" sz="2000" dirty="0" err="1">
                <a:solidFill>
                  <a:srgbClr val="0070C0"/>
                </a:solidFill>
              </a:rPr>
              <a:t>Mapinspector</a:t>
            </a:r>
            <a:r>
              <a:rPr lang="ru-RU" sz="2000" dirty="0">
                <a:solidFill>
                  <a:srgbClr val="0070C0"/>
                </a:solidFill>
              </a:rPr>
              <a:t> - </a:t>
            </a:r>
            <a:r>
              <a:rPr lang="en-US" sz="2000" dirty="0" err="1">
                <a:solidFill>
                  <a:srgbClr val="0070C0"/>
                </a:solidFill>
              </a:rPr>
              <a:t>BPGDinspector</a:t>
            </a:r>
            <a:endParaRPr lang="en-US" sz="2000" dirty="0">
              <a:solidFill>
                <a:srgbClr val="0070C0"/>
              </a:solidFill>
            </a:endParaRPr>
          </a:p>
          <a:p>
            <a:pPr algn="l">
              <a:lnSpc>
                <a:spcPct val="85000"/>
              </a:lnSpc>
            </a:pPr>
            <a:r>
              <a:rPr lang="ru-RU" sz="2000" dirty="0">
                <a:solidFill>
                  <a:srgbClr val="0070C0"/>
                </a:solidFill>
              </a:rPr>
              <a:t>4. Новая ЭБЗ                                          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"/>
          <p:cNvSpPr txBox="1">
            <a:spLocks noChangeArrowheads="1"/>
          </p:cNvSpPr>
          <p:nvPr/>
        </p:nvSpPr>
        <p:spPr bwMode="auto">
          <a:xfrm>
            <a:off x="457200" y="2875595"/>
            <a:ext cx="5247625" cy="1364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2000" dirty="0">
                <a:solidFill>
                  <a:srgbClr val="0070C0"/>
                </a:solidFill>
              </a:rPr>
              <a:t>1. </a:t>
            </a:r>
            <a:r>
              <a:rPr lang="ru-RU" sz="2000" dirty="0" smtClean="0">
                <a:solidFill>
                  <a:srgbClr val="0070C0"/>
                </a:solidFill>
              </a:rPr>
              <a:t>Актуализированная технология </a:t>
            </a:r>
            <a:r>
              <a:rPr lang="en-US" sz="2000" dirty="0">
                <a:solidFill>
                  <a:srgbClr val="0070C0"/>
                </a:solidFill>
              </a:rPr>
              <a:t>Sherpa</a:t>
            </a:r>
            <a:endParaRPr lang="ru-RU" sz="2000" dirty="0">
              <a:solidFill>
                <a:srgbClr val="0070C0"/>
              </a:solidFill>
            </a:endParaRPr>
          </a:p>
          <a:p>
            <a:pPr algn="l">
              <a:lnSpc>
                <a:spcPct val="85000"/>
              </a:lnSpc>
            </a:pPr>
            <a:r>
              <a:rPr lang="ru-RU" sz="2000" dirty="0" smtClean="0">
                <a:solidFill>
                  <a:srgbClr val="0070C0"/>
                </a:solidFill>
              </a:rPr>
              <a:t>     </a:t>
            </a:r>
            <a:r>
              <a:rPr lang="en-US" sz="2000" dirty="0" smtClean="0">
                <a:solidFill>
                  <a:srgbClr val="0070C0"/>
                </a:solidFill>
              </a:rPr>
              <a:t>Sherpa </a:t>
            </a:r>
            <a:r>
              <a:rPr lang="en-US" sz="2000" dirty="0">
                <a:solidFill>
                  <a:srgbClr val="0070C0"/>
                </a:solidFill>
              </a:rPr>
              <a:t>Project, Sherpa Android,  Sherpa Aero</a:t>
            </a:r>
            <a:endParaRPr lang="ru-RU" sz="2000" dirty="0">
              <a:solidFill>
                <a:srgbClr val="0070C0"/>
              </a:solidFill>
            </a:endParaRPr>
          </a:p>
          <a:p>
            <a:pPr algn="l">
              <a:lnSpc>
                <a:spcPct val="85000"/>
              </a:lnSpc>
            </a:pPr>
            <a:r>
              <a:rPr lang="ru-RU" sz="2000" dirty="0">
                <a:solidFill>
                  <a:srgbClr val="0070C0"/>
                </a:solidFill>
              </a:rPr>
              <a:t>2. </a:t>
            </a:r>
            <a:r>
              <a:rPr lang="ru-RU" sz="2000" dirty="0" smtClean="0">
                <a:solidFill>
                  <a:srgbClr val="0070C0"/>
                </a:solidFill>
              </a:rPr>
              <a:t>Комплект электронных справочников </a:t>
            </a:r>
          </a:p>
          <a:p>
            <a:pPr algn="l">
              <a:lnSpc>
                <a:spcPct val="85000"/>
              </a:lnSpc>
            </a:pP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   определителей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6" name="Rectangle 9"/>
          <p:cNvSpPr txBox="1">
            <a:spLocks noChangeArrowheads="1"/>
          </p:cNvSpPr>
          <p:nvPr/>
        </p:nvSpPr>
        <p:spPr bwMode="auto">
          <a:xfrm>
            <a:off x="257966" y="802469"/>
            <a:ext cx="11605234" cy="56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>
              <a:lnSpc>
                <a:spcPts val="1500"/>
              </a:lnSpc>
            </a:pPr>
            <a:r>
              <a:rPr lang="ru-RU" sz="2000" b="0" i="1" spc="600" dirty="0">
                <a:solidFill>
                  <a:srgbClr val="2F5597"/>
                </a:solidFill>
              </a:rPr>
              <a:t>цифровые данные Государственных геологических карт </a:t>
            </a:r>
            <a:endParaRPr lang="en-US" sz="2000" b="0" i="1" spc="600" dirty="0">
              <a:solidFill>
                <a:srgbClr val="2F5597"/>
              </a:solidFill>
            </a:endParaRPr>
          </a:p>
        </p:txBody>
      </p:sp>
      <p:sp>
        <p:nvSpPr>
          <p:cNvPr id="107" name="Rectangle 9"/>
          <p:cNvSpPr txBox="1">
            <a:spLocks noChangeArrowheads="1"/>
          </p:cNvSpPr>
          <p:nvPr/>
        </p:nvSpPr>
        <p:spPr bwMode="auto">
          <a:xfrm>
            <a:off x="0" y="8585"/>
            <a:ext cx="12192000" cy="3277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defRPr b="1" i="1"/>
            </a:lvl1pPr>
          </a:lstStyle>
          <a:p>
            <a:r>
              <a:rPr lang="ru-RU" dirty="0"/>
              <a:t>Информационный конвейер </a:t>
            </a:r>
            <a:r>
              <a:rPr lang="ru-RU" dirty="0" err="1"/>
              <a:t>Госгеолкарты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08" name="Rectangle 9"/>
          <p:cNvSpPr txBox="1">
            <a:spLocks noChangeArrowheads="1"/>
          </p:cNvSpPr>
          <p:nvPr/>
        </p:nvSpPr>
        <p:spPr bwMode="auto">
          <a:xfrm>
            <a:off x="6805837" y="4978576"/>
            <a:ext cx="5471887" cy="85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2000" dirty="0">
                <a:solidFill>
                  <a:srgbClr val="0070C0"/>
                </a:solidFill>
              </a:rPr>
              <a:t>5. </a:t>
            </a:r>
            <a:r>
              <a:rPr lang="ru-RU" sz="2000" dirty="0" err="1" smtClean="0">
                <a:solidFill>
                  <a:srgbClr val="0070C0"/>
                </a:solidFill>
              </a:rPr>
              <a:t>Вэб</a:t>
            </a:r>
            <a:r>
              <a:rPr lang="ru-RU" sz="2000" dirty="0" smtClean="0">
                <a:solidFill>
                  <a:srgbClr val="0070C0"/>
                </a:solidFill>
              </a:rPr>
              <a:t>-Издание </a:t>
            </a:r>
            <a:r>
              <a:rPr lang="ru-RU" sz="2000" dirty="0">
                <a:solidFill>
                  <a:srgbClr val="0070C0"/>
                </a:solidFill>
              </a:rPr>
              <a:t>ГК-200-1000</a:t>
            </a:r>
          </a:p>
          <a:p>
            <a:pPr algn="l">
              <a:lnSpc>
                <a:spcPct val="85000"/>
              </a:lnSpc>
            </a:pPr>
            <a:r>
              <a:rPr lang="ru-RU" sz="1900" dirty="0">
                <a:solidFill>
                  <a:srgbClr val="0070C0"/>
                </a:solidFill>
              </a:rPr>
              <a:t>6. </a:t>
            </a:r>
            <a:r>
              <a:rPr lang="ru-RU" sz="1900" dirty="0" err="1" smtClean="0">
                <a:solidFill>
                  <a:srgbClr val="0070C0"/>
                </a:solidFill>
              </a:rPr>
              <a:t>Вэб</a:t>
            </a:r>
            <a:r>
              <a:rPr lang="ru-RU" sz="1900" dirty="0" smtClean="0">
                <a:solidFill>
                  <a:srgbClr val="0070C0"/>
                </a:solidFill>
              </a:rPr>
              <a:t>-сервисы  и технология </a:t>
            </a:r>
            <a:r>
              <a:rPr lang="ru-RU" sz="1900" dirty="0" err="1" smtClean="0">
                <a:solidFill>
                  <a:srgbClr val="0070C0"/>
                </a:solidFill>
              </a:rPr>
              <a:t>вэб</a:t>
            </a:r>
            <a:r>
              <a:rPr lang="ru-RU" sz="1900" dirty="0" smtClean="0">
                <a:solidFill>
                  <a:srgbClr val="0070C0"/>
                </a:solidFill>
              </a:rPr>
              <a:t>-редактирования</a:t>
            </a:r>
            <a:endParaRPr lang="en-US" sz="1900" dirty="0">
              <a:solidFill>
                <a:srgbClr val="0070C0"/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288099" y="6002461"/>
            <a:ext cx="11461315" cy="534363"/>
            <a:chOff x="-8276079" y="4210862"/>
            <a:chExt cx="8706330" cy="534363"/>
          </a:xfrm>
        </p:grpSpPr>
        <p:sp>
          <p:nvSpPr>
            <p:cNvPr id="91" name="Стрелка вправо 90"/>
            <p:cNvSpPr/>
            <p:nvPr/>
          </p:nvSpPr>
          <p:spPr>
            <a:xfrm>
              <a:off x="-142205" y="4227970"/>
              <a:ext cx="572456" cy="517255"/>
            </a:xfrm>
            <a:prstGeom prst="rightArrow">
              <a:avLst/>
            </a:prstGeom>
            <a:solidFill>
              <a:srgbClr val="5482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92" name="Стрелка вправо 91"/>
            <p:cNvSpPr/>
            <p:nvPr/>
          </p:nvSpPr>
          <p:spPr>
            <a:xfrm rot="10800000">
              <a:off x="-8276079" y="4210862"/>
              <a:ext cx="563952" cy="517255"/>
            </a:xfrm>
            <a:prstGeom prst="rightArrow">
              <a:avLst/>
            </a:prstGeom>
            <a:solidFill>
              <a:srgbClr val="5482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cxnSp>
        <p:nvCxnSpPr>
          <p:cNvPr id="42" name="Прямая соединительная линия 41"/>
          <p:cNvCxnSpPr/>
          <p:nvPr/>
        </p:nvCxnSpPr>
        <p:spPr>
          <a:xfrm flipH="1">
            <a:off x="5888751" y="1688254"/>
            <a:ext cx="7973" cy="2066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>
            <a:off x="192694" y="1741783"/>
            <a:ext cx="14686" cy="2038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9"/>
          <p:cNvSpPr txBox="1">
            <a:spLocks noChangeArrowheads="1"/>
          </p:cNvSpPr>
          <p:nvPr/>
        </p:nvSpPr>
        <p:spPr bwMode="auto">
          <a:xfrm>
            <a:off x="1030506" y="6088007"/>
            <a:ext cx="9959802" cy="89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>
              <a:lnSpc>
                <a:spcPct val="85000"/>
              </a:lnSpc>
              <a:defRPr sz="2000" b="1"/>
            </a:lvl1pPr>
          </a:lstStyle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ИР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«Серийные легенды», ИР «Карта Фактов», ИР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Петротипы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», ИР «Стратотипы», ИР «Интерактивная карта Р</a:t>
            </a:r>
            <a:r>
              <a:rPr lang="ru-RU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», ИР «Геохронология»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2" name="Прямая соединительная линия 111"/>
          <p:cNvCxnSpPr/>
          <p:nvPr/>
        </p:nvCxnSpPr>
        <p:spPr>
          <a:xfrm>
            <a:off x="6830422" y="5047555"/>
            <a:ext cx="5505" cy="640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12073083" y="5087513"/>
            <a:ext cx="5505" cy="640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16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838"/>
          <a:stretch/>
        </p:blipFill>
        <p:spPr>
          <a:xfrm>
            <a:off x="-30005" y="5515230"/>
            <a:ext cx="12222005" cy="134277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42755" y="1338841"/>
            <a:ext cx="1769489" cy="9294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defRPr sz="1600" b="1"/>
            </a:lvl1pPr>
          </a:lstStyle>
          <a:p>
            <a:r>
              <a:rPr lang="ru-RU" dirty="0" smtClean="0"/>
              <a:t>Планшеты, телефоны</a:t>
            </a:r>
            <a:endParaRPr lang="ru-RU" dirty="0"/>
          </a:p>
          <a:p>
            <a:r>
              <a:rPr lang="en-US" dirty="0" err="1" smtClean="0"/>
              <a:t>SherpaAndroid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142353" y="1132978"/>
            <a:ext cx="1555465" cy="72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 dirty="0"/>
              <a:t>PC </a:t>
            </a:r>
            <a:r>
              <a:rPr lang="ru-RU" sz="1600" b="1" dirty="0"/>
              <a:t>или </a:t>
            </a:r>
            <a:r>
              <a:rPr lang="en-US" sz="1600" b="1" dirty="0" smtClean="0"/>
              <a:t>Notebook</a:t>
            </a:r>
            <a:r>
              <a:rPr lang="ru-RU" sz="1600" b="1" dirty="0" smtClean="0"/>
              <a:t> </a:t>
            </a:r>
            <a:r>
              <a:rPr lang="en-US" sz="1600" b="1" dirty="0" err="1" smtClean="0"/>
              <a:t>SherpaProject</a:t>
            </a:r>
            <a:endParaRPr lang="ru-RU" sz="1600" b="1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"/>
          <a:stretch/>
        </p:blipFill>
        <p:spPr>
          <a:xfrm>
            <a:off x="9678372" y="3452496"/>
            <a:ext cx="1720344" cy="12674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9"/>
          <p:cNvSpPr txBox="1">
            <a:spLocks noChangeArrowheads="1"/>
          </p:cNvSpPr>
          <p:nvPr/>
        </p:nvSpPr>
        <p:spPr bwMode="auto">
          <a:xfrm>
            <a:off x="9912142" y="3100741"/>
            <a:ext cx="1252803" cy="38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algn="l"/>
            <a:r>
              <a:rPr lang="en-US" sz="1400" b="0" dirty="0">
                <a:solidFill>
                  <a:srgbClr val="0070C0"/>
                </a:solidFill>
                <a:latin typeface="+mj-lt"/>
              </a:rPr>
              <a:t>www.vsegei.ru</a:t>
            </a:r>
          </a:p>
        </p:txBody>
      </p:sp>
      <p:sp>
        <p:nvSpPr>
          <p:cNvPr id="35" name="Штриховая стрелка вправо 34"/>
          <p:cNvSpPr/>
          <p:nvPr/>
        </p:nvSpPr>
        <p:spPr>
          <a:xfrm>
            <a:off x="9174497" y="3564589"/>
            <a:ext cx="318412" cy="220154"/>
          </a:xfrm>
          <a:prstGeom prst="stripedRightArrow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195450" y="1948404"/>
            <a:ext cx="1356207" cy="1072461"/>
            <a:chOff x="102250" y="2398876"/>
            <a:chExt cx="1356207" cy="1072461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50" y="2398876"/>
              <a:ext cx="1356207" cy="1072461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076" y="2444047"/>
              <a:ext cx="1198319" cy="746744"/>
            </a:xfrm>
            <a:prstGeom prst="rect">
              <a:avLst/>
            </a:prstGeom>
          </p:spPr>
        </p:pic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680" y="2233397"/>
            <a:ext cx="1764631" cy="121568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527" y="2566322"/>
            <a:ext cx="1833578" cy="1155319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6849486" y="3051653"/>
            <a:ext cx="1378087" cy="1072461"/>
            <a:chOff x="5487505" y="3083449"/>
            <a:chExt cx="1356207" cy="1072461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7505" y="3083449"/>
              <a:ext cx="1356207" cy="1072461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7240" y="3164559"/>
              <a:ext cx="1200115" cy="662945"/>
            </a:xfrm>
            <a:prstGeom prst="rect">
              <a:avLst/>
            </a:prstGeom>
          </p:spPr>
        </p:pic>
      </p:grpSp>
      <p:sp>
        <p:nvSpPr>
          <p:cNvPr id="55" name="Прямоугольник 54"/>
          <p:cNvSpPr/>
          <p:nvPr/>
        </p:nvSpPr>
        <p:spPr>
          <a:xfrm>
            <a:off x="9570193" y="4757476"/>
            <a:ext cx="262180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b="1" dirty="0"/>
              <a:t>Материалы по листу к окончательному отчету, ЕФГИ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9577664" y="2490056"/>
            <a:ext cx="229188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b="1" dirty="0"/>
              <a:t>Централизованное хранилище (БИР «Карта фактов РФ»)</a:t>
            </a:r>
          </a:p>
        </p:txBody>
      </p:sp>
      <p:sp>
        <p:nvSpPr>
          <p:cNvPr id="57" name="Rectangle 9"/>
          <p:cNvSpPr txBox="1">
            <a:spLocks noChangeArrowheads="1"/>
          </p:cNvSpPr>
          <p:nvPr/>
        </p:nvSpPr>
        <p:spPr bwMode="auto">
          <a:xfrm>
            <a:off x="0" y="4657"/>
            <a:ext cx="12191999" cy="3277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defRPr b="1" i="1"/>
            </a:lvl1pPr>
          </a:lstStyle>
          <a:p>
            <a:r>
              <a:rPr lang="ru-RU" dirty="0"/>
              <a:t>Технология </a:t>
            </a:r>
            <a:r>
              <a:rPr lang="en-US" dirty="0"/>
              <a:t>SHERPA</a:t>
            </a:r>
          </a:p>
        </p:txBody>
      </p:sp>
      <p:sp>
        <p:nvSpPr>
          <p:cNvPr id="58" name="Стрелка вправо 57"/>
          <p:cNvSpPr/>
          <p:nvPr/>
        </p:nvSpPr>
        <p:spPr>
          <a:xfrm>
            <a:off x="1031358" y="435885"/>
            <a:ext cx="10282405" cy="727363"/>
          </a:xfrm>
          <a:prstGeom prst="rightArrow">
            <a:avLst>
              <a:gd name="adj1" fmla="val 50000"/>
              <a:gd name="adj2" fmla="val 9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Подготовительный                </a:t>
            </a:r>
            <a:r>
              <a:rPr lang="ru-RU" b="1" dirty="0" smtClean="0"/>
              <a:t> Полевой                                    Камеральный                           </a:t>
            </a:r>
            <a:r>
              <a:rPr lang="ru-RU" b="1" dirty="0"/>
              <a:t>БИР  </a:t>
            </a:r>
          </a:p>
        </p:txBody>
      </p:sp>
      <p:sp>
        <p:nvSpPr>
          <p:cNvPr id="59" name="Штриховая стрелка вправо 58"/>
          <p:cNvSpPr/>
          <p:nvPr/>
        </p:nvSpPr>
        <p:spPr>
          <a:xfrm>
            <a:off x="9174497" y="4868728"/>
            <a:ext cx="318412" cy="220154"/>
          </a:xfrm>
          <a:prstGeom prst="stripedRightArrow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95123" y="3675147"/>
            <a:ext cx="229773" cy="10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849486" y="2297468"/>
            <a:ext cx="1555465" cy="72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 dirty="0"/>
              <a:t>PC </a:t>
            </a:r>
            <a:r>
              <a:rPr lang="ru-RU" sz="1600" b="1" dirty="0"/>
              <a:t>или </a:t>
            </a:r>
            <a:r>
              <a:rPr lang="en-US" sz="1600" b="1" dirty="0" smtClean="0"/>
              <a:t>Notebook</a:t>
            </a:r>
            <a:r>
              <a:rPr lang="ru-RU" sz="1600" b="1" dirty="0" smtClean="0"/>
              <a:t> </a:t>
            </a:r>
            <a:r>
              <a:rPr lang="en-US" sz="1600" b="1" dirty="0" err="1" smtClean="0"/>
              <a:t>SherpaProject</a:t>
            </a:r>
            <a:endParaRPr lang="ru-RU" sz="16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842755" y="3823491"/>
            <a:ext cx="2015604" cy="15573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defRPr sz="1600" b="1"/>
            </a:lvl1pPr>
          </a:lstStyle>
          <a:p>
            <a:r>
              <a:rPr lang="ru-RU" dirty="0">
                <a:solidFill>
                  <a:srgbClr val="0070C0"/>
                </a:solidFill>
              </a:rPr>
              <a:t>Планшеты, телефоны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SherpaAero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Смарт-контроллер </a:t>
            </a:r>
            <a:r>
              <a:rPr lang="ru-RU" dirty="0">
                <a:solidFill>
                  <a:srgbClr val="0070C0"/>
                </a:solidFill>
              </a:rPr>
              <a:t>БПЛА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184696" y="3084903"/>
            <a:ext cx="1555465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 dirty="0">
                <a:solidFill>
                  <a:srgbClr val="0070C0"/>
                </a:solidFill>
              </a:rPr>
              <a:t>PC </a:t>
            </a:r>
            <a:r>
              <a:rPr lang="ru-RU" sz="1600" b="1" dirty="0">
                <a:solidFill>
                  <a:srgbClr val="0070C0"/>
                </a:solidFill>
              </a:rPr>
              <a:t>или </a:t>
            </a:r>
            <a:r>
              <a:rPr lang="en-US" sz="1600" b="1" dirty="0" smtClean="0">
                <a:solidFill>
                  <a:srgbClr val="0070C0"/>
                </a:solidFill>
              </a:rPr>
              <a:t>Notebook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SherpaAero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843154" y="4111059"/>
            <a:ext cx="1555465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 dirty="0">
                <a:solidFill>
                  <a:srgbClr val="0070C0"/>
                </a:solidFill>
              </a:rPr>
              <a:t>PC </a:t>
            </a:r>
            <a:r>
              <a:rPr lang="ru-RU" sz="1600" b="1" dirty="0">
                <a:solidFill>
                  <a:srgbClr val="0070C0"/>
                </a:solidFill>
              </a:rPr>
              <a:t>или </a:t>
            </a:r>
            <a:r>
              <a:rPr lang="en-US" sz="1600" b="1" dirty="0" smtClean="0">
                <a:solidFill>
                  <a:srgbClr val="0070C0"/>
                </a:solidFill>
              </a:rPr>
              <a:t>Notebook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SherpaAero</a:t>
            </a:r>
            <a:endParaRPr lang="ru-RU" sz="1600" b="1" dirty="0">
              <a:solidFill>
                <a:srgbClr val="0070C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541029" y="2004650"/>
            <a:ext cx="1201259" cy="957591"/>
            <a:chOff x="2541029" y="2004650"/>
            <a:chExt cx="1201259" cy="95759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541029" y="2454410"/>
              <a:ext cx="1201259" cy="5078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MTP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</a:rPr>
                <a:t>протокол</a:t>
              </a:r>
            </a:p>
            <a:p>
              <a:pPr algn="ctr">
                <a:lnSpc>
                  <a:spcPct val="75000"/>
                </a:lnSpc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</a:rPr>
                <a:t>обмена данными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890300" y="2004650"/>
              <a:ext cx="55076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USB</a:t>
              </a:r>
              <a:endPara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Двойная стрелка влево/вправо 2"/>
            <p:cNvSpPr/>
            <p:nvPr/>
          </p:nvSpPr>
          <p:spPr>
            <a:xfrm>
              <a:off x="2697818" y="2236874"/>
              <a:ext cx="797442" cy="209737"/>
            </a:xfrm>
            <a:prstGeom prst="leftRightArrow">
              <a:avLst>
                <a:gd name="adj1" fmla="val 28554"/>
                <a:gd name="adj2" fmla="val 6429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711212" y="2941763"/>
            <a:ext cx="1201259" cy="957591"/>
            <a:chOff x="2541029" y="2004650"/>
            <a:chExt cx="1201259" cy="957591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2541029" y="2454410"/>
              <a:ext cx="1201259" cy="5078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1200" b="1" dirty="0">
                  <a:solidFill>
                    <a:schemeClr val="bg1">
                      <a:lumMod val="65000"/>
                    </a:schemeClr>
                  </a:solidFill>
                </a:rPr>
                <a:t>MTP </a:t>
              </a: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</a:rPr>
                <a:t>протокол</a:t>
              </a:r>
            </a:p>
            <a:p>
              <a:pPr algn="ctr">
                <a:lnSpc>
                  <a:spcPct val="75000"/>
                </a:lnSpc>
              </a:pPr>
              <a:r>
                <a:rPr lang="ru-RU" sz="1200" b="1" dirty="0">
                  <a:solidFill>
                    <a:schemeClr val="bg1">
                      <a:lumMod val="65000"/>
                    </a:schemeClr>
                  </a:solidFill>
                </a:rPr>
                <a:t>обмена данными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890300" y="2004650"/>
              <a:ext cx="55076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USB</a:t>
              </a:r>
              <a:endPara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3" name="Двойная стрелка влево/вправо 62"/>
            <p:cNvSpPr/>
            <p:nvPr/>
          </p:nvSpPr>
          <p:spPr>
            <a:xfrm>
              <a:off x="2697818" y="2236874"/>
              <a:ext cx="797442" cy="209737"/>
            </a:xfrm>
            <a:prstGeom prst="leftRightArrow">
              <a:avLst>
                <a:gd name="adj1" fmla="val 28554"/>
                <a:gd name="adj2" fmla="val 6429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332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0" y="1259"/>
            <a:ext cx="12192000" cy="3277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defRPr b="1" i="1"/>
            </a:lvl1pPr>
          </a:lstStyle>
          <a:p>
            <a:r>
              <a:rPr lang="en-US" dirty="0"/>
              <a:t>Sherpa Aero – </a:t>
            </a:r>
            <a:r>
              <a:rPr lang="ru-RU" dirty="0" smtClean="0"/>
              <a:t>технология для </a:t>
            </a:r>
            <a:r>
              <a:rPr lang="ru-RU" dirty="0"/>
              <a:t>использования сверхлегких БПЛА для проведения ГСР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36112"/>
            <a:ext cx="634064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600" b="1"/>
            </a:lvl1pPr>
          </a:lstStyle>
          <a:p>
            <a:r>
              <a:rPr lang="ru-RU" dirty="0"/>
              <a:t>- программные средства формирования полетных заданий (полетные миссии)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" y="3127219"/>
            <a:ext cx="624304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600" b="1"/>
            </a:lvl1pPr>
          </a:lstStyle>
          <a:p>
            <a:r>
              <a:rPr lang="ru-RU" dirty="0"/>
              <a:t>- программные средства формирования отчетных материалов                      (в соответствии с «Методическими указаниями…»)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600" y="1078593"/>
            <a:ext cx="6243042" cy="1883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/>
            </a:lvl1pPr>
          </a:lstStyle>
          <a:p>
            <a:pPr>
              <a:lnSpc>
                <a:spcPct val="85000"/>
              </a:lnSpc>
            </a:pPr>
            <a:r>
              <a:rPr lang="ru-RU" dirty="0"/>
              <a:t>Миссия типа </a:t>
            </a:r>
            <a:r>
              <a:rPr lang="en-US" i="1" dirty="0" err="1"/>
              <a:t>WayPoint</a:t>
            </a:r>
            <a:r>
              <a:rPr lang="ru-RU" dirty="0"/>
              <a:t> </a:t>
            </a:r>
            <a:r>
              <a:rPr lang="en-US" dirty="0"/>
              <a:t>(</a:t>
            </a:r>
            <a:r>
              <a:rPr lang="ru-RU" dirty="0"/>
              <a:t>простой или сложный</a:t>
            </a:r>
            <a:r>
              <a:rPr lang="en-US" dirty="0"/>
              <a:t> </a:t>
            </a:r>
            <a:r>
              <a:rPr lang="ru-RU" dirty="0" err="1"/>
              <a:t>аэромаршрут</a:t>
            </a:r>
            <a:r>
              <a:rPr lang="ru-RU" dirty="0"/>
              <a:t>)</a:t>
            </a:r>
          </a:p>
          <a:p>
            <a:pPr>
              <a:lnSpc>
                <a:spcPct val="85000"/>
              </a:lnSpc>
            </a:pPr>
            <a:r>
              <a:rPr lang="ru-RU" dirty="0"/>
              <a:t>Миссия типа </a:t>
            </a:r>
            <a:r>
              <a:rPr lang="en-US" dirty="0" smtClean="0"/>
              <a:t>M</a:t>
            </a:r>
            <a:r>
              <a:rPr lang="en-US" i="1" dirty="0" smtClean="0"/>
              <a:t>apping</a:t>
            </a:r>
            <a:r>
              <a:rPr lang="ru-RU" i="1" dirty="0"/>
              <a:t>2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ru-RU" dirty="0"/>
              <a:t>(площадная съемка для создания </a:t>
            </a:r>
            <a:r>
              <a:rPr lang="ru-RU" dirty="0" err="1"/>
              <a:t>ортофотопланов</a:t>
            </a:r>
            <a:r>
              <a:rPr lang="ru-RU" dirty="0"/>
              <a:t>)</a:t>
            </a:r>
          </a:p>
          <a:p>
            <a:pPr>
              <a:lnSpc>
                <a:spcPct val="85000"/>
              </a:lnSpc>
            </a:pPr>
            <a:r>
              <a:rPr lang="ru-RU" dirty="0"/>
              <a:t>Миссия типа </a:t>
            </a:r>
            <a:r>
              <a:rPr lang="en-US" i="1" dirty="0"/>
              <a:t>Mapping</a:t>
            </a:r>
            <a:r>
              <a:rPr lang="ru-RU" i="1" dirty="0"/>
              <a:t>3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ru-RU" dirty="0"/>
              <a:t>(съемка заданной площади для подготовки по ее результатам трехмерных изображений).</a:t>
            </a:r>
          </a:p>
          <a:p>
            <a:pPr>
              <a:lnSpc>
                <a:spcPct val="85000"/>
              </a:lnSpc>
            </a:pPr>
            <a:r>
              <a:rPr lang="ru-RU" dirty="0"/>
              <a:t>Миссия типа </a:t>
            </a:r>
            <a:r>
              <a:rPr lang="ru-RU" i="1" dirty="0" err="1"/>
              <a:t>MappingStrip</a:t>
            </a:r>
            <a:r>
              <a:rPr lang="en-US" dirty="0"/>
              <a:t> </a:t>
            </a:r>
            <a:r>
              <a:rPr lang="ru-RU" dirty="0"/>
              <a:t>(площадная съемка узкого протяженного криволинейного участков, таких как пойма реки, ущелье, прибрежная полоса).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492" y="527785"/>
            <a:ext cx="5403666" cy="2913247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09" t="23827" r="8630" b="12658"/>
          <a:stretch/>
        </p:blipFill>
        <p:spPr>
          <a:xfrm>
            <a:off x="6478493" y="3711994"/>
            <a:ext cx="5454838" cy="3001956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733" y="3702647"/>
            <a:ext cx="2322553" cy="3011303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636" y="3702648"/>
            <a:ext cx="2499555" cy="3011302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2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6558" y="5907505"/>
            <a:ext cx="5169218" cy="950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5776" y="457200"/>
            <a:ext cx="3246558" cy="34324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14" y="2255937"/>
            <a:ext cx="3528432" cy="4492869"/>
          </a:xfrm>
          <a:prstGeom prst="rect">
            <a:avLst/>
          </a:prstGeom>
        </p:spPr>
      </p:pic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240549" y="763221"/>
            <a:ext cx="5554625" cy="10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r">
              <a:lnSpc>
                <a:spcPts val="1900"/>
              </a:lnSpc>
              <a:defRPr b="0" u="sng">
                <a:solidFill>
                  <a:srgbClr val="0070C0"/>
                </a:solidFill>
                <a:latin typeface="Calibri Light" panose="020F0302020204030204"/>
              </a:defRPr>
            </a:lvl1pPr>
          </a:lstStyle>
          <a:p>
            <a:pPr algn="l"/>
            <a:r>
              <a:rPr lang="ru-RU" sz="1600" b="1" u="none" dirty="0" smtClean="0">
                <a:solidFill>
                  <a:schemeClr val="bg1"/>
                </a:solidFill>
              </a:rPr>
              <a:t>Внедрение </a:t>
            </a:r>
            <a:r>
              <a:rPr lang="ru-RU" sz="1600" b="1" u="none" dirty="0">
                <a:solidFill>
                  <a:schemeClr val="bg1"/>
                </a:solidFill>
              </a:rPr>
              <a:t>комплексной технологии использования мобильных устройств при </a:t>
            </a:r>
            <a:r>
              <a:rPr lang="ru-RU" sz="1600" b="1" u="none" dirty="0" smtClean="0">
                <a:solidFill>
                  <a:schemeClr val="bg1"/>
                </a:solidFill>
              </a:rPr>
              <a:t>проведении полевых работ (технология </a:t>
            </a:r>
            <a:r>
              <a:rPr lang="en-US" sz="1600" b="1" u="none" dirty="0" smtClean="0">
                <a:solidFill>
                  <a:schemeClr val="bg1"/>
                </a:solidFill>
              </a:rPr>
              <a:t>Sherpa-</a:t>
            </a:r>
            <a:r>
              <a:rPr lang="ru-RU" sz="1600" b="1" u="none" dirty="0" smtClean="0">
                <a:solidFill>
                  <a:schemeClr val="bg1"/>
                </a:solidFill>
              </a:rPr>
              <a:t>ВСЕГЕИ</a:t>
            </a:r>
            <a:r>
              <a:rPr lang="en-US" sz="1600" b="1" u="none" dirty="0" smtClean="0">
                <a:solidFill>
                  <a:schemeClr val="bg1"/>
                </a:solidFill>
              </a:rPr>
              <a:t>)</a:t>
            </a:r>
            <a:endParaRPr lang="en-US" sz="1600" b="1" u="none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3701" y="476090"/>
            <a:ext cx="8456816" cy="169790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</a:pPr>
            <a:r>
              <a:rPr lang="ru-RU" sz="13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2017-2018 году –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апробация в 2-х полевых партиях ВСЕГЕИ на </a:t>
            </a:r>
            <a:r>
              <a:rPr lang="ru-RU" sz="13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мобильных устройствах</a:t>
            </a:r>
          </a:p>
          <a:p>
            <a:pPr algn="just">
              <a:spcBef>
                <a:spcPts val="400"/>
              </a:spcBef>
            </a:pPr>
            <a:r>
              <a:rPr lang="ru-RU" sz="13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3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 году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технология использовалась 28 полевыми партиями ВСЕГЕИ, общее число задействованных мобильных устройств более </a:t>
            </a: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150</a:t>
            </a:r>
            <a:endParaRPr lang="ru-RU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400"/>
              </a:spcBef>
            </a:pP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технология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применялась специалистами ОАО </a:t>
            </a:r>
            <a:r>
              <a:rPr lang="ru-RU" sz="13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Росгеология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3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Норильскгеологии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ИГГД РАН, СВКНИИ ДВО РАН, ИВИС РАН ДВО РАН, ФГБУ </a:t>
            </a: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ЦНИГРИ.</a:t>
            </a:r>
          </a:p>
          <a:p>
            <a:pPr algn="just">
              <a:spcBef>
                <a:spcPts val="400"/>
              </a:spcBef>
            </a:pPr>
            <a:r>
              <a:rPr lang="ru-RU" sz="13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2020 г. – </a:t>
            </a:r>
            <a:r>
              <a:rPr lang="ru-RU" sz="13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партии ВСЕГЕИ уехали в поле с планшетами и </a:t>
            </a:r>
            <a:r>
              <a:rPr lang="en-US" sz="1300" b="1" u="sng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Sherp</a:t>
            </a:r>
            <a:r>
              <a:rPr lang="ru-RU" sz="13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ой</a:t>
            </a:r>
          </a:p>
          <a:p>
            <a:pPr algn="just">
              <a:spcBef>
                <a:spcPts val="400"/>
              </a:spcBef>
            </a:pPr>
            <a:r>
              <a:rPr lang="ru-RU" sz="13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2021 г. - +50 планшетов</a:t>
            </a:r>
            <a:r>
              <a:rPr lang="en-US" sz="13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7 БПЛА с комплексной технологией </a:t>
            </a:r>
            <a:r>
              <a:rPr lang="en-US" sz="13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Sherpa</a:t>
            </a:r>
            <a:endParaRPr lang="ru-RU" sz="1300" b="1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50105" y="2213304"/>
            <a:ext cx="4770412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Ознакомление с технологией предусматривается в учебных планах ВУЗов</a:t>
            </a:r>
            <a:endParaRPr lang="ru-RU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0105" y="2766074"/>
            <a:ext cx="4770412" cy="129266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Обучение в отделе методики и ЦИТ РГМ. Камеральные и полевые занятия.</a:t>
            </a:r>
          </a:p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Подготовка видео курсов</a:t>
            </a:r>
          </a:p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Актуализируется техническая документация, составляются «Методические рекомендации по использованию технологии..»</a:t>
            </a:r>
            <a:endParaRPr lang="ru-RU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0105" y="4665343"/>
            <a:ext cx="4770412" cy="20928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Пятое заседание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Рабочей группы в области геологии и </a:t>
            </a: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горной промышленности </a:t>
            </a:r>
            <a:r>
              <a:rPr lang="en-US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XVIII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сессии Межправительственной </a:t>
            </a: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Российско-Кубинской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комиссии по торгово-экономическому и </a:t>
            </a: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научно-техническому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сотрудничеству в формате </a:t>
            </a: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видеоконференции</a:t>
            </a:r>
          </a:p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Кубинская сторона просит рассмотреть вопрос о передачи технологии </a:t>
            </a:r>
            <a:r>
              <a:rPr lang="en-US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SHERPA</a:t>
            </a:r>
            <a:endParaRPr lang="ru-RU" sz="13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Доработка </a:t>
            </a:r>
            <a:r>
              <a:rPr lang="en-US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SHERPA</a:t>
            </a:r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под ГСК-2011 и систему координат-проекции на западное полушарие и южное полушарие</a:t>
            </a:r>
            <a:endParaRPr lang="ru-RU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5776" y="4000124"/>
            <a:ext cx="3246558" cy="275780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850105" y="4112573"/>
            <a:ext cx="4770412" cy="49244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Разработка программы обучения по использованию БПЛА при проведении ГСР (теоретический и полевой курс)</a:t>
            </a:r>
            <a:endParaRPr lang="ru-RU" sz="1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0" y="4657"/>
            <a:ext cx="12191999" cy="3277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defRPr b="1" i="1"/>
            </a:lvl1pPr>
          </a:lstStyle>
          <a:p>
            <a:r>
              <a:rPr lang="ru-RU" dirty="0"/>
              <a:t>Технология </a:t>
            </a:r>
            <a:r>
              <a:rPr lang="en-US" dirty="0"/>
              <a:t>SHERPA</a:t>
            </a:r>
          </a:p>
        </p:txBody>
      </p:sp>
    </p:spTree>
    <p:extLst>
      <p:ext uri="{BB962C8B-B14F-4D97-AF65-F5344CB8AC3E}">
        <p14:creationId xmlns:p14="http://schemas.microsoft.com/office/powerpoint/2010/main" val="16203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907505"/>
            <a:ext cx="12192000" cy="950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76558" y="5907505"/>
            <a:ext cx="5169218" cy="950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9"/>
          <p:cNvSpPr txBox="1">
            <a:spLocks noChangeArrowheads="1"/>
          </p:cNvSpPr>
          <p:nvPr/>
        </p:nvSpPr>
        <p:spPr bwMode="auto">
          <a:xfrm>
            <a:off x="240549" y="763221"/>
            <a:ext cx="5554625" cy="10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r">
              <a:lnSpc>
                <a:spcPts val="1900"/>
              </a:lnSpc>
              <a:defRPr b="0" u="sng">
                <a:solidFill>
                  <a:srgbClr val="0070C0"/>
                </a:solidFill>
                <a:latin typeface="Calibri Light" panose="020F0302020204030204"/>
              </a:defRPr>
            </a:lvl1pPr>
          </a:lstStyle>
          <a:p>
            <a:pPr algn="l"/>
            <a:r>
              <a:rPr lang="ru-RU" sz="1600" b="1" u="none" dirty="0" smtClean="0">
                <a:solidFill>
                  <a:schemeClr val="bg1"/>
                </a:solidFill>
              </a:rPr>
              <a:t>Внедрение </a:t>
            </a:r>
            <a:r>
              <a:rPr lang="ru-RU" sz="1600" b="1" u="none" dirty="0">
                <a:solidFill>
                  <a:schemeClr val="bg1"/>
                </a:solidFill>
              </a:rPr>
              <a:t>комплексной технологии использования мобильных устройств при </a:t>
            </a:r>
            <a:r>
              <a:rPr lang="ru-RU" sz="1600" b="1" u="none" dirty="0" smtClean="0">
                <a:solidFill>
                  <a:schemeClr val="bg1"/>
                </a:solidFill>
              </a:rPr>
              <a:t>проведении полевых работ (технология </a:t>
            </a:r>
            <a:r>
              <a:rPr lang="en-US" sz="1600" b="1" u="none" dirty="0" smtClean="0">
                <a:solidFill>
                  <a:schemeClr val="bg1"/>
                </a:solidFill>
              </a:rPr>
              <a:t>Sherpa-</a:t>
            </a:r>
            <a:r>
              <a:rPr lang="ru-RU" sz="1600" b="1" u="none" dirty="0" smtClean="0">
                <a:solidFill>
                  <a:schemeClr val="bg1"/>
                </a:solidFill>
              </a:rPr>
              <a:t>ВСЕГЕИ</a:t>
            </a:r>
            <a:r>
              <a:rPr lang="en-US" sz="1600" b="1" u="none" dirty="0" smtClean="0">
                <a:solidFill>
                  <a:schemeClr val="bg1"/>
                </a:solidFill>
              </a:rPr>
              <a:t>)</a:t>
            </a:r>
            <a:endParaRPr lang="en-US" sz="1600" b="1" u="none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08381" y="1462690"/>
            <a:ext cx="5356998" cy="24952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руководящих </a:t>
            </a:r>
            <a:r>
              <a:rPr lang="ru-RU" sz="2000" dirty="0"/>
              <a:t>ископаемых, 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магматических, метаморфических </a:t>
            </a:r>
            <a:r>
              <a:rPr lang="ru-RU" sz="2000" dirty="0" smtClean="0"/>
              <a:t>и осадочных </a:t>
            </a:r>
            <a:r>
              <a:rPr lang="ru-RU" sz="2000" dirty="0"/>
              <a:t>горных пород, 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 err="1" smtClean="0"/>
              <a:t>импактитов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err="1"/>
              <a:t>брекчиевых</a:t>
            </a:r>
            <a:r>
              <a:rPr lang="ru-RU" sz="2000" dirty="0"/>
              <a:t> образований, 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карбонатитовых образований, 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околорудных </a:t>
            </a:r>
            <a:r>
              <a:rPr lang="ru-RU" sz="2000" dirty="0" err="1" smtClean="0"/>
              <a:t>метасоматитов</a:t>
            </a:r>
            <a:r>
              <a:rPr lang="ru-RU" sz="2000" dirty="0" smtClean="0"/>
              <a:t>, </a:t>
            </a:r>
            <a:endParaRPr lang="ru-RU" sz="2000" dirty="0"/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рудных </a:t>
            </a:r>
            <a:r>
              <a:rPr lang="ru-RU" sz="2000" dirty="0" smtClean="0"/>
              <a:t>минеральных образований</a:t>
            </a:r>
          </a:p>
          <a:p>
            <a:pPr marL="285750" indent="-285750">
              <a:lnSpc>
                <a:spcPct val="8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 smtClean="0"/>
              <a:t>углепетрографический</a:t>
            </a:r>
            <a:endParaRPr lang="ru-RU" sz="2000" dirty="0"/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1" y="21265"/>
            <a:ext cx="12191999" cy="5652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defRPr b="1" i="1"/>
            </a:lvl1pPr>
          </a:lstStyle>
          <a:p>
            <a:r>
              <a:rPr lang="ru-RU" dirty="0" smtClean="0"/>
              <a:t>Электронные </a:t>
            </a:r>
            <a:r>
              <a:rPr lang="ru-RU" dirty="0"/>
              <a:t>справочники определители для оперативного использования 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проведении полевых и камеральных работ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43" y="1417680"/>
            <a:ext cx="1453327" cy="26580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919" y="1447360"/>
            <a:ext cx="3065321" cy="26283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919" y="4133735"/>
            <a:ext cx="3041542" cy="26725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3"/>
          <a:stretch/>
        </p:blipFill>
        <p:spPr>
          <a:xfrm>
            <a:off x="4835356" y="4133735"/>
            <a:ext cx="1566598" cy="26654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796808"/>
            <a:ext cx="12192000" cy="515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73" y="1447361"/>
            <a:ext cx="1560375" cy="12181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72" y="2903734"/>
            <a:ext cx="1579181" cy="11804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38410" y="2675620"/>
            <a:ext cx="15447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Шлиф 10-11279 </a:t>
            </a:r>
            <a:r>
              <a:rPr lang="ru-RU" sz="1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279.2</a:t>
            </a:r>
            <a:endParaRPr lang="ru-RU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43" y="4133735"/>
            <a:ext cx="1460128" cy="27242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3451" y="4133735"/>
            <a:ext cx="5380076" cy="27242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6" name="Прямоугольник 35"/>
          <p:cNvSpPr/>
          <p:nvPr/>
        </p:nvSpPr>
        <p:spPr>
          <a:xfrm>
            <a:off x="8984465" y="4363217"/>
            <a:ext cx="2458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Интеграция с технологией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SHERPA</a:t>
            </a:r>
            <a:endParaRPr lang="ru-RU" sz="1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64" y="446384"/>
            <a:ext cx="61745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/>
              <a:t>Д</a:t>
            </a:r>
            <a:r>
              <a:rPr lang="ru-RU" sz="1600" dirty="0" smtClean="0"/>
              <a:t>о </a:t>
            </a:r>
            <a:r>
              <a:rPr lang="ru-RU" sz="1600" dirty="0"/>
              <a:t>настоящего времени, </a:t>
            </a:r>
            <a:r>
              <a:rPr lang="ru-RU" sz="1600" dirty="0" smtClean="0"/>
              <a:t>работы по проверке соответствия цифровых </a:t>
            </a:r>
            <a:r>
              <a:rPr lang="ru-RU" sz="1600" dirty="0"/>
              <a:t>моделей комплектов </a:t>
            </a:r>
            <a:r>
              <a:rPr lang="ru-RU" sz="1600" dirty="0" err="1"/>
              <a:t>Госгеолкарт</a:t>
            </a:r>
            <a:r>
              <a:rPr lang="ru-RU" sz="1600" dirty="0"/>
              <a:t>, </a:t>
            </a:r>
            <a:r>
              <a:rPr lang="ru-RU" sz="1600" dirty="0" smtClean="0"/>
              <a:t>утвержденным отраслевым нормативным документам выполняются на основе ручной технологии, что приводит к значительным затратам труда высококвалифицированных специалистов и возможным пропуском ошибок формальной логики. </a:t>
            </a:r>
          </a:p>
          <a:p>
            <a:pPr indent="457200" algn="just">
              <a:spcBef>
                <a:spcPts val="600"/>
              </a:spcBef>
            </a:pPr>
            <a:r>
              <a:rPr lang="ru-RU" sz="1600" dirty="0"/>
              <a:t>Модуль </a:t>
            </a:r>
            <a:r>
              <a:rPr lang="en-US" sz="1600" b="1" dirty="0" err="1"/>
              <a:t>MapInspector</a:t>
            </a:r>
            <a:r>
              <a:rPr lang="en-US" sz="1600" dirty="0"/>
              <a:t> 2020 </a:t>
            </a:r>
            <a:r>
              <a:rPr lang="ru-RU" sz="1600" dirty="0"/>
              <a:t>решает задачу автоматизированной проверки содержимого цифровых моделей карт  “Единым </a:t>
            </a:r>
            <a:r>
              <a:rPr lang="ru-RU" sz="1600" dirty="0" smtClean="0"/>
              <a:t>требованиям 2019…” </a:t>
            </a:r>
            <a:r>
              <a:rPr lang="ru-RU" sz="1600" dirty="0"/>
              <a:t>и текущей версии Эталонной базы изобразительных средств </a:t>
            </a:r>
            <a:r>
              <a:rPr lang="ru-RU" sz="1600" dirty="0" err="1"/>
              <a:t>Госгеолкарты</a:t>
            </a:r>
            <a:r>
              <a:rPr lang="ru-RU" sz="1600" dirty="0" smtClean="0"/>
              <a:t>.</a:t>
            </a:r>
          </a:p>
          <a:p>
            <a:pPr indent="457200" algn="just">
              <a:spcBef>
                <a:spcPts val="600"/>
              </a:spcBef>
            </a:pPr>
            <a:r>
              <a:rPr lang="ru-RU" sz="1600" dirty="0" smtClean="0"/>
              <a:t>Модуль </a:t>
            </a:r>
            <a:r>
              <a:rPr lang="en-US" sz="1600" b="1" dirty="0" err="1" smtClean="0"/>
              <a:t>BPGDinspector</a:t>
            </a:r>
            <a:r>
              <a:rPr lang="ru-RU" sz="1600" b="1" dirty="0" smtClean="0"/>
              <a:t> </a:t>
            </a:r>
            <a:r>
              <a:rPr lang="ru-RU" sz="1600" dirty="0" smtClean="0"/>
              <a:t>(разрабатывается в </a:t>
            </a:r>
            <a:r>
              <a:rPr lang="ru-RU" sz="1600" dirty="0"/>
              <a:t>2021 г</a:t>
            </a:r>
            <a:r>
              <a:rPr lang="ru-RU" sz="1600" dirty="0" smtClean="0"/>
              <a:t>.) </a:t>
            </a:r>
            <a:r>
              <a:rPr lang="ru-RU" sz="1600" dirty="0"/>
              <a:t>решает задачу </a:t>
            </a:r>
            <a:r>
              <a:rPr lang="ru-RU" sz="1600" dirty="0" smtClean="0"/>
              <a:t> автоматизированной </a:t>
            </a:r>
            <a:r>
              <a:rPr lang="ru-RU" sz="1600" dirty="0"/>
              <a:t>проверки содержимого </a:t>
            </a:r>
            <a:r>
              <a:rPr lang="ru-RU" sz="1600" dirty="0" smtClean="0"/>
              <a:t>Баз первичной геологической информации на соответствие «Методическим рекомендациям…2015» и </a:t>
            </a:r>
            <a:r>
              <a:rPr lang="ru-RU" sz="1600" dirty="0"/>
              <a:t>«Методическим </a:t>
            </a:r>
            <a:r>
              <a:rPr lang="ru-RU" sz="1600" dirty="0" smtClean="0"/>
              <a:t>рекомендациям…2020» 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8" y="4715997"/>
            <a:ext cx="6006141" cy="23936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280" y="4139703"/>
            <a:ext cx="6160167" cy="512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b="1" dirty="0" smtClean="0"/>
              <a:t>Только для ГЕОЛКАРТЫ (в составе комплекта) – 29 пакетов, 121 слой,  </a:t>
            </a:r>
            <a:r>
              <a:rPr lang="ru-RU" sz="1600" b="1" dirty="0"/>
              <a:t>7</a:t>
            </a:r>
            <a:r>
              <a:rPr lang="ru-RU" sz="1600" b="1" dirty="0" smtClean="0"/>
              <a:t>67 атрибутов </a:t>
            </a:r>
            <a:endParaRPr lang="ru-RU" sz="16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-6550"/>
            <a:ext cx="12191999" cy="3277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/>
          <a:p>
            <a:pPr defTabSz="914400">
              <a:lnSpc>
                <a:spcPct val="85000"/>
              </a:lnSpc>
            </a:pPr>
            <a:r>
              <a:rPr lang="ru-RU" b="1" i="1" dirty="0"/>
              <a:t>Инструменты автоматизированной проверки цифровых моделей </a:t>
            </a:r>
            <a:r>
              <a:rPr lang="ru-RU" b="1" i="1" dirty="0" smtClean="0"/>
              <a:t>ГК- 200, 1000  </a:t>
            </a:r>
            <a:r>
              <a:rPr lang="en-US" b="1" i="1" dirty="0" err="1"/>
              <a:t>Mapinspector</a:t>
            </a:r>
            <a:r>
              <a:rPr lang="ru-RU" b="1" i="1" dirty="0"/>
              <a:t> – </a:t>
            </a:r>
            <a:r>
              <a:rPr lang="en-US" b="1" i="1" dirty="0" err="1" smtClean="0"/>
              <a:t>BPGDinspector</a:t>
            </a:r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497" y="3596363"/>
            <a:ext cx="5227923" cy="32616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23419" y="789441"/>
            <a:ext cx="5348001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ошибки </a:t>
            </a:r>
            <a:r>
              <a:rPr lang="ru-RU" sz="1400" dirty="0"/>
              <a:t>в </a:t>
            </a:r>
            <a:r>
              <a:rPr lang="ru-RU" sz="1400" b="1" dirty="0"/>
              <a:t>структуре</a:t>
            </a:r>
            <a:r>
              <a:rPr lang="ru-RU" sz="1400" dirty="0"/>
              <a:t> представленного комплекта; </a:t>
            </a:r>
            <a:endParaRPr lang="en-US" sz="1400" dirty="0" smtClean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ошибки </a:t>
            </a:r>
            <a:r>
              <a:rPr lang="ru-RU" sz="1400" dirty="0"/>
              <a:t>в </a:t>
            </a:r>
            <a:r>
              <a:rPr lang="ru-RU" sz="1400" b="1" dirty="0"/>
              <a:t>дополнительных таблицах </a:t>
            </a:r>
            <a:r>
              <a:rPr lang="ru-RU" sz="1400" dirty="0" smtClean="0"/>
              <a:t>пакетов; </a:t>
            </a:r>
            <a:endParaRPr lang="en-US" sz="1400" dirty="0" smtClean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наличие </a:t>
            </a:r>
            <a:r>
              <a:rPr lang="ru-RU" sz="1400" dirty="0"/>
              <a:t>в </a:t>
            </a:r>
            <a:r>
              <a:rPr lang="ru-RU" sz="1400" b="1" dirty="0"/>
              <a:t>темах объектов </a:t>
            </a:r>
            <a:r>
              <a:rPr lang="ru-RU" sz="1400" dirty="0"/>
              <a:t>с пустой </a:t>
            </a:r>
            <a:r>
              <a:rPr lang="ru-RU" sz="1400" dirty="0" smtClean="0"/>
              <a:t>геометрией;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ошибки </a:t>
            </a:r>
            <a:r>
              <a:rPr lang="ru-RU" sz="1400" dirty="0"/>
              <a:t>в </a:t>
            </a:r>
            <a:r>
              <a:rPr lang="ru-RU" sz="1400" b="1" dirty="0"/>
              <a:t>атрибутивных таблицах </a:t>
            </a:r>
            <a:r>
              <a:rPr lang="ru-RU" sz="1400" dirty="0"/>
              <a:t>тем</a:t>
            </a:r>
            <a:r>
              <a:rPr lang="ru-RU" sz="1400" dirty="0" smtClean="0"/>
              <a:t>;</a:t>
            </a:r>
            <a:endParaRPr lang="en-US" sz="1400" dirty="0" smtClean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ошибки </a:t>
            </a:r>
            <a:r>
              <a:rPr lang="ru-RU" sz="1400" dirty="0"/>
              <a:t>в  задании </a:t>
            </a:r>
            <a:r>
              <a:rPr lang="ru-RU" sz="1400" b="1" dirty="0"/>
              <a:t>геометрии</a:t>
            </a:r>
            <a:r>
              <a:rPr lang="ru-RU" sz="1400" dirty="0"/>
              <a:t>  геолого-картографических объектов площадных тем; </a:t>
            </a:r>
            <a:endParaRPr lang="en-US" sz="1400" dirty="0" smtClean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несоответствие  </a:t>
            </a:r>
            <a:r>
              <a:rPr lang="ru-RU" sz="1400" dirty="0"/>
              <a:t>геометрических характеристик </a:t>
            </a:r>
            <a:r>
              <a:rPr lang="ru-RU" sz="1400" dirty="0" smtClean="0"/>
              <a:t>объектов </a:t>
            </a:r>
            <a:r>
              <a:rPr lang="ru-RU" sz="1400" dirty="0"/>
              <a:t>тем </a:t>
            </a:r>
            <a:r>
              <a:rPr lang="ru-RU" sz="1400" b="1" dirty="0"/>
              <a:t>заданному масштабу </a:t>
            </a:r>
            <a:r>
              <a:rPr lang="ru-RU" sz="1400" dirty="0"/>
              <a:t>карт; </a:t>
            </a:r>
            <a:endParaRPr lang="en-US" sz="1400" dirty="0" smtClean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наличие  </a:t>
            </a:r>
            <a:r>
              <a:rPr lang="ru-RU" sz="1400" b="1" dirty="0"/>
              <a:t>пересечений </a:t>
            </a:r>
            <a:r>
              <a:rPr lang="ru-RU" sz="1400" b="1" dirty="0" smtClean="0"/>
              <a:t>полигонов</a:t>
            </a:r>
            <a:r>
              <a:rPr lang="ru-RU" sz="1400" dirty="0" smtClean="0"/>
              <a:t>; </a:t>
            </a:r>
            <a:r>
              <a:rPr lang="ru-RU" sz="1400" dirty="0"/>
              <a:t>несоответствие линейных объектов, заданных в темах границ, границам соответствующих полигонов; </a:t>
            </a:r>
            <a:endParaRPr lang="en-US" sz="1400" dirty="0" smtClean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400" dirty="0" smtClean="0"/>
              <a:t>ошибки </a:t>
            </a:r>
            <a:r>
              <a:rPr lang="ru-RU" sz="1400" b="1" dirty="0"/>
              <a:t>подтверждения границ </a:t>
            </a:r>
            <a:r>
              <a:rPr lang="ru-RU" sz="1400" dirty="0"/>
              <a:t>полигонов </a:t>
            </a:r>
            <a:r>
              <a:rPr lang="ru-RU" sz="1400" dirty="0" smtClean="0"/>
              <a:t>площадных геолого-картографических объектов их внешними </a:t>
            </a:r>
            <a:r>
              <a:rPr lang="ru-RU" sz="1400" dirty="0"/>
              <a:t>объектами-границами.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6026" y="550846"/>
            <a:ext cx="3918752" cy="30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 b="1" dirty="0" err="1" smtClean="0"/>
              <a:t>MapInspector</a:t>
            </a:r>
            <a:r>
              <a:rPr lang="ru-RU" sz="1600" b="1" dirty="0" smtClean="0"/>
              <a:t> </a:t>
            </a:r>
            <a:r>
              <a:rPr lang="ru-RU" sz="1600" dirty="0" smtClean="0"/>
              <a:t>выявляет: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46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893122" y="808366"/>
            <a:ext cx="31025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Разработаны </a:t>
            </a:r>
            <a:r>
              <a:rPr lang="ru-RU" sz="1600" dirty="0"/>
              <a:t>инструменты для управления  иерархическим каталогом условных знаков ЭБЗ и визуального редактирования многослойных точечных, линейных и простых площадных условных знаков.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595" y="608886"/>
            <a:ext cx="4357042" cy="3167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033" y="2961885"/>
            <a:ext cx="3710554" cy="283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513" y="4242217"/>
            <a:ext cx="3684486" cy="2713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6550"/>
            <a:ext cx="12191999" cy="3277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/>
          <a:p>
            <a:pPr defTabSz="914400">
              <a:lnSpc>
                <a:spcPct val="85000"/>
              </a:lnSpc>
            </a:pPr>
            <a:r>
              <a:rPr lang="ru-RU" b="1" i="1" dirty="0"/>
              <a:t>Технология создания и пополнения </a:t>
            </a:r>
            <a:r>
              <a:rPr lang="ru-RU" b="1" i="1" dirty="0" smtClean="0"/>
              <a:t>изображений эталонной базы </a:t>
            </a:r>
            <a:r>
              <a:rPr lang="ru-RU" b="1" i="1" dirty="0"/>
              <a:t>условных </a:t>
            </a:r>
            <a:r>
              <a:rPr lang="ru-RU" b="1" i="1" dirty="0" smtClean="0"/>
              <a:t>знаков (ЭБЗ)</a:t>
            </a:r>
            <a:endParaRPr lang="ru-RU" b="1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57" y="608887"/>
            <a:ext cx="4152271" cy="323767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4668953" y="1553199"/>
            <a:ext cx="451642" cy="1838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91234" y="4063761"/>
            <a:ext cx="48936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indent="457200" algn="just">
              <a:defRPr sz="1400"/>
            </a:lvl1pPr>
          </a:lstStyle>
          <a:p>
            <a:r>
              <a:rPr lang="ru-RU" sz="1600" dirty="0" smtClean="0"/>
              <a:t>В </a:t>
            </a:r>
            <a:r>
              <a:rPr lang="ru-RU" sz="1600" dirty="0"/>
              <a:t>2019 году </a:t>
            </a:r>
            <a:r>
              <a:rPr lang="ru-RU" sz="1600" dirty="0" smtClean="0"/>
              <a:t>разработаны интерактивные инструменты </a:t>
            </a:r>
            <a:r>
              <a:rPr lang="ru-RU" sz="1600" dirty="0"/>
              <a:t>редактирования собственно изображений условных знаков, входящих в состав </a:t>
            </a:r>
            <a:r>
              <a:rPr lang="ru-RU" sz="1600" dirty="0" smtClean="0"/>
              <a:t>ЭБЗ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2020 году разработаны интерактивные инструменты просмотра и редактирования правил оформления меток предназначенные для ведения Базы описания оформления, входящей в состав ЭБЗ с использованием дружественного пользователю интерфейса.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592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87458" y="5594888"/>
            <a:ext cx="13065072" cy="1580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071602" y="6126016"/>
            <a:ext cx="3833183" cy="731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35" y="701891"/>
            <a:ext cx="3472427" cy="22540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7" y="3095471"/>
            <a:ext cx="3523515" cy="30162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8" name="Rectangle 9"/>
          <p:cNvSpPr txBox="1">
            <a:spLocks noChangeArrowheads="1"/>
          </p:cNvSpPr>
          <p:nvPr/>
        </p:nvSpPr>
        <p:spPr bwMode="auto">
          <a:xfrm>
            <a:off x="0" y="-18770"/>
            <a:ext cx="12192000" cy="329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defRPr b="1" i="1"/>
            </a:lvl1pPr>
          </a:lstStyle>
          <a:p>
            <a:r>
              <a:rPr lang="ru-RU" dirty="0"/>
              <a:t>Технология интерактивного </a:t>
            </a:r>
            <a:r>
              <a:rPr lang="ru-RU" dirty="0" err="1"/>
              <a:t>вэб</a:t>
            </a:r>
            <a:r>
              <a:rPr lang="ru-RU" dirty="0"/>
              <a:t>-издания цифровых комплектов </a:t>
            </a:r>
            <a:r>
              <a:rPr lang="ru-RU" dirty="0" err="1"/>
              <a:t>Госгеолкарт</a:t>
            </a:r>
            <a:r>
              <a:rPr lang="ru-RU" dirty="0"/>
              <a:t>,  </a:t>
            </a:r>
            <a:r>
              <a:rPr lang="en-US" dirty="0">
                <a:hlinkClick r:id="rId5"/>
              </a:rPr>
              <a:t>http://wgmap.vsegei.ru/Q4115/html</a:t>
            </a:r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890" y="701891"/>
            <a:ext cx="8229625" cy="4570963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>
            <a:stCxn id="23" idx="0"/>
          </p:cNvCxnSpPr>
          <p:nvPr/>
        </p:nvCxnSpPr>
        <p:spPr>
          <a:xfrm flipV="1">
            <a:off x="11017744" y="2381643"/>
            <a:ext cx="39277" cy="3079837"/>
          </a:xfrm>
          <a:prstGeom prst="line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22" idx="0"/>
          </p:cNvCxnSpPr>
          <p:nvPr/>
        </p:nvCxnSpPr>
        <p:spPr>
          <a:xfrm flipH="1">
            <a:off x="7172333" y="2923674"/>
            <a:ext cx="46614" cy="2537806"/>
          </a:xfrm>
          <a:prstGeom prst="line">
            <a:avLst/>
          </a:prstGeom>
          <a:ln w="285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6361772" y="5461480"/>
            <a:ext cx="1621122" cy="999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300" dirty="0"/>
              <a:t>Объект, выбранный на </a:t>
            </a:r>
            <a:r>
              <a:rPr lang="ru-RU" sz="1300" dirty="0" smtClean="0"/>
              <a:t>карте (</a:t>
            </a:r>
            <a:r>
              <a:rPr lang="ru-RU" sz="1200" dirty="0" err="1" smtClean="0"/>
              <a:t>Молюдвожская</a:t>
            </a:r>
            <a:r>
              <a:rPr lang="ru-RU" sz="1200" dirty="0" smtClean="0"/>
              <a:t> свита)</a:t>
            </a:r>
            <a:endParaRPr lang="ru-RU" sz="13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974973" y="5461480"/>
            <a:ext cx="2085541" cy="7949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Элемент легенды, соответствующий выбранному объекту</a:t>
            </a:r>
          </a:p>
          <a:p>
            <a:pPr algn="ctr"/>
            <a:r>
              <a:rPr lang="ru-RU" sz="1300" dirty="0" smtClean="0"/>
              <a:t>(</a:t>
            </a:r>
            <a:r>
              <a:rPr lang="ru-RU" sz="1200" dirty="0" err="1" smtClean="0"/>
              <a:t>Молюдвожская</a:t>
            </a:r>
            <a:r>
              <a:rPr lang="ru-RU" sz="1200" dirty="0" smtClean="0"/>
              <a:t> свита)</a:t>
            </a:r>
            <a:endParaRPr lang="ru-RU" sz="1300" dirty="0"/>
          </a:p>
        </p:txBody>
      </p:sp>
      <p:cxnSp>
        <p:nvCxnSpPr>
          <p:cNvPr id="26" name="Прямая соединительная линия 25"/>
          <p:cNvCxnSpPr>
            <a:endCxn id="27" idx="0"/>
          </p:cNvCxnSpPr>
          <p:nvPr/>
        </p:nvCxnSpPr>
        <p:spPr>
          <a:xfrm>
            <a:off x="4950873" y="3489158"/>
            <a:ext cx="817382" cy="1972323"/>
          </a:xfrm>
          <a:prstGeom prst="line">
            <a:avLst/>
          </a:prstGeom>
          <a:ln w="285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5206897" y="5461481"/>
            <a:ext cx="1122715" cy="7949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300" dirty="0" smtClean="0"/>
              <a:t>Положение свиты</a:t>
            </a:r>
          </a:p>
          <a:p>
            <a:pPr algn="ctr">
              <a:lnSpc>
                <a:spcPct val="85000"/>
              </a:lnSpc>
            </a:pPr>
            <a:r>
              <a:rPr lang="ru-RU" sz="1300" dirty="0"/>
              <a:t>в</a:t>
            </a:r>
            <a:r>
              <a:rPr lang="ru-RU" sz="1300" dirty="0" smtClean="0"/>
              <a:t> страт. колонке</a:t>
            </a:r>
            <a:endParaRPr lang="ru-RU" sz="1300" dirty="0"/>
          </a:p>
        </p:txBody>
      </p:sp>
      <p:cxnSp>
        <p:nvCxnSpPr>
          <p:cNvPr id="28" name="Прямая соединительная линия 27"/>
          <p:cNvCxnSpPr>
            <a:endCxn id="29" idx="0"/>
          </p:cNvCxnSpPr>
          <p:nvPr/>
        </p:nvCxnSpPr>
        <p:spPr>
          <a:xfrm flipH="1">
            <a:off x="8974764" y="4331368"/>
            <a:ext cx="97047" cy="1130113"/>
          </a:xfrm>
          <a:prstGeom prst="line">
            <a:avLst/>
          </a:prstGeom>
          <a:ln w="285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8071602" y="5461481"/>
            <a:ext cx="1806324" cy="7949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300" dirty="0" smtClean="0">
                <a:solidFill>
                  <a:schemeClr val="dk1"/>
                </a:solidFill>
              </a:rPr>
              <a:t>Соответствующие </a:t>
            </a:r>
            <a:r>
              <a:rPr lang="ru-RU" sz="1300" dirty="0">
                <a:solidFill>
                  <a:schemeClr val="dk1"/>
                </a:solidFill>
              </a:rPr>
              <a:t>объекты на </a:t>
            </a:r>
            <a:r>
              <a:rPr lang="ru-RU" sz="1300" dirty="0" smtClean="0">
                <a:solidFill>
                  <a:schemeClr val="dk1"/>
                </a:solidFill>
              </a:rPr>
              <a:t>разрезе (</a:t>
            </a:r>
            <a:r>
              <a:rPr lang="ru-RU" sz="1200" dirty="0" err="1" smtClean="0"/>
              <a:t>Молюдвожская</a:t>
            </a:r>
            <a:r>
              <a:rPr lang="ru-RU" sz="1200" dirty="0" smtClean="0"/>
              <a:t> </a:t>
            </a:r>
            <a:r>
              <a:rPr lang="ru-RU" sz="1200" dirty="0"/>
              <a:t>свита)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372555" y="5461480"/>
            <a:ext cx="1755214" cy="7483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Описание </a:t>
            </a:r>
            <a:r>
              <a:rPr lang="ru-RU" sz="1400" dirty="0" err="1" smtClean="0"/>
              <a:t>Молюдвожской</a:t>
            </a:r>
            <a:r>
              <a:rPr lang="ru-RU" sz="1400" dirty="0" smtClean="0"/>
              <a:t> свиты в Записке</a:t>
            </a:r>
            <a:endParaRPr lang="ru-RU" sz="1400" dirty="0"/>
          </a:p>
        </p:txBody>
      </p:sp>
      <p:cxnSp>
        <p:nvCxnSpPr>
          <p:cNvPr id="50" name="Прямая соединительная линия 49"/>
          <p:cNvCxnSpPr>
            <a:stCxn id="49" idx="0"/>
          </p:cNvCxnSpPr>
          <p:nvPr/>
        </p:nvCxnSpPr>
        <p:spPr>
          <a:xfrm flipV="1">
            <a:off x="4250162" y="4879778"/>
            <a:ext cx="122395" cy="581702"/>
          </a:xfrm>
          <a:prstGeom prst="line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8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EBEA943-5128-42CB-9A83-522E14AD08F1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ead7e9e8-aee4-4293-900d-1b39f43043aa"/>
    <ds:schemaRef ds:uri="http://schemas.microsoft.com/office/2006/documentManagement/typ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22495</TotalTime>
  <Words>1306</Words>
  <Application>Microsoft Office PowerPoint</Application>
  <PresentationFormat>Широкоэкранный</PresentationFormat>
  <Paragraphs>228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Segoe UI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Снежко Виктор Викторович</cp:lastModifiedBy>
  <cp:revision>433</cp:revision>
  <cp:lastPrinted>2019-04-23T06:34:48Z</cp:lastPrinted>
  <dcterms:created xsi:type="dcterms:W3CDTF">2018-01-22T07:17:49Z</dcterms:created>
  <dcterms:modified xsi:type="dcterms:W3CDTF">2021-04-28T08:52:48Z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