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sldIdLst>
    <p:sldId id="296" r:id="rId2"/>
    <p:sldId id="302" r:id="rId3"/>
    <p:sldId id="300" r:id="rId4"/>
    <p:sldId id="301" r:id="rId5"/>
    <p:sldId id="303" r:id="rId6"/>
    <p:sldId id="304" r:id="rId7"/>
    <p:sldId id="323" r:id="rId8"/>
    <p:sldId id="305" r:id="rId9"/>
    <p:sldId id="306" r:id="rId10"/>
    <p:sldId id="307" r:id="rId11"/>
    <p:sldId id="308" r:id="rId12"/>
    <p:sldId id="309" r:id="rId13"/>
    <p:sldId id="310" r:id="rId14"/>
    <p:sldId id="317" r:id="rId15"/>
    <p:sldId id="311" r:id="rId16"/>
    <p:sldId id="312" r:id="rId17"/>
    <p:sldId id="324" r:id="rId18"/>
    <p:sldId id="313" r:id="rId19"/>
    <p:sldId id="314" r:id="rId20"/>
    <p:sldId id="315" r:id="rId21"/>
    <p:sldId id="318" r:id="rId22"/>
    <p:sldId id="319" r:id="rId23"/>
    <p:sldId id="281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5EB"/>
    <a:srgbClr val="09AD14"/>
    <a:srgbClr val="DEEBF7"/>
    <a:srgbClr val="FBE5D6"/>
    <a:srgbClr val="FFEFEF"/>
    <a:srgbClr val="F1F8EC"/>
    <a:srgbClr val="FFE1E1"/>
    <a:srgbClr val="993366"/>
    <a:srgbClr val="FF99C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4" autoAdjust="0"/>
    <p:restoredTop sz="94660"/>
  </p:normalViewPr>
  <p:slideViewPr>
    <p:cSldViewPr snapToGrid="0">
      <p:cViewPr>
        <p:scale>
          <a:sx n="75" d="100"/>
          <a:sy n="75" d="100"/>
        </p:scale>
        <p:origin x="106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bt\AppData\Local\Packages\microsoft.windowscommunicationsapps_8wekyb3d8bbwe\LocalState\Files\S0\3\Attachments\&#1055;&#1077;&#1088;&#1074;&#1086;&#1086;&#1095;&#1077;&#1088;&#1077;&#1076;&#1085;&#1099;&#1077;%20&#1083;&#1080;&#1089;&#1090;&#1099;_&#1090;&#1072;&#1073;&#1083;_22.06%5b5838%5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2;&#1045;&#1056;&#1041;&#1048;&#1062;&#1050;&#1048;&#1049;%20&#1048;.&#1042;\&#1103;&#1090;&#1089;&#1072;&#1053;\&#1058;&#1072;&#1073;&#1083;&#1080;&#1094;&#1072;_&#1080;&#1079;&#1091;&#1095;&#1077;&#1085;&#1085;&#1086;&#1089;&#1090;&#1100;_&#1087;&#1083;&#1072;&#108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bt\AppData\Local\Packages\microsoft.windowscommunicationsapps_8wekyb3d8bbwe\LocalState\Files\S0\3\Attachments\&#1055;&#1077;&#1088;&#1074;&#1086;&#1086;&#1095;&#1077;&#1088;&#1077;&#1076;&#1085;&#1099;&#1077;%20&#1083;&#1080;&#1089;&#1090;&#1099;_&#1090;&#1072;&#1073;&#1083;_22.06%5b5838%5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_verbitsky\AppData\Local\Microsoft\Windows\Temporary%20Internet%20Files\Content.Outlook\QW2V74T3\&#1058;&#1072;&#1073;&#1083;&#1080;&#1094;&#1072;&#1055;&#1048;%20&#1087;&#1086;%20&#1060;&#1054;(1816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2;&#1045;&#1056;&#1041;&#1048;&#1062;&#1050;&#1048;&#1049;%20&#1048;.&#1042;\&#1103;&#1090;&#1089;&#1072;&#1053;\&#1058;&#1072;&#1073;&#1083;&#1080;&#1094;&#1072;_&#1080;&#1079;&#1091;&#1095;&#1077;&#1085;&#1085;&#1086;&#1089;&#1090;&#1100;_&#1087;&#1083;&#1072;&#1085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A2DBF8"/>
            </a:solidFill>
          </c:spPr>
          <c:dPt>
            <c:idx val="0"/>
            <c:bubble3D val="0"/>
            <c:spPr>
              <a:solidFill>
                <a:srgbClr val="A2DBF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F4D8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8ACEA9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завершено</c:v>
                </c:pt>
                <c:pt idx="1">
                  <c:v>в работе</c:v>
                </c:pt>
                <c:pt idx="2">
                  <c:v>план до 2025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197</c:v>
                </c:pt>
                <c:pt idx="1">
                  <c:v>48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'[Первоочередные листы_табл_22.06(5838).xlsx]Лист1'!$D$19:$H$19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'[Первоочередные листы_табл_22.06(5838).xlsx]Лист1'!$D$52:$H$52</c:f>
              <c:numCache>
                <c:formatCode>General</c:formatCode>
                <c:ptCount val="5"/>
                <c:pt idx="0">
                  <c:v>25</c:v>
                </c:pt>
                <c:pt idx="1">
                  <c:v>26</c:v>
                </c:pt>
                <c:pt idx="2">
                  <c:v>19</c:v>
                </c:pt>
                <c:pt idx="3">
                  <c:v>25</c:v>
                </c:pt>
                <c:pt idx="4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206669696"/>
        <c:axId val="206670256"/>
      </c:barChart>
      <c:catAx>
        <c:axId val="20666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670256"/>
        <c:crosses val="autoZero"/>
        <c:auto val="1"/>
        <c:lblAlgn val="ctr"/>
        <c:lblOffset val="100"/>
        <c:noMultiLvlLbl val="0"/>
      </c:catAx>
      <c:valAx>
        <c:axId val="206670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666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321223796849859E-2"/>
          <c:y val="8.4643095636206853E-2"/>
          <c:w val="0.46376927788975258"/>
          <c:h val="0.80540736034066063"/>
        </c:manualLayout>
      </c:layout>
      <c:doughnutChart>
        <c:varyColors val="1"/>
        <c:ser>
          <c:idx val="0"/>
          <c:order val="0"/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dPt>
            <c:idx val="0"/>
            <c:bubble3D val="0"/>
            <c:spPr>
              <a:solidFill>
                <a:srgbClr val="FF99CC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93366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dPt>
          <c:cat>
            <c:strRef>
              <c:f>[Таблица_изученность_план.xlsx]Лист1!$B$37:$B$40</c:f>
              <c:strCache>
                <c:ptCount val="4"/>
                <c:pt idx="0">
                  <c:v>завершенные к 2021 г.</c:v>
                </c:pt>
                <c:pt idx="1">
                  <c:v>в работе в 2021 г.</c:v>
                </c:pt>
                <c:pt idx="2">
                  <c:v>в работе с 2022-2025</c:v>
                </c:pt>
                <c:pt idx="3">
                  <c:v>незаснятая территория</c:v>
                </c:pt>
              </c:strCache>
            </c:strRef>
          </c:cat>
          <c:val>
            <c:numRef>
              <c:f>[Таблица_изученность_план.xlsx]Лист1!$C$37:$C$40</c:f>
              <c:numCache>
                <c:formatCode>General</c:formatCode>
                <c:ptCount val="4"/>
                <c:pt idx="0">
                  <c:v>1070</c:v>
                </c:pt>
                <c:pt idx="1">
                  <c:v>127</c:v>
                </c:pt>
                <c:pt idx="2">
                  <c:v>170</c:v>
                </c:pt>
                <c:pt idx="3">
                  <c:v>3962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'[Первоочередные листы_табл_22.06(5838).xlsx]Лист1'!$T$19:$X$19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'[Первоочередные листы_табл_22.06(5838).xlsx]Лист1'!$T$30:$X$30</c:f>
              <c:numCache>
                <c:formatCode>General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11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206673616"/>
        <c:axId val="206674176"/>
      </c:barChart>
      <c:catAx>
        <c:axId val="20667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674176"/>
        <c:crosses val="autoZero"/>
        <c:auto val="1"/>
        <c:lblAlgn val="ctr"/>
        <c:lblOffset val="100"/>
        <c:noMultiLvlLbl val="0"/>
      </c:catAx>
      <c:valAx>
        <c:axId val="206674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667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Структура финансирования ГСР-200 по федеральным  округам</a:t>
            </a:r>
            <a:endParaRPr lang="ru-RU" b="1" dirty="0"/>
          </a:p>
        </c:rich>
      </c:tx>
      <c:layout>
        <c:manualLayout>
          <c:xMode val="edge"/>
          <c:yMode val="edge"/>
          <c:x val="0.18581193284488853"/>
          <c:y val="1.749513029247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4889612275529241E-2"/>
          <c:y val="0.17923654417582302"/>
          <c:w val="0.89783764207321071"/>
          <c:h val="0.68557865979823718"/>
        </c:manualLayout>
      </c:layout>
      <c:barChart>
        <c:barDir val="col"/>
        <c:grouping val="clustered"/>
        <c:varyColors val="0"/>
        <c:ser>
          <c:idx val="0"/>
          <c:order val="0"/>
          <c:tx>
            <c:v>2018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Диаграммки!$A$10:$A$17</c:f>
              <c:strCache>
                <c:ptCount val="8"/>
                <c:pt idx="0">
                  <c:v>СФО+ЦФО</c:v>
                </c:pt>
                <c:pt idx="1">
                  <c:v>Урал+ПрФО</c:v>
                </c:pt>
                <c:pt idx="2">
                  <c:v>СКФ+ЮФО</c:v>
                </c:pt>
                <c:pt idx="3">
                  <c:v>СФО</c:v>
                </c:pt>
                <c:pt idx="4">
                  <c:v>Якутия</c:v>
                </c:pt>
                <c:pt idx="5">
                  <c:v>Юг ДФО</c:v>
                </c:pt>
                <c:pt idx="6">
                  <c:v>СВ ДФО</c:v>
                </c:pt>
                <c:pt idx="7">
                  <c:v>ДФО ВСЕГО</c:v>
                </c:pt>
              </c:strCache>
            </c:strRef>
          </c:cat>
          <c:val>
            <c:numRef>
              <c:f>Диаграммки!$B$10:$B$17</c:f>
              <c:numCache>
                <c:formatCode>General</c:formatCode>
                <c:ptCount val="8"/>
                <c:pt idx="0">
                  <c:v>157300</c:v>
                </c:pt>
                <c:pt idx="1">
                  <c:v>181071</c:v>
                </c:pt>
                <c:pt idx="2">
                  <c:v>85580</c:v>
                </c:pt>
                <c:pt idx="3">
                  <c:v>431924.9</c:v>
                </c:pt>
                <c:pt idx="4">
                  <c:v>298558.8</c:v>
                </c:pt>
                <c:pt idx="5">
                  <c:v>173750</c:v>
                </c:pt>
                <c:pt idx="6">
                  <c:v>233130</c:v>
                </c:pt>
                <c:pt idx="7">
                  <c:v>705438.8</c:v>
                </c:pt>
              </c:numCache>
            </c:numRef>
          </c:val>
        </c:ser>
        <c:ser>
          <c:idx val="1"/>
          <c:order val="1"/>
          <c:tx>
            <c:v>2019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Диаграммки!$A$10:$A$17</c:f>
              <c:strCache>
                <c:ptCount val="8"/>
                <c:pt idx="0">
                  <c:v>СФО+ЦФО</c:v>
                </c:pt>
                <c:pt idx="1">
                  <c:v>Урал+ПрФО</c:v>
                </c:pt>
                <c:pt idx="2">
                  <c:v>СКФ+ЮФО</c:v>
                </c:pt>
                <c:pt idx="3">
                  <c:v>СФО</c:v>
                </c:pt>
                <c:pt idx="4">
                  <c:v>Якутия</c:v>
                </c:pt>
                <c:pt idx="5">
                  <c:v>Юг ДФО</c:v>
                </c:pt>
                <c:pt idx="6">
                  <c:v>СВ ДФО</c:v>
                </c:pt>
                <c:pt idx="7">
                  <c:v>ДФО ВСЕГО</c:v>
                </c:pt>
              </c:strCache>
            </c:strRef>
          </c:cat>
          <c:val>
            <c:numRef>
              <c:f>Диаграммки!$C$10:$C$17</c:f>
              <c:numCache>
                <c:formatCode>General</c:formatCode>
                <c:ptCount val="8"/>
                <c:pt idx="0">
                  <c:v>152500</c:v>
                </c:pt>
                <c:pt idx="1">
                  <c:v>144300</c:v>
                </c:pt>
                <c:pt idx="2">
                  <c:v>81500</c:v>
                </c:pt>
                <c:pt idx="3">
                  <c:v>459351</c:v>
                </c:pt>
                <c:pt idx="4">
                  <c:v>140139.29999999999</c:v>
                </c:pt>
                <c:pt idx="5">
                  <c:v>244598</c:v>
                </c:pt>
                <c:pt idx="6">
                  <c:v>350000</c:v>
                </c:pt>
                <c:pt idx="7">
                  <c:v>734737.3</c:v>
                </c:pt>
              </c:numCache>
            </c:numRef>
          </c:val>
        </c:ser>
        <c:ser>
          <c:idx val="2"/>
          <c:order val="2"/>
          <c:tx>
            <c:v>2020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Диаграммки!$A$10:$A$17</c:f>
              <c:strCache>
                <c:ptCount val="8"/>
                <c:pt idx="0">
                  <c:v>СФО+ЦФО</c:v>
                </c:pt>
                <c:pt idx="1">
                  <c:v>Урал+ПрФО</c:v>
                </c:pt>
                <c:pt idx="2">
                  <c:v>СКФ+ЮФО</c:v>
                </c:pt>
                <c:pt idx="3">
                  <c:v>СФО</c:v>
                </c:pt>
                <c:pt idx="4">
                  <c:v>Якутия</c:v>
                </c:pt>
                <c:pt idx="5">
                  <c:v>Юг ДФО</c:v>
                </c:pt>
                <c:pt idx="6">
                  <c:v>СВ ДФО</c:v>
                </c:pt>
                <c:pt idx="7">
                  <c:v>ДФО ВСЕГО</c:v>
                </c:pt>
              </c:strCache>
            </c:strRef>
          </c:cat>
          <c:val>
            <c:numRef>
              <c:f>Диаграммки!$D$10:$D$17</c:f>
              <c:numCache>
                <c:formatCode>General</c:formatCode>
                <c:ptCount val="8"/>
                <c:pt idx="0">
                  <c:v>152000</c:v>
                </c:pt>
                <c:pt idx="1">
                  <c:v>108000</c:v>
                </c:pt>
                <c:pt idx="2">
                  <c:v>92500</c:v>
                </c:pt>
                <c:pt idx="3">
                  <c:v>441229.1</c:v>
                </c:pt>
                <c:pt idx="4">
                  <c:v>129360.7</c:v>
                </c:pt>
                <c:pt idx="5">
                  <c:v>337640</c:v>
                </c:pt>
                <c:pt idx="6">
                  <c:v>351966.7</c:v>
                </c:pt>
                <c:pt idx="7">
                  <c:v>818967.39999999991</c:v>
                </c:pt>
              </c:numCache>
            </c:numRef>
          </c:val>
        </c:ser>
        <c:ser>
          <c:idx val="3"/>
          <c:order val="3"/>
          <c:tx>
            <c:v>2021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Диаграммки!$A$10:$A$17</c:f>
              <c:strCache>
                <c:ptCount val="8"/>
                <c:pt idx="0">
                  <c:v>СФО+ЦФО</c:v>
                </c:pt>
                <c:pt idx="1">
                  <c:v>Урал+ПрФО</c:v>
                </c:pt>
                <c:pt idx="2">
                  <c:v>СКФ+ЮФО</c:v>
                </c:pt>
                <c:pt idx="3">
                  <c:v>СФО</c:v>
                </c:pt>
                <c:pt idx="4">
                  <c:v>Якутия</c:v>
                </c:pt>
                <c:pt idx="5">
                  <c:v>Юг ДФО</c:v>
                </c:pt>
                <c:pt idx="6">
                  <c:v>СВ ДФО</c:v>
                </c:pt>
                <c:pt idx="7">
                  <c:v>ДФО ВСЕГО</c:v>
                </c:pt>
              </c:strCache>
            </c:strRef>
          </c:cat>
          <c:val>
            <c:numRef>
              <c:f>Диаграммки!$E$10:$E$17</c:f>
              <c:numCache>
                <c:formatCode>General</c:formatCode>
                <c:ptCount val="8"/>
                <c:pt idx="0">
                  <c:v>211400</c:v>
                </c:pt>
                <c:pt idx="1">
                  <c:v>166500</c:v>
                </c:pt>
                <c:pt idx="2">
                  <c:v>94966.6</c:v>
                </c:pt>
                <c:pt idx="3">
                  <c:v>379000</c:v>
                </c:pt>
                <c:pt idx="4">
                  <c:v>261508</c:v>
                </c:pt>
                <c:pt idx="5">
                  <c:v>240760</c:v>
                </c:pt>
                <c:pt idx="6">
                  <c:v>280090</c:v>
                </c:pt>
                <c:pt idx="7">
                  <c:v>782358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633072"/>
        <c:axId val="338633632"/>
      </c:barChart>
      <c:catAx>
        <c:axId val="33863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8633632"/>
        <c:crosses val="autoZero"/>
        <c:auto val="1"/>
        <c:lblAlgn val="ctr"/>
        <c:lblOffset val="100"/>
        <c:noMultiLvlLbl val="0"/>
      </c:catAx>
      <c:valAx>
        <c:axId val="33863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863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04979500381388E-2"/>
          <c:y val="6.7024128686327081E-2"/>
          <c:w val="0.9570577684019832"/>
          <c:h val="0.755159466570456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Лист2!$C$77:$C$86</c:f>
              <c:strCache>
                <c:ptCount val="10"/>
                <c:pt idx="0">
                  <c:v>СЗФО</c:v>
                </c:pt>
                <c:pt idx="1">
                  <c:v>ЦФО</c:v>
                </c:pt>
                <c:pt idx="2">
                  <c:v>ПрФО</c:v>
                </c:pt>
                <c:pt idx="3">
                  <c:v>УрФО</c:v>
                </c:pt>
                <c:pt idx="4">
                  <c:v>ЮФО</c:v>
                </c:pt>
                <c:pt idx="5">
                  <c:v>СКФО</c:v>
                </c:pt>
                <c:pt idx="6">
                  <c:v>СибФО</c:v>
                </c:pt>
                <c:pt idx="7">
                  <c:v>Якутия</c:v>
                </c:pt>
                <c:pt idx="8">
                  <c:v>ДВ ФО СВ</c:v>
                </c:pt>
                <c:pt idx="9">
                  <c:v>ДВ ФО Юг</c:v>
                </c:pt>
              </c:strCache>
            </c:strRef>
          </c:cat>
          <c:val>
            <c:numRef>
              <c:f>Лист2!$D$77:$D$86</c:f>
              <c:numCache>
                <c:formatCode>General</c:formatCode>
                <c:ptCount val="10"/>
                <c:pt idx="0">
                  <c:v>15</c:v>
                </c:pt>
                <c:pt idx="1">
                  <c:v>8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  <c:pt idx="5">
                  <c:v>4</c:v>
                </c:pt>
                <c:pt idx="6">
                  <c:v>42</c:v>
                </c:pt>
                <c:pt idx="7">
                  <c:v>23</c:v>
                </c:pt>
                <c:pt idx="8">
                  <c:v>29</c:v>
                </c:pt>
                <c:pt idx="9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27"/>
        <c:axId val="207058112"/>
        <c:axId val="207058672"/>
      </c:barChart>
      <c:catAx>
        <c:axId val="20705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058672"/>
        <c:crosses val="autoZero"/>
        <c:auto val="1"/>
        <c:lblAlgn val="ctr"/>
        <c:lblOffset val="100"/>
        <c:noMultiLvlLbl val="0"/>
      </c:catAx>
      <c:valAx>
        <c:axId val="207058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05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66666666666664E-2"/>
          <c:y val="5.0925925925925923E-2"/>
          <c:w val="0.93888888888888888"/>
          <c:h val="0.676072540556673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[Таблица_изученность_план.xlsx]Лист1!$U$27:$Y$27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[Таблица_изученность_план.xlsx]Лист1!$U$28:$Y$28</c:f>
              <c:numCache>
                <c:formatCode>General</c:formatCode>
                <c:ptCount val="5"/>
                <c:pt idx="0">
                  <c:v>40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061472"/>
        <c:axId val="207062032"/>
      </c:barChart>
      <c:catAx>
        <c:axId val="20706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062032"/>
        <c:crosses val="autoZero"/>
        <c:auto val="1"/>
        <c:lblAlgn val="ctr"/>
        <c:lblOffset val="100"/>
        <c:noMultiLvlLbl val="0"/>
      </c:catAx>
      <c:valAx>
        <c:axId val="207062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06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0.10998</cdr:y>
    </cdr:from>
    <cdr:to>
      <cdr:x>0.1164</cdr:x>
      <cdr:y>0.28993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5884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Млн. руб.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013DF-104A-4F8C-8244-804753C77209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EBDDF-A6AA-4096-9491-793BD11B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8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Здравствуйте! Уважаемые участники совещания!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Государственное геологическое картографирование масштаба 1:1М является важнейшим уровнем регионального геологического изучения недр территории России,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обеспечивающим технологию обновления геологической информации в мониторинговом режиме.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A3C3F-2BED-4DC9-A807-4330FB696A2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Техническим заданием, одним из направлений был анализ созданных комплектов на соответствие современным нормативно-методическим документам (по составу комплектов, форматам представления цифровых моделей, форматам и составу представления первичных и сопровождающих баз данных для всех 197 листов, которые входят в 141 комплект.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Составлены сводные таблицы включающие информацию о составе комплекта, вариантах представления ЦМ и макетов печати, Составе и вариантах представления баз данных. В результате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выяснилось что по составу комплекта полностью соответствует современным требованиям 54 комплекта, по ЦМ – 41, по базам данных  - 27, это как ранее отмечал Михаил Александрович ни в коем случае не плохая апробация и не пропуски качества, эта ситуация возникла во первых из-за долгого процесса становления нормативно-методической и технологической базы на первом этапе Программы госгеолкарты-1000 и переходная фаза, когда объекты начинались по одним требованиям, а в процессе работ возникала новая редакция, но зачастую оперативной переделки не получалось. До 2014 года включительно было завершено  88 комплектов и мы видим что как раз около 53 комплектов – это те комплекты, которые были приняты после окончательного ввода в оценочные параметры технических заданий современных методических руководств, когда даже с учетом изменения версий методичек потребуется не запредельный объем доработки.</a:t>
            </a:r>
          </a:p>
          <a:p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99734-F812-4E89-82B8-09CF2DB5EE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5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5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8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9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88"/>
            <a:ext cx="3959619" cy="368503"/>
            <a:chOff x="336529" y="273588"/>
            <a:chExt cx="2969715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1785585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1682192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7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48729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3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57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1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9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4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3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3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41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7AFC1-4AFB-411A-A819-49D8DFD02516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1D15-216D-4F0F-8AF1-4DDED3485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8.jpe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chart" Target="../charts/chart7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emf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33.jpeg"/><Relationship Id="rId12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chart" Target="../charts/chart1.xml"/><Relationship Id="rId10" Type="http://schemas.openxmlformats.org/officeDocument/2006/relationships/image" Target="../media/image52.png"/><Relationship Id="rId4" Type="http://schemas.openxmlformats.org/officeDocument/2006/relationships/image" Target="../media/image5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016" y="1127444"/>
            <a:ext cx="10140779" cy="2647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3567" y="4138572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232C82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endParaRPr lang="ru-RU" sz="2600" b="1" i="1" dirty="0">
              <a:solidFill>
                <a:srgbClr val="232C8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1956" y="6239568"/>
            <a:ext cx="591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32C82"/>
                </a:solidFill>
              </a:rPr>
              <a:t>Петров О.В., </a:t>
            </a:r>
            <a:r>
              <a:rPr lang="ru-RU" sz="1600" b="1" dirty="0" smtClean="0">
                <a:solidFill>
                  <a:srgbClr val="232C82"/>
                </a:solidFill>
              </a:rPr>
              <a:t>Зубова </a:t>
            </a:r>
            <a:r>
              <a:rPr lang="ru-RU" sz="1600" b="1" dirty="0">
                <a:solidFill>
                  <a:srgbClr val="232C82"/>
                </a:solidFill>
              </a:rPr>
              <a:t>Т.Н., Шишкин М.А. (ФГБУ «ВСЕГЕИ»)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54" t="15667" r="1354" b="23955"/>
          <a:stretch/>
        </p:blipFill>
        <p:spPr>
          <a:xfrm>
            <a:off x="-17367" y="0"/>
            <a:ext cx="12210944" cy="635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89281"/>
            <a:ext cx="12192000" cy="457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1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8" y="1490222"/>
            <a:ext cx="7275810" cy="4231775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0" y="-104939"/>
            <a:ext cx="12192000" cy="7399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72028" y="62394"/>
            <a:ext cx="10720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Геологическое картографирование масштаба 1:1 000 000, мониторинг Госгеолкарты-1000/3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0935" y="4872635"/>
            <a:ext cx="317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Структура затрат </a:t>
            </a:r>
            <a:r>
              <a:rPr lang="ru-RU" sz="1200" dirty="0" smtClean="0"/>
              <a:t>2019-2025 </a:t>
            </a:r>
            <a:r>
              <a:rPr lang="ru-RU" sz="1200" dirty="0"/>
              <a:t>гг.,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млн</a:t>
            </a:r>
            <a:r>
              <a:rPr lang="ru-RU" sz="1200" dirty="0"/>
              <a:t>. руб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4083" y="746398"/>
            <a:ext cx="551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Картограмма размещения </a:t>
            </a:r>
            <a:r>
              <a:rPr lang="ru-RU" sz="1400" dirty="0" smtClean="0"/>
              <a:t>мониторинга листов  </a:t>
            </a:r>
            <a:r>
              <a:rPr lang="ru-RU" sz="1400" dirty="0" smtClean="0"/>
              <a:t>ГК-1000/3 </a:t>
            </a:r>
            <a:br>
              <a:rPr lang="ru-RU" sz="1400" dirty="0" smtClean="0"/>
            </a:br>
            <a:r>
              <a:rPr lang="ru-RU" sz="1400" dirty="0" smtClean="0"/>
              <a:t>(2020-2021 </a:t>
            </a:r>
            <a:r>
              <a:rPr lang="ru-RU" sz="1400" dirty="0" err="1" smtClean="0"/>
              <a:t>г.г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58" y="4354776"/>
            <a:ext cx="2221316" cy="13772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182" y="4375227"/>
            <a:ext cx="2338836" cy="13568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51">
            <a:extLst>
              <a:ext uri="{FF2B5EF4-FFF2-40B4-BE49-F238E27FC236}">
                <a16:creationId xmlns:a16="http://schemas.microsoft.com/office/drawing/2014/main" xmlns="" id="{D5B3A66F-5D6A-42FA-A312-68EC13223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473" y="1269586"/>
            <a:ext cx="2342882" cy="13607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49">
            <a:extLst>
              <a:ext uri="{FF2B5EF4-FFF2-40B4-BE49-F238E27FC236}">
                <a16:creationId xmlns:a16="http://schemas.microsoft.com/office/drawing/2014/main" xmlns="" id="{11809A1D-49E7-4B99-A1D6-A5A6C2B0D2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7558" y="1266022"/>
            <a:ext cx="2195537" cy="1390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783" y="2815061"/>
            <a:ext cx="2185312" cy="12251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t="7388"/>
          <a:stretch/>
        </p:blipFill>
        <p:spPr>
          <a:xfrm>
            <a:off x="9702182" y="2815060"/>
            <a:ext cx="2336173" cy="12677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302427" y="1159523"/>
            <a:ext cx="4889573" cy="3030982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302427" y="4267505"/>
            <a:ext cx="4780172" cy="1616641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2975" y="1159523"/>
            <a:ext cx="2999790" cy="1524853"/>
            <a:chOff x="101654" y="5278952"/>
            <a:chExt cx="2974739" cy="153268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46587" y="6222206"/>
              <a:ext cx="136894" cy="334840"/>
              <a:chOff x="97261" y="5987217"/>
              <a:chExt cx="563881" cy="253916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97262" y="5987217"/>
                <a:ext cx="563880" cy="253916"/>
              </a:xfrm>
              <a:prstGeom prst="rect">
                <a:avLst/>
              </a:prstGeom>
              <a:solidFill>
                <a:srgbClr val="A1DAF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/>
              <p:cNvCxnSpPr/>
              <p:nvPr/>
            </p:nvCxnSpPr>
            <p:spPr>
              <a:xfrm flipH="1">
                <a:off x="97263" y="5987217"/>
                <a:ext cx="563879" cy="2539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>
                <a:stCxn id="29" idx="3"/>
              </p:cNvCxnSpPr>
              <p:nvPr/>
            </p:nvCxnSpPr>
            <p:spPr>
              <a:xfrm flipH="1">
                <a:off x="396767" y="6114175"/>
                <a:ext cx="264375" cy="1269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flipH="1">
                <a:off x="97261" y="5987217"/>
                <a:ext cx="264375" cy="1269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Группа 32"/>
            <p:cNvGrpSpPr/>
            <p:nvPr/>
          </p:nvGrpSpPr>
          <p:grpSpPr>
            <a:xfrm>
              <a:off x="1537125" y="6222206"/>
              <a:ext cx="136894" cy="334840"/>
              <a:chOff x="97261" y="5987217"/>
              <a:chExt cx="563881" cy="253916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97262" y="5987217"/>
                <a:ext cx="563880" cy="253916"/>
              </a:xfrm>
              <a:prstGeom prst="rect">
                <a:avLst/>
              </a:prstGeom>
              <a:solidFill>
                <a:srgbClr val="A1DAF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5" name="Прямая соединительная линия 34"/>
              <p:cNvCxnSpPr/>
              <p:nvPr/>
            </p:nvCxnSpPr>
            <p:spPr>
              <a:xfrm flipH="1">
                <a:off x="97263" y="5987217"/>
                <a:ext cx="563879" cy="2539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>
                <a:stCxn id="34" idx="3"/>
              </p:cNvCxnSpPr>
              <p:nvPr/>
            </p:nvCxnSpPr>
            <p:spPr>
              <a:xfrm flipH="1">
                <a:off x="396767" y="6114175"/>
                <a:ext cx="264375" cy="1269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H="1">
                <a:off x="97261" y="5987217"/>
                <a:ext cx="264375" cy="1269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Группа 6"/>
            <p:cNvGrpSpPr/>
            <p:nvPr/>
          </p:nvGrpSpPr>
          <p:grpSpPr>
            <a:xfrm>
              <a:off x="1538289" y="5520381"/>
              <a:ext cx="133350" cy="703851"/>
              <a:chOff x="26615" y="2494587"/>
              <a:chExt cx="563881" cy="253916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26616" y="2494587"/>
                <a:ext cx="563880" cy="253916"/>
              </a:xfrm>
              <a:prstGeom prst="rect">
                <a:avLst/>
              </a:prstGeom>
              <a:solidFill>
                <a:srgbClr val="A1DAF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flipH="1">
                <a:off x="26617" y="2494587"/>
                <a:ext cx="563879" cy="253916"/>
              </a:xfrm>
              <a:prstGeom prst="line">
                <a:avLst/>
              </a:prstGeom>
              <a:ln w="19050">
                <a:solidFill>
                  <a:srgbClr val="18906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>
                <a:stCxn id="38" idx="3"/>
              </p:cNvCxnSpPr>
              <p:nvPr/>
            </p:nvCxnSpPr>
            <p:spPr>
              <a:xfrm flipH="1">
                <a:off x="326121" y="2621545"/>
                <a:ext cx="264375" cy="126958"/>
              </a:xfrm>
              <a:prstGeom prst="line">
                <a:avLst/>
              </a:prstGeom>
              <a:ln w="19050">
                <a:solidFill>
                  <a:srgbClr val="18906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>
                <a:off x="26615" y="2494587"/>
                <a:ext cx="264375" cy="126958"/>
              </a:xfrm>
              <a:prstGeom prst="line">
                <a:avLst/>
              </a:prstGeom>
              <a:ln w="19050">
                <a:solidFill>
                  <a:srgbClr val="18906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907418" y="5900897"/>
              <a:ext cx="367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18</a:t>
              </a:r>
              <a:endParaRPr lang="ru-RU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73585" y="5278952"/>
              <a:ext cx="25544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400" b="1" dirty="0" smtClean="0"/>
                <a:t>52</a:t>
              </a:r>
              <a:endParaRPr lang="ru-RU" sz="14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2028" y="6596197"/>
              <a:ext cx="4381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400" b="1" dirty="0" smtClean="0"/>
                <a:t>2020</a:t>
              </a:r>
              <a:endParaRPr lang="ru-RU" sz="14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423926" y="6587438"/>
              <a:ext cx="4381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400" b="1" dirty="0" smtClean="0"/>
                <a:t>2021</a:t>
              </a:r>
              <a:endParaRPr lang="ru-RU" sz="14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1654" y="6207496"/>
              <a:ext cx="84279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50" dirty="0" smtClean="0"/>
                <a:t>оценочный этап</a:t>
              </a:r>
              <a:endParaRPr lang="ru-RU" sz="105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46659" y="5675946"/>
              <a:ext cx="84279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050" dirty="0" smtClean="0"/>
                <a:t>оценочный этап</a:t>
              </a:r>
              <a:endParaRPr lang="ru-RU" sz="1050" dirty="0"/>
            </a:p>
          </p:txBody>
        </p:sp>
        <p:sp>
          <p:nvSpPr>
            <p:cNvPr id="50" name="Стрелка вниз 49"/>
            <p:cNvSpPr/>
            <p:nvPr/>
          </p:nvSpPr>
          <p:spPr>
            <a:xfrm rot="16200000">
              <a:off x="1195801" y="6292925"/>
              <a:ext cx="306139" cy="2159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54306" y="6181877"/>
              <a:ext cx="132208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 smtClean="0"/>
                <a:t>Подготовительный этап</a:t>
              </a:r>
              <a:endParaRPr lang="ru-RU" sz="1050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1" y="5265179"/>
            <a:ext cx="2444024" cy="15237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607077" y="5947531"/>
            <a:ext cx="2393250" cy="393411"/>
            <a:chOff x="2607077" y="5947531"/>
            <a:chExt cx="2393250" cy="393411"/>
          </a:xfrm>
        </p:grpSpPr>
        <p:pic>
          <p:nvPicPr>
            <p:cNvPr id="11" name="Рисунок 1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07077" y="5947531"/>
              <a:ext cx="2393250" cy="39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726844" y="6067555"/>
              <a:ext cx="118749" cy="114169"/>
            </a:xfrm>
            <a:prstGeom prst="rect">
              <a:avLst/>
            </a:prstGeom>
            <a:solidFill>
              <a:srgbClr val="A1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803702" y="6067555"/>
              <a:ext cx="118749" cy="114169"/>
            </a:xfrm>
            <a:prstGeom prst="rect">
              <a:avLst/>
            </a:prstGeom>
            <a:solidFill>
              <a:srgbClr val="09AD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556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-55935"/>
            <a:ext cx="12192000" cy="7924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15332" y="2469938"/>
            <a:ext cx="3211482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44000" lvl="0" indent="-1440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актуализацию Госгеолкарты-1000/3 в режиме мониторинга;</a:t>
            </a:r>
            <a:endParaRPr lang="ru-RU" sz="1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удалённый доступ к всем геологическим данным и базам данных через сеть Интернет;</a:t>
            </a:r>
            <a:endParaRPr lang="ru-RU" sz="1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представления всего массива геологической информации широкому кругу пользователей в интерактивном режиме через веб-интерфейс;</a:t>
            </a:r>
            <a:endParaRPr lang="ru-RU" sz="1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взаимоувязку</a:t>
            </a: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 атрибутивной и пространственной информации цифровых моделей Госгеолкарты-1000/3 с отраслевыми базовыми информационными ресурсами (БИР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2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оперативную выгрузку полистных комплектов Госгеолкарты-1000 </a:t>
            </a:r>
            <a:r>
              <a:rPr lang="ru-RU" sz="1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ГИС-формате</a:t>
            </a:r>
            <a:endParaRPr lang="ru-RU" sz="12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99913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Проект Концепции  организации мониторинга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государственной геологической карты </a:t>
            </a:r>
            <a:endParaRPr lang="ru-RU" sz="2000" b="1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масштаба 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</a:rPr>
              <a:t>1:1 000 000 территории Российской Федерации и ее континентального шельфа </a:t>
            </a: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146" y="751785"/>
            <a:ext cx="553780" cy="424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44940" y="713626"/>
            <a:ext cx="2509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Основной этап мониторинга </a:t>
            </a:r>
            <a:r>
              <a:rPr lang="ru-RU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ГК-1000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799" y="667622"/>
            <a:ext cx="2483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Оценочный этап мониторинга ГК-1000/3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6186" y="720526"/>
            <a:ext cx="2344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Подготовительный этап мониторинга ГК-1000/3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1497681" y="3058496"/>
            <a:ext cx="601403" cy="310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6" y="716718"/>
            <a:ext cx="560791" cy="526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230" y="749683"/>
            <a:ext cx="686690" cy="5115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47447" y="1298155"/>
            <a:ext cx="3855220" cy="83099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ea typeface="Geolnise"/>
              </a:rPr>
              <a:t>Приведение информационного </a:t>
            </a:r>
            <a:r>
              <a:rPr lang="ru-RU" sz="1200" dirty="0">
                <a:solidFill>
                  <a:srgbClr val="000000"/>
                </a:solidFill>
                <a:ea typeface="Geolnise"/>
              </a:rPr>
              <a:t>массива и первичных баз данных  </a:t>
            </a:r>
            <a:r>
              <a:rPr lang="ru-RU" sz="1200" dirty="0" smtClean="0">
                <a:solidFill>
                  <a:srgbClr val="000000"/>
                </a:solidFill>
                <a:ea typeface="Geolnise"/>
              </a:rPr>
              <a:t>Госгеолкарты-1000/3 к  </a:t>
            </a:r>
            <a:r>
              <a:rPr lang="ru-RU" sz="1200" dirty="0">
                <a:solidFill>
                  <a:srgbClr val="000000"/>
                </a:solidFill>
                <a:ea typeface="Geolnise"/>
              </a:rPr>
              <a:t>современным </a:t>
            </a:r>
            <a:r>
              <a:rPr lang="ru-RU" sz="1200" dirty="0" smtClean="0">
                <a:solidFill>
                  <a:srgbClr val="000000"/>
                </a:solidFill>
                <a:ea typeface="Geolnise"/>
              </a:rPr>
              <a:t>нормативно-методическим документам с использованием централизованных баз данных</a:t>
            </a:r>
            <a:endParaRPr lang="ru-RU" sz="1200" dirty="0">
              <a:solidFill>
                <a:srgbClr val="000000"/>
              </a:solidFill>
              <a:ea typeface="Geolnise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379682" y="1546460"/>
            <a:ext cx="853762" cy="2787415"/>
            <a:chOff x="2594919" y="2611161"/>
            <a:chExt cx="735304" cy="3596511"/>
          </a:xfrm>
        </p:grpSpPr>
        <p:sp>
          <p:nvSpPr>
            <p:cNvPr id="16" name="Стрелка углом вверх 15"/>
            <p:cNvSpPr/>
            <p:nvPr/>
          </p:nvSpPr>
          <p:spPr>
            <a:xfrm>
              <a:off x="2594919" y="3024607"/>
              <a:ext cx="375166" cy="3183065"/>
            </a:xfrm>
            <a:prstGeom prst="bentUpArrow">
              <a:avLst>
                <a:gd name="adj1" fmla="val 39796"/>
                <a:gd name="adj2" fmla="val 0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углом 16"/>
            <p:cNvSpPr/>
            <p:nvPr/>
          </p:nvSpPr>
          <p:spPr>
            <a:xfrm>
              <a:off x="2896565" y="2611161"/>
              <a:ext cx="433658" cy="400493"/>
            </a:xfrm>
            <a:prstGeom prst="bentArrow">
              <a:avLst>
                <a:gd name="adj1" fmla="val 55443"/>
                <a:gd name="adj2" fmla="val 31171"/>
                <a:gd name="adj3" fmla="val 33228"/>
                <a:gd name="adj4" fmla="val 416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273592" y="5110069"/>
            <a:ext cx="4276289" cy="846386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ЕГКМ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Разработка структуры базы данных и  </a:t>
            </a:r>
            <a:r>
              <a:rPr lang="ru-RU" sz="1100" b="1" dirty="0">
                <a:solidFill>
                  <a:srgbClr val="FF0000"/>
                </a:solidFill>
                <a:ea typeface="Times New Roman" panose="02020603050405020304" pitchFamily="18" charset="0"/>
              </a:rPr>
              <a:t>технологии ведения </a:t>
            </a:r>
            <a: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Единой геолого-картографической модели масштаба 1:1 000 000 </a:t>
            </a:r>
            <a:b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(предусмотрена  </a:t>
            </a:r>
            <a:r>
              <a:rPr lang="ru-RU" sz="1100" b="1" dirty="0">
                <a:solidFill>
                  <a:srgbClr val="FF0000"/>
                </a:solidFill>
                <a:ea typeface="Times New Roman" panose="02020603050405020304" pitchFamily="18" charset="0"/>
              </a:rPr>
              <a:t>в рамках тематики</a:t>
            </a:r>
            <a:r>
              <a:rPr lang="ru-RU" sz="1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)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5291852" y="5298424"/>
            <a:ext cx="1679937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58760" y="1639308"/>
            <a:ext cx="2916978" cy="12514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72415" y="3911780"/>
            <a:ext cx="17625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Разработка программы</a:t>
            </a:r>
          </a:p>
          <a:p>
            <a:pPr algn="ctr"/>
            <a:r>
              <a:rPr lang="ru-RU" sz="1200" b="1" dirty="0"/>
              <a:t>ведения мониторинга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8134339" y="1660887"/>
            <a:ext cx="941572" cy="5000263"/>
            <a:chOff x="2594919" y="2624114"/>
            <a:chExt cx="694178" cy="3662294"/>
          </a:xfrm>
        </p:grpSpPr>
        <p:sp>
          <p:nvSpPr>
            <p:cNvPr id="34" name="Стрелка углом вверх 33"/>
            <p:cNvSpPr/>
            <p:nvPr/>
          </p:nvSpPr>
          <p:spPr>
            <a:xfrm>
              <a:off x="2594919" y="3024607"/>
              <a:ext cx="369852" cy="3261801"/>
            </a:xfrm>
            <a:prstGeom prst="bentUpArrow">
              <a:avLst>
                <a:gd name="adj1" fmla="val 32679"/>
                <a:gd name="adj2" fmla="val 0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трелка углом 34"/>
            <p:cNvSpPr/>
            <p:nvPr/>
          </p:nvSpPr>
          <p:spPr>
            <a:xfrm>
              <a:off x="2903206" y="2624114"/>
              <a:ext cx="385891" cy="400493"/>
            </a:xfrm>
            <a:prstGeom prst="bentArrow">
              <a:avLst>
                <a:gd name="adj1" fmla="val 31500"/>
                <a:gd name="adj2" fmla="val 31171"/>
                <a:gd name="adj3" fmla="val 33228"/>
                <a:gd name="adj4" fmla="val 416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075911" y="1337563"/>
            <a:ext cx="3006648" cy="1015663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ea typeface="Geolnise"/>
              </a:rPr>
              <a:t>Мониторинг </a:t>
            </a:r>
            <a:r>
              <a:rPr lang="ru-RU" sz="1200" dirty="0" smtClean="0">
                <a:solidFill>
                  <a:srgbClr val="000000"/>
                </a:solidFill>
                <a:ea typeface="Geolnise"/>
              </a:rPr>
              <a:t>государственной </a:t>
            </a:r>
            <a:r>
              <a:rPr lang="ru-RU" sz="1200" dirty="0">
                <a:solidFill>
                  <a:srgbClr val="000000"/>
                </a:solidFill>
                <a:ea typeface="Geolnise"/>
              </a:rPr>
              <a:t>геологической карты масштаба </a:t>
            </a:r>
            <a:r>
              <a:rPr lang="ru-RU" sz="1200" dirty="0" smtClean="0">
                <a:solidFill>
                  <a:srgbClr val="000000"/>
                </a:solidFill>
                <a:ea typeface="Geolnise"/>
              </a:rPr>
              <a:t/>
            </a:r>
            <a:br>
              <a:rPr lang="ru-RU" sz="1200" dirty="0" smtClean="0">
                <a:solidFill>
                  <a:srgbClr val="000000"/>
                </a:solidFill>
                <a:ea typeface="Geolnise"/>
              </a:rPr>
            </a:br>
            <a:r>
              <a:rPr lang="ru-RU" sz="1200" dirty="0" smtClean="0">
                <a:solidFill>
                  <a:srgbClr val="000000"/>
                </a:solidFill>
                <a:ea typeface="Geolnise"/>
              </a:rPr>
              <a:t>1:1 </a:t>
            </a:r>
            <a:r>
              <a:rPr lang="ru-RU" sz="1200" dirty="0">
                <a:solidFill>
                  <a:srgbClr val="000000"/>
                </a:solidFill>
                <a:ea typeface="Geolnise"/>
              </a:rPr>
              <a:t>000 000 территории Российской Федерации и ее континентального </a:t>
            </a:r>
            <a:r>
              <a:rPr lang="ru-RU" sz="1200" dirty="0" smtClean="0">
                <a:solidFill>
                  <a:srgbClr val="000000"/>
                </a:solidFill>
                <a:ea typeface="Geolnise"/>
              </a:rPr>
              <a:t>шельфа в ЕГКМ, обеспечивающий: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8758" y="1897154"/>
            <a:ext cx="2919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Ревизия </a:t>
            </a:r>
            <a:r>
              <a:rPr lang="ru-RU" sz="1200" dirty="0"/>
              <a:t>и оценка качественных и количественных характеристик полистных  комплектов карт по всей территории </a:t>
            </a:r>
            <a:r>
              <a:rPr lang="ru-RU" sz="1200" dirty="0" smtClean="0"/>
              <a:t>страны</a:t>
            </a:r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38151" y="3514323"/>
            <a:ext cx="2937588" cy="125637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1663863" y="1218042"/>
            <a:ext cx="353370" cy="303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235559" y="2392271"/>
            <a:ext cx="3885917" cy="1200329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ea typeface="Geolnise"/>
              </a:rPr>
              <a:t>Актуализация и подготовка к загрузке в единую геолого-картографическую модель территории Российской Федерации и её континентального шельфа масштаба 1:1 000 000 серийных легенд и карт полистных комплектов Госгеолкарты-1000/3, их увязка по группам листов</a:t>
            </a:r>
          </a:p>
        </p:txBody>
      </p:sp>
      <p:sp>
        <p:nvSpPr>
          <p:cNvPr id="43" name="Стрелка вправо 42"/>
          <p:cNvSpPr/>
          <p:nvPr/>
        </p:nvSpPr>
        <p:spPr>
          <a:xfrm rot="5400000">
            <a:off x="6064702" y="2124973"/>
            <a:ext cx="192792" cy="303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218139" y="3862744"/>
            <a:ext cx="3885917" cy="646331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Взаимодействие </a:t>
            </a:r>
            <a:r>
              <a:rPr lang="ru-RU" sz="1200" dirty="0"/>
              <a:t>комплектов Госгеолкарты-1000/3 с картами сводного и обзорного </a:t>
            </a:r>
            <a:r>
              <a:rPr lang="ru-RU" sz="1200" dirty="0" smtClean="0"/>
              <a:t>уровня с взаимным учётом </a:t>
            </a:r>
            <a:r>
              <a:rPr lang="ru-RU" sz="1200" dirty="0"/>
              <a:t>информации между масштабными уровнями</a:t>
            </a:r>
            <a:endParaRPr lang="ru-RU" sz="1200" dirty="0">
              <a:solidFill>
                <a:srgbClr val="000000"/>
              </a:solidFill>
              <a:ea typeface="Geolnise"/>
            </a:endParaRPr>
          </a:p>
        </p:txBody>
      </p:sp>
      <p:sp>
        <p:nvSpPr>
          <p:cNvPr id="45" name="Стрелка вправо 44"/>
          <p:cNvSpPr/>
          <p:nvPr/>
        </p:nvSpPr>
        <p:spPr>
          <a:xfrm rot="5400000">
            <a:off x="5983069" y="3606118"/>
            <a:ext cx="260545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233447" y="6327415"/>
            <a:ext cx="3883221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Загрузка информационного массива и первичных баз данных Госгеолкарты-1000 в ЕГКМ</a:t>
            </a:r>
            <a:endParaRPr lang="ru-RU" sz="1200" dirty="0">
              <a:solidFill>
                <a:srgbClr val="000000"/>
              </a:solidFill>
              <a:ea typeface="Geolnise"/>
            </a:endParaRPr>
          </a:p>
        </p:txBody>
      </p:sp>
      <p:sp>
        <p:nvSpPr>
          <p:cNvPr id="47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 rot="3871430">
            <a:off x="4111610" y="5983757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2">
            <a:extLst>
              <a:ext uri="{FF2B5EF4-FFF2-40B4-BE49-F238E27FC236}">
                <a16:creationId xmlns:a16="http://schemas.microsoft.com/office/drawing/2014/main" xmlns="" id="{FBD64D4C-7D89-40AC-9E58-16239E0BE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167395"/>
              </p:ext>
            </p:extLst>
          </p:nvPr>
        </p:nvGraphicFramePr>
        <p:xfrm>
          <a:off x="97654" y="584777"/>
          <a:ext cx="11727401" cy="617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5864">
                  <a:extLst>
                    <a:ext uri="{9D8B030D-6E8A-4147-A177-3AD203B41FA5}">
                      <a16:colId xmlns:a16="http://schemas.microsoft.com/office/drawing/2014/main" xmlns="" val="2852649627"/>
                    </a:ext>
                  </a:extLst>
                </a:gridCol>
                <a:gridCol w="5941537">
                  <a:extLst>
                    <a:ext uri="{9D8B030D-6E8A-4147-A177-3AD203B41FA5}">
                      <a16:colId xmlns:a16="http://schemas.microsoft.com/office/drawing/2014/main" xmlns="" val="265849658"/>
                    </a:ext>
                  </a:extLst>
                </a:gridCol>
              </a:tblGrid>
              <a:tr h="1038425">
                <a:tc>
                  <a:txBody>
                    <a:bodyPr/>
                    <a:lstStyle/>
                    <a:p>
                      <a:pPr marL="0" marR="0" lvl="0" indent="0" algn="just" defTabSz="779463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73700" algn="l"/>
                        </a:tabLst>
                        <a:defRPr/>
                      </a:pPr>
                      <a:endParaRPr lang="ru-RU" altLang="ru-RU" sz="1800" b="1" i="1" kern="1200" baseline="0" dirty="0" smtClean="0">
                        <a:solidFill>
                          <a:srgbClr val="FF0000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779463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73700" algn="l"/>
                        </a:tabLst>
                        <a:defRPr/>
                      </a:pPr>
                      <a:endParaRPr lang="ru-RU" altLang="ru-RU" sz="1800" b="1" i="1" kern="1200" baseline="0" dirty="0" smtClean="0">
                        <a:solidFill>
                          <a:srgbClr val="FF0000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779463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73700" algn="l"/>
                        </a:tabLst>
                        <a:defRPr/>
                      </a:pPr>
                      <a:r>
                        <a:rPr lang="ru-RU" altLang="ru-RU" sz="1800" b="1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Основные </a:t>
                      </a:r>
                      <a:r>
                        <a:rPr lang="ru-RU" altLang="ru-RU" sz="1800" b="1" i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направления 2022-2025 гг.</a:t>
                      </a:r>
                      <a:endParaRPr lang="ru-RU" altLang="ru-RU" sz="1800" b="1" i="1" kern="1200" baseline="0" dirty="0" smtClean="0">
                        <a:solidFill>
                          <a:srgbClr val="FF0000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779463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73700" algn="l"/>
                        </a:tabLst>
                        <a:defRPr/>
                      </a:pPr>
                      <a:endParaRPr lang="ru-RU" sz="1800" b="0" baseline="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800" b="1" i="1" baseline="0" dirty="0" smtClean="0">
                        <a:solidFill>
                          <a:srgbClr val="FF0000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800" b="1" i="1" baseline="0" dirty="0" smtClean="0">
                        <a:solidFill>
                          <a:srgbClr val="FF0000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i="1" baseline="0" dirty="0" smtClean="0">
                          <a:solidFill>
                            <a:srgbClr val="FF0000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Первостепенные вопросы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9564049"/>
                  </a:ext>
                </a:extLst>
              </a:tr>
              <a:tr h="882023"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Обновление геологических основ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1:1М и 1:2,5М и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формирование единой электронной картографической основы сводного и мелкомасштабного уровней </a:t>
                      </a:r>
                      <a:endParaRPr lang="ru-RU" sz="1400" b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2000" marR="0" lvl="0" indent="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Развитие технологии интеграции атрибутивной и пространственной информации комплектов Госгеолкарты-1000/3, сводных и обзорных карт, ИС Серийные легенды, с другими ресурсами по региональной геологии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741887"/>
                  </a:ext>
                </a:extLst>
              </a:tr>
              <a:tr h="839878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Мониторинг, пополнение и гармонизация всех цифровых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покрытий 1:1М и 1:2,5М,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 также баз данных, в том числе  карт фактического материала, с использованием новых технологий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вэб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-доступа и обработки данных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Создание нормативно-методических документов, регламентирующих сводное и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обзорое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и мелкомасштабное картографирование. </a:t>
                      </a:r>
                    </a:p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Разработка нормативной базы, регламентирующей состав, последовательность и конечные результаты мониторинга Госгеолкарты-1000 .</a:t>
                      </a:r>
                    </a:p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Совершенствование организационной структуры ведения работ</a:t>
                      </a:r>
                    </a:p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781716"/>
                  </a:ext>
                </a:extLst>
              </a:tr>
              <a:tr h="540052"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Повышение качества государственного геологического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картографирования  1:1М и 1:2,5М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82023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28600" indent="-22860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централизованных информационных ресурсов геологического картографирования во взаимодействии с информационными ресурсами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Росгеолфонда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Содействие и координация  со стороны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Роснедр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4327506"/>
                  </a:ext>
                </a:extLst>
              </a:tr>
              <a:tr h="882023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Создание специальной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полимасштабной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цифровой топографической основы для обеспечения мониторинга государственного геологического картографирования  всех масштабных уровней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Обращение в Роснедра  о принятии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решения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об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официальном закреплении ведомственного статуса цифровых топографических карт 1:2 500 000, 1:1 000 000, 1:200 000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6581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171450" indent="-17145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Интеграция современных данных по территории России и ее континентального шельфа в  крупные международные проекты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52000" indent="0" algn="just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Участие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в крупных международных проектах (IUGS – DDE,  IGCP,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OneGeology-DigitalTwins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0125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85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2000" indent="0" algn="just">
                        <a:lnSpc>
                          <a:spcPct val="85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-61233"/>
            <a:ext cx="12192000" cy="696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3871" y="105057"/>
            <a:ext cx="10720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Сводное, обзорное и мелкомасштабное государственное картографирование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>
            <a:off x="5874829" y="1611488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>
            <a:off x="5911050" y="2129241"/>
            <a:ext cx="253060" cy="1400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>
            <a:off x="5963433" y="5720300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>
            <a:off x="5935127" y="4733141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Стрелка вправо 34">
            <a:extLst>
              <a:ext uri="{FF2B5EF4-FFF2-40B4-BE49-F238E27FC236}">
                <a16:creationId xmlns:a16="http://schemas.microsoft.com/office/drawing/2014/main" xmlns="" id="{A1E41D06-B2B0-4A58-A77C-3B22C38292FD}"/>
              </a:ext>
            </a:extLst>
          </p:cNvPr>
          <p:cNvSpPr/>
          <p:nvPr/>
        </p:nvSpPr>
        <p:spPr>
          <a:xfrm>
            <a:off x="5911050" y="4039911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6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-16019"/>
            <a:ext cx="12192000" cy="6510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2412298" y="718164"/>
            <a:ext cx="9420005" cy="5717540"/>
            <a:chOff x="2412298" y="641964"/>
            <a:chExt cx="9420005" cy="571754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298" y="1417958"/>
              <a:ext cx="9420005" cy="4941546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6344034" y="641964"/>
              <a:ext cx="2514216" cy="15519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67842" y="4226307"/>
            <a:ext cx="18699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a typeface="Calibri" panose="020F0502020204030204" pitchFamily="34" charset="0"/>
              </a:rPr>
              <a:t>Количество </a:t>
            </a:r>
            <a:r>
              <a:rPr lang="ru-RU" sz="11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листов АГФС</a:t>
            </a:r>
            <a:endParaRPr lang="ru-RU" sz="1100" b="1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:lc="http://schemas.openxmlformats.org/drawingml/2006/lockedCanvas" xmlns="" id="{80C4FF8E-BCFD-4893-AF9D-73E08E0EB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852520"/>
              </p:ext>
            </p:extLst>
          </p:nvPr>
        </p:nvGraphicFramePr>
        <p:xfrm>
          <a:off x="199634" y="2437054"/>
          <a:ext cx="1937972" cy="1376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1" y="2099808"/>
            <a:ext cx="23369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a typeface="Calibri" panose="020F0502020204030204" pitchFamily="34" charset="0"/>
              </a:rPr>
              <a:t>Количество листов ГК-200, вводимых в работу</a:t>
            </a:r>
            <a:endParaRPr lang="ru-RU" sz="11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11802" y="1406957"/>
            <a:ext cx="2442799" cy="561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86603" r="63243" b="1305"/>
          <a:stretch/>
        </p:blipFill>
        <p:spPr>
          <a:xfrm>
            <a:off x="1851196" y="5690389"/>
            <a:ext cx="4041605" cy="8120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7828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Региональные 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6272" y="1244480"/>
            <a:ext cx="1127719" cy="416509"/>
            <a:chOff x="3431668" y="747811"/>
            <a:chExt cx="1127719" cy="416509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C9195462-8966-44F4-A5ED-62C1D738863F}"/>
                </a:ext>
              </a:extLst>
            </p:cNvPr>
            <p:cNvSpPr/>
            <p:nvPr/>
          </p:nvSpPr>
          <p:spPr>
            <a:xfrm>
              <a:off x="3431668" y="747811"/>
              <a:ext cx="1127719" cy="4165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bg2">
                      <a:lumMod val="50000"/>
                    </a:schemeClr>
                  </a:solidFill>
                </a:rPr>
                <a:t>         ИМГРЭ</a:t>
              </a:r>
            </a:p>
          </p:txBody>
        </p:sp>
        <p:pic>
          <p:nvPicPr>
            <p:cNvPr id="15" name="Picture 14" descr="Картинки по запросу имгрэ эмблема">
              <a:extLst>
                <a:ext uri="{FF2B5EF4-FFF2-40B4-BE49-F238E27FC236}">
                  <a16:creationId xmlns:a16="http://schemas.microsoft.com/office/drawing/2014/main" xmlns="" id="{C3CD56AF-9E2A-4F0C-8321-1B8F9931E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16" y="801681"/>
              <a:ext cx="476259" cy="30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96272" y="750279"/>
            <a:ext cx="1487045" cy="423954"/>
            <a:chOff x="62355" y="740366"/>
            <a:chExt cx="1487045" cy="42395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10912437-8625-49E7-BB5A-37C7A69E626A}"/>
                </a:ext>
              </a:extLst>
            </p:cNvPr>
            <p:cNvSpPr/>
            <p:nvPr/>
          </p:nvSpPr>
          <p:spPr>
            <a:xfrm>
              <a:off x="62355" y="740366"/>
              <a:ext cx="1487045" cy="4239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</a:rPr>
                <a:t>             ВСЕГЕИ</a:t>
              </a:r>
            </a:p>
          </p:txBody>
        </p:sp>
        <p:pic>
          <p:nvPicPr>
            <p:cNvPr id="18" name="Picture 4" descr="Картинки по запросу">
              <a:extLst>
                <a:ext uri="{FF2B5EF4-FFF2-40B4-BE49-F238E27FC236}">
                  <a16:creationId xmlns:a16="http://schemas.microsoft.com/office/drawing/2014/main" xmlns="" id="{E368F572-4B24-4529-97E8-541F7FD6D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46" y="834512"/>
              <a:ext cx="576064" cy="23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760377" y="861010"/>
            <a:ext cx="3931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Картограмма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изученности территории РФ государственной геологической картой масштаба 1:200 000</a:t>
            </a:r>
            <a:endParaRPr lang="ru-RU" sz="1400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681790"/>
              </p:ext>
            </p:extLst>
          </p:nvPr>
        </p:nvGraphicFramePr>
        <p:xfrm>
          <a:off x="6661767" y="-109614"/>
          <a:ext cx="3247739" cy="320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4"/>
          <p:cNvSpPr txBox="1"/>
          <p:nvPr/>
        </p:nvSpPr>
        <p:spPr>
          <a:xfrm>
            <a:off x="7811460" y="592262"/>
            <a:ext cx="20217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Завершенные на 01.01.2021 г. </a:t>
            </a:r>
            <a:endParaRPr lang="ru-RU" sz="1100" dirty="0"/>
          </a:p>
        </p:txBody>
      </p:sp>
      <p:sp>
        <p:nvSpPr>
          <p:cNvPr id="23" name="TextBox 24"/>
          <p:cNvSpPr txBox="1"/>
          <p:nvPr/>
        </p:nvSpPr>
        <p:spPr>
          <a:xfrm>
            <a:off x="5513349" y="820410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ГК-200/2 отсутствует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069650" y="990882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3 962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076378" y="1176124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/>
              <a:t>5 329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014726" y="69835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99CC"/>
                </a:solidFill>
              </a:rPr>
              <a:t>1 350</a:t>
            </a:r>
            <a:endParaRPr lang="ru-RU" b="1" dirty="0">
              <a:solidFill>
                <a:srgbClr val="FF99CC"/>
              </a:solidFill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8169069" y="935118"/>
            <a:ext cx="1276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В работе в 2021 г. </a:t>
            </a:r>
            <a:endParaRPr lang="ru-RU" sz="11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234013" y="103762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993366"/>
                </a:solidFill>
              </a:rPr>
              <a:t>127</a:t>
            </a:r>
            <a:endParaRPr lang="ru-RU" b="1" dirty="0">
              <a:solidFill>
                <a:srgbClr val="993366"/>
              </a:solidFill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8258898" y="1294171"/>
            <a:ext cx="1529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Постановка до 2025 г. </a:t>
            </a:r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219246" y="1423534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</a:rPr>
              <a:t>170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3720" y="4357112"/>
            <a:ext cx="2118203" cy="1231557"/>
            <a:chOff x="143720" y="4357112"/>
            <a:chExt cx="2118203" cy="1231557"/>
          </a:xfrm>
        </p:grpSpPr>
        <p:graphicFrame>
          <p:nvGraphicFramePr>
            <p:cNvPr id="3" name="Диаграмма 2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BA004637-C83E-4864-9FEC-4711CC29271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10389541"/>
                </p:ext>
              </p:extLst>
            </p:nvPr>
          </p:nvGraphicFramePr>
          <p:xfrm>
            <a:off x="143720" y="4357112"/>
            <a:ext cx="2118203" cy="12315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3142" y="4584700"/>
              <a:ext cx="221130" cy="708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06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651847"/>
              </p:ext>
            </p:extLst>
          </p:nvPr>
        </p:nvGraphicFramePr>
        <p:xfrm>
          <a:off x="143396" y="833354"/>
          <a:ext cx="7855545" cy="5081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074" t="5688" r="16363" b="3534"/>
          <a:stretch/>
        </p:blipFill>
        <p:spPr>
          <a:xfrm>
            <a:off x="8161386" y="833354"/>
            <a:ext cx="3940210" cy="2614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98317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егиональные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161385" y="3539081"/>
            <a:ext cx="3940211" cy="2375687"/>
            <a:chOff x="8142337" y="3201329"/>
            <a:chExt cx="3940211" cy="237568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2337" y="3201329"/>
              <a:ext cx="3940211" cy="23756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42442" y="4314243"/>
              <a:ext cx="381515" cy="130805"/>
            </a:xfrm>
            <a:prstGeom prst="rect">
              <a:avLst/>
            </a:prstGeom>
            <a:solidFill>
              <a:srgbClr val="F2F2F2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850" b="1" dirty="0" smtClean="0"/>
                <a:t>1633096</a:t>
              </a:r>
              <a:endParaRPr lang="ru-RU" sz="850" b="1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1360150" y="4111625"/>
              <a:ext cx="273050" cy="196850"/>
            </a:xfrm>
            <a:prstGeom prst="rect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636289" y="4103891"/>
              <a:ext cx="273050" cy="196850"/>
            </a:xfrm>
            <a:prstGeom prst="rect">
              <a:avLst/>
            </a:prstGeom>
            <a:solidFill>
              <a:srgbClr val="F0F0F0"/>
            </a:solidFill>
            <a:ln>
              <a:solidFill>
                <a:srgbClr val="F0F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2322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V="1">
            <a:off x="0" y="0"/>
            <a:ext cx="12192000" cy="5892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96839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Региональные 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2" y="1654036"/>
            <a:ext cx="5898796" cy="3375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90600" y="1069261"/>
            <a:ext cx="469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Картограмма современной аэрогеофизической изученности территории </a:t>
            </a:r>
            <a:r>
              <a:rPr lang="ru-RU" sz="1600" dirty="0" smtClean="0"/>
              <a:t>Российской Федерации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35" y="1654036"/>
            <a:ext cx="6052395" cy="3375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731000" y="1069260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Среднемасштабная геохимическая изученность территории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91537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" y="1770722"/>
            <a:ext cx="6783488" cy="35584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58" y="1722150"/>
            <a:ext cx="2006599" cy="398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706323"/>
            <a:ext cx="2616200" cy="542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266" y="1906575"/>
            <a:ext cx="5317734" cy="30709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19246" y="1143191"/>
            <a:ext cx="5193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Ожидаемое состояние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</a:rPr>
              <a:t>изученности территории РФ Госгеолкартой-200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</a:rPr>
              <a:t>на 31.12.2025 г.)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22154" y="4838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егиональные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86785" r="63786" b="3937"/>
          <a:stretch/>
        </p:blipFill>
        <p:spPr>
          <a:xfrm>
            <a:off x="174892" y="5063653"/>
            <a:ext cx="3706296" cy="8672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589281"/>
            <a:ext cx="12192000" cy="457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95945" y="1143191"/>
            <a:ext cx="5082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Картограмма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размещения объектов ГСР-200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(2022-2025 </a:t>
            </a:r>
            <a:r>
              <a:rPr lang="ru-RU" sz="1400" dirty="0" err="1" smtClean="0">
                <a:solidFill>
                  <a:srgbClr val="000000"/>
                </a:solidFill>
              </a:rPr>
              <a:t>г.г</a:t>
            </a:r>
            <a:r>
              <a:rPr lang="ru-RU" sz="1400" dirty="0" smtClean="0">
                <a:solidFill>
                  <a:srgbClr val="000000"/>
                </a:solidFill>
              </a:rPr>
              <a:t>.)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4046" y="1737942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</a:rPr>
              <a:t>170 ном. листов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66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923" y="679007"/>
            <a:ext cx="7024647" cy="4567614"/>
            <a:chOff x="127074" y="424300"/>
            <a:chExt cx="7024647" cy="456761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74" y="1093014"/>
              <a:ext cx="7024647" cy="38989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761" y="424300"/>
              <a:ext cx="6927240" cy="6822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10" y="2029991"/>
            <a:ext cx="6807801" cy="43740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9764" y="-64699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Перечень первоочередных объектов региональных геолого-съемочных работ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масштаба 1:200 000 </a:t>
            </a:r>
            <a:r>
              <a:rPr lang="ru-RU" sz="2000" b="1" dirty="0" smtClean="0">
                <a:solidFill>
                  <a:srgbClr val="002060"/>
                </a:solidFill>
              </a:rPr>
              <a:t>по федеральным округами и субъектам РФ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798516" y="2804321"/>
            <a:ext cx="6079077" cy="4020128"/>
            <a:chOff x="6086235" y="2837872"/>
            <a:chExt cx="6079077" cy="4020128"/>
          </a:xfrm>
        </p:grpSpPr>
        <p:grpSp>
          <p:nvGrpSpPr>
            <p:cNvPr id="4" name="Группа 3"/>
            <p:cNvGrpSpPr>
              <a:grpSpLocks noChangeAspect="1"/>
            </p:cNvGrpSpPr>
            <p:nvPr/>
          </p:nvGrpSpPr>
          <p:grpSpPr>
            <a:xfrm>
              <a:off x="6086235" y="2948233"/>
              <a:ext cx="6079077" cy="3909767"/>
              <a:chOff x="80962" y="2962275"/>
              <a:chExt cx="12049429" cy="774961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62" y="2962275"/>
                <a:ext cx="12030075" cy="933450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880" y="3853885"/>
                <a:ext cx="11990511" cy="6858000"/>
              </a:xfrm>
              <a:prstGeom prst="rect">
                <a:avLst/>
              </a:prstGeom>
            </p:spPr>
          </p:pic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6235" y="2837872"/>
              <a:ext cx="6069313" cy="124942"/>
            </a:xfrm>
            <a:prstGeom prst="rect">
              <a:avLst/>
            </a:prstGeom>
          </p:spPr>
        </p:pic>
      </p:grp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309485"/>
              </p:ext>
            </p:extLst>
          </p:nvPr>
        </p:nvGraphicFramePr>
        <p:xfrm>
          <a:off x="7696532" y="753548"/>
          <a:ext cx="4299742" cy="217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Правая фигурная скобка 13"/>
          <p:cNvSpPr/>
          <p:nvPr/>
        </p:nvSpPr>
        <p:spPr>
          <a:xfrm rot="5400000" flipH="1">
            <a:off x="11284025" y="493852"/>
            <a:ext cx="140566" cy="12202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763665" y="676144"/>
            <a:ext cx="118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ДВФО - 81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954152" y="649480"/>
            <a:ext cx="3442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Количество объектов ГСР-200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</a:rPr>
              <a:t>(2022-2025 </a:t>
            </a:r>
            <a:r>
              <a:rPr lang="ru-RU" sz="1400" dirty="0" err="1" smtClean="0">
                <a:solidFill>
                  <a:srgbClr val="000000"/>
                </a:solidFill>
              </a:rPr>
              <a:t>г.г</a:t>
            </a:r>
            <a:r>
              <a:rPr lang="ru-RU" sz="1400" dirty="0" smtClean="0">
                <a:solidFill>
                  <a:srgbClr val="000000"/>
                </a:solidFill>
              </a:rPr>
              <a:t>.) по ФО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3920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47" y="1383671"/>
            <a:ext cx="5604843" cy="547432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4380" y="-60379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Прогнозирование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пополнение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фонда перспективных площадей для постановки прогнозно-минерагенических и поисковых работ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9183" y="1410757"/>
            <a:ext cx="5982437" cy="4755011"/>
            <a:chOff x="0" y="1328242"/>
            <a:chExt cx="4304067" cy="34850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28242"/>
              <a:ext cx="4304067" cy="241706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20" y="3728259"/>
              <a:ext cx="900816" cy="52863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20" y="4281082"/>
              <a:ext cx="1046472" cy="53219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588" y="3968980"/>
              <a:ext cx="760754" cy="786112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697162" y="734951"/>
            <a:ext cx="4685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</a:rPr>
              <a:t>Ожидаемое выявление перспективных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площадей для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</a:rPr>
              <a:t>постановки поисковых работ по видам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ПИ</a:t>
            </a:r>
          </a:p>
          <a:p>
            <a:pPr algn="ctr"/>
            <a:r>
              <a:rPr lang="ru-RU" sz="1600" dirty="0" smtClean="0">
                <a:solidFill>
                  <a:srgbClr val="000000"/>
                </a:solidFill>
              </a:rPr>
              <a:t>(2021-2025 </a:t>
            </a:r>
            <a:r>
              <a:rPr lang="ru-RU" sz="1600" dirty="0" err="1" smtClean="0">
                <a:solidFill>
                  <a:srgbClr val="000000"/>
                </a:solidFill>
              </a:rPr>
              <a:t>г.г</a:t>
            </a:r>
            <a:r>
              <a:rPr lang="ru-RU" sz="1600" dirty="0" smtClean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88267" y="734951"/>
            <a:ext cx="5673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Ожидаемый прирост прогнозных ресурсов кат. Р3 приоритетных видов </a:t>
            </a:r>
            <a:r>
              <a:rPr lang="ru-RU" sz="16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полезнеых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 ископаемых </a:t>
            </a:r>
            <a:b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(2021-2025 гг.)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982200" y="5896544"/>
            <a:ext cx="533400" cy="21590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982200" y="5553168"/>
            <a:ext cx="533400" cy="215900"/>
          </a:xfrm>
          <a:prstGeom prst="rect">
            <a:avLst/>
          </a:prstGeom>
          <a:solidFill>
            <a:srgbClr val="F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982200" y="5230069"/>
            <a:ext cx="533400" cy="2159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413813" y="5148407"/>
            <a:ext cx="167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- 1 группа ПИ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13813" y="5478153"/>
            <a:ext cx="167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- 2 группа ПИ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13813" y="5804770"/>
            <a:ext cx="1671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- 3 группа ПИ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82175" y="4745704"/>
            <a:ext cx="3331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</a:rPr>
              <a:t>Ожидаемый прирост перспективных площадей (объектов</a:t>
            </a:r>
            <a:r>
              <a:rPr lang="ru-RU" sz="1400" dirty="0" smtClean="0">
                <a:ea typeface="Calibri" panose="020F0502020204030204" pitchFamily="34" charset="0"/>
              </a:rPr>
              <a:t>)</a:t>
            </a:r>
            <a:endParaRPr lang="ru-RU" sz="1400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984424"/>
              </p:ext>
            </p:extLst>
          </p:nvPr>
        </p:nvGraphicFramePr>
        <p:xfrm>
          <a:off x="3524678" y="5045643"/>
          <a:ext cx="2846486" cy="138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3690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0" y="-11709"/>
            <a:ext cx="12192000" cy="6467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"/>
          <a:stretch/>
        </p:blipFill>
        <p:spPr>
          <a:xfrm>
            <a:off x="0" y="1035065"/>
            <a:ext cx="8019253" cy="4295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1764" y="1349953"/>
            <a:ext cx="37454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Степень изученности современными государственными геологическими картами масштаба 1:200 000, на конец года: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6679" y="3033315"/>
            <a:ext cx="19044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Ежегодный прирост перспективных участков недр для лицензирования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1765" y="3746479"/>
            <a:ext cx="19056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Объёмы финансирование геолого-съёмочных работ масштаба 1:200 000, млн. руб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0208" y="1819471"/>
            <a:ext cx="19327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- Территории Российской Федерации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1526" y="2441160"/>
            <a:ext cx="19327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- </a:t>
            </a:r>
            <a:r>
              <a:rPr lang="ru-RU" sz="1050" dirty="0" smtClean="0"/>
              <a:t>Перспективные территории Российской Федерации </a:t>
            </a:r>
            <a:endParaRPr lang="ru-RU" sz="1050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9869474" y="4374915"/>
            <a:ext cx="1587325" cy="193940"/>
          </a:xfrm>
          <a:prstGeom prst="leftRightArrow">
            <a:avLst/>
          </a:prstGeom>
          <a:solidFill>
            <a:srgbClr val="8ED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1 этап</a:t>
            </a:r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11444092" y="4366767"/>
            <a:ext cx="747908" cy="202088"/>
          </a:xfrm>
          <a:prstGeom prst="leftRightArrow">
            <a:avLst/>
          </a:prstGeom>
          <a:solidFill>
            <a:srgbClr val="8ED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2 этап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004" y="1711432"/>
            <a:ext cx="1803058" cy="704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342" y="2415482"/>
            <a:ext cx="1726383" cy="6755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342" y="3081904"/>
            <a:ext cx="1770315" cy="1302126"/>
          </a:xfrm>
          <a:prstGeom prst="rect">
            <a:avLst/>
          </a:prstGeom>
        </p:spPr>
      </p:pic>
      <p:sp>
        <p:nvSpPr>
          <p:cNvPr id="13" name="5-конечная звезда 12"/>
          <p:cNvSpPr/>
          <p:nvPr/>
        </p:nvSpPr>
        <p:spPr>
          <a:xfrm>
            <a:off x="3207980" y="5740518"/>
            <a:ext cx="182940" cy="170353"/>
          </a:xfrm>
          <a:prstGeom prst="star5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3307" y="1010894"/>
            <a:ext cx="2184828" cy="424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081081" y="1796992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940793" y="2151190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303954" y="2074490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5001140" y="2651706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3000568" y="2120534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2090670" y="3503136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246848" y="3289895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3666026" y="4589782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4148403" y="4754434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2483527" y="2222683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5601310" y="4241567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990508" y="3932478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4956450" y="4673474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6847647" y="4241567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6549399" y="2550574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5671564" y="2441413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6917771" y="1264040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6659147" y="1769240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6348222" y="3605283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6375455" y="3127611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3964373" y="3923444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3837296" y="2840948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5618043" y="3582008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5128771" y="4084562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6710360" y="3882337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6348221" y="2253337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/>
        </p:nvSpPr>
        <p:spPr>
          <a:xfrm>
            <a:off x="2553594" y="3129683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7154051" y="2149553"/>
            <a:ext cx="207412" cy="204297"/>
          </a:xfrm>
          <a:prstGeom prst="star5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455811" y="5701860"/>
            <a:ext cx="2775856" cy="5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50" dirty="0"/>
              <a:t>- действующие и перспективные</a:t>
            </a:r>
          </a:p>
          <a:p>
            <a:r>
              <a:rPr lang="ru-RU" sz="1050" dirty="0"/>
              <a:t>горнорудные районы для планирования</a:t>
            </a:r>
          </a:p>
          <a:p>
            <a:r>
              <a:rPr lang="ru-RU" sz="1050" dirty="0"/>
              <a:t>геологической съёмки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56267" y="4945881"/>
            <a:ext cx="2498730" cy="560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246848" y="4673474"/>
            <a:ext cx="2716235" cy="1658267"/>
            <a:chOff x="3386925" y="5457454"/>
            <a:chExt cx="2111445" cy="1244644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" t="86603" r="80994" b="6725"/>
            <a:stretch/>
          </p:blipFill>
          <p:spPr>
            <a:xfrm>
              <a:off x="3386925" y="5457454"/>
              <a:ext cx="1769275" cy="448046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3" t="86603" r="63243" b="1305"/>
            <a:stretch/>
          </p:blipFill>
          <p:spPr>
            <a:xfrm>
              <a:off x="3462455" y="5890086"/>
              <a:ext cx="2035915" cy="812012"/>
            </a:xfrm>
            <a:prstGeom prst="rect">
              <a:avLst/>
            </a:prstGeom>
          </p:spPr>
        </p:pic>
      </p:grpSp>
      <p:sp>
        <p:nvSpPr>
          <p:cNvPr id="48" name="Прямоугольник 47"/>
          <p:cNvSpPr/>
          <p:nvPr/>
        </p:nvSpPr>
        <p:spPr>
          <a:xfrm>
            <a:off x="-61595" y="579508"/>
            <a:ext cx="4365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a typeface="Calibri" panose="020F0502020204030204" pitchFamily="34" charset="0"/>
              </a:rPr>
              <a:t>Картограмма изученности ГСР-200  и  </a:t>
            </a:r>
            <a:r>
              <a:rPr lang="ru-RU" sz="1400" dirty="0">
                <a:ea typeface="Calibri" panose="020F0502020204030204" pitchFamily="34" charset="0"/>
              </a:rPr>
              <a:t>размещения </a:t>
            </a:r>
            <a:r>
              <a:rPr lang="ru-RU" sz="1400" dirty="0" smtClean="0">
                <a:ea typeface="Calibri" panose="020F0502020204030204" pitchFamily="34" charset="0"/>
              </a:rPr>
              <a:t>объектов ГСР-200 (2021-2025 </a:t>
            </a:r>
            <a:r>
              <a:rPr lang="ru-RU" sz="1400" dirty="0">
                <a:ea typeface="Calibri" panose="020F0502020204030204" pitchFamily="34" charset="0"/>
              </a:rPr>
              <a:t>гг. </a:t>
            </a:r>
            <a:r>
              <a:rPr lang="ru-RU" sz="1400" dirty="0" smtClean="0">
                <a:ea typeface="Calibri" panose="020F0502020204030204" pitchFamily="34" charset="0"/>
              </a:rPr>
              <a:t>)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61131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егиональные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6075" y="748213"/>
            <a:ext cx="1093984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Стратегия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развития минерально-сырьевой базы Российской Федерации до 2035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года. (Утверждена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распоряжением Правительства Российской Федерации 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22.12.2018 г. №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2914-р)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программа Российской Федерации «Воспроизводство и использование природных ресурсов» (Последние изменения ВИПР утверждены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Постановлениями Правительства РФ от 31.03.2020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№ 379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и от 31 марта 2021 года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515)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30223"/>
            <a:ext cx="12192000" cy="6652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46790" y="-30224"/>
            <a:ext cx="5119478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Документы стратегического планирования :</a:t>
            </a:r>
          </a:p>
        </p:txBody>
      </p:sp>
    </p:spTree>
    <p:extLst>
      <p:ext uri="{BB962C8B-B14F-4D97-AF65-F5344CB8AC3E}">
        <p14:creationId xmlns:p14="http://schemas.microsoft.com/office/powerpoint/2010/main" val="73670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2445" y="1108375"/>
            <a:ext cx="1171321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направления и первоочередные вопросы: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90DEAF-CAB4-482B-B85E-0DE750E9A63C}"/>
              </a:ext>
            </a:extLst>
          </p:cNvPr>
          <p:cNvSpPr txBox="1"/>
          <p:nvPr/>
        </p:nvSpPr>
        <p:spPr>
          <a:xfrm>
            <a:off x="142445" y="1779372"/>
            <a:ext cx="1174857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ru-RU" sz="1600" dirty="0" smtClean="0">
                <a:cs typeface="Arial" panose="020B0604020202020204" pitchFamily="34" charset="0"/>
              </a:rPr>
              <a:t>повышение прогнозно-поисковой </a:t>
            </a:r>
            <a:r>
              <a:rPr lang="ru-RU" sz="1600" dirty="0">
                <a:cs typeface="Arial" panose="020B0604020202020204" pitchFamily="34" charset="0"/>
              </a:rPr>
              <a:t>эффективности среднемасштабных  геолого-съемочных </a:t>
            </a:r>
            <a:r>
              <a:rPr lang="ru-RU" sz="1600" dirty="0" smtClean="0">
                <a:cs typeface="Arial" panose="020B0604020202020204" pitchFamily="34" charset="0"/>
              </a:rPr>
              <a:t>работ за </a:t>
            </a:r>
            <a:r>
              <a:rPr lang="ru-RU" sz="1600" dirty="0">
                <a:cs typeface="Arial" panose="020B0604020202020204" pitchFamily="34" charset="0"/>
              </a:rPr>
              <a:t>счет </a:t>
            </a:r>
            <a:r>
              <a:rPr lang="ru-RU" sz="1600" dirty="0" smtClean="0">
                <a:cs typeface="Arial" panose="020B0604020202020204" pitchFamily="34" charset="0"/>
              </a:rPr>
              <a:t>усиления поисковой </a:t>
            </a:r>
            <a:r>
              <a:rPr lang="ru-RU" sz="1600" dirty="0">
                <a:cs typeface="Arial" panose="020B0604020202020204" pitchFamily="34" charset="0"/>
              </a:rPr>
              <a:t>составляющей ГДП-200; </a:t>
            </a:r>
            <a:endParaRPr lang="ru-RU" sz="1600" dirty="0" smtClean="0"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cs typeface="Arial" panose="020B0604020202020204" pitchFamily="34" charset="0"/>
              </a:rPr>
              <a:t>изучение опорных участков  ГДП-200 современными  высокоточными  методами  (геофизика, геохимия, лабораторно-аналитические  исследования);</a:t>
            </a:r>
          </a:p>
          <a:p>
            <a:pPr marL="285750" indent="-28575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cs typeface="Arial" panose="020B0604020202020204" pitchFamily="34" charset="0"/>
              </a:rPr>
              <a:t>придание </a:t>
            </a:r>
            <a:r>
              <a:rPr lang="ru-RU" sz="1600" dirty="0">
                <a:cs typeface="Arial" panose="020B0604020202020204" pitchFamily="34" charset="0"/>
              </a:rPr>
              <a:t>системного характера геолого-</a:t>
            </a:r>
            <a:r>
              <a:rPr lang="ru-RU" sz="1600" dirty="0" err="1">
                <a:cs typeface="Arial" panose="020B0604020202020204" pitchFamily="34" charset="0"/>
              </a:rPr>
              <a:t>минерагеническому</a:t>
            </a:r>
            <a:r>
              <a:rPr lang="ru-RU" sz="1600" dirty="0">
                <a:cs typeface="Arial" panose="020B0604020202020204" pitchFamily="34" charset="0"/>
              </a:rPr>
              <a:t> картированию масштаба 1:50 000 и </a:t>
            </a:r>
            <a:r>
              <a:rPr lang="ru-RU" sz="1600" dirty="0" smtClean="0">
                <a:cs typeface="Arial" panose="020B0604020202020204" pitchFamily="34" charset="0"/>
              </a:rPr>
              <a:t/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1:25 </a:t>
            </a:r>
            <a:r>
              <a:rPr lang="ru-RU" sz="1600" dirty="0">
                <a:cs typeface="Arial" panose="020B0604020202020204" pitchFamily="34" charset="0"/>
              </a:rPr>
              <a:t>000 как самостоятельной стадии регионального геологического  изучения территории; </a:t>
            </a:r>
          </a:p>
          <a:p>
            <a:pPr marL="285750" indent="-28575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cs typeface="Arial" panose="020B0604020202020204" pitchFamily="34" charset="0"/>
              </a:rPr>
              <a:t>уточнение, геометризация и придание официального </a:t>
            </a:r>
            <a:r>
              <a:rPr lang="ru-RU" sz="1600" dirty="0">
                <a:cs typeface="Arial" panose="020B0604020202020204" pitchFamily="34" charset="0"/>
              </a:rPr>
              <a:t>статуса </a:t>
            </a:r>
            <a:r>
              <a:rPr lang="ru-RU" sz="1600" dirty="0" smtClean="0">
                <a:cs typeface="Arial" panose="020B0604020202020204" pitchFamily="34" charset="0"/>
              </a:rPr>
              <a:t>«перспективным территориям», для обеспечения 100</a:t>
            </a:r>
            <a:r>
              <a:rPr lang="ru-RU" sz="1600" dirty="0">
                <a:cs typeface="Arial" panose="020B0604020202020204" pitchFamily="34" charset="0"/>
              </a:rPr>
              <a:t>% </a:t>
            </a:r>
            <a:r>
              <a:rPr lang="ru-RU" sz="1600" dirty="0" smtClean="0">
                <a:cs typeface="Arial" panose="020B0604020202020204" pitchFamily="34" charset="0"/>
              </a:rPr>
              <a:t> уровня среднемасштабной геологической изученности </a:t>
            </a:r>
            <a:r>
              <a:rPr lang="ru-RU" sz="1600" dirty="0">
                <a:cs typeface="Arial" panose="020B0604020202020204" pitchFamily="34" charset="0"/>
              </a:rPr>
              <a:t>до 2035 </a:t>
            </a:r>
            <a:r>
              <a:rPr lang="ru-RU" sz="1600" dirty="0" smtClean="0">
                <a:cs typeface="Arial" panose="020B0604020202020204" pitchFamily="34" charset="0"/>
              </a:rPr>
              <a:t>года, </a:t>
            </a:r>
            <a:r>
              <a:rPr lang="ru-RU" sz="1600" dirty="0">
                <a:cs typeface="Arial" panose="020B0604020202020204" pitchFamily="34" charset="0"/>
              </a:rPr>
              <a:t>в соответствии с показателем </a:t>
            </a:r>
            <a:r>
              <a:rPr lang="ru-RU" sz="1600" dirty="0" smtClean="0">
                <a:cs typeface="Arial" panose="020B0604020202020204" pitchFamily="34" charset="0"/>
              </a:rPr>
              <a:t>Стратегии;</a:t>
            </a:r>
          </a:p>
          <a:p>
            <a:pPr marL="285750" indent="-28575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cs typeface="Arial" panose="020B0604020202020204" pitchFamily="34" charset="0"/>
              </a:rPr>
              <a:t>увеличение уровня финансирования ГСР-200</a:t>
            </a:r>
            <a:endParaRPr lang="ru-RU" sz="1600" dirty="0"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  <a:spcBef>
                <a:spcPts val="1200"/>
              </a:spcBef>
            </a:pPr>
            <a:r>
              <a:rPr lang="ru-RU" sz="1600" dirty="0" smtClean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0186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</a:pP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егиональные </a:t>
            </a:r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геолого-съемочные работы масштаба 1:200 000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39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3763" y="-95746"/>
            <a:ext cx="119358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56071" y="652027"/>
            <a:ext cx="4835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Изученность территории РФ и ее континентального шельфа опорными геолого-геофизическими профилями и планы работ до 2025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65149" y="4456039"/>
            <a:ext cx="34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Прирост изученности опорными профилями в 2021-2025 г., кв. км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70737"/>
              </p:ext>
            </p:extLst>
          </p:nvPr>
        </p:nvGraphicFramePr>
        <p:xfrm>
          <a:off x="8441647" y="4917703"/>
          <a:ext cx="3443455" cy="1359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91"/>
                <a:gridCol w="688691"/>
                <a:gridCol w="688691"/>
                <a:gridCol w="688691"/>
                <a:gridCol w="688691"/>
              </a:tblGrid>
              <a:tr h="2713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2025</a:t>
                      </a:r>
                      <a:endParaRPr lang="ru-RU" sz="1200" dirty="0"/>
                    </a:p>
                  </a:txBody>
                  <a:tcPr/>
                </a:tc>
              </a:tr>
              <a:tr h="27131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Изменения ВИПР утверждены 14.04.2020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13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1319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Предложения по корректировке ВИПР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</a:tr>
              <a:tr h="27131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650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650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600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600</a:t>
                      </a:r>
                      <a:endParaRPr lang="ru-RU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600</a:t>
                      </a:r>
                      <a:endParaRPr lang="ru-RU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441648" y="1230553"/>
            <a:ext cx="36109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</a:rPr>
              <a:t>Предусматривается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развитие каркаса общероссийской Государственной сети опорных геолого-геофизических профилей, в том числе в Дальневосточном ФО, включая Арктическую зону, в слабо изученных в отношении глубинного строения регионах. </a:t>
            </a:r>
          </a:p>
          <a:p>
            <a:r>
              <a:rPr lang="ru-RU" sz="1400" b="1" dirty="0">
                <a:solidFill>
                  <a:srgbClr val="000000"/>
                </a:solidFill>
                <a:ea typeface="Calibri" panose="020F0502020204030204" pitchFamily="34" charset="0"/>
              </a:rPr>
              <a:t>Три опорных профиля: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Западный фрагмент профиля 8-ДВ (850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пог.км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Профиль 4-СБ (2150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пог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. км)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Западный фрагмент профиля 9-ДВ (1200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пог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. км)</a:t>
            </a:r>
          </a:p>
          <a:p>
            <a:endParaRPr lang="ru-RU" sz="1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116731" y="1113692"/>
            <a:ext cx="8209213" cy="4586717"/>
            <a:chOff x="4725982" y="1550837"/>
            <a:chExt cx="5942019" cy="331997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5982" y="1550837"/>
              <a:ext cx="5942019" cy="331997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474869" y="3978006"/>
              <a:ext cx="63190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00" dirty="0"/>
                <a:t>пос. Витим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31981" y="3062228"/>
              <a:ext cx="6254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00" dirty="0"/>
                <a:t>с. </a:t>
              </a:r>
              <a:r>
                <a:rPr lang="ru-RU" sz="700" dirty="0" err="1"/>
                <a:t>Саскылах</a:t>
              </a:r>
              <a:endParaRPr lang="ru-RU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408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31623" y="64393"/>
            <a:ext cx="51796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928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Специальные гравиметрические работы</a:t>
            </a:r>
            <a:endParaRPr lang="ru-RU" alt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5129" y="694116"/>
            <a:ext cx="5310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Изученность территории РФ среднемасштабными гравиметрическими работами </a:t>
            </a:r>
            <a:r>
              <a:rPr lang="ru-RU" sz="1400" dirty="0" smtClean="0"/>
              <a:t> </a:t>
            </a:r>
            <a:r>
              <a:rPr lang="ru-RU" sz="1400" dirty="0"/>
              <a:t>и планы работ до 2025 г.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1217336"/>
            <a:ext cx="8499543" cy="53916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1499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CEFB78-D85E-48E3-B7CE-E0D0895B65FB}"/>
              </a:ext>
            </a:extLst>
          </p:cNvPr>
          <p:cNvSpPr txBox="1"/>
          <p:nvPr/>
        </p:nvSpPr>
        <p:spPr>
          <a:xfrm>
            <a:off x="1751914" y="5674993"/>
            <a:ext cx="8339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СПАСИБО </a:t>
            </a:r>
            <a:r>
              <a:rPr lang="ru-RU" sz="3000" b="1" dirty="0"/>
              <a:t>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9B07B6-DBE5-4277-A20F-630C4DB4C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37" y="199027"/>
            <a:ext cx="9025525" cy="50734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442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896" y="898767"/>
            <a:ext cx="3809029" cy="54004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163" y="898766"/>
            <a:ext cx="3847412" cy="5400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://www.rosnedra.gov.ru/data/Photos/Photo/2698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896" y="0"/>
            <a:ext cx="730406" cy="7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tadviser.ru/images/c/c7/%D0%9C%D0%B8%D0%BD%D0%BF%D1%80%D0%B8%D1%80%D0%BE%D0%B4%D1%8B_LOG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598" y="0"/>
            <a:ext cx="675977" cy="7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08705" y="75729"/>
            <a:ext cx="3435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Министерство природных ресурсов и экологии Российской Федерации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9302" y="75729"/>
            <a:ext cx="3435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Федеральное агентство по недропользованию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764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-30223"/>
            <a:ext cx="12192000" cy="6652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549400" y="0"/>
            <a:ext cx="9486900" cy="375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Программа работ по региональному геологическому изучению недр и работ специального назначения до 2025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г.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230"/>
          <a:stretch/>
        </p:blipFill>
        <p:spPr>
          <a:xfrm>
            <a:off x="33191" y="735774"/>
            <a:ext cx="3599695" cy="54364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5032" y="4822162"/>
            <a:ext cx="3432597" cy="269304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ru-RU" sz="1150" dirty="0" smtClean="0"/>
              <a:t>Одобрено УС ВСЕГЕИ (Протокол №14 от 23.06.2020 г)</a:t>
            </a:r>
            <a:endParaRPr lang="ru-RU" sz="11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2886" y="1220279"/>
            <a:ext cx="43891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Региональные геолого-геофизические и геолого-съёмочные работы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Работы специального геологического назначения </a:t>
            </a:r>
            <a:r>
              <a:rPr lang="ru-RU" sz="1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(государственные </a:t>
            </a:r>
            <a:r>
              <a:rPr lang="ru-RU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гравиметрические работы)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Работы специального геологического </a:t>
            </a: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назначения </a:t>
            </a: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(военно-геологические)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Геолого-геофизические работы по прогнозу землетрясений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Гидрогеологическая, инженерно-геологическая и </a:t>
            </a:r>
            <a:r>
              <a:rPr lang="ru-RU" sz="1400" b="1" dirty="0" err="1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геоэкологическая</a:t>
            </a: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съёмка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Работы по мониторингу состояния и охране геологической среды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Тематические и опытно-методические работы, связанные с геологическим изучением недр</a:t>
            </a:r>
            <a:endParaRPr lang="ru-RU" sz="1400" b="1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4D4F53-5F3D-4BCF-8C66-2490D88D114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250931" y="735774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2C2A90F-1506-41AB-B5E7-8D0793AFF348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50931" y="1825310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62AD0D7-D023-4873-B7C2-0CBA5017D96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921" y="748566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E65D6EA-ECC6-45C2-8E35-9A0013D4D78B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921" y="1825310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4052C1C-E995-4498-94BF-736BF22446C4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50931" y="2926583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E1E43C4-847C-494E-BA91-27902E718F0C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921" y="2931329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4CDFABF-CDE8-4C0B-A6A2-8DA0850FDB9C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50931" y="5126330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53A4D5E-C5E3-42DE-82B2-F3EB289B7720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250931" y="4051531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EAE32DF-33C2-42DA-88A7-7C8F440C70F4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7921" y="4051531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A273922-9C79-42C2-A743-3F5FEE162B87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7921" y="5126330"/>
            <a:ext cx="1875802" cy="1045870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121100" y="670321"/>
            <a:ext cx="1171321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Структура :</a:t>
            </a:r>
            <a:endParaRPr lang="ru-RU" sz="1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1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"/>
            <a:ext cx="12192000" cy="635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7" y="1294901"/>
            <a:ext cx="11687175" cy="54300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49400" y="0"/>
            <a:ext cx="9486900" cy="375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Сводное и обзорное геологическое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картографирование территории Российской Федерации и ее континентального шельфа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801247" y="700601"/>
            <a:ext cx="1813817" cy="415643"/>
            <a:chOff x="1578633" y="748677"/>
            <a:chExt cx="1813817" cy="4156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326489AC-883D-428D-A3F7-F370EA07550E}"/>
                </a:ext>
              </a:extLst>
            </p:cNvPr>
            <p:cNvSpPr/>
            <p:nvPr/>
          </p:nvSpPr>
          <p:spPr>
            <a:xfrm>
              <a:off x="1578633" y="748677"/>
              <a:ext cx="1813817" cy="41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 err="1">
                  <a:solidFill>
                    <a:schemeClr val="bg2">
                      <a:lumMod val="50000"/>
                    </a:schemeClr>
                  </a:solidFill>
                </a:rPr>
                <a:t>ВНИИОкеангеология</a:t>
              </a:r>
              <a:endParaRPr lang="ru-RU" sz="105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AB7A6C5A-07A4-4ECE-B257-2FE1D426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0100" y="792166"/>
              <a:ext cx="297163" cy="324196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3707950" y="713322"/>
            <a:ext cx="1127719" cy="416509"/>
            <a:chOff x="3431668" y="747811"/>
            <a:chExt cx="1127719" cy="41650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C9195462-8966-44F4-A5ED-62C1D738863F}"/>
                </a:ext>
              </a:extLst>
            </p:cNvPr>
            <p:cNvSpPr/>
            <p:nvPr/>
          </p:nvSpPr>
          <p:spPr>
            <a:xfrm>
              <a:off x="3431668" y="747811"/>
              <a:ext cx="1127719" cy="4165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bg2">
                      <a:lumMod val="50000"/>
                    </a:schemeClr>
                  </a:solidFill>
                </a:rPr>
                <a:t>         ИМГРЭ</a:t>
              </a:r>
            </a:p>
          </p:txBody>
        </p:sp>
        <p:pic>
          <p:nvPicPr>
            <p:cNvPr id="9" name="Picture 14" descr="Картинки по запросу имгрэ эмблема">
              <a:extLst>
                <a:ext uri="{FF2B5EF4-FFF2-40B4-BE49-F238E27FC236}">
                  <a16:creationId xmlns:a16="http://schemas.microsoft.com/office/drawing/2014/main" xmlns="" id="{C3CD56AF-9E2A-4F0C-8321-1B8F9931E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16" y="801681"/>
              <a:ext cx="476259" cy="30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21316" y="700601"/>
            <a:ext cx="1487045" cy="423954"/>
            <a:chOff x="62355" y="740366"/>
            <a:chExt cx="1487045" cy="42395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10912437-8625-49E7-BB5A-37C7A69E626A}"/>
                </a:ext>
              </a:extLst>
            </p:cNvPr>
            <p:cNvSpPr/>
            <p:nvPr/>
          </p:nvSpPr>
          <p:spPr>
            <a:xfrm>
              <a:off x="62355" y="740366"/>
              <a:ext cx="1487045" cy="4239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</a:rPr>
                <a:t>             ВСЕГЕИ</a:t>
              </a:r>
            </a:p>
          </p:txBody>
        </p:sp>
        <p:pic>
          <p:nvPicPr>
            <p:cNvPr id="12" name="Picture 4" descr="Картинки по запросу">
              <a:extLst>
                <a:ext uri="{FF2B5EF4-FFF2-40B4-BE49-F238E27FC236}">
                  <a16:creationId xmlns:a16="http://schemas.microsoft.com/office/drawing/2014/main" xmlns="" id="{E368F572-4B24-4529-97E8-541F7FD6D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46" y="834512"/>
              <a:ext cx="576064" cy="23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39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69621"/>
            <a:ext cx="12192000" cy="7046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3408B0F8-26C8-4D6E-974F-7DBA49EEE5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638391"/>
              </p:ext>
            </p:extLst>
          </p:nvPr>
        </p:nvGraphicFramePr>
        <p:xfrm>
          <a:off x="9336618" y="3709809"/>
          <a:ext cx="2795844" cy="1649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CorelDRAW" r:id="rId3" imgW="7214466" imgH="4258246" progId="CorelDraw.Graphic.22">
                  <p:embed/>
                </p:oleObj>
              </mc:Choice>
              <mc:Fallback>
                <p:oleObj name="CorelDRAW" r:id="rId3" imgW="7214466" imgH="4258246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6618" y="3709809"/>
                        <a:ext cx="2795844" cy="1649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6CD133-4878-467A-AAF2-AA76B6E00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4269" y="3273127"/>
            <a:ext cx="2862226" cy="1684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5" descr="P:\ПапкаОбмена\Молчанов А.В\MINERAG_MAP_10_16_A4.jpg">
            <a:extLst>
              <a:ext uri="{FF2B5EF4-FFF2-40B4-BE49-F238E27FC236}">
                <a16:creationId xmlns:a16="http://schemas.microsoft.com/office/drawing/2014/main" xmlns="" id="{F40F45E9-45D8-4E08-B3AC-04373A07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633" y="1701007"/>
            <a:ext cx="2691655" cy="1482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51">
            <a:extLst>
              <a:ext uri="{FF2B5EF4-FFF2-40B4-BE49-F238E27FC236}">
                <a16:creationId xmlns:a16="http://schemas.microsoft.com/office/drawing/2014/main" xmlns="" id="{D5B3A66F-5D6A-42FA-A312-68EC132239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616" y="1150457"/>
            <a:ext cx="2936879" cy="1705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9">
            <a:extLst>
              <a:ext uri="{FF2B5EF4-FFF2-40B4-BE49-F238E27FC236}">
                <a16:creationId xmlns:a16="http://schemas.microsoft.com/office/drawing/2014/main" xmlns="" id="{11809A1D-49E7-4B99-A1D6-A5A6C2B0D2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5512" y="740366"/>
            <a:ext cx="2795844" cy="1771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9400" y="0"/>
            <a:ext cx="9486900" cy="375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Сводное и обзорное геологическое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картографирование территории Российской Федерации и ее континентального шельфа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217ACD-3E60-45FB-A41B-87D41DF454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740" y="2968937"/>
            <a:ext cx="2795844" cy="1680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CCE589-CACD-40BC-B6DB-9DA9C6809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08" y="5012919"/>
            <a:ext cx="2837072" cy="1566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A63474C-9DFE-4E3C-80D5-45536C929F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0075" r="85638" b="17012"/>
          <a:stretch/>
        </p:blipFill>
        <p:spPr>
          <a:xfrm>
            <a:off x="9273702" y="5042169"/>
            <a:ext cx="2918298" cy="18158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945B5E-3924-4E40-91C3-682CA22B4D6A}"/>
              </a:ext>
            </a:extLst>
          </p:cNvPr>
          <p:cNvSpPr txBox="1"/>
          <p:nvPr/>
        </p:nvSpPr>
        <p:spPr>
          <a:xfrm>
            <a:off x="3422245" y="736397"/>
            <a:ext cx="4044453" cy="6132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Задачи на 2021 </a:t>
            </a: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год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300"/>
              </a:spcBef>
            </a:pPr>
            <a:endParaRPr lang="ru-RU" sz="16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ru-RU" sz="1400" dirty="0" smtClean="0"/>
              <a:t>мониторинг  базовых </a:t>
            </a:r>
            <a:r>
              <a:rPr lang="ru-RU" sz="1400" dirty="0"/>
              <a:t>карт с созданием новых тематических покрытий на основе материалов Госгеоклкарты-1000 и современных геолого-геофизических </a:t>
            </a:r>
            <a:r>
              <a:rPr lang="ru-RU" sz="1400" dirty="0" smtClean="0"/>
              <a:t>данных</a:t>
            </a: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cs typeface="Arial" panose="020B0604020202020204" pitchFamily="34" charset="0"/>
              </a:rPr>
              <a:t>формирование единой электронной картографической основы сводного </a:t>
            </a:r>
            <a:r>
              <a:rPr lang="ru-RU" sz="1400" dirty="0" smtClean="0">
                <a:cs typeface="Arial" panose="020B0604020202020204" pitchFamily="34" charset="0"/>
              </a:rPr>
              <a:t>уровня территории </a:t>
            </a:r>
            <a:r>
              <a:rPr lang="ru-RU" sz="1400" dirty="0">
                <a:cs typeface="Arial" panose="020B0604020202020204" pitchFamily="34" charset="0"/>
              </a:rPr>
              <a:t>Российской Федерации и её континентального </a:t>
            </a:r>
            <a:r>
              <a:rPr lang="ru-RU" sz="1400" dirty="0" smtClean="0">
                <a:cs typeface="Arial" panose="020B0604020202020204" pitchFamily="34" charset="0"/>
              </a:rPr>
              <a:t>шельфа</a:t>
            </a: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cs typeface="Arial" panose="020B0604020202020204" pitchFamily="34" charset="0"/>
              </a:rPr>
              <a:t>стратегического планирования первоочередных региональных геолого-съемочных работ масштаба 1:200 </a:t>
            </a:r>
            <a:r>
              <a:rPr lang="ru-RU" sz="1400" dirty="0" smtClean="0">
                <a:cs typeface="Arial" panose="020B0604020202020204" pitchFamily="34" charset="0"/>
              </a:rPr>
              <a:t>000</a:t>
            </a: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Интеграцию </a:t>
            </a:r>
            <a:r>
              <a:rPr lang="ru-RU" sz="1400" dirty="0">
                <a:cs typeface="Arial" panose="020B0604020202020204" pitchFamily="34" charset="0"/>
              </a:rPr>
              <a:t>современных данных по территории России и ее континентального шельфа в  крупные международные проекты </a:t>
            </a: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ru-RU" sz="1400" b="1" dirty="0" smtClean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945B5E-3924-4E40-91C3-682CA22B4D6A}"/>
              </a:ext>
            </a:extLst>
          </p:cNvPr>
          <p:cNvSpPr txBox="1"/>
          <p:nvPr/>
        </p:nvSpPr>
        <p:spPr>
          <a:xfrm>
            <a:off x="7748" y="736398"/>
            <a:ext cx="3198097" cy="6263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Основные 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итоги </a:t>
            </a: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работ 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за 2015 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- 2020 </a:t>
            </a:r>
            <a:r>
              <a:rPr lang="ru-RU" sz="16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г.г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.:</a:t>
            </a:r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создано и актуализировано </a:t>
            </a:r>
            <a:r>
              <a:rPr lang="ru-RU" sz="1400" dirty="0">
                <a:cs typeface="Arial" panose="020B0604020202020204" pitchFamily="34" charset="0"/>
              </a:rPr>
              <a:t>более 20 цифровых покрытий базовых сводных и обзорных карт </a:t>
            </a:r>
            <a:r>
              <a:rPr lang="ru-RU" sz="1400" dirty="0" smtClean="0">
                <a:cs typeface="Arial" panose="020B0604020202020204" pitchFamily="34" charset="0"/>
              </a:rPr>
              <a:t>различного </a:t>
            </a:r>
            <a:r>
              <a:rPr lang="ru-RU" sz="1400" dirty="0" smtClean="0">
                <a:cs typeface="Arial" panose="020B0604020202020204" pitchFamily="34" charset="0"/>
              </a:rPr>
              <a:t>содержания</a:t>
            </a:r>
            <a:endParaRPr lang="ru-RU" sz="14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осуществлён </a:t>
            </a:r>
            <a:r>
              <a:rPr lang="ru-RU" sz="1400" dirty="0">
                <a:cs typeface="Arial" panose="020B0604020202020204" pitchFamily="34" charset="0"/>
              </a:rPr>
              <a:t>переход к </a:t>
            </a:r>
            <a:r>
              <a:rPr lang="ru-RU" sz="1400" dirty="0" smtClean="0">
                <a:cs typeface="Arial" panose="020B0604020202020204" pitchFamily="34" charset="0"/>
              </a:rPr>
              <a:t>электронному </a:t>
            </a:r>
            <a:r>
              <a:rPr lang="ru-RU" sz="1400" dirty="0">
                <a:cs typeface="Arial" panose="020B0604020202020204" pitchFamily="34" charset="0"/>
              </a:rPr>
              <a:t>изданию и представлению через сеть Интернет широкому кругу </a:t>
            </a:r>
            <a:r>
              <a:rPr lang="ru-RU" sz="1400" dirty="0" smtClean="0">
                <a:cs typeface="Arial" panose="020B0604020202020204" pitchFamily="34" charset="0"/>
              </a:rPr>
              <a:t>пользователей</a:t>
            </a:r>
            <a:endParaRPr lang="ru-RU" sz="14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создан </a:t>
            </a:r>
            <a:r>
              <a:rPr lang="ru-RU" sz="1400" dirty="0">
                <a:cs typeface="Arial" panose="020B0604020202020204" pitchFamily="34" charset="0"/>
              </a:rPr>
              <a:t>комплект геолого-геофизических данных для актуализации модели геологического развития Арктического бассейна с изданием </a:t>
            </a:r>
            <a:r>
              <a:rPr lang="ru-RU" sz="1400" dirty="0" err="1">
                <a:cs typeface="Arial" panose="020B0604020202020204" pitchFamily="34" charset="0"/>
              </a:rPr>
              <a:t>Тектоностратиграфического</a:t>
            </a:r>
            <a:r>
              <a:rPr lang="ru-RU" sz="1400" dirty="0">
                <a:cs typeface="Arial" panose="020B0604020202020204" pitchFamily="34" charset="0"/>
              </a:rPr>
              <a:t> Атласа Арктики Российской Федерации и прилегающих </a:t>
            </a:r>
            <a:r>
              <a:rPr lang="ru-RU" sz="1400" dirty="0" smtClean="0">
                <a:cs typeface="Arial" panose="020B0604020202020204" pitchFamily="34" charset="0"/>
              </a:rPr>
              <a:t>территорий</a:t>
            </a:r>
            <a:endParaRPr lang="ru-RU" sz="1400" dirty="0" smtClean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ru-RU" sz="1400" dirty="0" smtClean="0">
                <a:cs typeface="Arial" panose="020B0604020202020204" pitchFamily="34" charset="0"/>
              </a:rPr>
              <a:t>участие в международных проектах </a:t>
            </a:r>
            <a:r>
              <a:rPr lang="ru-RU" sz="1400" dirty="0">
                <a:cs typeface="Arial" panose="020B0604020202020204" pitchFamily="34" charset="0"/>
              </a:rPr>
              <a:t>по территории Евразии, Азии,  Циркумполярной Арктики и </a:t>
            </a:r>
            <a:r>
              <a:rPr lang="ru-RU" sz="1400" dirty="0" smtClean="0">
                <a:cs typeface="Arial" panose="020B0604020202020204" pitchFamily="34" charset="0"/>
              </a:rPr>
              <a:t>Миру</a:t>
            </a:r>
            <a:endParaRPr lang="ru-RU" sz="1400" dirty="0"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314045" y="887858"/>
            <a:ext cx="0" cy="477053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175110" y="6379226"/>
            <a:ext cx="494270" cy="400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3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03" y="14640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электронная картографическая основа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сводного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уровня (2021-2025)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5804" y="1513322"/>
            <a:ext cx="1098231" cy="422405"/>
          </a:xfrm>
          <a:prstGeom prst="rect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ru-RU" b="1" dirty="0" smtClean="0"/>
              <a:t>КЧО-2500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92707" y="1515251"/>
            <a:ext cx="921260" cy="422405"/>
          </a:xfrm>
          <a:prstGeom prst="rect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txBody>
          <a:bodyPr wrap="none" lIns="72000" tIns="72000" rIns="72000" bIns="72000" rtlCol="0">
            <a:spAutoFit/>
          </a:bodyPr>
          <a:lstStyle/>
          <a:p>
            <a:r>
              <a:rPr lang="ru-RU" b="1" dirty="0" smtClean="0"/>
              <a:t>ТК-2500</a:t>
            </a:r>
            <a:endParaRPr lang="ru-RU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248952" y="1294437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1446" y="3034296"/>
            <a:ext cx="1049500" cy="318924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ru-RU" sz="1600" b="1" dirty="0" smtClean="0"/>
              <a:t>ПМК-2500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10134" y="3507445"/>
            <a:ext cx="1111449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  <a:br>
              <a:rPr lang="ru-RU" sz="1600" dirty="0" smtClean="0"/>
            </a:br>
            <a:r>
              <a:rPr lang="en-US" sz="1600" dirty="0" smtClean="0"/>
              <a:t>Au</a:t>
            </a:r>
            <a:r>
              <a:rPr lang="ru-RU" sz="1600" dirty="0" smtClean="0"/>
              <a:t> </a:t>
            </a:r>
            <a:r>
              <a:rPr lang="ru-RU" sz="1600" dirty="0" err="1" smtClean="0"/>
              <a:t>черносл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  <a:endParaRPr lang="ru-RU" sz="1600" dirty="0" smtClean="0"/>
          </a:p>
        </p:txBody>
      </p:sp>
      <p:sp>
        <p:nvSpPr>
          <p:cNvPr id="10" name="Стрелка вниз 9"/>
          <p:cNvSpPr/>
          <p:nvPr/>
        </p:nvSpPr>
        <p:spPr>
          <a:xfrm>
            <a:off x="692646" y="2759575"/>
            <a:ext cx="247828" cy="263738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184593" y="2746280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92646" y="3365644"/>
            <a:ext cx="247828" cy="112901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04084" y="3488777"/>
            <a:ext cx="1485334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Схема мин. р-</a:t>
            </a:r>
            <a:r>
              <a:rPr lang="ru-RU" sz="1600" dirty="0" err="1" smtClean="0"/>
              <a:t>ня</a:t>
            </a:r>
            <a:endParaRPr lang="ru-RU" sz="1600" dirty="0" smtClean="0"/>
          </a:p>
          <a:p>
            <a:pPr algn="ctr"/>
            <a:r>
              <a:rPr lang="ru-RU" sz="1600" dirty="0" smtClean="0"/>
              <a:t>на уголь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8270" y="2976062"/>
            <a:ext cx="1565793" cy="738664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1600" dirty="0"/>
              <a:t>К</a:t>
            </a:r>
            <a:r>
              <a:rPr lang="ru-RU" sz="1600" dirty="0" smtClean="0"/>
              <a:t>арта </a:t>
            </a:r>
            <a:r>
              <a:rPr lang="ru-RU" sz="1600" dirty="0"/>
              <a:t>техногенных </a:t>
            </a:r>
            <a:r>
              <a:rPr lang="ru-RU" sz="1600" dirty="0" smtClean="0"/>
              <a:t>объектов-2500</a:t>
            </a:r>
            <a:endParaRPr lang="ru-RU" sz="1600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2698726" y="2759342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7224" y="1522072"/>
            <a:ext cx="2083793" cy="553998"/>
          </a:xfrm>
          <a:prstGeom prst="rect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dirty="0" smtClean="0"/>
              <a:t>Карта фундамента ЗСП-2500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314657" y="3507445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марганец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5507803" y="2740646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510528" y="3507445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хром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6644099" y="2753250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429412" y="3507445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титан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8865790" y="2745993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684210" y="2976062"/>
            <a:ext cx="1335678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  <a:br>
              <a:rPr lang="ru-RU" sz="1600" dirty="0" smtClean="0"/>
            </a:br>
            <a:r>
              <a:rPr lang="en-US" sz="1600" dirty="0" smtClean="0"/>
              <a:t>Au </a:t>
            </a:r>
            <a:r>
              <a:rPr lang="ru-RU" sz="1600" dirty="0" err="1" smtClean="0"/>
              <a:t>эпитермал</a:t>
            </a:r>
            <a:r>
              <a:rPr lang="ru-RU" sz="1600" dirty="0" smtClean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00035" y="2976062"/>
            <a:ext cx="1143509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Au-Cu-</a:t>
            </a:r>
            <a:r>
              <a:rPr lang="ru-RU" sz="1600" dirty="0" err="1" smtClean="0"/>
              <a:t>порф</a:t>
            </a:r>
            <a:r>
              <a:rPr lang="ru-RU" sz="1600" dirty="0" smtClean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23691" y="2976062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цирконий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11350736" y="2759342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425519" y="2976062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бериллий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93709" y="2976062"/>
            <a:ext cx="1021681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литий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124" y="2976062"/>
            <a:ext cx="1230489" cy="738664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</a:t>
            </a:r>
          </a:p>
          <a:p>
            <a:pPr algn="ctr"/>
            <a:r>
              <a:rPr lang="ru-RU" sz="1600" dirty="0" smtClean="0"/>
              <a:t>РЗ </a:t>
            </a:r>
            <a:r>
              <a:rPr lang="ru-RU" sz="1600" dirty="0" err="1" smtClean="0"/>
              <a:t>итриевой</a:t>
            </a:r>
            <a:r>
              <a:rPr lang="ru-RU" sz="1600" dirty="0" smtClean="0"/>
              <a:t> группы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63757" y="2976062"/>
            <a:ext cx="1276912" cy="492443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ru-RU" sz="1600" dirty="0" smtClean="0"/>
              <a:t>КЗПИ-2500 на нефть и газ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717" y="6412043"/>
            <a:ext cx="20469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ГИС-Пакеты – 8 ФО</a:t>
            </a:r>
            <a:endParaRPr lang="ru-RU" dirty="0"/>
          </a:p>
        </p:txBody>
      </p:sp>
      <p:sp>
        <p:nvSpPr>
          <p:cNvPr id="34" name="Стрелка вниз 33"/>
          <p:cNvSpPr/>
          <p:nvPr/>
        </p:nvSpPr>
        <p:spPr>
          <a:xfrm>
            <a:off x="1762123" y="6155006"/>
            <a:ext cx="247828" cy="24686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874225" y="6411019"/>
            <a:ext cx="21317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ГИС-Пакеты – 85 СФ</a:t>
            </a:r>
            <a:endParaRPr lang="ru-RU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3826522" y="6155006"/>
            <a:ext cx="247828" cy="25601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100184" y="6411019"/>
            <a:ext cx="200689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ГИС-Пакет – АЗРФ</a:t>
            </a:r>
            <a:endParaRPr lang="ru-RU" dirty="0"/>
          </a:p>
        </p:txBody>
      </p:sp>
      <p:sp>
        <p:nvSpPr>
          <p:cNvPr id="38" name="Стрелка вниз 37"/>
          <p:cNvSpPr/>
          <p:nvPr/>
        </p:nvSpPr>
        <p:spPr>
          <a:xfrm>
            <a:off x="5979718" y="6167706"/>
            <a:ext cx="247828" cy="25601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00483" y="5883644"/>
            <a:ext cx="761554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Актуализация цифровых геолого-картографических материалов ГИС-Атласа</a:t>
            </a:r>
            <a:endParaRPr lang="ru-RU" dirty="0"/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4183173" y="1510948"/>
            <a:ext cx="913245" cy="422405"/>
          </a:xfrm>
          <a:prstGeom prst="rect">
            <a:avLst/>
          </a:prstGeom>
          <a:solidFill>
            <a:srgbClr val="FBE5D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/>
              <a:t>ГК-2500</a:t>
            </a:r>
          </a:p>
        </p:txBody>
      </p:sp>
      <p:sp>
        <p:nvSpPr>
          <p:cNvPr id="45" name="TextBox 41"/>
          <p:cNvSpPr txBox="1">
            <a:spLocks noChangeArrowheads="1"/>
          </p:cNvSpPr>
          <p:nvPr/>
        </p:nvSpPr>
        <p:spPr bwMode="auto">
          <a:xfrm>
            <a:off x="7412903" y="1482875"/>
            <a:ext cx="2316163" cy="830997"/>
          </a:xfrm>
          <a:prstGeom prst="rect">
            <a:avLst/>
          </a:prstGeom>
          <a:solidFill>
            <a:srgbClr val="FBE5D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/>
              <a:t>ГК </a:t>
            </a:r>
            <a:r>
              <a:rPr lang="ru-RU" altLang="ru-RU" sz="1800" dirty="0" err="1" smtClean="0"/>
              <a:t>ранне</a:t>
            </a:r>
            <a:r>
              <a:rPr lang="ru-RU" altLang="ru-RU" sz="1800" dirty="0" smtClean="0"/>
              <a:t>-докембрийских образований – 2500</a:t>
            </a:r>
          </a:p>
        </p:txBody>
      </p:sp>
      <p:sp>
        <p:nvSpPr>
          <p:cNvPr id="47" name="TextBox 44"/>
          <p:cNvSpPr txBox="1">
            <a:spLocks noChangeArrowheads="1"/>
          </p:cNvSpPr>
          <p:nvPr/>
        </p:nvSpPr>
        <p:spPr bwMode="auto">
          <a:xfrm>
            <a:off x="9812571" y="1480600"/>
            <a:ext cx="2314575" cy="830997"/>
          </a:xfrm>
          <a:prstGeom prst="rect">
            <a:avLst/>
          </a:prstGeom>
          <a:solidFill>
            <a:srgbClr val="FBE5D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/>
              <a:t>ГК поздне-докембрийских образований – 2500</a:t>
            </a:r>
          </a:p>
        </p:txBody>
      </p:sp>
      <p:sp>
        <p:nvSpPr>
          <p:cNvPr id="50" name="TextBox 46"/>
          <p:cNvSpPr txBox="1">
            <a:spLocks noChangeArrowheads="1"/>
          </p:cNvSpPr>
          <p:nvPr/>
        </p:nvSpPr>
        <p:spPr bwMode="auto">
          <a:xfrm>
            <a:off x="2138266" y="1517973"/>
            <a:ext cx="1960562" cy="830997"/>
          </a:xfrm>
          <a:prstGeom prst="rect">
            <a:avLst/>
          </a:prstGeom>
          <a:solidFill>
            <a:srgbClr val="FBE5D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/>
              <a:t>Карта магматических формаций - 2500</a:t>
            </a:r>
          </a:p>
        </p:txBody>
      </p:sp>
      <p:sp>
        <p:nvSpPr>
          <p:cNvPr id="52" name="Стрелка вниз 51"/>
          <p:cNvSpPr/>
          <p:nvPr/>
        </p:nvSpPr>
        <p:spPr>
          <a:xfrm>
            <a:off x="4568657" y="1292062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>
            <a:off x="3296413" y="1297041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>
            <a:off x="5569614" y="1302256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>
            <a:off x="6632509" y="1298563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>
            <a:off x="8308152" y="1305256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>
            <a:off x="11052018" y="1292062"/>
            <a:ext cx="247828" cy="202824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40438" y="4900633"/>
            <a:ext cx="1216862" cy="861774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Карта аномального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 магнитного поля -2500</a:t>
            </a:r>
          </a:p>
        </p:txBody>
      </p:sp>
      <p:sp>
        <p:nvSpPr>
          <p:cNvPr id="66" name="TextBox 8"/>
          <p:cNvSpPr txBox="1">
            <a:spLocks noChangeArrowheads="1"/>
          </p:cNvSpPr>
          <p:nvPr/>
        </p:nvSpPr>
        <p:spPr bwMode="auto">
          <a:xfrm>
            <a:off x="1334895" y="4898385"/>
            <a:ext cx="1474980" cy="861774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Карта аномального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 гравитационного поля -2500</a:t>
            </a:r>
          </a:p>
        </p:txBody>
      </p:sp>
      <p:sp>
        <p:nvSpPr>
          <p:cNvPr id="67" name="TextBox 9"/>
          <p:cNvSpPr txBox="1">
            <a:spLocks noChangeArrowheads="1"/>
          </p:cNvSpPr>
          <p:nvPr/>
        </p:nvSpPr>
        <p:spPr bwMode="auto">
          <a:xfrm>
            <a:off x="4444181" y="4903045"/>
            <a:ext cx="1471426" cy="646331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(ИР) «</a:t>
            </a:r>
            <a:r>
              <a:rPr lang="ru-RU" altLang="ru-RU" sz="1400" dirty="0" err="1" smtClean="0"/>
              <a:t>Аэрогеофизика</a:t>
            </a:r>
            <a:r>
              <a:rPr lang="ru-RU" altLang="ru-RU" sz="1400" dirty="0" smtClean="0"/>
              <a:t>» - 30% по ДВФО</a:t>
            </a:r>
          </a:p>
        </p:txBody>
      </p:sp>
      <p:sp>
        <p:nvSpPr>
          <p:cNvPr id="69" name="TextBox 8"/>
          <p:cNvSpPr txBox="1">
            <a:spLocks noChangeArrowheads="1"/>
          </p:cNvSpPr>
          <p:nvPr/>
        </p:nvSpPr>
        <p:spPr bwMode="auto">
          <a:xfrm>
            <a:off x="2880283" y="4899426"/>
            <a:ext cx="1493490" cy="861774"/>
          </a:xfrm>
          <a:prstGeom prst="rect">
            <a:avLst/>
          </a:prstGeom>
          <a:solidFill>
            <a:srgbClr val="DEE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/>
              <a:t>Карта суммарной электро-</a:t>
            </a:r>
            <a:r>
              <a:rPr lang="ru-RU" altLang="ru-RU" sz="1400" dirty="0" err="1" smtClean="0"/>
              <a:t>проводности</a:t>
            </a:r>
            <a:r>
              <a:rPr lang="ru-RU" altLang="ru-RU" sz="1400" dirty="0" smtClean="0"/>
              <a:t> -2500</a:t>
            </a:r>
          </a:p>
        </p:txBody>
      </p:sp>
      <p:sp>
        <p:nvSpPr>
          <p:cNvPr id="71" name="Стрелка вниз 70"/>
          <p:cNvSpPr/>
          <p:nvPr/>
        </p:nvSpPr>
        <p:spPr>
          <a:xfrm>
            <a:off x="728873" y="4629532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низ 71"/>
          <p:cNvSpPr/>
          <p:nvPr/>
        </p:nvSpPr>
        <p:spPr>
          <a:xfrm>
            <a:off x="1948471" y="4620586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низ 72"/>
          <p:cNvSpPr/>
          <p:nvPr/>
        </p:nvSpPr>
        <p:spPr>
          <a:xfrm>
            <a:off x="3509498" y="4634702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низ 73"/>
          <p:cNvSpPr/>
          <p:nvPr/>
        </p:nvSpPr>
        <p:spPr>
          <a:xfrm>
            <a:off x="5034083" y="4636499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6705387" y="4906682"/>
            <a:ext cx="175870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/>
              <a:t>Сводная геохимическая карта России -2500</a:t>
            </a:r>
            <a:endParaRPr lang="ru-RU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8513428" y="4906682"/>
            <a:ext cx="203353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/>
              <a:t>карта </a:t>
            </a:r>
            <a:r>
              <a:rPr lang="ru-RU" sz="1200" dirty="0"/>
              <a:t>условий формирования </a:t>
            </a:r>
            <a:r>
              <a:rPr lang="ru-RU" sz="1200" dirty="0" err="1"/>
              <a:t>гипергенных</a:t>
            </a:r>
            <a:r>
              <a:rPr lang="ru-RU" sz="1200" dirty="0"/>
              <a:t> геохимических полей и ведения геохимических поисков на ландшафтной </a:t>
            </a:r>
            <a:r>
              <a:rPr lang="ru-RU" sz="1200" dirty="0" smtClean="0"/>
              <a:t>основе</a:t>
            </a:r>
            <a:endParaRPr lang="ru-RU" sz="1200" dirty="0"/>
          </a:p>
        </p:txBody>
      </p:sp>
      <p:sp>
        <p:nvSpPr>
          <p:cNvPr id="78" name="TextBox 19"/>
          <p:cNvSpPr txBox="1">
            <a:spLocks noChangeArrowheads="1"/>
          </p:cNvSpPr>
          <p:nvPr/>
        </p:nvSpPr>
        <p:spPr bwMode="auto">
          <a:xfrm rot="16200000">
            <a:off x="5861039" y="5112450"/>
            <a:ext cx="938333" cy="477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50" dirty="0" smtClean="0"/>
              <a:t>(ИР) Геохимия </a:t>
            </a:r>
          </a:p>
        </p:txBody>
      </p:sp>
      <p:sp>
        <p:nvSpPr>
          <p:cNvPr id="79" name="Стрелка вниз 78"/>
          <p:cNvSpPr/>
          <p:nvPr/>
        </p:nvSpPr>
        <p:spPr>
          <a:xfrm>
            <a:off x="7575840" y="4643771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низ 79"/>
          <p:cNvSpPr/>
          <p:nvPr/>
        </p:nvSpPr>
        <p:spPr>
          <a:xfrm>
            <a:off x="9481238" y="4634825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трелка вниз 81"/>
          <p:cNvSpPr/>
          <p:nvPr/>
        </p:nvSpPr>
        <p:spPr>
          <a:xfrm>
            <a:off x="11322250" y="4625338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10693303" y="4871446"/>
            <a:ext cx="147251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/>
              <a:t>карта </a:t>
            </a:r>
            <a:r>
              <a:rPr lang="ru-RU" sz="1200" dirty="0"/>
              <a:t>оценки природных ресурсов и хозяйственного использования </a:t>
            </a:r>
            <a:r>
              <a:rPr lang="ru-RU" sz="1200" dirty="0" smtClean="0"/>
              <a:t>территории</a:t>
            </a:r>
          </a:p>
        </p:txBody>
      </p:sp>
      <p:sp>
        <p:nvSpPr>
          <p:cNvPr id="84" name="Стрелка вниз 83"/>
          <p:cNvSpPr/>
          <p:nvPr/>
        </p:nvSpPr>
        <p:spPr>
          <a:xfrm>
            <a:off x="6215350" y="4623693"/>
            <a:ext cx="247828" cy="2508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3"/>
          <p:cNvSpPr>
            <a:spLocks noChangeArrowheads="1"/>
          </p:cNvSpPr>
          <p:nvPr/>
        </p:nvSpPr>
        <p:spPr bwMode="auto">
          <a:xfrm>
            <a:off x="10144" y="4093321"/>
            <a:ext cx="5905463" cy="619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Цифровые карты </a:t>
            </a:r>
            <a:r>
              <a:rPr lang="ru-RU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аномальных магнитного и гравитационного полей России масштаба 1:2 500 </a:t>
            </a: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000</a:t>
            </a:r>
            <a:endParaRPr lang="ru-RU" alt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11"/>
          <p:cNvSpPr>
            <a:spLocks noChangeArrowheads="1"/>
          </p:cNvSpPr>
          <p:nvPr/>
        </p:nvSpPr>
        <p:spPr bwMode="auto">
          <a:xfrm>
            <a:off x="6108487" y="4093321"/>
            <a:ext cx="6032183" cy="619272"/>
          </a:xfrm>
          <a:prstGeom prst="rect">
            <a:avLst/>
          </a:prstGeom>
          <a:solidFill>
            <a:srgbClr val="F1F8EC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Цифровые </a:t>
            </a:r>
            <a:r>
              <a:rPr lang="ru-RU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геохимические карты </a:t>
            </a: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масштаба 1:2 500 </a:t>
            </a:r>
            <a:r>
              <a:rPr lang="ru-RU" alt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endParaRPr lang="ru-RU" alt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Стрелка вниз 57"/>
          <p:cNvSpPr/>
          <p:nvPr/>
        </p:nvSpPr>
        <p:spPr>
          <a:xfrm>
            <a:off x="10010560" y="2753251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58"/>
          <p:cNvSpPr/>
          <p:nvPr/>
        </p:nvSpPr>
        <p:spPr>
          <a:xfrm>
            <a:off x="7736394" y="2761704"/>
            <a:ext cx="247828" cy="20142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0610" y="2398987"/>
            <a:ext cx="12130524" cy="355276"/>
          </a:xfrm>
          <a:prstGeom prst="rect">
            <a:avLst/>
          </a:prstGeom>
          <a:solidFill>
            <a:srgbClr val="FFEFEF"/>
          </a:solidFill>
          <a:ln>
            <a:solidFill>
              <a:schemeClr val="tx1"/>
            </a:solidFill>
          </a:ln>
        </p:spPr>
        <p:txBody>
          <a:bodyPr wrap="square" tIns="36000" bIns="7200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Times New Roman" panose="02020603050405020304" pitchFamily="18" charset="0"/>
              </a:rPr>
              <a:t>Карты  прогнозно-</a:t>
            </a:r>
            <a:r>
              <a:rPr lang="ru-RU" sz="1600" b="1" dirty="0" err="1" smtClean="0">
                <a:ea typeface="Times New Roman" panose="02020603050405020304" pitchFamily="18" charset="0"/>
              </a:rPr>
              <a:t>минерагенического</a:t>
            </a:r>
            <a:r>
              <a:rPr lang="ru-RU" sz="1600" b="1" dirty="0" smtClean="0">
                <a:ea typeface="Times New Roman" panose="02020603050405020304" pitchFamily="18" charset="0"/>
              </a:rPr>
              <a:t>  </a:t>
            </a:r>
            <a:r>
              <a:rPr lang="ru-RU" sz="1600" b="1" dirty="0" smtClean="0">
                <a:ea typeface="Times New Roman" panose="02020603050405020304" pitchFamily="18" charset="0"/>
              </a:rPr>
              <a:t>содержания территории </a:t>
            </a:r>
            <a:r>
              <a:rPr lang="ru-RU" sz="1600" b="1" dirty="0" smtClean="0">
                <a:ea typeface="Times New Roman" panose="02020603050405020304" pitchFamily="18" charset="0"/>
              </a:rPr>
              <a:t>России </a:t>
            </a:r>
            <a:r>
              <a:rPr lang="ru-RU" sz="1600" b="1" dirty="0">
                <a:ea typeface="Times New Roman" panose="02020603050405020304" pitchFamily="18" charset="0"/>
              </a:rPr>
              <a:t>масштаба 1:2 500 </a:t>
            </a:r>
            <a:r>
              <a:rPr lang="ru-RU" sz="1600" b="1" dirty="0" smtClean="0">
                <a:ea typeface="Times New Roman" panose="02020603050405020304" pitchFamily="18" charset="0"/>
              </a:rPr>
              <a:t>000</a:t>
            </a:r>
            <a:endParaRPr lang="ru-RU" sz="16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2" name="Прямоугольник с двумя усеченными соседними углами 31"/>
          <p:cNvSpPr/>
          <p:nvPr/>
        </p:nvSpPr>
        <p:spPr>
          <a:xfrm>
            <a:off x="151272" y="948624"/>
            <a:ext cx="11968483" cy="385654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  <a:ea typeface="Times New Roman" panose="02020603050405020304" pitchFamily="18" charset="0"/>
              </a:rPr>
              <a:t>Карты геологического содержания </a:t>
            </a:r>
            <a:r>
              <a:rPr lang="ru-RU" sz="1600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территории России </a:t>
            </a:r>
            <a:r>
              <a:rPr lang="ru-RU" sz="1600" b="1" dirty="0">
                <a:solidFill>
                  <a:schemeClr val="tx1"/>
                </a:solidFill>
                <a:ea typeface="Times New Roman" panose="02020603050405020304" pitchFamily="18" charset="0"/>
              </a:rPr>
              <a:t>масштаба 1:2 500 000</a:t>
            </a:r>
          </a:p>
        </p:txBody>
      </p:sp>
      <p:sp>
        <p:nvSpPr>
          <p:cNvPr id="17" name="Овал 16"/>
          <p:cNvSpPr/>
          <p:nvPr/>
        </p:nvSpPr>
        <p:spPr>
          <a:xfrm>
            <a:off x="37393" y="736599"/>
            <a:ext cx="12082362" cy="6092217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6764032" y="1767263"/>
            <a:ext cx="847358" cy="308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право 76"/>
          <p:cNvSpPr/>
          <p:nvPr/>
        </p:nvSpPr>
        <p:spPr>
          <a:xfrm rot="10800000">
            <a:off x="4008255" y="1804690"/>
            <a:ext cx="847358" cy="308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6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0" y="-8685"/>
            <a:ext cx="12192000" cy="6436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45239" y="82688"/>
            <a:ext cx="9486900" cy="375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Технология ЦИТ РГМ удаленного многопользовательского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</a:rPr>
              <a:t>вэб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-редактирования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664" y="729916"/>
            <a:ext cx="11536588" cy="230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92" y="902449"/>
            <a:ext cx="3687906" cy="2036853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7" name="Блок-схема: магнитный диск 6"/>
          <p:cNvSpPr/>
          <p:nvPr/>
        </p:nvSpPr>
        <p:spPr>
          <a:xfrm>
            <a:off x="3859604" y="3268360"/>
            <a:ext cx="4378053" cy="802140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VSEGEI SERVER (DB-Geology) </a:t>
            </a:r>
            <a:endParaRPr lang="ru-RU" b="1" dirty="0"/>
          </a:p>
        </p:txBody>
      </p:sp>
      <p:cxnSp>
        <p:nvCxnSpPr>
          <p:cNvPr id="8" name="Соединительная линия уступом 7"/>
          <p:cNvCxnSpPr>
            <a:stCxn id="21" idx="0"/>
            <a:endCxn id="7" idx="3"/>
          </p:cNvCxnSpPr>
          <p:nvPr/>
        </p:nvCxnSpPr>
        <p:spPr>
          <a:xfrm rot="5400000" flipH="1" flipV="1">
            <a:off x="3442713" y="2314380"/>
            <a:ext cx="849798" cy="4362038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81" y="880908"/>
            <a:ext cx="3769617" cy="2058393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07518" y="4920298"/>
            <a:ext cx="9522452" cy="1423156"/>
            <a:chOff x="469881" y="4339522"/>
            <a:chExt cx="9767279" cy="1659945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69881" y="4339522"/>
              <a:ext cx="3276286" cy="1148804"/>
              <a:chOff x="-79008" y="5516882"/>
              <a:chExt cx="3276286" cy="1176160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79008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8181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912310" y="5516882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3388141" y="4353556"/>
              <a:ext cx="3276286" cy="1148804"/>
              <a:chOff x="-362851" y="5531250"/>
              <a:chExt cx="3276286" cy="1176160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62851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14332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8467" y="5531250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6960874" y="4850663"/>
              <a:ext cx="3276286" cy="1148804"/>
              <a:chOff x="7778" y="6040197"/>
              <a:chExt cx="3276286" cy="1176160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7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496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999096" y="6040197"/>
                <a:ext cx="1284968" cy="1176160"/>
              </a:xfrm>
              <a:prstGeom prst="rect">
                <a:avLst/>
              </a:prstGeom>
            </p:spPr>
          </p:pic>
        </p:grpSp>
      </p:grpSp>
      <p:cxnSp>
        <p:nvCxnSpPr>
          <p:cNvPr id="23" name="Соединительная линия уступом 22"/>
          <p:cNvCxnSpPr>
            <a:stCxn id="15" idx="0"/>
            <a:endCxn id="7" idx="3"/>
          </p:cNvCxnSpPr>
          <p:nvPr/>
        </p:nvCxnSpPr>
        <p:spPr>
          <a:xfrm rot="16200000" flipV="1">
            <a:off x="6387745" y="3731386"/>
            <a:ext cx="1288026" cy="1966253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53473" y="4876513"/>
            <a:ext cx="3850438" cy="611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rgbClr val="4B77C7"/>
                </a:solidFill>
              </a:rPr>
              <a:t>ИНТЕРНЕТ </a:t>
            </a:r>
            <a:r>
              <a:rPr lang="ru-RU" sz="1800" dirty="0" smtClean="0">
                <a:solidFill>
                  <a:srgbClr val="4B77C7"/>
                </a:solidFill>
              </a:rPr>
              <a:t>геологи ВСЕГЕИ с домашних компьютеров через свои учетные записи</a:t>
            </a:r>
            <a:endParaRPr lang="ru-RU" sz="1800" dirty="0">
              <a:solidFill>
                <a:srgbClr val="4B77C7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0587560" y="4165705"/>
            <a:ext cx="1138094" cy="1687397"/>
            <a:chOff x="10676229" y="4787667"/>
            <a:chExt cx="1138094" cy="16873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" b="9911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76229" y="4787667"/>
              <a:ext cx="1138093" cy="101749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" b="9911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76230" y="5457571"/>
              <a:ext cx="1138093" cy="1017493"/>
            </a:xfrm>
            <a:prstGeom prst="rect">
              <a:avLst/>
            </a:prstGeom>
          </p:spPr>
        </p:pic>
      </p:grpSp>
      <p:cxnSp>
        <p:nvCxnSpPr>
          <p:cNvPr id="28" name="Соединительная линия уступом 27"/>
          <p:cNvCxnSpPr>
            <a:endCxn id="7" idx="3"/>
          </p:cNvCxnSpPr>
          <p:nvPr/>
        </p:nvCxnSpPr>
        <p:spPr>
          <a:xfrm rot="10800000">
            <a:off x="6048632" y="4070501"/>
            <a:ext cx="4009769" cy="307097"/>
          </a:xfrm>
          <a:prstGeom prst="bentConnector2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55950" y="5905226"/>
            <a:ext cx="2856357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18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геологов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4906" y="6236056"/>
            <a:ext cx="2856357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14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геологов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69271" y="5775703"/>
            <a:ext cx="1848314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3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4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?)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геолога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33465" y="3948631"/>
            <a:ext cx="2246281" cy="278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 smtClean="0">
                <a:solidFill>
                  <a:srgbClr val="4B77C7"/>
                </a:solidFill>
              </a:rPr>
              <a:t>ИНТЕРНЕТ РАН, МФ</a:t>
            </a:r>
            <a:endParaRPr lang="ru-RU" sz="1800" b="1" dirty="0">
              <a:solidFill>
                <a:srgbClr val="4B77C7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823" y="3304226"/>
            <a:ext cx="3540009" cy="87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4472C4"/>
                </a:solidFill>
              </a:rPr>
              <a:t>35 </a:t>
            </a:r>
            <a:r>
              <a:rPr lang="ru-RU" sz="2000" b="1" i="1" dirty="0" smtClean="0">
                <a:solidFill>
                  <a:srgbClr val="4472C4"/>
                </a:solidFill>
              </a:rPr>
              <a:t>составителей в распределенном удаленном режиме</a:t>
            </a:r>
            <a:endParaRPr lang="ru-RU" sz="2000" b="1" dirty="0">
              <a:solidFill>
                <a:srgbClr val="4472C4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397" y="944097"/>
            <a:ext cx="3590235" cy="19952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-1" y="583819"/>
            <a:ext cx="11789253" cy="312768"/>
            <a:chOff x="388126" y="1187029"/>
            <a:chExt cx="11381682" cy="36473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88126" y="1187029"/>
              <a:ext cx="3098610" cy="351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Геологическая карта </a:t>
              </a:r>
              <a:r>
                <a:rPr lang="ru-RU" sz="1600" kern="50" spc="2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России </a:t>
              </a:r>
              <a:r>
                <a:rPr lang="en-US" sz="1600" kern="50" spc="2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sz="1600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408986" y="1187029"/>
              <a:ext cx="3237209" cy="351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Тектоническая карта России </a:t>
              </a:r>
              <a:r>
                <a:rPr lang="en-US" sz="1600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sz="1600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133281" y="1200028"/>
              <a:ext cx="3636527" cy="351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Карта Магматических формаций </a:t>
              </a:r>
              <a:r>
                <a:rPr lang="en-US" sz="1600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sz="1600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7518" y="4707087"/>
            <a:ext cx="5210441" cy="259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 smtClean="0">
                <a:solidFill>
                  <a:srgbClr val="4B77C7"/>
                </a:solidFill>
              </a:rPr>
              <a:t>ИНТРАНЕТ </a:t>
            </a:r>
            <a:r>
              <a:rPr lang="ru-RU" sz="1800" dirty="0">
                <a:solidFill>
                  <a:srgbClr val="4B77C7"/>
                </a:solidFill>
              </a:rPr>
              <a:t>геологи ВСЕГЕИ с </a:t>
            </a:r>
            <a:r>
              <a:rPr lang="ru-RU" sz="1800" dirty="0" smtClean="0">
                <a:solidFill>
                  <a:srgbClr val="4B77C7"/>
                </a:solidFill>
              </a:rPr>
              <a:t>рабочих компьютеров</a:t>
            </a:r>
            <a:endParaRPr lang="ru-RU" sz="1800" dirty="0">
              <a:solidFill>
                <a:srgbClr val="4B7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6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-6837"/>
            <a:ext cx="12192000" cy="641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8000"/>
                </a:schemeClr>
              </a:gs>
              <a:gs pos="26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401" y="777557"/>
            <a:ext cx="1509033" cy="22736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917" y="624274"/>
            <a:ext cx="1509033" cy="22736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224" y="2177436"/>
            <a:ext cx="1380082" cy="20643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4" y="1503225"/>
            <a:ext cx="7267888" cy="4211760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13113451"/>
              </p:ext>
            </p:extLst>
          </p:nvPr>
        </p:nvGraphicFramePr>
        <p:xfrm>
          <a:off x="3353011" y="932826"/>
          <a:ext cx="1277317" cy="153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03278" y="-50225"/>
            <a:ext cx="10971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Геологическое картографирование масштаба 1:1 000 000 </a:t>
            </a:r>
            <a:r>
              <a:rPr lang="ru-RU" sz="2000" b="1" dirty="0">
                <a:solidFill>
                  <a:srgbClr val="002060"/>
                </a:solidFill>
              </a:rPr>
              <a:t>на территории суши Российской Федерации  ее континентальном шельфе, Арктике и Мировом океане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803"/>
          <a:stretch/>
        </p:blipFill>
        <p:spPr>
          <a:xfrm>
            <a:off x="79957" y="5509987"/>
            <a:ext cx="2092288" cy="12867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68308" y="660847"/>
            <a:ext cx="1788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Times New Roman" panose="02020603050405020304" pitchFamily="18" charset="0"/>
              </a:rPr>
              <a:t>2021-2024 </a:t>
            </a:r>
            <a:r>
              <a:rPr lang="ru-RU" b="1" dirty="0">
                <a:cs typeface="Times New Roman" panose="02020603050405020304" pitchFamily="18" charset="0"/>
              </a:rPr>
              <a:t>гг.</a:t>
            </a:r>
            <a:endParaRPr lang="ru-RU" b="1" dirty="0"/>
          </a:p>
        </p:txBody>
      </p:sp>
      <p:sp>
        <p:nvSpPr>
          <p:cNvPr id="13" name="TextBox 24"/>
          <p:cNvSpPr txBox="1"/>
          <p:nvPr/>
        </p:nvSpPr>
        <p:spPr>
          <a:xfrm>
            <a:off x="2453964" y="1192457"/>
            <a:ext cx="11544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Завершенные </a:t>
            </a:r>
            <a:br>
              <a:rPr lang="ru-RU" sz="1100" dirty="0" smtClean="0"/>
            </a:br>
            <a:r>
              <a:rPr lang="ru-RU" sz="1100" dirty="0" smtClean="0"/>
              <a:t>на 01.01.2021 г. </a:t>
            </a:r>
            <a:endParaRPr lang="ru-RU" sz="1100" dirty="0"/>
          </a:p>
        </p:txBody>
      </p:sp>
      <p:sp>
        <p:nvSpPr>
          <p:cNvPr id="14" name="TextBox 28"/>
          <p:cNvSpPr txBox="1"/>
          <p:nvPr/>
        </p:nvSpPr>
        <p:spPr>
          <a:xfrm>
            <a:off x="4403185" y="1186802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В работе в 2021 году</a:t>
            </a:r>
            <a:endParaRPr lang="ru-RU" sz="1100" dirty="0"/>
          </a:p>
        </p:txBody>
      </p:sp>
      <p:sp>
        <p:nvSpPr>
          <p:cNvPr id="15" name="TextBox 29"/>
          <p:cNvSpPr txBox="1"/>
          <p:nvPr/>
        </p:nvSpPr>
        <p:spPr>
          <a:xfrm>
            <a:off x="4488905" y="1556134"/>
            <a:ext cx="1462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/>
              <a:t>Постановка до 2024 г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73818" y="147410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197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88905" y="131499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50"/>
                </a:solidFill>
              </a:rPr>
              <a:t>5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71957" y="93282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B04C88"/>
                </a:solidFill>
              </a:rPr>
              <a:t>46</a:t>
            </a:r>
            <a:endParaRPr lang="ru-RU" dirty="0">
              <a:solidFill>
                <a:srgbClr val="B04C88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11092" y="1508503"/>
            <a:ext cx="1788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Times New Roman" panose="02020603050405020304" pitchFamily="18" charset="0"/>
              </a:rPr>
              <a:t>248</a:t>
            </a:r>
            <a:endParaRPr lang="ru-RU" b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96272" y="1195292"/>
            <a:ext cx="1813817" cy="415643"/>
            <a:chOff x="1578633" y="748677"/>
            <a:chExt cx="1813817" cy="41564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326489AC-883D-428D-A3F7-F370EA07550E}"/>
                </a:ext>
              </a:extLst>
            </p:cNvPr>
            <p:cNvSpPr/>
            <p:nvPr/>
          </p:nvSpPr>
          <p:spPr>
            <a:xfrm>
              <a:off x="1578633" y="748677"/>
              <a:ext cx="1813817" cy="41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 err="1">
                  <a:solidFill>
                    <a:schemeClr val="bg2">
                      <a:lumMod val="50000"/>
                    </a:schemeClr>
                  </a:solidFill>
                </a:rPr>
                <a:t>ВНИИОкеангеология</a:t>
              </a:r>
              <a:endParaRPr lang="ru-RU" sz="105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AB7A6C5A-07A4-4ECE-B257-2FE1D426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0100" y="792166"/>
              <a:ext cx="297163" cy="324196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96272" y="1676280"/>
            <a:ext cx="1127719" cy="416509"/>
            <a:chOff x="3431668" y="747811"/>
            <a:chExt cx="1127719" cy="41650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C9195462-8966-44F4-A5ED-62C1D738863F}"/>
                </a:ext>
              </a:extLst>
            </p:cNvPr>
            <p:cNvSpPr/>
            <p:nvPr/>
          </p:nvSpPr>
          <p:spPr>
            <a:xfrm>
              <a:off x="3431668" y="747811"/>
              <a:ext cx="1127719" cy="4165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100" dirty="0">
                  <a:solidFill>
                    <a:schemeClr val="bg2">
                      <a:lumMod val="50000"/>
                    </a:schemeClr>
                  </a:solidFill>
                </a:rPr>
                <a:t>         ИМГРЭ</a:t>
              </a:r>
            </a:p>
          </p:txBody>
        </p:sp>
        <p:pic>
          <p:nvPicPr>
            <p:cNvPr id="25" name="Picture 14" descr="Картинки по запросу имгрэ эмблема">
              <a:extLst>
                <a:ext uri="{FF2B5EF4-FFF2-40B4-BE49-F238E27FC236}">
                  <a16:creationId xmlns:a16="http://schemas.microsoft.com/office/drawing/2014/main" xmlns="" id="{C3CD56AF-9E2A-4F0C-8321-1B8F9931E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116" y="801681"/>
              <a:ext cx="476259" cy="30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96272" y="694325"/>
            <a:ext cx="1487045" cy="423954"/>
            <a:chOff x="62355" y="740366"/>
            <a:chExt cx="1487045" cy="423954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10912437-8625-49E7-BB5A-37C7A69E626A}"/>
                </a:ext>
              </a:extLst>
            </p:cNvPr>
            <p:cNvSpPr/>
            <p:nvPr/>
          </p:nvSpPr>
          <p:spPr>
            <a:xfrm>
              <a:off x="62355" y="740366"/>
              <a:ext cx="1487045" cy="4239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2">
                      <a:lumMod val="50000"/>
                    </a:schemeClr>
                  </a:solidFill>
                </a:rPr>
                <a:t>             ВСЕГЕИ</a:t>
              </a:r>
            </a:p>
          </p:txBody>
        </p:sp>
        <p:pic>
          <p:nvPicPr>
            <p:cNvPr id="28" name="Picture 4" descr="Картинки по запросу">
              <a:extLst>
                <a:ext uri="{FF2B5EF4-FFF2-40B4-BE49-F238E27FC236}">
                  <a16:creationId xmlns:a16="http://schemas.microsoft.com/office/drawing/2014/main" xmlns="" id="{E368F572-4B24-4529-97E8-541F7FD6D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46" y="834512"/>
              <a:ext cx="576064" cy="235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-159213" y="5094489"/>
            <a:ext cx="25706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Степень изученности территории РФ </a:t>
            </a:r>
          </a:p>
          <a:p>
            <a:pPr algn="ctr"/>
            <a:r>
              <a:rPr lang="ru-RU" sz="1050" b="1" dirty="0"/>
              <a:t>Госгеолкартой-1000/3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2848" y="691338"/>
            <a:ext cx="2156065" cy="15084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52400" dist="889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9155" y="1884077"/>
            <a:ext cx="2156065" cy="16089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884" y="3368055"/>
            <a:ext cx="2156065" cy="15374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/>
          <a:srcRect b="168"/>
          <a:stretch/>
        </p:blipFill>
        <p:spPr>
          <a:xfrm>
            <a:off x="9780191" y="3963117"/>
            <a:ext cx="1628419" cy="22642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7341294" y="624274"/>
            <a:ext cx="4889573" cy="566222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10516</TotalTime>
  <Words>1697</Words>
  <Application>Microsoft Office PowerPoint</Application>
  <PresentationFormat>Широкоэкранный</PresentationFormat>
  <Paragraphs>262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SimSun</vt:lpstr>
      <vt:lpstr>Arial</vt:lpstr>
      <vt:lpstr>Arial Nova</vt:lpstr>
      <vt:lpstr>Calibri</vt:lpstr>
      <vt:lpstr>Calibri Light</vt:lpstr>
      <vt:lpstr>Geolnise</vt:lpstr>
      <vt:lpstr>Open Sans Semibold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Вербицкий Иван Владимирович</dc:creator>
  <cp:lastModifiedBy>Зубова Татьяна Николаевна</cp:lastModifiedBy>
  <cp:revision>223</cp:revision>
  <cp:lastPrinted>2021-04-27T07:39:30Z</cp:lastPrinted>
  <dcterms:created xsi:type="dcterms:W3CDTF">2020-06-18T08:31:35Z</dcterms:created>
  <dcterms:modified xsi:type="dcterms:W3CDTF">2021-04-27T14:41:19Z</dcterms:modified>
</cp:coreProperties>
</file>