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60" r:id="rId2"/>
    <p:sldId id="261" r:id="rId3"/>
    <p:sldId id="285" r:id="rId4"/>
    <p:sldId id="266" r:id="rId5"/>
    <p:sldId id="276" r:id="rId6"/>
    <p:sldId id="264" r:id="rId7"/>
    <p:sldId id="265" r:id="rId8"/>
    <p:sldId id="272" r:id="rId9"/>
    <p:sldId id="263" r:id="rId10"/>
    <p:sldId id="278" r:id="rId11"/>
    <p:sldId id="279" r:id="rId12"/>
    <p:sldId id="280" r:id="rId13"/>
    <p:sldId id="282" r:id="rId14"/>
    <p:sldId id="283" r:id="rId15"/>
    <p:sldId id="284" r:id="rId16"/>
    <p:sldId id="281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298"/>
    <a:srgbClr val="206294"/>
    <a:srgbClr val="303884"/>
    <a:srgbClr val="A83088"/>
    <a:srgbClr val="F96591"/>
    <a:srgbClr val="005AA4"/>
    <a:srgbClr val="F9A098"/>
    <a:srgbClr val="276096"/>
    <a:srgbClr val="733288"/>
    <a:srgbClr val="428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2" autoAdjust="0"/>
  </p:normalViewPr>
  <p:slideViewPr>
    <p:cSldViewPr snapToGrid="0" showGuides="1">
      <p:cViewPr varScale="1">
        <p:scale>
          <a:sx n="106" d="100"/>
          <a:sy n="106" d="100"/>
        </p:scale>
        <p:origin x="672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17C68-4887-45FB-8DD1-82D0B913CD8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D1EE9-894B-4FFD-A052-6B84FCA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7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1EE9-894B-4FFD-A052-6B84FCA88F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0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1EE9-894B-4FFD-A052-6B84FCA88F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8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1EE9-894B-4FFD-A052-6B84FCA88F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810" y="2417062"/>
            <a:ext cx="11737219" cy="2931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2286" b="1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05B5-DB95-413B-AD09-44AC5510C2A8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111" y="6173789"/>
            <a:ext cx="2549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90119551-8076-4E87-A70C-7EB497C24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4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ный_в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143" y="128571"/>
            <a:ext cx="10999714" cy="7714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2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66E9-5F59-4E0E-B5F8-474F4AC13B9E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111" y="6173789"/>
            <a:ext cx="2549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90119551-8076-4E87-A70C-7EB497C24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ный_в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143" y="128571"/>
            <a:ext cx="10999714" cy="7714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2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0E6C-2CD8-468C-8F08-F850A269086E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111" y="6173789"/>
            <a:ext cx="2549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90119551-8076-4E87-A70C-7EB497C24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2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ядов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B597-3EDE-46F1-9370-132EDC838C78}" type="datetime1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268571" y="360000"/>
            <a:ext cx="10491429" cy="591429"/>
          </a:xfrm>
          <a:prstGeom prst="rect">
            <a:avLst/>
          </a:prstGeom>
        </p:spPr>
        <p:txBody>
          <a:bodyPr vert="horz" lIns="91440" tIns="36000" rIns="91440" bIns="36000" rtlCol="0" anchor="ctr">
            <a:normAutofit/>
          </a:bodyPr>
          <a:lstStyle>
            <a:lvl1pPr algn="ctr">
              <a:defRPr lang="ru-RU" sz="1429" b="1">
                <a:effectLst/>
                <a:latin typeface="Arial Black" panose="020B0A04020102020204" pitchFamily="34" charset="0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111" y="6173789"/>
            <a:ext cx="2549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90119551-8076-4E87-A70C-7EB497C24A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17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FC4E-0C87-4E28-97E1-FE92CD50A034}" type="datetime1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7714" y="38572"/>
            <a:ext cx="342857" cy="2057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vert="horz" wrap="none" lIns="0" tIns="36000" rIns="0" bIns="36000" rtlCol="0" anchor="ctr" anchorCtr="1">
            <a:noAutofit/>
          </a:bodyPr>
          <a:lstStyle>
            <a:lvl1pPr algn="ctr">
              <a:defRPr lang="ru-RU" sz="1143" smtClean="0">
                <a:solidFill>
                  <a:schemeClr val="bg1"/>
                </a:solidFill>
              </a:defRPr>
            </a:lvl1pPr>
          </a:lstStyle>
          <a:p>
            <a:fld id="{90119551-8076-4E87-A70C-7EB497C24A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304111" y="6173789"/>
            <a:ext cx="2549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19551-8076-4E87-A70C-7EB497C24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7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7920-D616-49DC-8C38-E1F68CE9F3F8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9361" y="6173789"/>
            <a:ext cx="2549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90119551-8076-4E87-A70C-7EB497C24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7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305" y="2292253"/>
            <a:ext cx="9289599" cy="2820278"/>
          </a:xfrm>
          <a:effectLst/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800" dirty="0" smtClean="0"/>
              <a:t>СОВРЕМЕННЫЕ МЕТОДИКИ МИНЕРАЛОГИЧЕСКОГО КАРТИРОВАНИЯ</a:t>
            </a:r>
            <a:br>
              <a:rPr lang="ru-RU" sz="2800" dirty="0" smtClean="0"/>
            </a:br>
            <a:r>
              <a:rPr lang="ru-RU" sz="2800" dirty="0" smtClean="0"/>
              <a:t>И ОПЫТ ИХ ПРАКТИЧЕСКОГО ПРИМЕНЕНИЯ НА ПРИМЕРЕ МАЛМЫЖСКОЙ И КАЙРАКТИНСКОЙ ПОРФИРОВЫХ СИСТЕМ 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79865" y="925000"/>
            <a:ext cx="4075040" cy="817669"/>
            <a:chOff x="135010" y="1638426"/>
            <a:chExt cx="4075040" cy="817669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110851" y="1882008"/>
              <a:ext cx="3099199" cy="397357"/>
            </a:xfrm>
            <a:prstGeom prst="rect">
              <a:avLst/>
            </a:prstGeom>
            <a:ln w="28575">
              <a:noFill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sz="2800" b="1" dirty="0" smtClean="0">
                  <a:solidFill>
                    <a:srgbClr val="005AA4"/>
                  </a:solidFill>
                  <a:latin typeface="Arial Black" panose="020B0A04020102020204" pitchFamily="34" charset="0"/>
                  <a:ea typeface="+mj-ea"/>
                  <a:cs typeface="Arial" panose="020B0604020202020204" pitchFamily="34" charset="0"/>
                </a:rPr>
                <a:t>ФГБУ «ВИМС»</a:t>
              </a:r>
              <a:endParaRPr lang="ru-RU" sz="2800" b="1" dirty="0">
                <a:solidFill>
                  <a:srgbClr val="005AA4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10" y="1638426"/>
              <a:ext cx="817669" cy="817669"/>
            </a:xfrm>
            <a:prstGeom prst="rect">
              <a:avLst/>
            </a:prstGeom>
          </p:spPr>
        </p:pic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5459240" y="5195630"/>
            <a:ext cx="6145229" cy="1512209"/>
          </a:xfrm>
          <a:prstGeom prst="rect">
            <a:avLst/>
          </a:prstGeom>
          <a:ln w="28575">
            <a:noFill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Березнев М.В</a:t>
            </a:r>
            <a:r>
              <a:rPr lang="ru-RU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.,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Жунёв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Н.В.,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Несмеянова А.И.,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Родионова А.В., Петров С.В.</a:t>
            </a:r>
          </a:p>
        </p:txBody>
      </p:sp>
    </p:spTree>
    <p:extLst>
      <p:ext uri="{BB962C8B-B14F-4D97-AF65-F5344CB8AC3E}">
        <p14:creationId xmlns:p14="http://schemas.microsoft.com/office/powerpoint/2010/main" val="329862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33083" y="1158798"/>
            <a:ext cx="442452" cy="13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33083" y="3846614"/>
            <a:ext cx="442452" cy="13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89210" y="282919"/>
            <a:ext cx="10350340" cy="77142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9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solidFill>
                  <a:schemeClr val="tx1"/>
                </a:solidFill>
                <a:effectLst/>
              </a:rPr>
              <a:t>ПРИМЕНЕНИЕ Г-ИКС ДЛЯ ВЫДЕЛЕНИЯ РУДНО-МЕТАСОМАТИЧЕСКОЙ ЗОНАЛЬНОСТИ НА МЕСТОРОЖДЕНИИ МАЛМЫЖ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A31362-B8FE-461A-8A7F-877E01C680F3}"/>
              </a:ext>
            </a:extLst>
          </p:cNvPr>
          <p:cNvSpPr/>
          <p:nvPr/>
        </p:nvSpPr>
        <p:spPr>
          <a:xfrm>
            <a:off x="518305" y="5663708"/>
            <a:ext cx="556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Графическое отображение основных показателей распределения меди в интервалах с идентифицированными минералами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EE2892E-0E19-46DE-9624-AF7BBEC43151}"/>
              </a:ext>
            </a:extLst>
          </p:cNvPr>
          <p:cNvSpPr/>
          <p:nvPr/>
        </p:nvSpPr>
        <p:spPr>
          <a:xfrm>
            <a:off x="6187990" y="5663708"/>
            <a:ext cx="545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Схематический разрез зональности распространения минеральных групп и содержаний </a:t>
            </a:r>
            <a:r>
              <a:rPr lang="ru-RU" sz="1600" dirty="0" err="1">
                <a:cs typeface="Arial" panose="020B0604020202020204" pitchFamily="34" charset="0"/>
              </a:rPr>
              <a:t>Cu</a:t>
            </a: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C06C44-E507-49FF-AE4B-E7011DB91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7" y="1212609"/>
            <a:ext cx="5610636" cy="4189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47"/>
          <a:stretch/>
        </p:blipFill>
        <p:spPr>
          <a:xfrm>
            <a:off x="6155954" y="1054348"/>
            <a:ext cx="5483596" cy="4514084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988049-9EAB-427F-AD76-060891DFAEE9}"/>
              </a:ext>
            </a:extLst>
          </p:cNvPr>
          <p:cNvSpPr txBox="1"/>
          <p:nvPr/>
        </p:nvSpPr>
        <p:spPr>
          <a:xfrm>
            <a:off x="6931229" y="3850670"/>
            <a:ext cx="79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Хлорит-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калиевая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857CEE-D2D4-4C59-8C2C-1732DA7601CF}"/>
              </a:ext>
            </a:extLst>
          </p:cNvPr>
          <p:cNvSpPr txBox="1"/>
          <p:nvPr/>
        </p:nvSpPr>
        <p:spPr>
          <a:xfrm>
            <a:off x="10104030" y="2502240"/>
            <a:ext cx="113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Каолинитовая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5BC0E-D568-4BF1-BC25-3FB8192A9B2A}"/>
              </a:ext>
            </a:extLst>
          </p:cNvPr>
          <p:cNvSpPr txBox="1"/>
          <p:nvPr/>
        </p:nvSpPr>
        <p:spPr>
          <a:xfrm>
            <a:off x="10553223" y="3307148"/>
            <a:ext cx="86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Мусковит-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натровая</a:t>
            </a:r>
          </a:p>
        </p:txBody>
      </p:sp>
    </p:spTree>
    <p:extLst>
      <p:ext uri="{BB962C8B-B14F-4D97-AF65-F5344CB8AC3E}">
        <p14:creationId xmlns:p14="http://schemas.microsoft.com/office/powerpoint/2010/main" val="398613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45318" y="486143"/>
            <a:ext cx="9774389" cy="451224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defPPr>
              <a:defRPr lang="ru-RU"/>
            </a:defPPr>
            <a:lvl1pPr defTabSz="914418">
              <a:lnSpc>
                <a:spcPct val="90000"/>
              </a:lnSpc>
              <a:spcBef>
                <a:spcPct val="0"/>
              </a:spcBef>
              <a:buNone/>
              <a:defRPr sz="2200" b="1"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ЗАВЕРКА РЕЗУЛЬТАТОВ Г-ИКС ЛАБОРАТОРНЫМИ МЕТОДАМИ 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8C1B69-36EF-4E94-A642-CDFE8FA31716}"/>
              </a:ext>
            </a:extLst>
          </p:cNvPr>
          <p:cNvSpPr/>
          <p:nvPr/>
        </p:nvSpPr>
        <p:spPr>
          <a:xfrm>
            <a:off x="744926" y="4299976"/>
            <a:ext cx="10725665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400"/>
              </a:lnSpc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Сравнение диагностированных образцов показывает высокую сходимость результатов двух методов. Разница наблюдается в выявлении схожих минеральных видов в рамках одной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400"/>
              </a:lnSpc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Выделены три основные группы глинисто-гидрослюдистых минералов, характеризующие зональный облик изменений: 1) хлорит-калиевая зона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фенгит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фенгит-иллит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хлорит, флогопит); 2) каолинитовая зона (каолинит,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диккит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); 3) мусковит-натровая зона (мусковит, парагонит-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иллит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400"/>
              </a:lnSpc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Выделены три основные закономерности распределения полезного компонента: 1) преимущественно во всей каолинитовой зоне наблюдается равномерное распределение меди; 2) пиковые значения и высокая дисперсия содержаний меди характерны для хлорит-калиевой зоны; 3) для границы каолинитовой и мусковит-натровой зон так же характерны пиковые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400"/>
              </a:lnSpc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Выделенная метасоматическая зональность может рассматриваться как «маркер» для поиска рудной минерализации на медно-порфировых объектах сходного типа.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B83B9E7-1C0E-47E4-BA91-62E8F0C51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6819"/>
              </p:ext>
            </p:extLst>
          </p:nvPr>
        </p:nvGraphicFramePr>
        <p:xfrm>
          <a:off x="744926" y="937367"/>
          <a:ext cx="10568797" cy="320423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4496">
                  <a:extLst>
                    <a:ext uri="{9D8B030D-6E8A-4147-A177-3AD203B41FA5}">
                      <a16:colId xmlns:a16="http://schemas.microsoft.com/office/drawing/2014/main" val="336604275"/>
                    </a:ext>
                  </a:extLst>
                </a:gridCol>
                <a:gridCol w="1400432">
                  <a:extLst>
                    <a:ext uri="{9D8B030D-6E8A-4147-A177-3AD203B41FA5}">
                      <a16:colId xmlns:a16="http://schemas.microsoft.com/office/drawing/2014/main" val="2340817937"/>
                    </a:ext>
                  </a:extLst>
                </a:gridCol>
                <a:gridCol w="2224216">
                  <a:extLst>
                    <a:ext uri="{9D8B030D-6E8A-4147-A177-3AD203B41FA5}">
                      <a16:colId xmlns:a16="http://schemas.microsoft.com/office/drawing/2014/main" val="686421829"/>
                    </a:ext>
                  </a:extLst>
                </a:gridCol>
                <a:gridCol w="2018271">
                  <a:extLst>
                    <a:ext uri="{9D8B030D-6E8A-4147-A177-3AD203B41FA5}">
                      <a16:colId xmlns:a16="http://schemas.microsoft.com/office/drawing/2014/main" val="999092687"/>
                    </a:ext>
                  </a:extLst>
                </a:gridCol>
                <a:gridCol w="2290119">
                  <a:extLst>
                    <a:ext uri="{9D8B030D-6E8A-4147-A177-3AD203B41FA5}">
                      <a16:colId xmlns:a16="http://schemas.microsoft.com/office/drawing/2014/main" val="3849948814"/>
                    </a:ext>
                  </a:extLst>
                </a:gridCol>
                <a:gridCol w="2191263">
                  <a:extLst>
                    <a:ext uri="{9D8B030D-6E8A-4147-A177-3AD203B41FA5}">
                      <a16:colId xmlns:a16="http://schemas.microsoft.com/office/drawing/2014/main" val="4048902304"/>
                    </a:ext>
                  </a:extLst>
                </a:gridCol>
              </a:tblGrid>
              <a:tr h="2658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 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5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Образец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5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Оперативная </a:t>
                      </a:r>
                      <a:r>
                        <a:rPr lang="ru-RU" sz="105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</a:t>
                      </a:r>
                      <a:r>
                        <a:rPr lang="ru-RU" sz="105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-NIR-SWIR спектроскопия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РКФА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5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1C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90609"/>
                  </a:ext>
                </a:extLst>
              </a:tr>
              <a:tr h="265892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1C85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1C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Второстепенные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Второстепенные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04431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V-10-16-32,5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Хлорит</a:t>
                      </a:r>
                    </a:p>
                  </a:txBody>
                  <a:tcPr marL="7620" marR="7620" marT="762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40009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V-10-16-40,7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Мусковит-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биотит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64727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V-10-16-101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паргонит-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флогопит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889209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V-10-16-132,7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Диккит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Монтмориллонит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Биотит, 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968078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V-10-16-219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Флогопит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Биотит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52548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V-10-16-226,2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WX,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диккит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Паргонит-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74831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V-10-22-112,4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WX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паргонит-иллит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81881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V-10-22-217,8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паргонит-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5896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V-18-169,9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Диккит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Биотит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23463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V-18-245,4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Диккит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48429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V-05-01-74,3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30671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V-05-01-147,3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хлорит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34105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V-10-20-65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Флогопит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Каолинит(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PX-WX),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биотит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27452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V-10-07-112,5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Хлорит-</a:t>
                      </a: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Флогопит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Биотит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,скородит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697"/>
                  </a:ext>
                </a:extLst>
              </a:tr>
              <a:tr h="177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V-10-07-252,8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Хлорит-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Эпидот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Мусковит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биотит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0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59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40798" y="255437"/>
            <a:ext cx="10441627" cy="80491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ru-RU"/>
            </a:defPPr>
            <a:lvl1pPr defTabSz="914418">
              <a:lnSpc>
                <a:spcPct val="90000"/>
              </a:lnSpc>
              <a:spcBef>
                <a:spcPct val="0"/>
              </a:spcBef>
              <a:buNone/>
              <a:defRPr sz="2200" b="1"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АНАЛИЗ ИНДИКАТОРНЫХ МИНЕРАЛОВ ПОРФИРОВЫХ СИСТЕМ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45" y="1479451"/>
            <a:ext cx="4691062" cy="4321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07" y="1268421"/>
            <a:ext cx="4674904" cy="43211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98352" y="5741817"/>
            <a:ext cx="386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Diagram: Dupuis and Beaudoin (2011); Data from </a:t>
            </a:r>
            <a:r>
              <a:rPr lang="en-US" i="1" dirty="0" err="1"/>
              <a:t>Sievwright</a:t>
            </a:r>
            <a:r>
              <a:rPr lang="en-US" i="1" dirty="0"/>
              <a:t> (2017)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2553" y="5492697"/>
            <a:ext cx="44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DP1 is mainly controlled by Co+ Mg‐ and Al‐</a:t>
            </a:r>
          </a:p>
          <a:p>
            <a:r>
              <a:rPr lang="en-US" dirty="0"/>
              <a:t>• DP2 is mainly controlled by V+ Co‐ and Mg‐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22126" y="6054209"/>
            <a:ext cx="182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Sievwright</a:t>
            </a:r>
            <a:r>
              <a:rPr lang="en-US" i="1" dirty="0"/>
              <a:t> (2017)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73951" y="752515"/>
            <a:ext cx="373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Примесный состав магнетитов для различных типов объектов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6780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t>13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56087" y="322112"/>
            <a:ext cx="10441627" cy="80491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ru-RU"/>
            </a:defPPr>
            <a:lvl1pPr defTabSz="914418">
              <a:lnSpc>
                <a:spcPct val="90000"/>
              </a:lnSpc>
              <a:spcBef>
                <a:spcPct val="0"/>
              </a:spcBef>
              <a:buNone/>
              <a:defRPr sz="2200" b="1"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АНАЛИЗ ИНДИКАТОРНЫХ МИНЕРАЛОВ ПОРФИРОВЫХ СИСТЕМ</a:t>
            </a:r>
          </a:p>
          <a:p>
            <a:pPr algn="ctr"/>
            <a:r>
              <a:rPr lang="ru-RU" dirty="0" smtClean="0"/>
              <a:t>В ПРЕДЕЛАХ КАЙРАКТИНСКОЙ ПОРФИРОВОЙ СИСТЕМЫ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194162" y="1781428"/>
            <a:ext cx="3698240" cy="531360"/>
            <a:chOff x="264160" y="128853"/>
            <a:chExt cx="3698240" cy="53136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64160" y="128853"/>
              <a:ext cx="3698240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290099" y="154792"/>
              <a:ext cx="3646362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 </a:t>
              </a:r>
              <a:r>
                <a:rPr lang="ru-RU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мезотермальные</a:t>
              </a:r>
              <a:endPara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194162" y="2597908"/>
            <a:ext cx="3698240" cy="531360"/>
            <a:chOff x="264160" y="945333"/>
            <a:chExt cx="3698240" cy="53136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64160" y="945333"/>
              <a:ext cx="3698240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6"/>
            <p:cNvSpPr txBox="1"/>
            <p:nvPr/>
          </p:nvSpPr>
          <p:spPr>
            <a:xfrm>
              <a:off x="290099" y="971272"/>
              <a:ext cx="3646362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Au-Mo (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Hemlo</a:t>
              </a: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type)</a:t>
              </a:r>
              <a:endPara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94162" y="3414388"/>
            <a:ext cx="3698240" cy="531360"/>
            <a:chOff x="264160" y="1761813"/>
            <a:chExt cx="3698240" cy="53136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64160" y="1761813"/>
              <a:ext cx="3698240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8"/>
            <p:cNvSpPr txBox="1"/>
            <p:nvPr/>
          </p:nvSpPr>
          <p:spPr>
            <a:xfrm>
              <a:off x="290099" y="1787752"/>
              <a:ext cx="3646362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Cu-</a:t>
              </a:r>
              <a:r>
                <a:rPr lang="ru-RU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порфировые</a:t>
              </a:r>
              <a:endPara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94162" y="4230868"/>
            <a:ext cx="3698240" cy="531360"/>
            <a:chOff x="264160" y="2578293"/>
            <a:chExt cx="3698240" cy="53136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64160" y="2578293"/>
              <a:ext cx="3698240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10"/>
            <p:cNvSpPr txBox="1"/>
            <p:nvPr/>
          </p:nvSpPr>
          <p:spPr>
            <a:xfrm>
              <a:off x="290099" y="2604232"/>
              <a:ext cx="3646362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Au-Cu-</a:t>
              </a:r>
              <a:r>
                <a:rPr lang="ru-RU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порфировые</a:t>
              </a:r>
              <a:endPara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485255" y="2286849"/>
            <a:ext cx="3698240" cy="531360"/>
            <a:chOff x="264160" y="3394773"/>
            <a:chExt cx="3698240" cy="53136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64160" y="3394773"/>
              <a:ext cx="3698240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 txBox="1"/>
            <p:nvPr/>
          </p:nvSpPr>
          <p:spPr>
            <a:xfrm>
              <a:off x="290099" y="3420712"/>
              <a:ext cx="3646362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 </a:t>
              </a:r>
              <a:r>
                <a:rPr lang="ru-RU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Mo-Cu </a:t>
              </a:r>
              <a:r>
                <a:rPr lang="ru-RU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штокверковые</a:t>
              </a:r>
              <a:endPara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485255" y="3103329"/>
            <a:ext cx="3698240" cy="531360"/>
            <a:chOff x="264160" y="4211253"/>
            <a:chExt cx="3698240" cy="53136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64160" y="4211253"/>
              <a:ext cx="3698240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6"/>
            <p:cNvSpPr txBox="1"/>
            <p:nvPr/>
          </p:nvSpPr>
          <p:spPr>
            <a:xfrm>
              <a:off x="290099" y="4237192"/>
              <a:ext cx="3646362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</a:t>
              </a: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-W </a:t>
              </a:r>
              <a:r>
                <a:rPr lang="ru-RU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Mo-W </a:t>
              </a:r>
              <a:r>
                <a:rPr lang="ru-RU" sz="18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скарновые</a:t>
              </a:r>
              <a:endPara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485255" y="3919809"/>
            <a:ext cx="3698240" cy="531360"/>
            <a:chOff x="264160" y="5027733"/>
            <a:chExt cx="3698240" cy="53136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4160" y="5027733"/>
              <a:ext cx="3698240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8"/>
            <p:cNvSpPr txBox="1"/>
            <p:nvPr/>
          </p:nvSpPr>
          <p:spPr>
            <a:xfrm>
              <a:off x="290099" y="5053672"/>
              <a:ext cx="3646362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</a:t>
              </a: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W-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</a:t>
              </a:r>
              <a:r>
                <a:rPr lang="en-US" sz="18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гранитоиды</a:t>
              </a:r>
              <a:endPara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3338513" y="2304771"/>
            <a:ext cx="2627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2-6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.% 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0,7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.%</a:t>
            </a:r>
          </a:p>
        </p:txBody>
      </p:sp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2151063" y="3109633"/>
            <a:ext cx="3806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.% 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.% 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.%  </a:t>
            </a: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4225925" y="3917671"/>
            <a:ext cx="174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0,01 – 0,06 мас.%</a:t>
            </a: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3286125" y="4755871"/>
            <a:ext cx="2671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ru-RU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0,12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мас.%  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1,21 мас.%  </a:t>
            </a: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6137275" y="2818209"/>
            <a:ext cx="5321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.%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lang="ru-RU" alt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.%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ru-RU" alt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.%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17 </a:t>
            </a:r>
            <a:r>
              <a:rPr lang="ru-RU" alt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.%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.% 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6361113" y="3632596"/>
            <a:ext cx="50974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ru-RU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до 8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мас.%  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0,4 мас.%  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PbO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0,4 мас.%  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SnO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: 0,02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мас.%  </a:t>
            </a:r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6735763" y="4459684"/>
            <a:ext cx="47339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ru-RU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мас.%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 SnO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мас.%  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>
                <a:latin typeface="Arial" panose="020B0604020202020204" pitchFamily="34" charset="0"/>
                <a:cs typeface="Arial" panose="020B0604020202020204" pitchFamily="34" charset="0"/>
              </a:rPr>
              <a:t>мас.% 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altLang="ru-RU" sz="1100">
                <a:latin typeface="Arial" panose="020B0604020202020204" pitchFamily="34" charset="0"/>
                <a:cs typeface="Arial" panose="020B0604020202020204" pitchFamily="34" charset="0"/>
              </a:rPr>
              <a:t>мас.%</a:t>
            </a:r>
            <a:endParaRPr lang="ru-RU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54364" y="976514"/>
            <a:ext cx="375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Примесный состав рутилов для различных типов объектов</a:t>
            </a:r>
            <a:endParaRPr lang="ru-RU" sz="20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463901" y="5050992"/>
            <a:ext cx="9337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Комбинации элементов-примесей и соотношениях между ними могут использоваться для качественного различия между составами рутила для большинства типов рудных месторождений</a:t>
            </a:r>
          </a:p>
          <a:p>
            <a:pPr marL="171450" indent="-171450"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Элементы-примеси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содержатся в достаточных количествах для обнаружения методом SEM</a:t>
            </a:r>
          </a:p>
          <a:p>
            <a:pPr marL="171450" indent="-171450"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Элементы-примеси обнаруживаются в рутиле в пределах 200 м от рудного тела</a:t>
            </a:r>
          </a:p>
          <a:p>
            <a:pPr marL="171450" indent="-171450"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Рутил может использоваться для обнаружения рудных тел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чем ближе к руде, тем крупнее зерна рутила и тем чаще они имеют зональное строение с более высокими содержаниями элементов примесей)</a:t>
            </a:r>
          </a:p>
        </p:txBody>
      </p:sp>
    </p:spTree>
    <p:extLst>
      <p:ext uri="{BB962C8B-B14F-4D97-AF65-F5344CB8AC3E}">
        <p14:creationId xmlns:p14="http://schemas.microsoft.com/office/powerpoint/2010/main" val="14837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071433"/>
            <a:ext cx="9366250" cy="546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6087" y="322112"/>
            <a:ext cx="10441627" cy="80491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ru-RU"/>
            </a:defPPr>
            <a:lvl1pPr defTabSz="914418">
              <a:lnSpc>
                <a:spcPct val="90000"/>
              </a:lnSpc>
              <a:spcBef>
                <a:spcPct val="0"/>
              </a:spcBef>
              <a:buNone/>
              <a:defRPr sz="2200" b="1"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АНАЛИЗ ИНДИКАТОРНЫХ МИНЕРАЛОВ ПОРФИРОВЫХ СИСТЕМ</a:t>
            </a:r>
          </a:p>
          <a:p>
            <a:pPr algn="ctr"/>
            <a:r>
              <a:rPr lang="ru-RU" dirty="0" smtClean="0"/>
              <a:t>В ПРЕДЕЛАХ КАЙРАКТИНСКОЙ ПОРФИРОВОЙ СИСТЕМЫ</a:t>
            </a: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226426" y="2576513"/>
            <a:ext cx="27844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pPr algn="ctr" eaLnBrk="1" hangingPunct="1"/>
            <a:r>
              <a:rPr lang="en-US" alt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Scott, Radford, 2007</a:t>
            </a:r>
            <a:endParaRPr lang="ru-RU" altLang="ru-RU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47178" y="5881122"/>
            <a:ext cx="27844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Примеси в рутиле месторождение </a:t>
            </a:r>
            <a:r>
              <a:rPr lang="en-US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Big Bell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485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6087" y="322112"/>
            <a:ext cx="10441627" cy="80491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ru-RU"/>
            </a:defPPr>
            <a:lvl1pPr defTabSz="914418">
              <a:lnSpc>
                <a:spcPct val="90000"/>
              </a:lnSpc>
              <a:spcBef>
                <a:spcPct val="0"/>
              </a:spcBef>
              <a:buNone/>
              <a:defRPr sz="2200" b="1"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АНАЛИЗ ИНДИКАТОРНЫХ МИНЕРАЛОВ ПОРФИРОВЫХ СИСТЕМ</a:t>
            </a:r>
          </a:p>
          <a:p>
            <a:pPr algn="ctr"/>
            <a:r>
              <a:rPr lang="ru-RU" dirty="0" smtClean="0"/>
              <a:t>В ПРЕДЕЛАХ КАЙРАКТИНСКОЙ ПОРФИРОВОЙ СИСТЕМЫ</a:t>
            </a:r>
            <a:endParaRPr lang="ru-RU" dirty="0"/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615950" y="1108075"/>
            <a:ext cx="10926763" cy="5121275"/>
          </a:xfrm>
          <a:prstGeom prst="rect">
            <a:avLst/>
          </a:prstGeom>
        </p:spPr>
        <p:txBody>
          <a:bodyPr/>
          <a:lstStyle>
            <a:lvl1pPr marL="371475" indent="-371475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371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2pPr>
            <a:lvl3pPr marL="571500" indent="-1143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3pPr>
            <a:lvl4pPr marL="800100" indent="-1143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4pPr>
            <a:lvl5pPr marL="1028700" indent="-1143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endParaRPr lang="ru-RU" sz="1600" dirty="0" smtClean="0"/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600" dirty="0" smtClean="0"/>
          </a:p>
          <a:p>
            <a:pPr>
              <a:spcAft>
                <a:spcPts val="600"/>
              </a:spcAft>
              <a:defRPr/>
            </a:pPr>
            <a:endParaRPr lang="ru-RU" sz="1600" dirty="0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4256" y="1036637"/>
            <a:ext cx="4049713" cy="3289300"/>
          </a:xfrm>
          <a:prstGeom prst="rect">
            <a:avLst/>
          </a:prstGeom>
          <a:noFill/>
          <a:ln>
            <a:noFill/>
          </a:ln>
          <a:effectLst>
            <a:outerShdw blurRad="12700" dist="127000" dir="2400000" algn="tl" rotWithShape="0">
              <a:schemeClr val="bg2">
                <a:lumMod val="75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7530" y="2837657"/>
            <a:ext cx="4043362" cy="3286125"/>
          </a:xfrm>
          <a:prstGeom prst="rect">
            <a:avLst/>
          </a:prstGeom>
          <a:noFill/>
          <a:ln>
            <a:noFill/>
          </a:ln>
          <a:effectLst>
            <a:outerShdw blurRad="12700" dist="127000" dir="2400000" algn="tl" rotWithShape="0">
              <a:schemeClr val="bg2">
                <a:lumMod val="75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502" y="1040607"/>
            <a:ext cx="4043362" cy="3284538"/>
          </a:xfrm>
          <a:prstGeom prst="rect">
            <a:avLst/>
          </a:prstGeom>
          <a:noFill/>
          <a:ln>
            <a:noFill/>
          </a:ln>
          <a:effectLst>
            <a:outerShdw blurRad="12700" dist="127000" dir="2400000" algn="tl" rotWithShape="0">
              <a:schemeClr val="bg2">
                <a:lumMod val="75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3862" y="2941638"/>
            <a:ext cx="4043363" cy="3286125"/>
          </a:xfrm>
          <a:prstGeom prst="rect">
            <a:avLst/>
          </a:prstGeom>
          <a:noFill/>
          <a:ln>
            <a:noFill/>
          </a:ln>
          <a:effectLst>
            <a:outerShdw blurRad="12700" dist="127000" dir="2400000" algn="tl" rotWithShape="0">
              <a:schemeClr val="bg2">
                <a:lumMod val="75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75164" y="3739357"/>
            <a:ext cx="93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10,3 м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682750" y="5608638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113,7 м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203156" y="3740149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449,1 м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657705" y="5504657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449,1 м</a:t>
            </a:r>
          </a:p>
        </p:txBody>
      </p:sp>
      <p:cxnSp>
        <p:nvCxnSpPr>
          <p:cNvPr id="17" name="Прямая со стрелкой 11"/>
          <p:cNvCxnSpPr>
            <a:cxnSpLocks noChangeShapeType="1"/>
          </p:cNvCxnSpPr>
          <p:nvPr/>
        </p:nvCxnSpPr>
        <p:spPr bwMode="auto">
          <a:xfrm flipV="1">
            <a:off x="6310311" y="5533232"/>
            <a:ext cx="4424364" cy="69453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16"/>
          <p:cNvCxnSpPr>
            <a:cxnSpLocks noChangeShapeType="1"/>
          </p:cNvCxnSpPr>
          <p:nvPr/>
        </p:nvCxnSpPr>
        <p:spPr bwMode="auto">
          <a:xfrm flipV="1">
            <a:off x="6310311" y="3090863"/>
            <a:ext cx="2809877" cy="31369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 flipV="1">
            <a:off x="6166783" y="2114551"/>
            <a:ext cx="1923911" cy="412273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522664" y="1592263"/>
            <a:ext cx="2644119" cy="464502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 стрелкой 22"/>
          <p:cNvCxnSpPr>
            <a:cxnSpLocks noChangeShapeType="1"/>
          </p:cNvCxnSpPr>
          <p:nvPr/>
        </p:nvCxnSpPr>
        <p:spPr bwMode="auto">
          <a:xfrm flipH="1" flipV="1">
            <a:off x="4095750" y="4010026"/>
            <a:ext cx="1869074" cy="22177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052667" y="6227763"/>
            <a:ext cx="640784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Heiti SC Light"/>
                <a:cs typeface="Heiti SC Light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Вольфрам в рутиле 5-7 % Месторождение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Кайрактинское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4653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81118" y="342816"/>
            <a:ext cx="9844082" cy="69309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defPPr>
              <a:defRPr lang="ru-RU"/>
            </a:defPPr>
            <a:lvl1pPr algn="ctr" defTabSz="914418">
              <a:lnSpc>
                <a:spcPct val="90000"/>
              </a:lnSpc>
              <a:spcBef>
                <a:spcPct val="0"/>
              </a:spcBef>
              <a:buNone/>
              <a:defRPr sz="2200" b="1"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ТЕКУЩИЕ РАБОТЫ ФГБУ «ВИМС» ПО АПРОБАЦИИ СОВРЕМЕННЫХ МЕТОДИК ПОИСКА ПОРФИРОВЫХ СИСТЕМ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88" y="1446256"/>
            <a:ext cx="4453857" cy="3965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4604" y="5429476"/>
            <a:ext cx="616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ходе проведения ряда лабораторных экспериментов значительно повышена чувствительность метода для ряда элементов в том числе для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0,00004 г/т (0,04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ppb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для ограниченных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выборок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0,025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ppb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1782" y="958169"/>
            <a:ext cx="5361342" cy="5557281"/>
          </a:xfrm>
          <a:prstGeom prst="rect">
            <a:avLst/>
          </a:prstGeom>
        </p:spPr>
        <p:txBody>
          <a:bodyPr vert="horz" wrap="square" lIns="91440" tIns="36000" rIns="91440" bIns="36000" rtlCol="0" anchor="ctr">
            <a:sp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29" b="1" kern="120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месторождений </a:t>
            </a:r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Малмыж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Кайрактинское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Катпар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проводятся опытные работы по применению методики Г-ИКС и анализ индикаторных минералов порфировых систем:</a:t>
            </a:r>
          </a:p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Малмыж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5 скважин глубиной до 250 м;</a:t>
            </a:r>
          </a:p>
          <a:p>
            <a:pPr algn="l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6000 замеров Г-ИКС в керне скважин;</a:t>
            </a:r>
          </a:p>
          <a:p>
            <a:pPr algn="l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120 образцов для исследования;</a:t>
            </a:r>
          </a:p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Кайрактинское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8 скважин глубиной до 580 м;</a:t>
            </a:r>
          </a:p>
          <a:p>
            <a:pPr algn="l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162 образца для исследований;</a:t>
            </a:r>
          </a:p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Катпар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2 скважины глубиной до 510 м;</a:t>
            </a:r>
          </a:p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олее 167 образцов для исследований.</a:t>
            </a:r>
          </a:p>
          <a:p>
            <a:pPr algn="l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производятся традиционными оптическими и прецизионными методами, а также Г-ИКС.</a:t>
            </a:r>
          </a:p>
          <a:p>
            <a:pPr algn="l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качестве индикаторных минералов для анализа выбраны:</a:t>
            </a:r>
          </a:p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иркон, апатит, магнетит, рутил, хлорит, светлые слюды.</a:t>
            </a:r>
          </a:p>
          <a:p>
            <a:pPr algn="l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мониторинга выбраны основные изучаемые параметры, основные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етоды исследования СЭМ с ЭДС, </a:t>
            </a:r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электроннозондовый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МРСА, ЛА-ИСП-МС.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8873" y="925106"/>
            <a:ext cx="331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картирования сорбционно-солевых ореолов ФГБУ «ВИМС»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6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5703683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117600"/>
            <a:ext cx="12192000" cy="833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100003"/>
            <a:ext cx="12192000" cy="922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5" y="1080390"/>
            <a:ext cx="12023677" cy="931603"/>
          </a:xfrm>
          <a:prstGeom prst="rect">
            <a:avLst/>
          </a:prstGeom>
        </p:spPr>
        <p:txBody>
          <a:bodyPr vert="horz" lIns="91440" tIns="36000" rIns="91440" bIns="36000" rtlCol="0"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29" b="1" kern="120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большинства видов порфировых систем, мировым геологическим сообществом разработаны четкие критерии, методики и рациональные комплексы ГРР. В отечественной практике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разрабатываются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и внедряются современные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подходы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725" y="2149159"/>
            <a:ext cx="11991974" cy="848041"/>
          </a:xfrm>
          <a:prstGeom prst="rect">
            <a:avLst/>
          </a:prstGeom>
        </p:spPr>
        <p:txBody>
          <a:bodyPr vert="horz" lIns="91440" tIns="36000" rIns="91440" bIns="36000" rtlCol="0"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29" b="1" kern="120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Одну из ведущих ролей при поисках и оценке порфировых систем играют методики минералогического картирования гидротермально-метасоматических изменений и анализа индикаторных минералов порфировых систем, а кроме того прецизионные геохимические методы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180873"/>
            <a:ext cx="12192000" cy="1019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725" y="3080624"/>
            <a:ext cx="12008283" cy="1184921"/>
          </a:xfrm>
          <a:prstGeom prst="rect">
            <a:avLst/>
          </a:prstGeom>
        </p:spPr>
        <p:txBody>
          <a:bodyPr vert="horz" lIns="91440" tIns="36000" rIns="91440" bIns="36000" rtlCol="0"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29" b="1" kern="120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Гиперспектральная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ИК-спектроскопия позволяет на ранних этапах разбраковывать перспективные участки по степени эрозионного среза и устанавливать метасоматическую зональность. На более поздних этапах Г-ИКС позволяет оперативно и с малыми затратами выделить в пределах объекта рудно-метасоматическую зональность и определить </a:t>
            </a:r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безрудные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участки, а так же разделить рудные по группам содержаний 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513" y="4243623"/>
            <a:ext cx="12192000" cy="1177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5725" y="4291808"/>
            <a:ext cx="11991972" cy="1129740"/>
          </a:xfrm>
          <a:prstGeom prst="rect">
            <a:avLst/>
          </a:prstGeom>
        </p:spPr>
        <p:txBody>
          <a:bodyPr vert="horz" lIns="91440" tIns="36000" rIns="91440" bIns="36000" rtlCol="0"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29" b="1" kern="120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индикаторных минералов порфировых систем на ранних этапах позволяет определить наличие или отсутствие рудного объекта того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иного типа, определить физико-химические параметры рудообразования. На более поздних этапах анализ ИМПС позволяет оперативно определить положение предполагаемых </a:t>
            </a:r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рудообразований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в пределах объекта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86508" y="5421548"/>
            <a:ext cx="11618983" cy="752241"/>
          </a:xfrm>
          <a:prstGeom prst="rect">
            <a:avLst/>
          </a:prstGeom>
        </p:spPr>
        <p:txBody>
          <a:bodyPr vert="horz" lIns="91440" tIns="36000" rIns="91440" bIns="36000" rtlCol="0"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29" b="1" kern="120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Исходя из всех факторов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минералогического картирования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являются одним из наиболее перспективных направлений при поисках и оценке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порфирового типа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971550" y="210568"/>
            <a:ext cx="10933941" cy="771429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bg1"/>
                </a:solidFill>
              </a:rPr>
              <a:t>ПЕРСПЕКТИВЫ </a:t>
            </a:r>
            <a:r>
              <a:rPr lang="ru-RU" sz="2200" dirty="0" smtClean="0">
                <a:solidFill>
                  <a:schemeClr val="bg1"/>
                </a:solidFill>
              </a:rPr>
              <a:t>ПРИМЕНЕНИЯ МЕТОДОВ МИНЕРАЛОГИЧЕСКОГО КАРТИРОВАНИЯ ДЛЯ ПОИСКА ПОРФИРОВЫХ СИСТЕМ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844" y="2321765"/>
            <a:ext cx="10491429" cy="2558889"/>
          </a:xfrm>
          <a:effectLst/>
        </p:spPr>
        <p:txBody>
          <a:bodyPr>
            <a:noAutofit/>
          </a:bodyPr>
          <a:lstStyle/>
          <a:p>
            <a:pPr algn="r">
              <a:lnSpc>
                <a:spcPts val="8500"/>
              </a:lnSpc>
            </a:pP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b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6360" y="786341"/>
            <a:ext cx="4075040" cy="817669"/>
            <a:chOff x="135010" y="1638426"/>
            <a:chExt cx="4075040" cy="817669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110851" y="1882008"/>
              <a:ext cx="3099199" cy="397357"/>
            </a:xfrm>
            <a:prstGeom prst="rect">
              <a:avLst/>
            </a:prstGeom>
            <a:ln w="28575">
              <a:noFill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sz="2800" b="1" dirty="0" smtClean="0">
                  <a:solidFill>
                    <a:srgbClr val="005AA4"/>
                  </a:solidFill>
                  <a:latin typeface="Arial Black" panose="020B0A04020102020204" pitchFamily="34" charset="0"/>
                  <a:ea typeface="+mj-ea"/>
                  <a:cs typeface="Arial" panose="020B0604020202020204" pitchFamily="34" charset="0"/>
                </a:rPr>
                <a:t>ФГБУ «ВИМС»</a:t>
              </a:r>
              <a:endParaRPr lang="ru-RU" sz="2800" b="1" dirty="0">
                <a:solidFill>
                  <a:srgbClr val="005AA4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10" y="1638426"/>
              <a:ext cx="817669" cy="817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44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389" y="141480"/>
            <a:ext cx="10698367" cy="771429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effectLst/>
              </a:rPr>
              <a:t>ОСНОВНЫЕ ТЕНДЕНЦИИ ПРИМЕНЕНИЯ ГЕОЛОГОРАЗВЕДОЧНЫХ ТЕХНОЛОГИЙ ДЛЯ ВЫЯВЛЕНИЯ ПОРФИРОВЫХ СИТЕМ</a:t>
            </a:r>
            <a:endParaRPr lang="ru-RU" sz="2200" dirty="0">
              <a:effectLst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703683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51" y="1054389"/>
            <a:ext cx="3608877" cy="33130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2718" y="4367457"/>
            <a:ext cx="3772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Схема совмещения почвенных аномалий </a:t>
            </a:r>
            <a:r>
              <a:rPr lang="ru-RU" dirty="0" err="1"/>
              <a:t>Cu</a:t>
            </a:r>
            <a:r>
              <a:rPr lang="ru-RU" dirty="0"/>
              <a:t> и аэромагнитных </a:t>
            </a:r>
            <a:r>
              <a:rPr lang="ru-RU" dirty="0" smtClean="0"/>
              <a:t>данных, </a:t>
            </a:r>
            <a:r>
              <a:rPr lang="ru-RU" dirty="0" err="1" smtClean="0"/>
              <a:t>Шорти</a:t>
            </a:r>
            <a:r>
              <a:rPr lang="ru-RU" dirty="0" smtClean="0"/>
              <a:t>-Крик (Аляска)</a:t>
            </a:r>
            <a:endParaRPr lang="ru-RU" dirty="0"/>
          </a:p>
        </p:txBody>
      </p:sp>
      <p:pic>
        <p:nvPicPr>
          <p:cNvPr id="24" name="Рисунок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45" y="1051560"/>
            <a:ext cx="2938145" cy="2705100"/>
          </a:xfrm>
          <a:prstGeom prst="rect">
            <a:avLst/>
          </a:prstGeom>
          <a:noFill/>
        </p:spPr>
      </p:pic>
      <p:pic>
        <p:nvPicPr>
          <p:cNvPr id="25" name="Рисунок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90" y="1070610"/>
            <a:ext cx="2896235" cy="26860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03481" y="3721126"/>
            <a:ext cx="6478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Почвенные аномалии </a:t>
            </a:r>
            <a:r>
              <a:rPr lang="ru-RU" dirty="0" err="1"/>
              <a:t>Mo</a:t>
            </a:r>
            <a:r>
              <a:rPr lang="ru-RU" dirty="0"/>
              <a:t> и </a:t>
            </a:r>
            <a:r>
              <a:rPr lang="ru-RU" dirty="0" err="1" smtClean="0"/>
              <a:t>Au</a:t>
            </a:r>
            <a:r>
              <a:rPr lang="ru-RU" dirty="0" smtClean="0"/>
              <a:t>, и </a:t>
            </a:r>
            <a:r>
              <a:rPr lang="ru-RU" dirty="0"/>
              <a:t>аномалий вызванной поляризации и удельного сопротивления метода </a:t>
            </a:r>
            <a:r>
              <a:rPr lang="ru-RU" dirty="0" smtClean="0"/>
              <a:t>IP, </a:t>
            </a:r>
            <a:r>
              <a:rPr lang="ru-RU" dirty="0" err="1"/>
              <a:t>Шорти</a:t>
            </a:r>
            <a:r>
              <a:rPr lang="ru-RU" dirty="0"/>
              <a:t>-Крик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04" y="4367457"/>
            <a:ext cx="5638165" cy="24479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304111" y="4973991"/>
            <a:ext cx="259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Схема совмещения аномалий методов SWIR и </a:t>
            </a:r>
            <a:r>
              <a:rPr lang="ru-RU" dirty="0" smtClean="0"/>
              <a:t>IP, </a:t>
            </a:r>
            <a:r>
              <a:rPr lang="ru-RU" dirty="0" err="1" smtClean="0"/>
              <a:t>Чато</a:t>
            </a:r>
            <a:r>
              <a:rPr lang="ru-RU" dirty="0" smtClean="0"/>
              <a:t> (Мексика)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74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389" y="141480"/>
            <a:ext cx="10698367" cy="771429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effectLst/>
              </a:rPr>
              <a:t>ОСНОВНЫЕ ТЕНДЕНЦИИ ПРИМЕНЕНИЯ ГЕОЛОГОРАЗВЕДОЧНЫХ ТЕХНОЛОГИЙ ДЛЯ ВЫЯВЛЕНИЯ ПОРФИРОВЫХ СИТЕМ</a:t>
            </a:r>
            <a:endParaRPr lang="ru-RU" sz="2200" dirty="0">
              <a:effectLst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19551-8076-4E87-A70C-7EB497C24AB9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920413"/>
            <a:ext cx="12192000" cy="132735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96874"/>
            <a:ext cx="12192000" cy="75470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0" y="1113536"/>
            <a:ext cx="12192000" cy="7380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начальной стадии ГРР на перспективных участках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применяется наземная почвенная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геохимия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редкой квадратной сети или ориентированным профилям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«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облегченные» аэрогеофизические съемки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пилотируемом вертолетном или в беспилотных вариантах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30806"/>
            <a:ext cx="12192000" cy="8403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бъект 4"/>
          <p:cNvSpPr txBox="1">
            <a:spLocks/>
          </p:cNvSpPr>
          <p:nvPr/>
        </p:nvSpPr>
        <p:spPr>
          <a:xfrm>
            <a:off x="0" y="2149413"/>
            <a:ext cx="12192000" cy="852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поисковой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стадии ГРР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применяются площадные геохимические поиски, в том числе с применением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геоэлектрохимических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методик, а так же экспрессный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малозатратный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метод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гиперспектрального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ИКС-анализа (Г-ИКС)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выделения зон гидротермально-метасоматических изменений, связанных с рудным процессом, как на основе отбора почвенных проб, так и 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основе анализа образцов пород с поверхности или из единичных скважин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0" y="3318741"/>
            <a:ext cx="12192000" cy="852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Основным методом для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получения данных о глубинном строении является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наземный электромагнитный метод вызванной поляризации в различных модификациях, а также более глубинные магнитотеллурические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703683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42177"/>
            <a:ext cx="12192000" cy="8596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бъект 4"/>
          <p:cNvSpPr txBox="1">
            <a:spLocks/>
          </p:cNvSpPr>
          <p:nvPr/>
        </p:nvSpPr>
        <p:spPr>
          <a:xfrm>
            <a:off x="0" y="4249373"/>
            <a:ext cx="12192000" cy="852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Комплексирование и совмещение результатов наземных методов почвенной геохимии,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ИКС-анализа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электромагнитных методов позволяет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получать данные для построения предварительных геолого-геофизических 3D моделей и локализовать дальнейшее поисковое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бурение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91077"/>
            <a:ext cx="12192000" cy="8596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0" y="5180094"/>
            <a:ext cx="12192000" cy="852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всех этапах, в том числе при прогнозных построениях, для оперативной разбраковки участков по степени перспективности применяется анализ индикаторных минералов порфировых систем (ИМПС)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9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71550" y="138096"/>
            <a:ext cx="10334625" cy="7714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9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/>
              <a:t>СТРОЕНИЕ ПОРФИРОВО-ЭПИТЕРМАЛЬНЫХ СИСТЕМ</a:t>
            </a:r>
            <a:endParaRPr lang="ru-RU" sz="2200" dirty="0">
              <a:effectLst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703683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71E65D-F5A4-4502-BFF0-06EBBE8D55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941" r="2217" b="1581"/>
          <a:stretch/>
        </p:blipFill>
        <p:spPr>
          <a:xfrm>
            <a:off x="2130369" y="1071183"/>
            <a:ext cx="8004052" cy="5267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D24A6B-148D-4979-9489-7558A3C4BC64}"/>
              </a:ext>
            </a:extLst>
          </p:cNvPr>
          <p:cNvSpPr txBox="1"/>
          <p:nvPr/>
        </p:nvSpPr>
        <p:spPr>
          <a:xfrm>
            <a:off x="1599127" y="6232088"/>
            <a:ext cx="9079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Концептуальная модель связи порфиров с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эпитермальной</a:t>
            </a:r>
            <a:r>
              <a:rPr lang="ru-RU" sz="1800" dirty="0">
                <a:effectLst/>
                <a:ea typeface="Calibri" panose="020F0502020204030204" pitchFamily="34" charset="0"/>
              </a:rPr>
              <a:t> минерализацией </a:t>
            </a:r>
            <a:r>
              <a:rPr lang="en-US" sz="1800" dirty="0">
                <a:effectLst/>
                <a:ea typeface="Calibri" panose="020F0502020204030204" pitchFamily="34" charset="0"/>
              </a:rPr>
              <a:t>Cu</a:t>
            </a:r>
            <a:r>
              <a:rPr lang="ru-RU" sz="1800" dirty="0">
                <a:effectLst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ea typeface="Calibri" panose="020F0502020204030204" pitchFamily="34" charset="0"/>
              </a:rPr>
              <a:t>Au</a:t>
            </a:r>
            <a:r>
              <a:rPr lang="ru-RU" sz="1800" dirty="0">
                <a:effectLst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ea typeface="Calibri" panose="020F0502020204030204" pitchFamily="34" charset="0"/>
              </a:rPr>
              <a:t>Mo</a:t>
            </a:r>
            <a:r>
              <a:rPr lang="ru-RU" sz="1800" dirty="0">
                <a:effectLst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ea typeface="Calibri" panose="020F0502020204030204" pitchFamily="34" charset="0"/>
              </a:rPr>
              <a:t>Ag</a:t>
            </a:r>
            <a:endParaRPr lang="ru-RU" dirty="0">
              <a:ea typeface="Calibri" panose="020F0502020204030204" pitchFamily="34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Corbett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G.J.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5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71550" y="138096"/>
            <a:ext cx="11141987" cy="77142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9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/>
              <a:t>МЕТОДЫ КАРТИРОВАНИЯ ГИДРОТЕРМАЛЬНО-МЕТАСОМАТИЧЕСКИХ ИЗМЕНЕНИЙ ПРИ ПОМОЩИ ГИПЕРСПЕКТРАЛЬНОЙ ИК-СПЕКТРОСКОПИИ</a:t>
            </a:r>
            <a:endParaRPr lang="ru-RU" sz="2200" dirty="0">
              <a:effectLst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03683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2 Marcador de contenido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345" y="1461206"/>
            <a:ext cx="4218518" cy="354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21" y="1314581"/>
            <a:ext cx="4306928" cy="438910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452" y="3265066"/>
            <a:ext cx="1584176" cy="12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76063" y="917739"/>
            <a:ext cx="615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Зональность смены минеральных ассоциаций в порфировых системах</a:t>
            </a:r>
          </a:p>
        </p:txBody>
      </p:sp>
      <p:pic>
        <p:nvPicPr>
          <p:cNvPr id="26" name="Picture 4" descr="Портативный ИК-Фурье спектрометр Agilent 4300 FTIR - YouTub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91" y="5092433"/>
            <a:ext cx="2113273" cy="15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189310" y="6446627"/>
            <a:ext cx="12618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http://femteco.ru/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0443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3787" y="5660407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71550" y="138096"/>
            <a:ext cx="11141987" cy="77142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9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/>
              <a:t>МЕТОДЫ КАРТИРОВАНИЯ ГИДРОТЕРМАЛЬНО-МЕТАСОМАТИЧЕСКИХ ИЗМЕНЕНИЙ ПРИ ПОМОЩИ ГИПЕРСПЕКТРАЛЬНОЙ ИК-СПЕКТРОСКОПИИ</a:t>
            </a:r>
            <a:endParaRPr lang="ru-RU" sz="2200" dirty="0">
              <a:effectLst/>
            </a:endParaRPr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id="{15A84871-614B-4DC3-B1DD-88BBD44B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47" y="856135"/>
            <a:ext cx="5403712" cy="6451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Отражательная спектроскопия</a:t>
            </a: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EB5AA5D7-9C75-40C5-A283-335AA0912228}"/>
              </a:ext>
            </a:extLst>
          </p:cNvPr>
          <p:cNvGrpSpPr/>
          <p:nvPr/>
        </p:nvGrpSpPr>
        <p:grpSpPr>
          <a:xfrm>
            <a:off x="680616" y="1375170"/>
            <a:ext cx="8521120" cy="4988895"/>
            <a:chOff x="1796298" y="564606"/>
            <a:chExt cx="8971938" cy="5465059"/>
          </a:xfrm>
          <a:noFill/>
        </p:grpSpPr>
        <p:pic>
          <p:nvPicPr>
            <p:cNvPr id="83" name="Picture 2" descr="G:\для доклада\Examples-of-spectra-from-some-common-and-uncommon-minerals-All-examples-are-reference.jpg">
              <a:extLst>
                <a:ext uri="{FF2B5EF4-FFF2-40B4-BE49-F238E27FC236}">
                  <a16:creationId xmlns:a16="http://schemas.microsoft.com/office/drawing/2014/main" id="{EE4FB7EA-8527-41DF-8072-FC04BFD5B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298" y="584932"/>
              <a:ext cx="8971938" cy="544473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2EBD2B6-FE00-4977-9316-3851B33461D0}"/>
                </a:ext>
              </a:extLst>
            </p:cNvPr>
            <p:cNvSpPr txBox="1"/>
            <p:nvPr/>
          </p:nvSpPr>
          <p:spPr>
            <a:xfrm>
              <a:off x="3800211" y="564606"/>
              <a:ext cx="201622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Роговая обманка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F2516D1-35EA-42F0-8B9E-EAC4DF863F59}"/>
                </a:ext>
              </a:extLst>
            </p:cNvPr>
            <p:cNvSpPr txBox="1"/>
            <p:nvPr/>
          </p:nvSpPr>
          <p:spPr>
            <a:xfrm>
              <a:off x="2485600" y="974376"/>
              <a:ext cx="951867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Зуниит</a:t>
              </a:r>
              <a:endPara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5C1CBDD-25EB-4587-9545-D0D12F0FC2DA}"/>
                </a:ext>
              </a:extLst>
            </p:cNvPr>
            <p:cNvSpPr txBox="1"/>
            <p:nvPr/>
          </p:nvSpPr>
          <p:spPr>
            <a:xfrm>
              <a:off x="2849547" y="2491425"/>
              <a:ext cx="1152128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030A0"/>
                  </a:solidFill>
                </a:rPr>
                <a:t>Турмалин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6ED8C60-D074-4D0B-8B80-8F6BCE01D137}"/>
                </a:ext>
              </a:extLst>
            </p:cNvPr>
            <p:cNvSpPr txBox="1"/>
            <p:nvPr/>
          </p:nvSpPr>
          <p:spPr>
            <a:xfrm>
              <a:off x="3290004" y="2971144"/>
              <a:ext cx="800398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B050"/>
                  </a:solidFill>
                </a:rPr>
                <a:t>Хлорит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EFFFB4-6267-4EC2-B9E4-DB0C58BEC9E1}"/>
                </a:ext>
              </a:extLst>
            </p:cNvPr>
            <p:cNvSpPr txBox="1"/>
            <p:nvPr/>
          </p:nvSpPr>
          <p:spPr>
            <a:xfrm>
              <a:off x="2481860" y="3299661"/>
              <a:ext cx="100811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F711CB"/>
                  </a:solidFill>
                </a:rPr>
                <a:t>Биотит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0FF62A8-D2FB-4372-B37B-1091BEECA889}"/>
                </a:ext>
              </a:extLst>
            </p:cNvPr>
            <p:cNvSpPr txBox="1"/>
            <p:nvPr/>
          </p:nvSpPr>
          <p:spPr>
            <a:xfrm>
              <a:off x="4482067" y="3145773"/>
              <a:ext cx="100811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Эпидот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907D3B-F7E4-480D-9D8A-DA6755E6FCA8}"/>
                </a:ext>
              </a:extLst>
            </p:cNvPr>
            <p:cNvSpPr txBox="1"/>
            <p:nvPr/>
          </p:nvSpPr>
          <p:spPr>
            <a:xfrm>
              <a:off x="3868511" y="4018304"/>
              <a:ext cx="122711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863D"/>
                  </a:solidFill>
                </a:rPr>
                <a:t>Пирофиллит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2367652-BF00-42CB-8D62-C6264F764755}"/>
                </a:ext>
              </a:extLst>
            </p:cNvPr>
            <p:cNvSpPr txBox="1"/>
            <p:nvPr/>
          </p:nvSpPr>
          <p:spPr>
            <a:xfrm>
              <a:off x="9483286" y="883310"/>
              <a:ext cx="100811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863D"/>
                  </a:solidFill>
                </a:rPr>
                <a:t>Топаз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3028F9D-157C-41DE-8F19-9F3DB47835E7}"/>
                </a:ext>
              </a:extLst>
            </p:cNvPr>
            <p:cNvSpPr txBox="1"/>
            <p:nvPr/>
          </p:nvSpPr>
          <p:spPr>
            <a:xfrm>
              <a:off x="7227499" y="1282153"/>
              <a:ext cx="100811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err="1">
                  <a:solidFill>
                    <a:srgbClr val="00B050"/>
                  </a:solidFill>
                </a:rPr>
                <a:t>Диккит</a:t>
              </a:r>
              <a:endParaRPr lang="ru-RU" sz="1400" dirty="0">
                <a:solidFill>
                  <a:srgbClr val="00B05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8FD608B-75D0-4A21-94BB-7A29D6D20998}"/>
                </a:ext>
              </a:extLst>
            </p:cNvPr>
            <p:cNvSpPr txBox="1"/>
            <p:nvPr/>
          </p:nvSpPr>
          <p:spPr>
            <a:xfrm>
              <a:off x="7350329" y="2371133"/>
              <a:ext cx="100811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Алунит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6C6FB9D-AD24-4AFF-8B1C-4CC3D513A885}"/>
                </a:ext>
              </a:extLst>
            </p:cNvPr>
            <p:cNvSpPr txBox="1"/>
            <p:nvPr/>
          </p:nvSpPr>
          <p:spPr>
            <a:xfrm>
              <a:off x="7227499" y="4018303"/>
              <a:ext cx="100811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err="1">
                  <a:solidFill>
                    <a:srgbClr val="FA9CE1"/>
                  </a:solidFill>
                </a:rPr>
                <a:t>Иллит</a:t>
              </a:r>
              <a:endParaRPr lang="ru-RU" sz="1400" dirty="0">
                <a:solidFill>
                  <a:srgbClr val="FA9CE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09E5FF0-A732-4A34-99D7-08F1B4F7A9CE}"/>
                </a:ext>
              </a:extLst>
            </p:cNvPr>
            <p:cNvSpPr txBox="1"/>
            <p:nvPr/>
          </p:nvSpPr>
          <p:spPr>
            <a:xfrm>
              <a:off x="7227499" y="4969177"/>
              <a:ext cx="100811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5">
                      <a:lumMod val="75000"/>
                    </a:schemeClr>
                  </a:solidFill>
                </a:rPr>
                <a:t>Мусковит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D0C73181-8BF1-4919-A77D-B3BF0825D405}"/>
              </a:ext>
            </a:extLst>
          </p:cNvPr>
          <p:cNvSpPr txBox="1"/>
          <p:nvPr/>
        </p:nvSpPr>
        <p:spPr>
          <a:xfrm>
            <a:off x="734177" y="6329451"/>
            <a:ext cx="811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Примеры спектров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некоторых минералов. Все примеры являются эталонными спектрами из библиотек </a:t>
            </a:r>
            <a:r>
              <a:rPr lang="ru-RU" sz="1600" dirty="0" err="1">
                <a:cs typeface="Arial" panose="020B0604020202020204" pitchFamily="34" charset="0"/>
              </a:rPr>
              <a:t>Spectral</a:t>
            </a:r>
            <a:r>
              <a:rPr lang="ru-RU" sz="1600" dirty="0">
                <a:cs typeface="Arial" panose="020B0604020202020204" pitchFamily="34" charset="0"/>
              </a:rPr>
              <a:t> </a:t>
            </a:r>
            <a:r>
              <a:rPr lang="ru-RU" sz="1600" dirty="0" err="1">
                <a:cs typeface="Arial" panose="020B0604020202020204" pitchFamily="34" charset="0"/>
              </a:rPr>
              <a:t>International</a:t>
            </a:r>
            <a:r>
              <a:rPr lang="ru-RU" sz="1600" dirty="0">
                <a:cs typeface="Arial" panose="020B0604020202020204" pitchFamily="34" charset="0"/>
              </a:rPr>
              <a:t> </a:t>
            </a:r>
            <a:r>
              <a:rPr lang="ru-RU" sz="1600" dirty="0" err="1">
                <a:cs typeface="Arial" panose="020B0604020202020204" pitchFamily="34" charset="0"/>
              </a:rPr>
              <a:t>Inc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(SII)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5E807A1-E6B5-4F22-9C6D-0D42E9BC9423}"/>
              </a:ext>
            </a:extLst>
          </p:cNvPr>
          <p:cNvSpPr txBox="1"/>
          <p:nvPr/>
        </p:nvSpPr>
        <p:spPr>
          <a:xfrm>
            <a:off x="9258773" y="1098877"/>
            <a:ext cx="2716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Колебания атомных связей вызывают характерные линии поглощения в коротковолновой ИК области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33A5ABF-08B8-4955-B568-CBAF2E3D4B41}"/>
              </a:ext>
            </a:extLst>
          </p:cNvPr>
          <p:cNvSpPr txBox="1"/>
          <p:nvPr/>
        </p:nvSpPr>
        <p:spPr>
          <a:xfrm>
            <a:off x="9447729" y="2457680"/>
            <a:ext cx="83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Al-OH</a:t>
            </a:r>
            <a:endParaRPr lang="ru-RU" sz="20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F268138-27E8-4456-A7F0-381F27B17F89}"/>
              </a:ext>
            </a:extLst>
          </p:cNvPr>
          <p:cNvSpPr txBox="1"/>
          <p:nvPr/>
        </p:nvSpPr>
        <p:spPr>
          <a:xfrm>
            <a:off x="10076958" y="2755579"/>
            <a:ext cx="83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Fe-OH</a:t>
            </a:r>
            <a:endParaRPr lang="ru-RU" sz="20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44C442F-CE30-4DD1-9273-92154A49D6B9}"/>
              </a:ext>
            </a:extLst>
          </p:cNvPr>
          <p:cNvSpPr txBox="1"/>
          <p:nvPr/>
        </p:nvSpPr>
        <p:spPr>
          <a:xfrm>
            <a:off x="10773227" y="2457680"/>
            <a:ext cx="964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Mg-OH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20E773E-3900-40D6-92DA-93CD66D1AE62}"/>
              </a:ext>
            </a:extLst>
          </p:cNvPr>
          <p:cNvSpPr txBox="1"/>
          <p:nvPr/>
        </p:nvSpPr>
        <p:spPr>
          <a:xfrm>
            <a:off x="9267095" y="3192382"/>
            <a:ext cx="762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ea typeface="NewtonC"/>
              </a:rPr>
              <a:t>H</a:t>
            </a:r>
            <a:r>
              <a:rPr lang="en-GB" sz="2000" baseline="-25000" dirty="0">
                <a:effectLst/>
                <a:ea typeface="NewtonC"/>
              </a:rPr>
              <a:t>2</a:t>
            </a:r>
            <a:r>
              <a:rPr lang="en-GB" sz="2000" dirty="0">
                <a:effectLst/>
                <a:ea typeface="NewtonC"/>
              </a:rPr>
              <a:t>O</a:t>
            </a:r>
            <a:endParaRPr lang="ru-RU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52156DD-D015-4754-959F-5A5C40A65B87}"/>
              </a:ext>
            </a:extLst>
          </p:cNvPr>
          <p:cNvSpPr txBox="1"/>
          <p:nvPr/>
        </p:nvSpPr>
        <p:spPr>
          <a:xfrm>
            <a:off x="9898436" y="3192382"/>
            <a:ext cx="6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OH</a:t>
            </a:r>
            <a:endParaRPr lang="ru-RU" sz="20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E26F4BB-19A5-4B94-9B14-2D8B6DBD0035}"/>
              </a:ext>
            </a:extLst>
          </p:cNvPr>
          <p:cNvSpPr txBox="1"/>
          <p:nvPr/>
        </p:nvSpPr>
        <p:spPr>
          <a:xfrm>
            <a:off x="10576434" y="3187791"/>
            <a:ext cx="627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ea typeface="NewtonC"/>
              </a:rPr>
              <a:t>SO</a:t>
            </a:r>
            <a:r>
              <a:rPr lang="en-GB" sz="2000" baseline="-25000" dirty="0">
                <a:effectLst/>
                <a:ea typeface="NewtonC"/>
              </a:rPr>
              <a:t>4</a:t>
            </a:r>
            <a:endParaRPr lang="ru-RU" sz="2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1F56A77-826D-42A8-9CFC-4933941952A4}"/>
              </a:ext>
            </a:extLst>
          </p:cNvPr>
          <p:cNvSpPr txBox="1"/>
          <p:nvPr/>
        </p:nvSpPr>
        <p:spPr>
          <a:xfrm>
            <a:off x="9631209" y="3727029"/>
            <a:ext cx="635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Times New Roman" panose="02020603050405020304" pitchFamily="18" charset="0"/>
                <a:ea typeface="NewtonC"/>
              </a:rPr>
              <a:t>BO</a:t>
            </a:r>
            <a:r>
              <a:rPr lang="en-GB" sz="2000" baseline="-25000" dirty="0">
                <a:effectLst/>
                <a:latin typeface="Times New Roman" panose="02020603050405020304" pitchFamily="18" charset="0"/>
                <a:ea typeface="NewtonC"/>
              </a:rPr>
              <a:t>3</a:t>
            </a:r>
            <a:endParaRPr lang="ru-RU" sz="20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DDCBAE-8492-47AE-953F-2ADDBA67D18C}"/>
              </a:ext>
            </a:extLst>
          </p:cNvPr>
          <p:cNvSpPr txBox="1"/>
          <p:nvPr/>
        </p:nvSpPr>
        <p:spPr>
          <a:xfrm>
            <a:off x="11236834" y="3187791"/>
            <a:ext cx="706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Times New Roman" panose="02020603050405020304" pitchFamily="18" charset="0"/>
                <a:ea typeface="NewtonC"/>
              </a:rPr>
              <a:t>CO</a:t>
            </a:r>
            <a:r>
              <a:rPr lang="en-GB" sz="2000" baseline="-25000" dirty="0">
                <a:effectLst/>
                <a:latin typeface="Times New Roman" panose="02020603050405020304" pitchFamily="18" charset="0"/>
                <a:ea typeface="NewtonC"/>
              </a:rPr>
              <a:t>3</a:t>
            </a:r>
            <a:endParaRPr lang="ru-RU" sz="20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F1DCA38-B784-4F97-A514-22F6E23D3DF1}"/>
              </a:ext>
            </a:extLst>
          </p:cNvPr>
          <p:cNvSpPr txBox="1"/>
          <p:nvPr/>
        </p:nvSpPr>
        <p:spPr>
          <a:xfrm>
            <a:off x="10934211" y="3697736"/>
            <a:ext cx="77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Times New Roman" panose="02020603050405020304" pitchFamily="18" charset="0"/>
                <a:ea typeface="NewtonC"/>
              </a:rPr>
              <a:t>NH</a:t>
            </a:r>
            <a:r>
              <a:rPr lang="en-GB" sz="2000" baseline="-25000" dirty="0">
                <a:effectLst/>
                <a:latin typeface="Times New Roman" panose="02020603050405020304" pitchFamily="18" charset="0"/>
                <a:ea typeface="NewtonC"/>
              </a:rPr>
              <a:t>4</a:t>
            </a:r>
            <a:endParaRPr lang="ru-RU" sz="20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C8881BF-70AA-493E-816C-B75D2EF8DAFA}"/>
              </a:ext>
            </a:extLst>
          </p:cNvPr>
          <p:cNvSpPr txBox="1"/>
          <p:nvPr/>
        </p:nvSpPr>
        <p:spPr>
          <a:xfrm>
            <a:off x="9517633" y="4105138"/>
            <a:ext cx="2104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Спектрально активные минералы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/>
              <a:t>Светлые </a:t>
            </a:r>
            <a:r>
              <a:rPr lang="ru-RU" sz="1600" dirty="0"/>
              <a:t>слюды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Глины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Сульфаты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err="1"/>
              <a:t>Гидрооксиды</a:t>
            </a:r>
            <a:endParaRPr lang="ru-RU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Карбонаты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Турмалин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Топаз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53329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71550" y="204771"/>
            <a:ext cx="10716474" cy="7714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9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>
                <a:solidFill>
                  <a:schemeClr val="tx1"/>
                </a:solidFill>
                <a:effectLst/>
              </a:rPr>
              <a:t>ПЛОЩАДНАЯ СЪЕМКА Проект </a:t>
            </a:r>
            <a:r>
              <a:rPr lang="ru-RU" sz="2200" dirty="0" err="1">
                <a:solidFill>
                  <a:schemeClr val="tx1"/>
                </a:solidFill>
                <a:effectLst/>
              </a:rPr>
              <a:t>Каскабель</a:t>
            </a:r>
            <a:r>
              <a:rPr lang="ru-RU" sz="2200" dirty="0">
                <a:solidFill>
                  <a:schemeClr val="tx1"/>
                </a:solidFill>
                <a:effectLst/>
              </a:rPr>
              <a:t>, </a:t>
            </a:r>
            <a:r>
              <a:rPr lang="ru-RU" sz="2200" dirty="0" err="1">
                <a:solidFill>
                  <a:schemeClr val="tx1"/>
                </a:solidFill>
                <a:effectLst/>
              </a:rPr>
              <a:t>Алпала</a:t>
            </a:r>
            <a:r>
              <a:rPr lang="ru-RU" sz="2200" dirty="0">
                <a:solidFill>
                  <a:schemeClr val="tx1"/>
                </a:solidFill>
                <a:effectLst/>
              </a:rPr>
              <a:t> (Эквадор, компания </a:t>
            </a:r>
            <a:r>
              <a:rPr lang="ru-RU" sz="2200" dirty="0" err="1">
                <a:solidFill>
                  <a:schemeClr val="tx1"/>
                </a:solidFill>
                <a:effectLst/>
              </a:rPr>
              <a:t>Солголд</a:t>
            </a:r>
            <a:r>
              <a:rPr lang="ru-RU" sz="2200" dirty="0">
                <a:solidFill>
                  <a:schemeClr val="tx1"/>
                </a:solidFill>
                <a:effectLst/>
              </a:rPr>
              <a:t>), 2013 год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1951" y="1042264"/>
            <a:ext cx="3238500" cy="461333"/>
          </a:xfrm>
          <a:prstGeom prst="rect">
            <a:avLst/>
          </a:prstGeom>
        </p:spPr>
        <p:txBody>
          <a:bodyPr vert="horz" lIns="91440" tIns="36000" rIns="91440" bIns="36000" rtlCol="0"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29" b="1" kern="120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</a:rPr>
              <a:t>МЕХАНИЧЕСКИЕ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28320" y="1085368"/>
            <a:ext cx="7654103" cy="371957"/>
          </a:xfrm>
          <a:prstGeom prst="rect">
            <a:avLst/>
          </a:prstGeom>
        </p:spPr>
        <p:txBody>
          <a:bodyPr vert="horz" lIns="91440" tIns="36000" rIns="91440" bIns="36000" rtlCol="0"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29" b="1" kern="120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</a:rPr>
              <a:t>ХИМИЧЕСКИЕ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6423" y="5443589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045" y="947244"/>
            <a:ext cx="5690662" cy="44723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59" y="866250"/>
            <a:ext cx="2763475" cy="54783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21394" y="5338585"/>
            <a:ext cx="2870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 smtClean="0"/>
              <a:t>литогеохимия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эромагнитная съемка;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наземная </a:t>
            </a:r>
            <a:r>
              <a:rPr lang="ru-RU" dirty="0" err="1"/>
              <a:t>магнитка</a:t>
            </a:r>
            <a:r>
              <a:rPr lang="ru-RU" dirty="0"/>
              <a:t>, </a:t>
            </a:r>
            <a:r>
              <a:rPr lang="ru-RU" dirty="0" smtClean="0"/>
              <a:t>ВП, 3</a:t>
            </a:r>
            <a:r>
              <a:rPr lang="en-US" dirty="0" smtClean="0"/>
              <a:t>D  </a:t>
            </a:r>
            <a:r>
              <a:rPr lang="ru-RU" dirty="0" smtClean="0"/>
              <a:t>визуализация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9484" y="5478571"/>
            <a:ext cx="3059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uli"/>
              </a:rPr>
              <a:t>геологическое картирование в стиле «Анаконда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Muli"/>
              </a:rPr>
              <a:t>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3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550" y="204771"/>
            <a:ext cx="10334625" cy="7714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9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solidFill>
                  <a:schemeClr val="tx1"/>
                </a:solidFill>
                <a:effectLst/>
              </a:rPr>
              <a:t>ПРИМЕНЕНИЕ ПЛОЩАДНОЙ МЕТОДИКИ Г-ИКС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6423" y="5443589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916" y="1338656"/>
            <a:ext cx="3510390" cy="460408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7993495" y="807138"/>
            <a:ext cx="218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Модель МПС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745125" y="6007342"/>
            <a:ext cx="267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</a:rPr>
              <a:t>S.Garwin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 PACRIM, 2019 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895" y="813502"/>
            <a:ext cx="3503916" cy="572541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61604" y="5748534"/>
            <a:ext cx="145187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Кварц-серицит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4280114" y="5991362"/>
            <a:ext cx="58149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11186" y="5665152"/>
            <a:ext cx="1318837" cy="8002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Аргиллит 2 </a:t>
            </a:r>
          </a:p>
          <a:p>
            <a:pPr algn="ctr"/>
            <a:r>
              <a:rPr lang="ru-RU" sz="1400" b="1" dirty="0"/>
              <a:t>(</a:t>
            </a:r>
            <a:r>
              <a:rPr lang="ru-RU" sz="1400" b="1" dirty="0" err="1"/>
              <a:t>диккит</a:t>
            </a:r>
            <a:r>
              <a:rPr lang="ru-RU" sz="1400" b="1" dirty="0"/>
              <a:t>-пирофиллит)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037073" y="5448548"/>
            <a:ext cx="592950" cy="2747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4935" y="3168149"/>
            <a:ext cx="124213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Аргиллит  </a:t>
            </a:r>
          </a:p>
          <a:p>
            <a:pPr algn="ctr"/>
            <a:r>
              <a:rPr lang="ru-RU" sz="1400" b="1" dirty="0"/>
              <a:t>(каолинит-</a:t>
            </a:r>
            <a:r>
              <a:rPr lang="ru-RU" sz="1400" b="1" dirty="0" err="1"/>
              <a:t>иллит</a:t>
            </a:r>
            <a:r>
              <a:rPr lang="ru-RU" sz="1400" b="1" dirty="0"/>
              <a:t>-</a:t>
            </a:r>
            <a:r>
              <a:rPr lang="ru-RU" sz="1400" b="1" dirty="0" err="1"/>
              <a:t>смектит</a:t>
            </a:r>
            <a:r>
              <a:rPr lang="ru-RU" sz="1400" b="1" dirty="0"/>
              <a:t>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311186" y="2714765"/>
            <a:ext cx="523174" cy="5362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450253" y="4573012"/>
            <a:ext cx="4194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69725" y="4388347"/>
            <a:ext cx="1029046" cy="369332"/>
          </a:xfrm>
          <a:prstGeom prst="rect">
            <a:avLst/>
          </a:prstGeom>
          <a:solidFill>
            <a:srgbClr val="098D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Хлорит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54018" y="3168149"/>
            <a:ext cx="922145" cy="369332"/>
          </a:xfrm>
          <a:prstGeom prst="rect">
            <a:avLst/>
          </a:prstGeom>
          <a:solidFill>
            <a:srgbClr val="E587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Биотит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5166417" y="3008209"/>
            <a:ext cx="527484" cy="1599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03387" y="1860492"/>
            <a:ext cx="1070476" cy="369332"/>
          </a:xfrm>
          <a:prstGeom prst="rect">
            <a:avLst/>
          </a:prstGeom>
          <a:solidFill>
            <a:srgbClr val="1CF01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Эпидот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5083915" y="2071235"/>
            <a:ext cx="4194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Выгнутая вниз стрелка 47"/>
          <p:cNvSpPr/>
          <p:nvPr/>
        </p:nvSpPr>
        <p:spPr>
          <a:xfrm rot="19961004" flipV="1">
            <a:off x="2240704" y="934637"/>
            <a:ext cx="6881722" cy="3034513"/>
          </a:xfrm>
          <a:prstGeom prst="curvedUpArrow">
            <a:avLst>
              <a:gd name="adj1" fmla="val 25000"/>
              <a:gd name="adj2" fmla="val 36518"/>
              <a:gd name="adj3" fmla="val 27118"/>
            </a:avLst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7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6423" y="5443589"/>
            <a:ext cx="3793402" cy="115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550" y="242871"/>
            <a:ext cx="10334625" cy="7714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9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solidFill>
                  <a:schemeClr val="tx1"/>
                </a:solidFill>
                <a:effectLst/>
              </a:rPr>
              <a:t>РЕЗУЛЬТАТЫ АНАЛИЗА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19551-8076-4E87-A70C-7EB497C24AB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848" y="1710714"/>
            <a:ext cx="4436548" cy="406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593" y="909274"/>
            <a:ext cx="394160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ВИМС_201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</TotalTime>
  <Words>1459</Words>
  <Application>Microsoft Office PowerPoint</Application>
  <PresentationFormat>Широкоэкранный</PresentationFormat>
  <Paragraphs>262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Gill Sans</vt:lpstr>
      <vt:lpstr>Heiti SC Light</vt:lpstr>
      <vt:lpstr>Helvetica Light</vt:lpstr>
      <vt:lpstr>Muli</vt:lpstr>
      <vt:lpstr>NewtonC</vt:lpstr>
      <vt:lpstr>Times New Roman</vt:lpstr>
      <vt:lpstr>Wingdings</vt:lpstr>
      <vt:lpstr>Тема_ВИМС_2019</vt:lpstr>
      <vt:lpstr>СОВРЕМЕННЫЕ МЕТОДИКИ МИНЕРАЛОГИЧЕСКОГО КАРТИРОВАНИЯ И ОПЫТ ИХ ПРАКТИЧЕСКОГО ПРИМЕНЕНИЯ НА ПРИМЕРЕ МАЛМЫЖСКОЙ И КАЙРАКТИНСКОЙ ПОРФИРОВЫХ СИСТЕМ </vt:lpstr>
      <vt:lpstr>ОСНОВНЫЕ ТЕНДЕНЦИИ ПРИМЕНЕНИЯ ГЕОЛОГОРАЗВЕДОЧНЫХ ТЕХНОЛОГИЙ ДЛЯ ВЫЯВЛЕНИЯ ПОРФИРОВЫХ СИТЕМ</vt:lpstr>
      <vt:lpstr>ОСНОВНЫЕ ТЕНДЕНЦИИ ПРИМЕНЕНИЯ ГЕОЛОГОРАЗВЕДОЧНЫХ ТЕХНОЛОГИЙ ДЛЯ ВЫЯВЛЕНИЯ ПОРФИРОВЫХ СИТЕМ</vt:lpstr>
      <vt:lpstr>Презентация PowerPoint</vt:lpstr>
      <vt:lpstr>Презентация PowerPoint</vt:lpstr>
      <vt:lpstr>Отражательная спектроскопия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ПРИМЕНЕНИЯ МЕТОДОВ МИНЕРАЛОГИЧЕСКОГО КАРТИРОВАНИЯ ДЛЯ ПОИСКА ПОРФИРОВЫХ СИСТЕМ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Miha</dc:creator>
  <cp:lastModifiedBy>Березнев М.</cp:lastModifiedBy>
  <cp:revision>110</cp:revision>
  <dcterms:created xsi:type="dcterms:W3CDTF">2020-05-31T15:05:07Z</dcterms:created>
  <dcterms:modified xsi:type="dcterms:W3CDTF">2021-04-26T15:58:25Z</dcterms:modified>
</cp:coreProperties>
</file>