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95" r:id="rId3"/>
  </p:sldMasterIdLst>
  <p:notesMasterIdLst>
    <p:notesMasterId r:id="rId12"/>
  </p:notesMasterIdLst>
  <p:handoutMasterIdLst>
    <p:handoutMasterId r:id="rId13"/>
  </p:handoutMasterIdLst>
  <p:sldIdLst>
    <p:sldId id="256" r:id="rId4"/>
    <p:sldId id="321" r:id="rId5"/>
    <p:sldId id="354" r:id="rId6"/>
    <p:sldId id="353" r:id="rId7"/>
    <p:sldId id="352" r:id="rId8"/>
    <p:sldId id="331" r:id="rId9"/>
    <p:sldId id="298" r:id="rId10"/>
    <p:sldId id="268" r:id="rId11"/>
  </p:sldIdLst>
  <p:sldSz cx="24384000" cy="13716000"/>
  <p:notesSz cx="6797675" cy="987425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F08"/>
    <a:srgbClr val="F49201"/>
    <a:srgbClr val="FC9804"/>
    <a:srgbClr val="ECB287"/>
    <a:srgbClr val="E9BCB4"/>
    <a:srgbClr val="7F7F7F"/>
    <a:srgbClr val="D99694"/>
    <a:srgbClr val="FDEADA"/>
    <a:srgbClr val="000000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/>
    <p:restoredTop sz="94717"/>
  </p:normalViewPr>
  <p:slideViewPr>
    <p:cSldViewPr snapToGrid="0" snapToObjects="1">
      <p:cViewPr varScale="1">
        <p:scale>
          <a:sx n="54" d="100"/>
          <a:sy n="54" d="100"/>
        </p:scale>
        <p:origin x="636" y="9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24626-A22D-4FB9-9455-91626A2606FA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0C522-F67D-4943-BA8C-2283C9341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836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body" sz="quarter" idx="1"/>
          </p:nvPr>
        </p:nvSpPr>
        <p:spPr>
          <a:xfrm>
            <a:off x="906357" y="4690269"/>
            <a:ext cx="4984962" cy="44434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69315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solidFill>
          <a:srgbClr val="F59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857219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5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0354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3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280150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5760699" y="6870700"/>
            <a:ext cx="7404101" cy="5549900"/>
          </a:xfrm>
          <a:prstGeom prst="rect">
            <a:avLst/>
          </a:prstGeom>
        </p:spPr>
        <p:txBody>
          <a:bodyPr lIns="91436" tIns="45718" rIns="91436" bIns="45718" anchor="t">
            <a:noAutofit/>
          </a:bodyPr>
          <a:lstStyle/>
          <a:p>
            <a:endParaRPr/>
          </a:p>
        </p:txBody>
      </p:sp>
      <p:sp>
        <p:nvSpPr>
          <p:cNvPr id="82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5760699" y="952500"/>
            <a:ext cx="7404101" cy="5549900"/>
          </a:xfrm>
          <a:prstGeom prst="rect">
            <a:avLst/>
          </a:prstGeom>
        </p:spPr>
        <p:txBody>
          <a:bodyPr lIns="91436" tIns="45718" rIns="91436" bIns="45718" anchor="t">
            <a:noAutofit/>
          </a:bodyPr>
          <a:lstStyle/>
          <a:p>
            <a:endParaRPr/>
          </a:p>
        </p:txBody>
      </p:sp>
      <p:sp>
        <p:nvSpPr>
          <p:cNvPr id="83" name="Изображение"/>
          <p:cNvSpPr>
            <a:spLocks noGrp="1"/>
          </p:cNvSpPr>
          <p:nvPr>
            <p:ph type="pic" idx="15"/>
          </p:nvPr>
        </p:nvSpPr>
        <p:spPr>
          <a:xfrm>
            <a:off x="1206501" y="952500"/>
            <a:ext cx="14173200" cy="11468100"/>
          </a:xfrm>
          <a:prstGeom prst="rect">
            <a:avLst/>
          </a:prstGeom>
        </p:spPr>
        <p:txBody>
          <a:bodyPr lIns="91436" tIns="45718" rIns="91436" bIns="45718" anchor="t">
            <a:noAutofit/>
          </a:bodyPr>
          <a:lstStyle/>
          <a:p>
            <a:endParaRPr/>
          </a:p>
        </p:txBody>
      </p:sp>
      <p:sp>
        <p:nvSpPr>
          <p:cNvPr id="8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483597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2" y="8953501"/>
            <a:ext cx="19621501" cy="57964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100" i="1"/>
            </a:lvl1pPr>
          </a:lstStyle>
          <a:p>
            <a:r>
              <a:t>–Johnny Appleseed</a:t>
            </a:r>
          </a:p>
        </p:txBody>
      </p:sp>
      <p:sp>
        <p:nvSpPr>
          <p:cNvPr id="92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2" y="6069073"/>
            <a:ext cx="19621501" cy="8412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488726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6" tIns="45718" rIns="91436" bIns="45718" anchor="t">
            <a:noAutofit/>
          </a:bodyPr>
          <a:lstStyle/>
          <a:p>
            <a:endParaRPr/>
          </a:p>
        </p:txBody>
      </p:sp>
      <p:sp>
        <p:nvSpPr>
          <p:cNvPr id="10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743613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006302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solidFill>
          <a:srgbClr val="F59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114984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441625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5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34520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5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176833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5760699" y="6870700"/>
            <a:ext cx="7404101" cy="5549900"/>
          </a:xfrm>
          <a:prstGeom prst="rect">
            <a:avLst/>
          </a:prstGeom>
        </p:spPr>
        <p:txBody>
          <a:bodyPr lIns="91427" tIns="45718" rIns="91427" bIns="45718" anchor="t">
            <a:noAutofit/>
          </a:bodyPr>
          <a:lstStyle/>
          <a:p>
            <a:endParaRPr/>
          </a:p>
        </p:txBody>
      </p:sp>
      <p:sp>
        <p:nvSpPr>
          <p:cNvPr id="82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5760699" y="952500"/>
            <a:ext cx="7404101" cy="5549900"/>
          </a:xfrm>
          <a:prstGeom prst="rect">
            <a:avLst/>
          </a:prstGeom>
        </p:spPr>
        <p:txBody>
          <a:bodyPr lIns="91427" tIns="45718" rIns="91427" bIns="45718" anchor="t">
            <a:noAutofit/>
          </a:bodyPr>
          <a:lstStyle/>
          <a:p>
            <a:endParaRPr/>
          </a:p>
        </p:txBody>
      </p:sp>
      <p:sp>
        <p:nvSpPr>
          <p:cNvPr id="83" name="Изображение"/>
          <p:cNvSpPr>
            <a:spLocks noGrp="1"/>
          </p:cNvSpPr>
          <p:nvPr>
            <p:ph type="pic" idx="15"/>
          </p:nvPr>
        </p:nvSpPr>
        <p:spPr>
          <a:xfrm>
            <a:off x="1206501" y="952500"/>
            <a:ext cx="14173200" cy="11468100"/>
          </a:xfrm>
          <a:prstGeom prst="rect">
            <a:avLst/>
          </a:prstGeom>
        </p:spPr>
        <p:txBody>
          <a:bodyPr lIns="91427" tIns="45718" rIns="91427" bIns="45718" anchor="t">
            <a:noAutofit/>
          </a:bodyPr>
          <a:lstStyle/>
          <a:p>
            <a:endParaRPr/>
          </a:p>
        </p:txBody>
      </p:sp>
      <p:sp>
        <p:nvSpPr>
          <p:cNvPr id="8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90831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12" y="8953509"/>
            <a:ext cx="19621501" cy="57964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100" i="1"/>
            </a:lvl1pPr>
          </a:lstStyle>
          <a:p>
            <a:r>
              <a:t>–Johnny Appleseed</a:t>
            </a:r>
          </a:p>
        </p:txBody>
      </p:sp>
      <p:sp>
        <p:nvSpPr>
          <p:cNvPr id="92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12" y="6069081"/>
            <a:ext cx="19621501" cy="8412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500929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27" tIns="45718" rIns="91427" bIns="45718" anchor="t">
            <a:noAutofit/>
          </a:bodyPr>
          <a:lstStyle/>
          <a:p>
            <a:endParaRPr/>
          </a:p>
        </p:txBody>
      </p:sp>
      <p:sp>
        <p:nvSpPr>
          <p:cNvPr id="10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662563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078659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5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2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3" name="Изображение"/>
          <p:cNvSpPr>
            <a:spLocks noGrp="1"/>
          </p:cNvSpPr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2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solidFill>
          <a:srgbClr val="F59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78547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89103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9" tIns="50799" rIns="50799" bIns="5079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3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9" tIns="50799" rIns="50799" bIns="50799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46003" y="13081001"/>
            <a:ext cx="479296" cy="471922"/>
          </a:xfrm>
          <a:prstGeom prst="rect">
            <a:avLst/>
          </a:prstGeom>
          <a:ln w="12700">
            <a:miter lim="400000"/>
          </a:ln>
        </p:spPr>
        <p:txBody>
          <a:bodyPr wrap="none" lIns="50799" tIns="50799" rIns="50799" bIns="50799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defTabSz="825482"/>
            <a:fld id="{86CB4B4D-7CA3-9044-876B-883B54F8677D}" type="slidenum">
              <a:rPr/>
              <a:pPr defTabSz="825482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3936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ransition spd="med"/>
  <p:txStyles>
    <p:titleStyle>
      <a:lvl1pPr marL="0" marR="0" indent="0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595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190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785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380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2975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570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165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760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4986" marR="0" indent="-634986" algn="l" defTabSz="825482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69972" marR="0" indent="-634986" algn="l" defTabSz="825482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4958" marR="0" indent="-634986" algn="l" defTabSz="825482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39944" marR="0" indent="-634986" algn="l" defTabSz="825482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4930" marR="0" indent="-634986" algn="l" defTabSz="825482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09916" marR="0" indent="-634986" algn="l" defTabSz="825482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4902" marR="0" indent="-634986" algn="l" defTabSz="825482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79888" marR="0" indent="-634986" algn="l" defTabSz="825482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4874" marR="0" indent="-634986" algn="l" defTabSz="825482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595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190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785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380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2975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570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165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760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89105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9" tIns="50799" rIns="50799" bIns="5079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5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9" tIns="50799" rIns="50799" bIns="50799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46013" y="13081009"/>
            <a:ext cx="479296" cy="471922"/>
          </a:xfrm>
          <a:prstGeom prst="rect">
            <a:avLst/>
          </a:prstGeom>
          <a:ln w="12700">
            <a:miter lim="400000"/>
          </a:ln>
        </p:spPr>
        <p:txBody>
          <a:bodyPr wrap="none" lIns="50799" tIns="50799" rIns="50799" bIns="50799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defTabSz="825408"/>
            <a:fld id="{86CB4B4D-7CA3-9044-876B-883B54F8677D}" type="slidenum">
              <a:rPr lang="ru-RU" smtClean="0"/>
              <a:pPr defTabSz="825408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62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transition spd="med"/>
  <p:txStyles>
    <p:titleStyle>
      <a:lvl1pPr marL="0" marR="0" indent="0" algn="ctr" defTabSz="8254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576" algn="ctr" defTabSz="8254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152" algn="ctr" defTabSz="8254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728" algn="ctr" defTabSz="8254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304" algn="ctr" defTabSz="8254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2875" algn="ctr" defTabSz="8254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446" algn="ctr" defTabSz="8254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022" algn="ctr" defTabSz="8254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598" algn="ctr" defTabSz="8254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4929" marR="0" indent="-634929" algn="l" defTabSz="825408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69858" marR="0" indent="-634929" algn="l" defTabSz="825408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4789" marR="0" indent="-634929" algn="l" defTabSz="825408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39720" marR="0" indent="-634929" algn="l" defTabSz="825408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4654" marR="0" indent="-634929" algn="l" defTabSz="825408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09583" marR="0" indent="-634929" algn="l" defTabSz="825408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4512" marR="0" indent="-634929" algn="l" defTabSz="825408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79441" marR="0" indent="-634929" algn="l" defTabSz="825408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4370" marR="0" indent="-634929" algn="l" defTabSz="825408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4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576" algn="ctr" defTabSz="8254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152" algn="ctr" defTabSz="8254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728" algn="ctr" defTabSz="8254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304" algn="ctr" defTabSz="8254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2875" algn="ctr" defTabSz="8254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446" algn="ctr" defTabSz="8254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022" algn="ctr" defTabSz="8254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598" algn="ctr" defTabSz="8254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Russia_map.png" descr="Russia_map.png"/>
          <p:cNvPicPr>
            <a:picLocks noChangeAspect="1"/>
          </p:cNvPicPr>
          <p:nvPr/>
        </p:nvPicPr>
        <p:blipFill>
          <a:blip r:embed="rId2">
            <a:alphaModFix amt="35794"/>
            <a:extLst/>
          </a:blip>
          <a:stretch>
            <a:fillRect/>
          </a:stretch>
        </p:blipFill>
        <p:spPr>
          <a:xfrm>
            <a:off x="2272886" y="1922765"/>
            <a:ext cx="19838228" cy="10325324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Никишин Д.Л.…"/>
          <p:cNvSpPr txBox="1"/>
          <p:nvPr/>
        </p:nvSpPr>
        <p:spPr>
          <a:xfrm>
            <a:off x="6602692" y="11721397"/>
            <a:ext cx="1143261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3800">
                <a:solidFill>
                  <a:schemeClr val="accent4">
                    <a:hueOff val="-1109302"/>
                    <a:lumOff val="-647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Никишин Д.Л.</a:t>
            </a:r>
          </a:p>
          <a:p>
            <a:pPr defTabSz="457200">
              <a:defRPr sz="1000" b="0">
                <a:solidFill>
                  <a:schemeClr val="accent4">
                    <a:hueOff val="-1109302"/>
                    <a:lumOff val="-647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457200">
              <a:defRPr sz="3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 err="1" smtClean="0"/>
              <a:t>к.ю.н</a:t>
            </a:r>
            <a:r>
              <a:rPr lang="ru-RU" dirty="0" smtClean="0"/>
              <a:t>.</a:t>
            </a:r>
            <a:r>
              <a:rPr dirty="0" smtClean="0"/>
              <a:t>, </a:t>
            </a:r>
            <a:r>
              <a:rPr dirty="0" err="1"/>
              <a:t>заместитель</a:t>
            </a:r>
            <a:r>
              <a:rPr dirty="0"/>
              <a:t> </a:t>
            </a:r>
            <a:r>
              <a:rPr dirty="0" err="1"/>
              <a:t>директора</a:t>
            </a:r>
            <a:r>
              <a:rPr dirty="0"/>
              <a:t> ФГКУ «Росгеолэкспертиза» </a:t>
            </a:r>
          </a:p>
        </p:txBody>
      </p:sp>
      <p:pic>
        <p:nvPicPr>
          <p:cNvPr id="120" name="Logo_full.png" descr="Logo_ful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96182" y="1922765"/>
            <a:ext cx="12645636" cy="195461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Основные  поправки в Порядок проведения экспертизы (приказ Минприроды от 23.09.2016 № 490) и Правила подготовки проектов (приказ Минприроды от 14.06.2016 №  352)"/>
          <p:cNvSpPr txBox="1"/>
          <p:nvPr/>
        </p:nvSpPr>
        <p:spPr>
          <a:xfrm>
            <a:off x="949238" y="6097754"/>
            <a:ext cx="22739523" cy="145680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sz="4800" dirty="0" smtClean="0"/>
              <a:t>РЕГИОНАЛЬНОЕ ГЕОЛОГИЧЕСКОЕ ИЗУЧЕНИЕ НЕДР:</a:t>
            </a:r>
          </a:p>
          <a:p>
            <a:pPr algn="ctr"/>
            <a:r>
              <a:rPr lang="ru-RU" sz="4000" dirty="0" smtClean="0"/>
              <a:t>НОВОЕ В СИСТЕМЕ ПРАВОВОГО РЕГУЛИРОВАНИЯ</a:t>
            </a:r>
            <a:endParaRPr lang="en-US" sz="4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Механизмы предоставления участков недр для геологического изучения в Российской Федерации"/>
          <p:cNvSpPr txBox="1"/>
          <p:nvPr/>
        </p:nvSpPr>
        <p:spPr>
          <a:xfrm>
            <a:off x="822238" y="1400018"/>
            <a:ext cx="22990389" cy="656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9" tIns="50799" rIns="50799" bIns="50799" anchor="ctr">
            <a:spAutoFit/>
          </a:bodyPr>
          <a:lstStyle>
            <a:lvl1pPr algn="l" defTabSz="4572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dirty="0" smtClean="0">
                <a:latin typeface="Helvetica Neue Medium"/>
              </a:rPr>
              <a:t>Схема лицензирования пользования недрами</a:t>
            </a:r>
            <a:r>
              <a:rPr dirty="0" smtClean="0">
                <a:latin typeface="Helvetica Neue Medium"/>
              </a:rPr>
              <a:t> </a:t>
            </a:r>
            <a:r>
              <a:rPr dirty="0">
                <a:latin typeface="Helvetica Neue Medium"/>
              </a:rPr>
              <a:t>в </a:t>
            </a:r>
            <a:r>
              <a:rPr dirty="0" err="1">
                <a:latin typeface="Helvetica Neue Medium"/>
              </a:rPr>
              <a:t>Российской</a:t>
            </a:r>
            <a:r>
              <a:rPr dirty="0">
                <a:latin typeface="Helvetica Neue Medium"/>
              </a:rPr>
              <a:t> </a:t>
            </a:r>
            <a:r>
              <a:rPr dirty="0" err="1">
                <a:latin typeface="Helvetica Neue Medium"/>
              </a:rPr>
              <a:t>Федерации</a:t>
            </a:r>
            <a:endParaRPr dirty="0">
              <a:latin typeface="Helvetica Neue Medium"/>
            </a:endParaRPr>
          </a:p>
        </p:txBody>
      </p:sp>
      <p:sp>
        <p:nvSpPr>
          <p:cNvPr id="123" name="Порядок рассмотрения заявок на получение права пользования недрами для геологического изучения недр (за исключением недр на участках недр федерального значения и участках недр местного значения), утверждённый приказом Минприроды России от 10.11.2016 №583 (с учетом изменений, внесенных приказом Минприроды России от 16.10.2017 № 566)"/>
          <p:cNvSpPr txBox="1"/>
          <p:nvPr/>
        </p:nvSpPr>
        <p:spPr>
          <a:xfrm>
            <a:off x="2598155" y="2431120"/>
            <a:ext cx="20911557" cy="1703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9" tIns="50799" rIns="50799" bIns="50799" anchor="ctr">
            <a:spAutoFit/>
          </a:bodyPr>
          <a:lstStyle/>
          <a:p>
            <a:pPr algn="just" defTabSz="457152">
              <a:defRPr sz="2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600" b="0" dirty="0" err="1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Порядок</a:t>
            </a:r>
            <a:r>
              <a:rPr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 </a:t>
            </a:r>
            <a:r>
              <a:rPr sz="2600" b="0" dirty="0" err="1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рассмотрения</a:t>
            </a:r>
            <a:r>
              <a:rPr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 </a:t>
            </a:r>
            <a:r>
              <a:rPr sz="2600" b="0" dirty="0" err="1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заявок</a:t>
            </a:r>
            <a:r>
              <a:rPr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 </a:t>
            </a:r>
            <a:r>
              <a:rPr sz="2600" b="0" dirty="0" err="1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на</a:t>
            </a:r>
            <a:r>
              <a:rPr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 </a:t>
            </a:r>
            <a:r>
              <a:rPr sz="2600" b="0" dirty="0" err="1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получение</a:t>
            </a:r>
            <a:r>
              <a:rPr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 права </a:t>
            </a:r>
            <a:r>
              <a:rPr sz="2600" b="0" dirty="0" err="1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пользования</a:t>
            </a:r>
            <a:r>
              <a:rPr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 </a:t>
            </a:r>
            <a:r>
              <a:rPr sz="2600" b="0" dirty="0" err="1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недрами</a:t>
            </a:r>
            <a:r>
              <a:rPr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 </a:t>
            </a:r>
            <a:r>
              <a:rPr sz="2600" b="0" dirty="0" err="1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для</a:t>
            </a:r>
            <a:r>
              <a:rPr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 </a:t>
            </a:r>
            <a:r>
              <a:rPr sz="2600" b="0" dirty="0" err="1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геологического</a:t>
            </a:r>
            <a:r>
              <a:rPr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 </a:t>
            </a:r>
            <a:r>
              <a:rPr sz="2600" b="0" dirty="0" err="1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изучения</a:t>
            </a:r>
            <a:r>
              <a:rPr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 </a:t>
            </a:r>
            <a:r>
              <a:rPr sz="2600" b="0" dirty="0" err="1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недр</a:t>
            </a:r>
            <a:r>
              <a:rPr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 (</a:t>
            </a:r>
            <a:r>
              <a:rPr sz="2600" b="0" dirty="0" err="1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за</a:t>
            </a:r>
            <a:r>
              <a:rPr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 </a:t>
            </a:r>
            <a:r>
              <a:rPr sz="2600" b="0" dirty="0" err="1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исключением</a:t>
            </a:r>
            <a:r>
              <a:rPr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 </a:t>
            </a:r>
            <a:r>
              <a:rPr sz="2600" b="0" dirty="0" err="1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недр</a:t>
            </a:r>
            <a:r>
              <a:rPr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 </a:t>
            </a:r>
            <a:r>
              <a:rPr sz="2600" b="0" dirty="0" err="1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на</a:t>
            </a:r>
            <a:r>
              <a:rPr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 </a:t>
            </a:r>
            <a:r>
              <a:rPr sz="2600" b="0" dirty="0" err="1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участках</a:t>
            </a:r>
            <a:r>
              <a:rPr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 </a:t>
            </a:r>
            <a:r>
              <a:rPr sz="2600" b="0" dirty="0" err="1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недр</a:t>
            </a:r>
            <a:r>
              <a:rPr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 </a:t>
            </a:r>
            <a:r>
              <a:rPr sz="2600" b="0" dirty="0" err="1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федерального</a:t>
            </a:r>
            <a:r>
              <a:rPr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 </a:t>
            </a:r>
            <a:r>
              <a:rPr sz="2600" b="0" dirty="0" err="1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значения</a:t>
            </a:r>
            <a:r>
              <a:rPr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 и </a:t>
            </a:r>
            <a:r>
              <a:rPr sz="2600" b="0" dirty="0" err="1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участках</a:t>
            </a:r>
            <a:r>
              <a:rPr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 </a:t>
            </a:r>
            <a:r>
              <a:rPr sz="2600" b="0" dirty="0" err="1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недр</a:t>
            </a:r>
            <a:r>
              <a:rPr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 </a:t>
            </a:r>
            <a:r>
              <a:rPr sz="2600" b="0" dirty="0" err="1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местного</a:t>
            </a:r>
            <a:r>
              <a:rPr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 </a:t>
            </a:r>
            <a:r>
              <a:rPr sz="2600" b="0" dirty="0" err="1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значения</a:t>
            </a:r>
            <a:r>
              <a:rPr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), </a:t>
            </a:r>
            <a:r>
              <a:rPr sz="2600" b="0" dirty="0" err="1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утверждённый</a:t>
            </a:r>
            <a:r>
              <a:rPr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 </a:t>
            </a:r>
            <a:r>
              <a:rPr sz="2600" b="0" dirty="0" err="1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приказом</a:t>
            </a:r>
            <a:r>
              <a:rPr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 </a:t>
            </a:r>
            <a:r>
              <a:rPr sz="2600" b="0" dirty="0" err="1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Минприроды</a:t>
            </a:r>
            <a:r>
              <a:rPr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 </a:t>
            </a:r>
            <a:r>
              <a:rPr sz="2600" b="0" dirty="0" err="1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России</a:t>
            </a:r>
            <a:r>
              <a:rPr lang="ru-RU"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/>
            </a:r>
            <a:br>
              <a:rPr lang="ru-RU"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</a:br>
            <a:r>
              <a:rPr sz="2600" b="0" dirty="0" err="1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от</a:t>
            </a:r>
            <a:r>
              <a:rPr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 10.11.2016 №583 (</a:t>
            </a:r>
            <a:r>
              <a:rPr lang="ru-RU"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в ред.</a:t>
            </a:r>
            <a:r>
              <a:rPr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 </a:t>
            </a:r>
            <a:r>
              <a:rPr sz="2600" b="0" dirty="0" err="1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приказ</a:t>
            </a:r>
            <a:r>
              <a:rPr lang="ru-RU" sz="2600" b="0" dirty="0" err="1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ов</a:t>
            </a:r>
            <a:r>
              <a:rPr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 </a:t>
            </a:r>
            <a:r>
              <a:rPr sz="2600" b="0" dirty="0" err="1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Минприроды</a:t>
            </a:r>
            <a:r>
              <a:rPr lang="ru-RU"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 России</a:t>
            </a:r>
            <a:r>
              <a:rPr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 </a:t>
            </a:r>
            <a:r>
              <a:rPr sz="2600" b="0" dirty="0" err="1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от</a:t>
            </a:r>
            <a:r>
              <a:rPr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 16.10.2017 № 566</a:t>
            </a:r>
            <a:r>
              <a:rPr lang="ru-RU"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, от 12.10.2018 №</a:t>
            </a:r>
            <a:r>
              <a:rPr lang="en-US"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 512</a:t>
            </a:r>
            <a:r>
              <a:rPr lang="ru-RU"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, от 14.05.2019 № </a:t>
            </a:r>
            <a:r>
              <a:rPr lang="ru-RU" sz="2600" b="0" dirty="0" smtClean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299</a:t>
            </a:r>
            <a:r>
              <a:rPr lang="ru-RU" sz="2600" b="0" dirty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, </a:t>
            </a:r>
            <a:r>
              <a:rPr lang="ru-RU" sz="2600" b="0" dirty="0" smtClean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/>
            </a:r>
            <a:br>
              <a:rPr lang="ru-RU" sz="2600" b="0" dirty="0" smtClean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</a:br>
            <a:r>
              <a:rPr lang="ru-RU" sz="2600" b="0" dirty="0" smtClean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от 09.12.2020 №</a:t>
            </a:r>
            <a:r>
              <a:rPr lang="en-US" sz="2600" b="0" dirty="0" smtClean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1039</a:t>
            </a:r>
            <a:r>
              <a:rPr sz="2600" b="0" dirty="0" smtClean="0">
                <a:solidFill>
                  <a:srgbClr val="000000"/>
                </a:solidFill>
                <a:latin typeface="Helvetica Neue Medium"/>
                <a:ea typeface="Arial"/>
                <a:cs typeface="Arial"/>
                <a:sym typeface="Arial"/>
              </a:rPr>
              <a:t>)</a:t>
            </a:r>
            <a:endParaRPr sz="2600" b="0" dirty="0">
              <a:solidFill>
                <a:srgbClr val="000000"/>
              </a:solidFill>
              <a:latin typeface="Helvetica Neue Medium"/>
              <a:ea typeface="Arial"/>
              <a:cs typeface="Arial"/>
              <a:sym typeface="Arial"/>
            </a:endParaRPr>
          </a:p>
        </p:txBody>
      </p:sp>
      <p:sp>
        <p:nvSpPr>
          <p:cNvPr id="124" name="Черновик"/>
          <p:cNvSpPr/>
          <p:nvPr/>
        </p:nvSpPr>
        <p:spPr>
          <a:xfrm>
            <a:off x="1278785" y="2764479"/>
            <a:ext cx="1001800" cy="100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7" y="0"/>
                  <a:pt x="10800" y="0"/>
                </a:cubicBezTo>
                <a:close/>
                <a:moveTo>
                  <a:pt x="15862" y="4296"/>
                </a:moveTo>
                <a:cubicBezTo>
                  <a:pt x="15997" y="4309"/>
                  <a:pt x="16136" y="4374"/>
                  <a:pt x="16249" y="4487"/>
                </a:cubicBezTo>
                <a:lnTo>
                  <a:pt x="17081" y="5319"/>
                </a:lnTo>
                <a:cubicBezTo>
                  <a:pt x="17308" y="5540"/>
                  <a:pt x="17339" y="5876"/>
                  <a:pt x="17150" y="6065"/>
                </a:cubicBezTo>
                <a:lnTo>
                  <a:pt x="16561" y="6652"/>
                </a:lnTo>
                <a:lnTo>
                  <a:pt x="14914" y="5005"/>
                </a:lnTo>
                <a:lnTo>
                  <a:pt x="15503" y="4418"/>
                </a:lnTo>
                <a:cubicBezTo>
                  <a:pt x="15598" y="4323"/>
                  <a:pt x="15728" y="4284"/>
                  <a:pt x="15862" y="4296"/>
                </a:cubicBezTo>
                <a:close/>
                <a:moveTo>
                  <a:pt x="14477" y="5444"/>
                </a:moveTo>
                <a:lnTo>
                  <a:pt x="16124" y="7091"/>
                </a:lnTo>
                <a:lnTo>
                  <a:pt x="7879" y="15336"/>
                </a:lnTo>
                <a:lnTo>
                  <a:pt x="6232" y="13689"/>
                </a:lnTo>
                <a:lnTo>
                  <a:pt x="14477" y="5444"/>
                </a:lnTo>
                <a:close/>
                <a:moveTo>
                  <a:pt x="5849" y="14138"/>
                </a:moveTo>
                <a:lnTo>
                  <a:pt x="7435" y="15724"/>
                </a:lnTo>
                <a:lnTo>
                  <a:pt x="5054" y="16519"/>
                </a:lnTo>
                <a:lnTo>
                  <a:pt x="5849" y="14138"/>
                </a:lnTo>
                <a:close/>
              </a:path>
            </a:pathLst>
          </a:custGeom>
          <a:solidFill>
            <a:srgbClr val="FC9804"/>
          </a:solidFill>
          <a:ln>
            <a:solidFill>
              <a:srgbClr val="FC98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799" tIns="50799" rIns="50799" bIns="50799" anchor="ctr"/>
          <a:lstStyle/>
          <a:p>
            <a:pPr defTabSz="825408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099651" y="-284691"/>
            <a:ext cx="184708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9" tIns="45718" rIns="91429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825408"/>
            <a:endParaRPr lang="ru-RU" sz="3100"/>
          </a:p>
        </p:txBody>
      </p:sp>
      <p:sp>
        <p:nvSpPr>
          <p:cNvPr id="8" name="Прямоугольник"/>
          <p:cNvSpPr/>
          <p:nvPr/>
        </p:nvSpPr>
        <p:spPr>
          <a:xfrm>
            <a:off x="0" y="0"/>
            <a:ext cx="24384000" cy="1127124"/>
          </a:xfrm>
          <a:prstGeom prst="rect">
            <a:avLst/>
          </a:prstGeom>
          <a:solidFill>
            <a:srgbClr val="F49201"/>
          </a:solidFill>
          <a:ln w="12700">
            <a:miter lim="400000"/>
          </a:ln>
        </p:spPr>
        <p:txBody>
          <a:bodyPr lIns="50799" tIns="50799" rIns="50799" bIns="50799" anchor="ctr"/>
          <a:lstStyle/>
          <a:p>
            <a:pPr defTabSz="825425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Logo_full.png" descr="Logo_fu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75294" y="233390"/>
            <a:ext cx="4272181" cy="660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162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686" y="4745555"/>
            <a:ext cx="21326500" cy="695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99651" y="12346495"/>
            <a:ext cx="5342809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200" b="0" i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* в течение 1 года с даты завершения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200" b="0" i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работ по </a:t>
            </a:r>
            <a:r>
              <a:rPr kumimoji="0" lang="ru-RU" sz="2200" b="0" i="1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гос.контракту</a:t>
            </a:r>
            <a:endParaRPr kumimoji="0" lang="ru-RU" sz="2200" b="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88569" y="8871710"/>
            <a:ext cx="25167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33075" y="8871709"/>
            <a:ext cx="25167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749166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Механизмы предоставления участков недр для геологического изучения в Российской Федерации"/>
          <p:cNvSpPr txBox="1"/>
          <p:nvPr/>
        </p:nvSpPr>
        <p:spPr>
          <a:xfrm>
            <a:off x="789168" y="1684764"/>
            <a:ext cx="22990389" cy="933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9" tIns="50799" rIns="50799" bIns="50799" anchor="ctr">
            <a:spAutoFit/>
          </a:bodyPr>
          <a:lstStyle>
            <a:lvl1pPr algn="l" defTabSz="4572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sz="5400" dirty="0" smtClean="0">
                <a:latin typeface="Helvetica Neue Medium"/>
              </a:rPr>
              <a:t>Стратегические направления развития: планы и вызовы</a:t>
            </a:r>
            <a:endParaRPr lang="ru-RU" sz="5400" dirty="0">
              <a:latin typeface="Helvetica Neue Medium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099636" y="-284691"/>
            <a:ext cx="184727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8" tIns="45718" rIns="91438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825482"/>
            <a:endParaRPr lang="ru-RU" sz="3100"/>
          </a:p>
        </p:txBody>
      </p:sp>
      <p:sp>
        <p:nvSpPr>
          <p:cNvPr id="8" name="Прямоугольник"/>
          <p:cNvSpPr/>
          <p:nvPr/>
        </p:nvSpPr>
        <p:spPr>
          <a:xfrm>
            <a:off x="0" y="0"/>
            <a:ext cx="24384000" cy="1127124"/>
          </a:xfrm>
          <a:prstGeom prst="rect">
            <a:avLst/>
          </a:prstGeom>
          <a:solidFill>
            <a:srgbClr val="F4920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Logo_full.png" descr="Logo_fu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75293" y="233390"/>
            <a:ext cx="4272181" cy="66034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645989" y="3175993"/>
            <a:ext cx="23276747" cy="922116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634986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69972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4958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39944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4930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09916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4902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79888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4874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just"/>
            <a:r>
              <a:rPr lang="ru-RU" sz="4400" dirty="0" smtClean="0">
                <a:solidFill>
                  <a:schemeClr val="bg1"/>
                </a:solidFill>
              </a:rPr>
              <a:t>Стратегия </a:t>
            </a:r>
            <a:r>
              <a:rPr lang="ru-RU" sz="4400" dirty="0">
                <a:solidFill>
                  <a:schemeClr val="bg1"/>
                </a:solidFill>
              </a:rPr>
              <a:t>развития минерально-сырьевой базы Российской Федерации до 2035 </a:t>
            </a:r>
            <a:r>
              <a:rPr lang="ru-RU" sz="4400" dirty="0" smtClean="0">
                <a:solidFill>
                  <a:schemeClr val="bg1"/>
                </a:solidFill>
              </a:rPr>
              <a:t>года </a:t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(утв. р</a:t>
            </a:r>
            <a:r>
              <a:rPr lang="ru-RU" sz="4300" dirty="0" smtClean="0">
                <a:solidFill>
                  <a:schemeClr val="bg1"/>
                </a:solidFill>
              </a:rPr>
              <a:t>аспоряжением </a:t>
            </a:r>
            <a:r>
              <a:rPr lang="ru-RU" sz="4300" dirty="0">
                <a:solidFill>
                  <a:schemeClr val="bg1"/>
                </a:solidFill>
              </a:rPr>
              <a:t>Правительства РФ от 22.12.2018 </a:t>
            </a:r>
            <a:r>
              <a:rPr lang="ru-RU" sz="4300" dirty="0" smtClean="0">
                <a:solidFill>
                  <a:schemeClr val="bg1"/>
                </a:solidFill>
              </a:rPr>
              <a:t>№ 2914-р):</a:t>
            </a:r>
          </a:p>
          <a:p>
            <a:pPr algn="just">
              <a:buFont typeface="Wingdings" pitchFamily="2" charset="2"/>
              <a:buChar char="q"/>
            </a:pPr>
            <a:r>
              <a:rPr lang="ru-RU" sz="4300" dirty="0" smtClean="0">
                <a:solidFill>
                  <a:schemeClr val="bg1"/>
                </a:solidFill>
              </a:rPr>
              <a:t>повышение </a:t>
            </a:r>
            <a:r>
              <a:rPr lang="ru-RU" sz="4300" dirty="0">
                <a:solidFill>
                  <a:schemeClr val="bg1"/>
                </a:solidFill>
              </a:rPr>
              <a:t>геологической изученности территории Российской Федерации и ее континентального шельфа на основе </a:t>
            </a:r>
            <a:r>
              <a:rPr lang="ru-RU" sz="4300" b="1" dirty="0">
                <a:solidFill>
                  <a:schemeClr val="bg1"/>
                </a:solidFill>
              </a:rPr>
              <a:t>проведения региональных и прогнозно-</a:t>
            </a:r>
            <a:r>
              <a:rPr lang="ru-RU" sz="4300" b="1" dirty="0" err="1">
                <a:solidFill>
                  <a:schemeClr val="bg1"/>
                </a:solidFill>
              </a:rPr>
              <a:t>минерагенических</a:t>
            </a:r>
            <a:r>
              <a:rPr lang="ru-RU" sz="4300" b="1" dirty="0">
                <a:solidFill>
                  <a:schemeClr val="bg1"/>
                </a:solidFill>
              </a:rPr>
              <a:t> исследований</a:t>
            </a:r>
            <a:r>
              <a:rPr lang="ru-RU" sz="4300" dirty="0">
                <a:solidFill>
                  <a:schemeClr val="bg1"/>
                </a:solidFill>
              </a:rPr>
              <a:t> в объемах, необходимых для формирования и наращивания </a:t>
            </a:r>
            <a:r>
              <a:rPr lang="ru-RU" sz="4300" dirty="0" smtClean="0">
                <a:solidFill>
                  <a:schemeClr val="bg1"/>
                </a:solidFill>
              </a:rPr>
              <a:t>«поискового задела»;</a:t>
            </a:r>
          </a:p>
          <a:p>
            <a:pPr algn="just">
              <a:buFont typeface="Wingdings" pitchFamily="2" charset="2"/>
              <a:buChar char="q"/>
            </a:pPr>
            <a:r>
              <a:rPr lang="ru-RU" sz="4300" b="1" dirty="0" smtClean="0">
                <a:solidFill>
                  <a:schemeClr val="bg1"/>
                </a:solidFill>
              </a:rPr>
              <a:t>недостаточные </a:t>
            </a:r>
            <a:r>
              <a:rPr lang="ru-RU" sz="4300" b="1" dirty="0">
                <a:solidFill>
                  <a:schemeClr val="bg1"/>
                </a:solidFill>
              </a:rPr>
              <a:t>объемы регионального геологического изучения недр </a:t>
            </a:r>
            <a:r>
              <a:rPr lang="ru-RU" sz="4300" dirty="0">
                <a:solidFill>
                  <a:schemeClr val="bg1"/>
                </a:solidFill>
              </a:rPr>
              <a:t>территории Российской Федерации и ее континентального </a:t>
            </a:r>
            <a:r>
              <a:rPr lang="ru-RU" sz="4300" dirty="0" smtClean="0">
                <a:solidFill>
                  <a:schemeClr val="bg1"/>
                </a:solidFill>
              </a:rPr>
              <a:t>шельфа;</a:t>
            </a:r>
            <a:endParaRPr lang="ru-RU" sz="4300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4300" b="1" dirty="0">
                <a:solidFill>
                  <a:schemeClr val="bg1"/>
                </a:solidFill>
              </a:rPr>
              <a:t>сокращение бюджетного финансирования </a:t>
            </a:r>
            <a:r>
              <a:rPr lang="ru-RU" sz="4300" dirty="0">
                <a:solidFill>
                  <a:schemeClr val="bg1"/>
                </a:solidFill>
              </a:rPr>
              <a:t>работ по геологическому изучению недр и прогнозированию месторождений полезных ископаемых, направленных на формирование </a:t>
            </a:r>
            <a:r>
              <a:rPr lang="ru-RU" sz="4300" dirty="0" smtClean="0">
                <a:solidFill>
                  <a:schemeClr val="bg1"/>
                </a:solidFill>
              </a:rPr>
              <a:t>«поискового задела», </a:t>
            </a:r>
            <a:r>
              <a:rPr lang="ru-RU" sz="4300" dirty="0">
                <a:solidFill>
                  <a:schemeClr val="bg1"/>
                </a:solidFill>
              </a:rPr>
              <a:t>при отсутствии возможности проведения региональных исследований за счет частных </a:t>
            </a:r>
            <a:r>
              <a:rPr lang="ru-RU" sz="4300" dirty="0" smtClean="0">
                <a:solidFill>
                  <a:schemeClr val="bg1"/>
                </a:solidFill>
              </a:rPr>
              <a:t>инвестиций.</a:t>
            </a:r>
            <a:endParaRPr lang="ru-RU" sz="4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693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Механизмы предоставления участков недр для геологического изучения в Российской Федерации"/>
          <p:cNvSpPr txBox="1"/>
          <p:nvPr/>
        </p:nvSpPr>
        <p:spPr>
          <a:xfrm>
            <a:off x="789168" y="1684764"/>
            <a:ext cx="22990389" cy="933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9" tIns="50799" rIns="50799" bIns="50799" anchor="ctr">
            <a:spAutoFit/>
          </a:bodyPr>
          <a:lstStyle>
            <a:lvl1pPr algn="l" defTabSz="4572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sz="5400" dirty="0" smtClean="0">
                <a:latin typeface="Helvetica Neue Medium"/>
              </a:rPr>
              <a:t>Стратегические направления развития: планы и вызовы</a:t>
            </a:r>
            <a:endParaRPr lang="ru-RU" sz="5400" dirty="0">
              <a:latin typeface="Helvetica Neue Medium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099636" y="-284691"/>
            <a:ext cx="184727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8" tIns="45718" rIns="91438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825482"/>
            <a:endParaRPr lang="ru-RU" sz="3100"/>
          </a:p>
        </p:txBody>
      </p:sp>
      <p:sp>
        <p:nvSpPr>
          <p:cNvPr id="8" name="Прямоугольник"/>
          <p:cNvSpPr/>
          <p:nvPr/>
        </p:nvSpPr>
        <p:spPr>
          <a:xfrm>
            <a:off x="0" y="0"/>
            <a:ext cx="24384000" cy="1127124"/>
          </a:xfrm>
          <a:prstGeom prst="rect">
            <a:avLst/>
          </a:prstGeom>
          <a:solidFill>
            <a:srgbClr val="F4920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Logo_full.png" descr="Logo_fu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75293" y="233390"/>
            <a:ext cx="4272181" cy="66034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645989" y="3175992"/>
            <a:ext cx="23276747" cy="978697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634986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69972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4958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39944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4930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09916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4902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79888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4874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5300" dirty="0">
                <a:solidFill>
                  <a:schemeClr val="bg1"/>
                </a:solidFill>
              </a:rPr>
              <a:t>Стратегия развития минерально-сырьевой базы Российской Федерации до 2035 года </a:t>
            </a:r>
            <a:br>
              <a:rPr lang="ru-RU" sz="5300" dirty="0">
                <a:solidFill>
                  <a:schemeClr val="bg1"/>
                </a:solidFill>
              </a:rPr>
            </a:br>
            <a:r>
              <a:rPr lang="ru-RU" sz="5300" dirty="0">
                <a:solidFill>
                  <a:schemeClr val="bg1"/>
                </a:solidFill>
              </a:rPr>
              <a:t>(утв. распоряжением Правительства РФ от 22.12.2018 № 2914-р):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4300" dirty="0" smtClean="0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4300" dirty="0" smtClean="0">
                <a:solidFill>
                  <a:schemeClr val="bg1"/>
                </a:solidFill>
              </a:rPr>
              <a:t>Приоритетными </a:t>
            </a:r>
            <a:r>
              <a:rPr lang="ru-RU" sz="4300" dirty="0">
                <a:solidFill>
                  <a:schemeClr val="bg1"/>
                </a:solidFill>
              </a:rPr>
              <a:t>направлениями региональных и тематических работ в период до 2035 года будут являться</a:t>
            </a:r>
            <a:r>
              <a:rPr lang="ru-RU" sz="4300" dirty="0" smtClean="0">
                <a:solidFill>
                  <a:schemeClr val="bg1"/>
                </a:solidFill>
              </a:rPr>
              <a:t>: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4300" dirty="0">
              <a:solidFill>
                <a:schemeClr val="bg1"/>
              </a:solidFill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4300" dirty="0">
                <a:solidFill>
                  <a:schemeClr val="bg1"/>
                </a:solidFill>
              </a:rPr>
              <a:t>мелко- и среднемасштабное геологическое изучение территории Российской Федерации и ее континентального шельфа, направленное на создание надежной, научно обоснованной информационно-картографической основы для раскрытия и развития минерально-сырьевого потенциала страны, в первую очередь в районах планируемого социально-экономического развития</a:t>
            </a:r>
            <a:r>
              <a:rPr lang="ru-RU" sz="4300" dirty="0" smtClean="0">
                <a:solidFill>
                  <a:schemeClr val="bg1"/>
                </a:solidFill>
              </a:rPr>
              <a:t>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4300" dirty="0">
              <a:solidFill>
                <a:schemeClr val="bg1"/>
              </a:solidFill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4300" dirty="0">
                <a:solidFill>
                  <a:schemeClr val="bg1"/>
                </a:solidFill>
              </a:rPr>
              <a:t>специализированное прогнозно-</a:t>
            </a:r>
            <a:r>
              <a:rPr lang="ru-RU" sz="4300" dirty="0" err="1">
                <a:solidFill>
                  <a:schemeClr val="bg1"/>
                </a:solidFill>
              </a:rPr>
              <a:t>минерагеническое</a:t>
            </a:r>
            <a:r>
              <a:rPr lang="ru-RU" sz="4300" dirty="0">
                <a:solidFill>
                  <a:schemeClr val="bg1"/>
                </a:solidFill>
              </a:rPr>
              <a:t>, геолого-геофизическое и геолого-геохимическое изучение приоритетных территорий для создания поискового задела наиболее востребованных видов полезных ископаемых</a:t>
            </a:r>
            <a:r>
              <a:rPr lang="ru-RU" sz="4300" dirty="0" smtClean="0">
                <a:solidFill>
                  <a:schemeClr val="bg1"/>
                </a:solidFill>
              </a:rPr>
              <a:t>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4300" dirty="0">
              <a:solidFill>
                <a:schemeClr val="bg1"/>
              </a:solidFill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4300" dirty="0">
                <a:solidFill>
                  <a:schemeClr val="bg1"/>
                </a:solidFill>
              </a:rPr>
              <a:t>морские прогнозно-</a:t>
            </a:r>
            <a:r>
              <a:rPr lang="ru-RU" sz="4300" dirty="0" err="1">
                <a:solidFill>
                  <a:schemeClr val="bg1"/>
                </a:solidFill>
              </a:rPr>
              <a:t>минерагенические</a:t>
            </a:r>
            <a:r>
              <a:rPr lang="ru-RU" sz="4300" dirty="0">
                <a:solidFill>
                  <a:schemeClr val="bg1"/>
                </a:solidFill>
              </a:rPr>
              <a:t>, геолого-геофизические и </a:t>
            </a:r>
            <a:r>
              <a:rPr lang="ru-RU" sz="4300" dirty="0" err="1">
                <a:solidFill>
                  <a:schemeClr val="bg1"/>
                </a:solidFill>
              </a:rPr>
              <a:t>геоэкологические</a:t>
            </a:r>
            <a:r>
              <a:rPr lang="ru-RU" sz="4300" dirty="0">
                <a:solidFill>
                  <a:schemeClr val="bg1"/>
                </a:solidFill>
              </a:rPr>
              <a:t> исследования</a:t>
            </a:r>
            <a:r>
              <a:rPr lang="ru-RU" sz="4300" dirty="0" smtClean="0">
                <a:solidFill>
                  <a:schemeClr val="bg1"/>
                </a:solidFill>
              </a:rPr>
              <a:t>;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4300" dirty="0">
              <a:solidFill>
                <a:schemeClr val="bg1"/>
              </a:solidFill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4300" dirty="0">
                <a:solidFill>
                  <a:schemeClr val="bg1"/>
                </a:solidFill>
              </a:rPr>
              <a:t>исследования, ориентированные на разработку новых прогнозно-поисковых комплексов для выявления объектов, не выходящих на поверхность, а также нетрадиционных для российской промышленности геолого-промышленных типов месторождений</a:t>
            </a:r>
            <a:r>
              <a:rPr lang="ru-RU" sz="4300" dirty="0" smtClean="0">
                <a:solidFill>
                  <a:schemeClr val="bg1"/>
                </a:solidFill>
              </a:rPr>
              <a:t>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4300" dirty="0">
              <a:solidFill>
                <a:schemeClr val="bg1"/>
              </a:solidFill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4300" dirty="0">
                <a:solidFill>
                  <a:schemeClr val="bg1"/>
                </a:solidFill>
              </a:rPr>
              <a:t>изучение и прогнозирование экзогенных и эндогенных опасных геологических процессов и явлений</a:t>
            </a:r>
            <a:r>
              <a:rPr lang="ru-RU" sz="4300" dirty="0" smtClean="0">
                <a:solidFill>
                  <a:schemeClr val="bg1"/>
                </a:solidFill>
              </a:rPr>
              <a:t>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4300" dirty="0">
              <a:solidFill>
                <a:schemeClr val="bg1"/>
              </a:solidFill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4300" dirty="0">
                <a:solidFill>
                  <a:schemeClr val="bg1"/>
                </a:solidFill>
              </a:rPr>
              <a:t>методическое и технологическое обеспечение региональных геологических исследований и поисковых работ</a:t>
            </a:r>
            <a:r>
              <a:rPr lang="ru-RU" sz="4300" dirty="0" smtClean="0">
                <a:solidFill>
                  <a:schemeClr val="bg1"/>
                </a:solidFill>
              </a:rPr>
              <a:t>.</a:t>
            </a:r>
            <a:endParaRPr lang="ru-RU" sz="4300" dirty="0">
              <a:solidFill>
                <a:schemeClr val="bg1"/>
              </a:solidFill>
            </a:endParaRPr>
          </a:p>
        </p:txBody>
      </p:sp>
      <p:sp>
        <p:nvSpPr>
          <p:cNvPr id="12" name="Утверждено"/>
          <p:cNvSpPr/>
          <p:nvPr/>
        </p:nvSpPr>
        <p:spPr>
          <a:xfrm>
            <a:off x="1378695" y="5393097"/>
            <a:ext cx="430101" cy="430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4836" y="0"/>
                  <a:pt x="0" y="4834"/>
                  <a:pt x="0" y="10799"/>
                </a:cubicBezTo>
                <a:cubicBezTo>
                  <a:pt x="0" y="16764"/>
                  <a:pt x="4836" y="21600"/>
                  <a:pt x="10801" y="21600"/>
                </a:cubicBezTo>
                <a:cubicBezTo>
                  <a:pt x="16766" y="21600"/>
                  <a:pt x="21600" y="16764"/>
                  <a:pt x="21600" y="10799"/>
                </a:cubicBezTo>
                <a:cubicBezTo>
                  <a:pt x="21600" y="4834"/>
                  <a:pt x="16766" y="0"/>
                  <a:pt x="10801" y="0"/>
                </a:cubicBezTo>
                <a:close/>
                <a:moveTo>
                  <a:pt x="16337" y="5557"/>
                </a:moveTo>
                <a:cubicBezTo>
                  <a:pt x="16555" y="5556"/>
                  <a:pt x="16774" y="5639"/>
                  <a:pt x="16939" y="5803"/>
                </a:cubicBezTo>
                <a:lnTo>
                  <a:pt x="17480" y="6344"/>
                </a:lnTo>
                <a:cubicBezTo>
                  <a:pt x="17810" y="6674"/>
                  <a:pt x="17809" y="7209"/>
                  <a:pt x="17485" y="7539"/>
                </a:cubicBezTo>
                <a:lnTo>
                  <a:pt x="7826" y="17269"/>
                </a:lnTo>
                <a:cubicBezTo>
                  <a:pt x="7497" y="17604"/>
                  <a:pt x="6955" y="17604"/>
                  <a:pt x="6625" y="17269"/>
                </a:cubicBezTo>
                <a:lnTo>
                  <a:pt x="3230" y="13872"/>
                </a:lnTo>
                <a:cubicBezTo>
                  <a:pt x="2900" y="13542"/>
                  <a:pt x="2900" y="13007"/>
                  <a:pt x="3230" y="12677"/>
                </a:cubicBezTo>
                <a:lnTo>
                  <a:pt x="3770" y="12136"/>
                </a:lnTo>
                <a:cubicBezTo>
                  <a:pt x="4100" y="11806"/>
                  <a:pt x="4635" y="11806"/>
                  <a:pt x="4965" y="12136"/>
                </a:cubicBezTo>
                <a:lnTo>
                  <a:pt x="7166" y="14336"/>
                </a:lnTo>
                <a:cubicBezTo>
                  <a:pt x="7198" y="14369"/>
                  <a:pt x="7253" y="14369"/>
                  <a:pt x="7286" y="14336"/>
                </a:cubicBezTo>
                <a:lnTo>
                  <a:pt x="15737" y="5809"/>
                </a:lnTo>
                <a:cubicBezTo>
                  <a:pt x="15902" y="5641"/>
                  <a:pt x="16120" y="5557"/>
                  <a:pt x="16337" y="5557"/>
                </a:cubicBezTo>
                <a:close/>
              </a:path>
            </a:pathLst>
          </a:custGeom>
          <a:solidFill>
            <a:schemeClr val="accent2">
              <a:hueOff val="89372"/>
              <a:lumOff val="-8823"/>
            </a:schemeClr>
          </a:solidFill>
          <a:ln w="12700">
            <a:miter lim="400000"/>
          </a:ln>
        </p:spPr>
        <p:txBody>
          <a:bodyPr lIns="50799" tIns="50799" rIns="50799" bIns="50799" anchor="ctr"/>
          <a:lstStyle/>
          <a:p>
            <a:pPr defTabSz="825408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Утверждено"/>
          <p:cNvSpPr/>
          <p:nvPr/>
        </p:nvSpPr>
        <p:spPr>
          <a:xfrm>
            <a:off x="1378695" y="7409467"/>
            <a:ext cx="430101" cy="430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4836" y="0"/>
                  <a:pt x="0" y="4834"/>
                  <a:pt x="0" y="10799"/>
                </a:cubicBezTo>
                <a:cubicBezTo>
                  <a:pt x="0" y="16764"/>
                  <a:pt x="4836" y="21600"/>
                  <a:pt x="10801" y="21600"/>
                </a:cubicBezTo>
                <a:cubicBezTo>
                  <a:pt x="16766" y="21600"/>
                  <a:pt x="21600" y="16764"/>
                  <a:pt x="21600" y="10799"/>
                </a:cubicBezTo>
                <a:cubicBezTo>
                  <a:pt x="21600" y="4834"/>
                  <a:pt x="16766" y="0"/>
                  <a:pt x="10801" y="0"/>
                </a:cubicBezTo>
                <a:close/>
                <a:moveTo>
                  <a:pt x="16337" y="5557"/>
                </a:moveTo>
                <a:cubicBezTo>
                  <a:pt x="16555" y="5556"/>
                  <a:pt x="16774" y="5639"/>
                  <a:pt x="16939" y="5803"/>
                </a:cubicBezTo>
                <a:lnTo>
                  <a:pt x="17480" y="6344"/>
                </a:lnTo>
                <a:cubicBezTo>
                  <a:pt x="17810" y="6674"/>
                  <a:pt x="17809" y="7209"/>
                  <a:pt x="17485" y="7539"/>
                </a:cubicBezTo>
                <a:lnTo>
                  <a:pt x="7826" y="17269"/>
                </a:lnTo>
                <a:cubicBezTo>
                  <a:pt x="7497" y="17604"/>
                  <a:pt x="6955" y="17604"/>
                  <a:pt x="6625" y="17269"/>
                </a:cubicBezTo>
                <a:lnTo>
                  <a:pt x="3230" y="13872"/>
                </a:lnTo>
                <a:cubicBezTo>
                  <a:pt x="2900" y="13542"/>
                  <a:pt x="2900" y="13007"/>
                  <a:pt x="3230" y="12677"/>
                </a:cubicBezTo>
                <a:lnTo>
                  <a:pt x="3770" y="12136"/>
                </a:lnTo>
                <a:cubicBezTo>
                  <a:pt x="4100" y="11806"/>
                  <a:pt x="4635" y="11806"/>
                  <a:pt x="4965" y="12136"/>
                </a:cubicBezTo>
                <a:lnTo>
                  <a:pt x="7166" y="14336"/>
                </a:lnTo>
                <a:cubicBezTo>
                  <a:pt x="7198" y="14369"/>
                  <a:pt x="7253" y="14369"/>
                  <a:pt x="7286" y="14336"/>
                </a:cubicBezTo>
                <a:lnTo>
                  <a:pt x="15737" y="5809"/>
                </a:lnTo>
                <a:cubicBezTo>
                  <a:pt x="15902" y="5641"/>
                  <a:pt x="16120" y="5557"/>
                  <a:pt x="16337" y="5557"/>
                </a:cubicBezTo>
                <a:close/>
              </a:path>
            </a:pathLst>
          </a:custGeom>
          <a:solidFill>
            <a:schemeClr val="accent2">
              <a:hueOff val="89372"/>
              <a:lumOff val="-8823"/>
            </a:schemeClr>
          </a:solidFill>
          <a:ln w="12700">
            <a:miter lim="400000"/>
          </a:ln>
        </p:spPr>
        <p:txBody>
          <a:bodyPr lIns="50799" tIns="50799" rIns="50799" bIns="50799" anchor="ctr"/>
          <a:lstStyle/>
          <a:p>
            <a:pPr defTabSz="825408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Утверждено"/>
          <p:cNvSpPr/>
          <p:nvPr/>
        </p:nvSpPr>
        <p:spPr>
          <a:xfrm>
            <a:off x="1316044" y="9021390"/>
            <a:ext cx="430101" cy="430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4836" y="0"/>
                  <a:pt x="0" y="4834"/>
                  <a:pt x="0" y="10799"/>
                </a:cubicBezTo>
                <a:cubicBezTo>
                  <a:pt x="0" y="16764"/>
                  <a:pt x="4836" y="21600"/>
                  <a:pt x="10801" y="21600"/>
                </a:cubicBezTo>
                <a:cubicBezTo>
                  <a:pt x="16766" y="21600"/>
                  <a:pt x="21600" y="16764"/>
                  <a:pt x="21600" y="10799"/>
                </a:cubicBezTo>
                <a:cubicBezTo>
                  <a:pt x="21600" y="4834"/>
                  <a:pt x="16766" y="0"/>
                  <a:pt x="10801" y="0"/>
                </a:cubicBezTo>
                <a:close/>
                <a:moveTo>
                  <a:pt x="16337" y="5557"/>
                </a:moveTo>
                <a:cubicBezTo>
                  <a:pt x="16555" y="5556"/>
                  <a:pt x="16774" y="5639"/>
                  <a:pt x="16939" y="5803"/>
                </a:cubicBezTo>
                <a:lnTo>
                  <a:pt x="17480" y="6344"/>
                </a:lnTo>
                <a:cubicBezTo>
                  <a:pt x="17810" y="6674"/>
                  <a:pt x="17809" y="7209"/>
                  <a:pt x="17485" y="7539"/>
                </a:cubicBezTo>
                <a:lnTo>
                  <a:pt x="7826" y="17269"/>
                </a:lnTo>
                <a:cubicBezTo>
                  <a:pt x="7497" y="17604"/>
                  <a:pt x="6955" y="17604"/>
                  <a:pt x="6625" y="17269"/>
                </a:cubicBezTo>
                <a:lnTo>
                  <a:pt x="3230" y="13872"/>
                </a:lnTo>
                <a:cubicBezTo>
                  <a:pt x="2900" y="13542"/>
                  <a:pt x="2900" y="13007"/>
                  <a:pt x="3230" y="12677"/>
                </a:cubicBezTo>
                <a:lnTo>
                  <a:pt x="3770" y="12136"/>
                </a:lnTo>
                <a:cubicBezTo>
                  <a:pt x="4100" y="11806"/>
                  <a:pt x="4635" y="11806"/>
                  <a:pt x="4965" y="12136"/>
                </a:cubicBezTo>
                <a:lnTo>
                  <a:pt x="7166" y="14336"/>
                </a:lnTo>
                <a:cubicBezTo>
                  <a:pt x="7198" y="14369"/>
                  <a:pt x="7253" y="14369"/>
                  <a:pt x="7286" y="14336"/>
                </a:cubicBezTo>
                <a:lnTo>
                  <a:pt x="15737" y="5809"/>
                </a:lnTo>
                <a:cubicBezTo>
                  <a:pt x="15902" y="5641"/>
                  <a:pt x="16120" y="5557"/>
                  <a:pt x="16337" y="5557"/>
                </a:cubicBezTo>
                <a:close/>
              </a:path>
            </a:pathLst>
          </a:custGeom>
          <a:solidFill>
            <a:schemeClr val="accent2">
              <a:hueOff val="89372"/>
              <a:lumOff val="-8823"/>
            </a:schemeClr>
          </a:solidFill>
          <a:ln w="12700">
            <a:miter lim="400000"/>
          </a:ln>
        </p:spPr>
        <p:txBody>
          <a:bodyPr lIns="50799" tIns="50799" rIns="50799" bIns="50799" anchor="ctr"/>
          <a:lstStyle/>
          <a:p>
            <a:pPr defTabSz="825408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Утверждено"/>
          <p:cNvSpPr/>
          <p:nvPr/>
        </p:nvSpPr>
        <p:spPr>
          <a:xfrm>
            <a:off x="1316043" y="9847867"/>
            <a:ext cx="430101" cy="430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4836" y="0"/>
                  <a:pt x="0" y="4834"/>
                  <a:pt x="0" y="10799"/>
                </a:cubicBezTo>
                <a:cubicBezTo>
                  <a:pt x="0" y="16764"/>
                  <a:pt x="4836" y="21600"/>
                  <a:pt x="10801" y="21600"/>
                </a:cubicBezTo>
                <a:cubicBezTo>
                  <a:pt x="16766" y="21600"/>
                  <a:pt x="21600" y="16764"/>
                  <a:pt x="21600" y="10799"/>
                </a:cubicBezTo>
                <a:cubicBezTo>
                  <a:pt x="21600" y="4834"/>
                  <a:pt x="16766" y="0"/>
                  <a:pt x="10801" y="0"/>
                </a:cubicBezTo>
                <a:close/>
                <a:moveTo>
                  <a:pt x="16337" y="5557"/>
                </a:moveTo>
                <a:cubicBezTo>
                  <a:pt x="16555" y="5556"/>
                  <a:pt x="16774" y="5639"/>
                  <a:pt x="16939" y="5803"/>
                </a:cubicBezTo>
                <a:lnTo>
                  <a:pt x="17480" y="6344"/>
                </a:lnTo>
                <a:cubicBezTo>
                  <a:pt x="17810" y="6674"/>
                  <a:pt x="17809" y="7209"/>
                  <a:pt x="17485" y="7539"/>
                </a:cubicBezTo>
                <a:lnTo>
                  <a:pt x="7826" y="17269"/>
                </a:lnTo>
                <a:cubicBezTo>
                  <a:pt x="7497" y="17604"/>
                  <a:pt x="6955" y="17604"/>
                  <a:pt x="6625" y="17269"/>
                </a:cubicBezTo>
                <a:lnTo>
                  <a:pt x="3230" y="13872"/>
                </a:lnTo>
                <a:cubicBezTo>
                  <a:pt x="2900" y="13542"/>
                  <a:pt x="2900" y="13007"/>
                  <a:pt x="3230" y="12677"/>
                </a:cubicBezTo>
                <a:lnTo>
                  <a:pt x="3770" y="12136"/>
                </a:lnTo>
                <a:cubicBezTo>
                  <a:pt x="4100" y="11806"/>
                  <a:pt x="4635" y="11806"/>
                  <a:pt x="4965" y="12136"/>
                </a:cubicBezTo>
                <a:lnTo>
                  <a:pt x="7166" y="14336"/>
                </a:lnTo>
                <a:cubicBezTo>
                  <a:pt x="7198" y="14369"/>
                  <a:pt x="7253" y="14369"/>
                  <a:pt x="7286" y="14336"/>
                </a:cubicBezTo>
                <a:lnTo>
                  <a:pt x="15737" y="5809"/>
                </a:lnTo>
                <a:cubicBezTo>
                  <a:pt x="15902" y="5641"/>
                  <a:pt x="16120" y="5557"/>
                  <a:pt x="16337" y="5557"/>
                </a:cubicBezTo>
                <a:close/>
              </a:path>
            </a:pathLst>
          </a:custGeom>
          <a:solidFill>
            <a:schemeClr val="accent2">
              <a:hueOff val="89372"/>
              <a:lumOff val="-8823"/>
            </a:schemeClr>
          </a:solidFill>
          <a:ln w="12700">
            <a:miter lim="400000"/>
          </a:ln>
        </p:spPr>
        <p:txBody>
          <a:bodyPr lIns="50799" tIns="50799" rIns="50799" bIns="50799" anchor="ctr"/>
          <a:lstStyle/>
          <a:p>
            <a:pPr defTabSz="825408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Утверждено"/>
          <p:cNvSpPr/>
          <p:nvPr/>
        </p:nvSpPr>
        <p:spPr>
          <a:xfrm>
            <a:off x="1316042" y="11430483"/>
            <a:ext cx="430101" cy="430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4836" y="0"/>
                  <a:pt x="0" y="4834"/>
                  <a:pt x="0" y="10799"/>
                </a:cubicBezTo>
                <a:cubicBezTo>
                  <a:pt x="0" y="16764"/>
                  <a:pt x="4836" y="21600"/>
                  <a:pt x="10801" y="21600"/>
                </a:cubicBezTo>
                <a:cubicBezTo>
                  <a:pt x="16766" y="21600"/>
                  <a:pt x="21600" y="16764"/>
                  <a:pt x="21600" y="10799"/>
                </a:cubicBezTo>
                <a:cubicBezTo>
                  <a:pt x="21600" y="4834"/>
                  <a:pt x="16766" y="0"/>
                  <a:pt x="10801" y="0"/>
                </a:cubicBezTo>
                <a:close/>
                <a:moveTo>
                  <a:pt x="16337" y="5557"/>
                </a:moveTo>
                <a:cubicBezTo>
                  <a:pt x="16555" y="5556"/>
                  <a:pt x="16774" y="5639"/>
                  <a:pt x="16939" y="5803"/>
                </a:cubicBezTo>
                <a:lnTo>
                  <a:pt x="17480" y="6344"/>
                </a:lnTo>
                <a:cubicBezTo>
                  <a:pt x="17810" y="6674"/>
                  <a:pt x="17809" y="7209"/>
                  <a:pt x="17485" y="7539"/>
                </a:cubicBezTo>
                <a:lnTo>
                  <a:pt x="7826" y="17269"/>
                </a:lnTo>
                <a:cubicBezTo>
                  <a:pt x="7497" y="17604"/>
                  <a:pt x="6955" y="17604"/>
                  <a:pt x="6625" y="17269"/>
                </a:cubicBezTo>
                <a:lnTo>
                  <a:pt x="3230" y="13872"/>
                </a:lnTo>
                <a:cubicBezTo>
                  <a:pt x="2900" y="13542"/>
                  <a:pt x="2900" y="13007"/>
                  <a:pt x="3230" y="12677"/>
                </a:cubicBezTo>
                <a:lnTo>
                  <a:pt x="3770" y="12136"/>
                </a:lnTo>
                <a:cubicBezTo>
                  <a:pt x="4100" y="11806"/>
                  <a:pt x="4635" y="11806"/>
                  <a:pt x="4965" y="12136"/>
                </a:cubicBezTo>
                <a:lnTo>
                  <a:pt x="7166" y="14336"/>
                </a:lnTo>
                <a:cubicBezTo>
                  <a:pt x="7198" y="14369"/>
                  <a:pt x="7253" y="14369"/>
                  <a:pt x="7286" y="14336"/>
                </a:cubicBezTo>
                <a:lnTo>
                  <a:pt x="15737" y="5809"/>
                </a:lnTo>
                <a:cubicBezTo>
                  <a:pt x="15902" y="5641"/>
                  <a:pt x="16120" y="5557"/>
                  <a:pt x="16337" y="5557"/>
                </a:cubicBezTo>
                <a:close/>
              </a:path>
            </a:pathLst>
          </a:custGeom>
          <a:solidFill>
            <a:schemeClr val="accent2">
              <a:hueOff val="89372"/>
              <a:lumOff val="-8823"/>
            </a:schemeClr>
          </a:solidFill>
          <a:ln w="12700">
            <a:miter lim="400000"/>
          </a:ln>
        </p:spPr>
        <p:txBody>
          <a:bodyPr lIns="50799" tIns="50799" rIns="50799" bIns="50799" anchor="ctr"/>
          <a:lstStyle/>
          <a:p>
            <a:pPr defTabSz="825408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Утверждено"/>
          <p:cNvSpPr/>
          <p:nvPr/>
        </p:nvSpPr>
        <p:spPr>
          <a:xfrm>
            <a:off x="1316041" y="12239373"/>
            <a:ext cx="430101" cy="430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4836" y="0"/>
                  <a:pt x="0" y="4834"/>
                  <a:pt x="0" y="10799"/>
                </a:cubicBezTo>
                <a:cubicBezTo>
                  <a:pt x="0" y="16764"/>
                  <a:pt x="4836" y="21600"/>
                  <a:pt x="10801" y="21600"/>
                </a:cubicBezTo>
                <a:cubicBezTo>
                  <a:pt x="16766" y="21600"/>
                  <a:pt x="21600" y="16764"/>
                  <a:pt x="21600" y="10799"/>
                </a:cubicBezTo>
                <a:cubicBezTo>
                  <a:pt x="21600" y="4834"/>
                  <a:pt x="16766" y="0"/>
                  <a:pt x="10801" y="0"/>
                </a:cubicBezTo>
                <a:close/>
                <a:moveTo>
                  <a:pt x="16337" y="5557"/>
                </a:moveTo>
                <a:cubicBezTo>
                  <a:pt x="16555" y="5556"/>
                  <a:pt x="16774" y="5639"/>
                  <a:pt x="16939" y="5803"/>
                </a:cubicBezTo>
                <a:lnTo>
                  <a:pt x="17480" y="6344"/>
                </a:lnTo>
                <a:cubicBezTo>
                  <a:pt x="17810" y="6674"/>
                  <a:pt x="17809" y="7209"/>
                  <a:pt x="17485" y="7539"/>
                </a:cubicBezTo>
                <a:lnTo>
                  <a:pt x="7826" y="17269"/>
                </a:lnTo>
                <a:cubicBezTo>
                  <a:pt x="7497" y="17604"/>
                  <a:pt x="6955" y="17604"/>
                  <a:pt x="6625" y="17269"/>
                </a:cubicBezTo>
                <a:lnTo>
                  <a:pt x="3230" y="13872"/>
                </a:lnTo>
                <a:cubicBezTo>
                  <a:pt x="2900" y="13542"/>
                  <a:pt x="2900" y="13007"/>
                  <a:pt x="3230" y="12677"/>
                </a:cubicBezTo>
                <a:lnTo>
                  <a:pt x="3770" y="12136"/>
                </a:lnTo>
                <a:cubicBezTo>
                  <a:pt x="4100" y="11806"/>
                  <a:pt x="4635" y="11806"/>
                  <a:pt x="4965" y="12136"/>
                </a:cubicBezTo>
                <a:lnTo>
                  <a:pt x="7166" y="14336"/>
                </a:lnTo>
                <a:cubicBezTo>
                  <a:pt x="7198" y="14369"/>
                  <a:pt x="7253" y="14369"/>
                  <a:pt x="7286" y="14336"/>
                </a:cubicBezTo>
                <a:lnTo>
                  <a:pt x="15737" y="5809"/>
                </a:lnTo>
                <a:cubicBezTo>
                  <a:pt x="15902" y="5641"/>
                  <a:pt x="16120" y="5557"/>
                  <a:pt x="16337" y="5557"/>
                </a:cubicBezTo>
                <a:close/>
              </a:path>
            </a:pathLst>
          </a:custGeom>
          <a:solidFill>
            <a:schemeClr val="accent2">
              <a:hueOff val="89372"/>
              <a:lumOff val="-8823"/>
            </a:schemeClr>
          </a:solidFill>
          <a:ln w="12700">
            <a:miter lim="400000"/>
          </a:ln>
        </p:spPr>
        <p:txBody>
          <a:bodyPr lIns="50799" tIns="50799" rIns="50799" bIns="50799" anchor="ctr"/>
          <a:lstStyle/>
          <a:p>
            <a:pPr defTabSz="825408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7930412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Механизмы предоставления участков недр для геологического изучения в Российской Федерации"/>
          <p:cNvSpPr txBox="1"/>
          <p:nvPr/>
        </p:nvSpPr>
        <p:spPr>
          <a:xfrm>
            <a:off x="789168" y="1684764"/>
            <a:ext cx="22990389" cy="933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9" tIns="50799" rIns="50799" bIns="50799" anchor="ctr">
            <a:spAutoFit/>
          </a:bodyPr>
          <a:lstStyle>
            <a:lvl1pPr algn="l" defTabSz="4572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sz="5400" dirty="0" smtClean="0">
                <a:latin typeface="Helvetica Neue Medium"/>
              </a:rPr>
              <a:t>Новеллы в законодательстве о недрах</a:t>
            </a:r>
            <a:endParaRPr lang="ru-RU" sz="5400" dirty="0">
              <a:latin typeface="Helvetica Neue Medium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099636" y="-284691"/>
            <a:ext cx="184727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8" tIns="45718" rIns="91438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825482"/>
            <a:endParaRPr lang="ru-RU" sz="3100"/>
          </a:p>
        </p:txBody>
      </p:sp>
      <p:sp>
        <p:nvSpPr>
          <p:cNvPr id="8" name="Прямоугольник"/>
          <p:cNvSpPr/>
          <p:nvPr/>
        </p:nvSpPr>
        <p:spPr>
          <a:xfrm>
            <a:off x="0" y="0"/>
            <a:ext cx="24384000" cy="1127124"/>
          </a:xfrm>
          <a:prstGeom prst="rect">
            <a:avLst/>
          </a:prstGeom>
          <a:solidFill>
            <a:srgbClr val="F4920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Logo_full.png" descr="Logo_fu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75293" y="233390"/>
            <a:ext cx="4272181" cy="66034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645989" y="2912217"/>
            <a:ext cx="23276747" cy="951045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634986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69972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4958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39944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4930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09916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4902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79888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4874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just">
              <a:spcBef>
                <a:spcPts val="3000"/>
              </a:spcBef>
              <a:buNone/>
            </a:pPr>
            <a:r>
              <a:rPr lang="ru-RU" sz="13200" dirty="0" smtClean="0">
                <a:solidFill>
                  <a:schemeClr val="bg1"/>
                </a:solidFill>
              </a:rPr>
              <a:t>Поправки </a:t>
            </a:r>
            <a:r>
              <a:rPr lang="ru-RU" sz="13200" dirty="0">
                <a:solidFill>
                  <a:schemeClr val="bg1"/>
                </a:solidFill>
              </a:rPr>
              <a:t>в Закон Российской Федерации «О недрах» </a:t>
            </a:r>
            <a:r>
              <a:rPr lang="ru-RU" sz="13200" dirty="0" smtClean="0">
                <a:solidFill>
                  <a:schemeClr val="bg1"/>
                </a:solidFill>
              </a:rPr>
              <a:t>вводимые законопроектом </a:t>
            </a:r>
            <a:r>
              <a:rPr lang="ru-RU" sz="13200" b="1" dirty="0">
                <a:solidFill>
                  <a:schemeClr val="bg1"/>
                </a:solidFill>
              </a:rPr>
              <a:t>№ 288750-7 </a:t>
            </a:r>
            <a:r>
              <a:rPr lang="ru-RU" sz="13200" b="1" dirty="0" smtClean="0">
                <a:solidFill>
                  <a:schemeClr val="bg1"/>
                </a:solidFill>
              </a:rPr>
              <a:t/>
            </a:r>
            <a:br>
              <a:rPr lang="ru-RU" sz="13200" b="1" dirty="0" smtClean="0">
                <a:solidFill>
                  <a:schemeClr val="bg1"/>
                </a:solidFill>
              </a:rPr>
            </a:br>
            <a:r>
              <a:rPr lang="ru-RU" sz="13200" b="1" dirty="0" smtClean="0">
                <a:solidFill>
                  <a:schemeClr val="bg1"/>
                </a:solidFill>
              </a:rPr>
              <a:t>(вступит в силу с </a:t>
            </a:r>
            <a:r>
              <a:rPr lang="ru-RU" sz="13200" b="1" dirty="0">
                <a:solidFill>
                  <a:schemeClr val="bg1"/>
                </a:solidFill>
              </a:rPr>
              <a:t>01.01.2022):</a:t>
            </a:r>
          </a:p>
          <a:p>
            <a:pPr marL="994986" lvl="1" algn="just">
              <a:spcBef>
                <a:spcPts val="3000"/>
              </a:spcBef>
            </a:pPr>
            <a:r>
              <a:rPr lang="ru-RU" sz="13200" dirty="0" smtClean="0">
                <a:solidFill>
                  <a:schemeClr val="bg1"/>
                </a:solidFill>
              </a:rPr>
              <a:t>Поправка в </a:t>
            </a:r>
            <a:r>
              <a:rPr lang="ru-RU" sz="13200" b="1" dirty="0" smtClean="0">
                <a:solidFill>
                  <a:schemeClr val="bg1"/>
                </a:solidFill>
              </a:rPr>
              <a:t>ст. 11 </a:t>
            </a:r>
            <a:r>
              <a:rPr lang="ru-RU" sz="13200" dirty="0" smtClean="0">
                <a:solidFill>
                  <a:schemeClr val="bg1"/>
                </a:solidFill>
              </a:rPr>
              <a:t>Закона Российской Федерации «О недрах»:</a:t>
            </a:r>
          </a:p>
          <a:p>
            <a:pPr marL="360000" algn="just">
              <a:spcBef>
                <a:spcPts val="3000"/>
              </a:spcBef>
            </a:pPr>
            <a:r>
              <a:rPr lang="ru-RU" sz="13200" dirty="0" smtClean="0">
                <a:solidFill>
                  <a:schemeClr val="bg1"/>
                </a:solidFill>
              </a:rPr>
              <a:t>«</a:t>
            </a:r>
            <a:r>
              <a:rPr lang="ru-RU" sz="13200" b="1" dirty="0" smtClean="0">
                <a:solidFill>
                  <a:schemeClr val="bg1"/>
                </a:solidFill>
              </a:rPr>
              <a:t>Не </a:t>
            </a:r>
            <a:r>
              <a:rPr lang="ru-RU" sz="13200" b="1" dirty="0">
                <a:solidFill>
                  <a:schemeClr val="bg1"/>
                </a:solidFill>
              </a:rPr>
              <a:t>требуется получение лицензии </a:t>
            </a:r>
            <a:r>
              <a:rPr lang="ru-RU" sz="13200" dirty="0">
                <a:solidFill>
                  <a:schemeClr val="bg1"/>
                </a:solidFill>
              </a:rPr>
              <a:t>на пользование недрами для осуществления </a:t>
            </a:r>
            <a:r>
              <a:rPr lang="ru-RU" sz="13200" dirty="0" smtClean="0">
                <a:solidFill>
                  <a:schemeClr val="bg1"/>
                </a:solidFill>
              </a:rPr>
              <a:t>регионального геологического изучения недр </a:t>
            </a:r>
            <a:r>
              <a:rPr lang="ru-RU" sz="13200" dirty="0">
                <a:solidFill>
                  <a:schemeClr val="bg1"/>
                </a:solidFill>
              </a:rPr>
              <a:t>государственными (бюджетными или автономными) учреждениями, находящимися в ведении федерального органа управления государственным фондом недр или его территориального органа, на основании государственного </a:t>
            </a:r>
            <a:r>
              <a:rPr lang="ru-RU" sz="13200" dirty="0" smtClean="0">
                <a:solidFill>
                  <a:schemeClr val="bg1"/>
                </a:solidFill>
              </a:rPr>
              <a:t>задания».</a:t>
            </a:r>
            <a:endParaRPr lang="ru-RU" sz="13200" dirty="0">
              <a:solidFill>
                <a:schemeClr val="bg1"/>
              </a:solidFill>
            </a:endParaRPr>
          </a:p>
          <a:p>
            <a:pPr marL="994986" lvl="1" algn="just">
              <a:spcBef>
                <a:spcPts val="3000"/>
              </a:spcBef>
            </a:pPr>
            <a:r>
              <a:rPr lang="ru-RU" sz="13200" dirty="0" smtClean="0">
                <a:solidFill>
                  <a:schemeClr val="bg1"/>
                </a:solidFill>
              </a:rPr>
              <a:t>Извлечение из </a:t>
            </a:r>
            <a:r>
              <a:rPr lang="ru-RU" sz="13200" b="1" dirty="0" smtClean="0">
                <a:solidFill>
                  <a:schemeClr val="bg1"/>
                </a:solidFill>
              </a:rPr>
              <a:t>ст. 10.1 </a:t>
            </a:r>
            <a:r>
              <a:rPr lang="ru-RU" sz="13200" dirty="0">
                <a:solidFill>
                  <a:schemeClr val="bg1"/>
                </a:solidFill>
              </a:rPr>
              <a:t>Закона Российской Федерации «О недрах»:</a:t>
            </a:r>
          </a:p>
          <a:p>
            <a:pPr marL="360000" algn="just">
              <a:spcBef>
                <a:spcPts val="3000"/>
              </a:spcBef>
            </a:pPr>
            <a:r>
              <a:rPr lang="ru-RU" sz="13200" dirty="0" smtClean="0">
                <a:solidFill>
                  <a:schemeClr val="bg1"/>
                </a:solidFill>
              </a:rPr>
              <a:t>«4</a:t>
            </a:r>
            <a:r>
              <a:rPr lang="ru-RU" sz="13200" dirty="0">
                <a:solidFill>
                  <a:schemeClr val="bg1"/>
                </a:solidFill>
              </a:rPr>
              <a:t>) решение комиссии, которая создается федеральным органом управления государственным фондом недр или его территориальным органом и в состав которой включаются также представители органа исполнительной власти соответствующего субъекта Российской Федерации для рассмотрения заявок о предоставлении права пользования участками недр:</a:t>
            </a:r>
          </a:p>
          <a:p>
            <a:pPr marL="360000" algn="just">
              <a:spcBef>
                <a:spcPts val="3000"/>
              </a:spcBef>
            </a:pPr>
            <a:r>
              <a:rPr lang="ru-RU" sz="13200" dirty="0">
                <a:solidFill>
                  <a:schemeClr val="bg1"/>
                </a:solidFill>
              </a:rPr>
              <a:t>для геологического изучения недр, </a:t>
            </a:r>
            <a:r>
              <a:rPr lang="ru-RU" sz="13200" b="1" dirty="0">
                <a:solidFill>
                  <a:schemeClr val="bg1"/>
                </a:solidFill>
              </a:rPr>
              <a:t>включающего поиски и оценку месторождений </a:t>
            </a:r>
            <a:r>
              <a:rPr lang="ru-RU" sz="13200" dirty="0">
                <a:solidFill>
                  <a:schemeClr val="bg1"/>
                </a:solidFill>
              </a:rPr>
              <a:t>полезных ископаемых, на участке недр, </a:t>
            </a:r>
            <a:r>
              <a:rPr lang="ru-RU" sz="13200" b="1" dirty="0">
                <a:solidFill>
                  <a:srgbClr val="F67F08"/>
                </a:solidFill>
              </a:rPr>
              <a:t>включенном в перечень </a:t>
            </a:r>
            <a:r>
              <a:rPr lang="ru-RU" sz="13200" dirty="0">
                <a:solidFill>
                  <a:schemeClr val="bg1"/>
                </a:solidFill>
              </a:rPr>
              <a:t>участков недр для геологического изучения недр, за исключением недр на участках недр федерального значения и участках недр местного значения;</a:t>
            </a:r>
          </a:p>
          <a:p>
            <a:pPr marL="360000" algn="just">
              <a:spcBef>
                <a:spcPts val="3000"/>
              </a:spcBef>
            </a:pPr>
            <a:r>
              <a:rPr lang="ru-RU" sz="13200" dirty="0">
                <a:solidFill>
                  <a:schemeClr val="bg1"/>
                </a:solidFill>
              </a:rPr>
              <a:t>для геологического изучения недр, </a:t>
            </a:r>
            <a:r>
              <a:rPr lang="ru-RU" sz="13200" b="1" dirty="0">
                <a:solidFill>
                  <a:schemeClr val="bg1"/>
                </a:solidFill>
              </a:rPr>
              <a:t>включающего поиски и оценку месторождений полезных </a:t>
            </a:r>
            <a:r>
              <a:rPr lang="ru-RU" sz="13200" dirty="0">
                <a:solidFill>
                  <a:schemeClr val="bg1"/>
                </a:solidFill>
              </a:rPr>
              <a:t>ископаемых, на участке недр, </a:t>
            </a:r>
            <a:r>
              <a:rPr lang="ru-RU" sz="13200" b="1" dirty="0">
                <a:solidFill>
                  <a:srgbClr val="F67F08"/>
                </a:solidFill>
              </a:rPr>
              <a:t>не включенном в перечень</a:t>
            </a:r>
            <a:r>
              <a:rPr lang="ru-RU" sz="13200" dirty="0">
                <a:solidFill>
                  <a:srgbClr val="F67F08"/>
                </a:solidFill>
              </a:rPr>
              <a:t> </a:t>
            </a:r>
            <a:r>
              <a:rPr lang="ru-RU" sz="13200" dirty="0">
                <a:solidFill>
                  <a:schemeClr val="bg1"/>
                </a:solidFill>
              </a:rPr>
              <a:t>участков недр для геологического изучения недр, за исключением недр на участках недр федерального значения и участках недр местного значения</a:t>
            </a:r>
            <a:r>
              <a:rPr lang="ru-RU" sz="13200" dirty="0" smtClean="0">
                <a:solidFill>
                  <a:schemeClr val="bg1"/>
                </a:solidFill>
              </a:rPr>
              <a:t>;».</a:t>
            </a:r>
            <a:endParaRPr lang="ru-RU" sz="13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Закругленный прямоугольник"/>
          <p:cNvSpPr/>
          <p:nvPr/>
        </p:nvSpPr>
        <p:spPr>
          <a:xfrm>
            <a:off x="867484" y="3984643"/>
            <a:ext cx="491695" cy="491695"/>
          </a:xfrm>
          <a:prstGeom prst="roundRect">
            <a:avLst>
              <a:gd name="adj" fmla="val 15000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solidFill>
                <a:srgbClr val="000000"/>
              </a:solidFill>
              <a:sym typeface="Helvetica Neue Medium"/>
            </a:endParaRPr>
          </a:p>
        </p:txBody>
      </p:sp>
      <p:sp>
        <p:nvSpPr>
          <p:cNvPr id="14" name="Утверждено"/>
          <p:cNvSpPr/>
          <p:nvPr/>
        </p:nvSpPr>
        <p:spPr>
          <a:xfrm>
            <a:off x="1163645" y="4302851"/>
            <a:ext cx="430101" cy="430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4836" y="0"/>
                  <a:pt x="0" y="4834"/>
                  <a:pt x="0" y="10799"/>
                </a:cubicBezTo>
                <a:cubicBezTo>
                  <a:pt x="0" y="16764"/>
                  <a:pt x="4836" y="21600"/>
                  <a:pt x="10801" y="21600"/>
                </a:cubicBezTo>
                <a:cubicBezTo>
                  <a:pt x="16766" y="21600"/>
                  <a:pt x="21600" y="16764"/>
                  <a:pt x="21600" y="10799"/>
                </a:cubicBezTo>
                <a:cubicBezTo>
                  <a:pt x="21600" y="4834"/>
                  <a:pt x="16766" y="0"/>
                  <a:pt x="10801" y="0"/>
                </a:cubicBezTo>
                <a:close/>
                <a:moveTo>
                  <a:pt x="16337" y="5557"/>
                </a:moveTo>
                <a:cubicBezTo>
                  <a:pt x="16555" y="5556"/>
                  <a:pt x="16774" y="5639"/>
                  <a:pt x="16939" y="5803"/>
                </a:cubicBezTo>
                <a:lnTo>
                  <a:pt x="17480" y="6344"/>
                </a:lnTo>
                <a:cubicBezTo>
                  <a:pt x="17810" y="6674"/>
                  <a:pt x="17809" y="7209"/>
                  <a:pt x="17485" y="7539"/>
                </a:cubicBezTo>
                <a:lnTo>
                  <a:pt x="7826" y="17269"/>
                </a:lnTo>
                <a:cubicBezTo>
                  <a:pt x="7497" y="17604"/>
                  <a:pt x="6955" y="17604"/>
                  <a:pt x="6625" y="17269"/>
                </a:cubicBezTo>
                <a:lnTo>
                  <a:pt x="3230" y="13872"/>
                </a:lnTo>
                <a:cubicBezTo>
                  <a:pt x="2900" y="13542"/>
                  <a:pt x="2900" y="13007"/>
                  <a:pt x="3230" y="12677"/>
                </a:cubicBezTo>
                <a:lnTo>
                  <a:pt x="3770" y="12136"/>
                </a:lnTo>
                <a:cubicBezTo>
                  <a:pt x="4100" y="11806"/>
                  <a:pt x="4635" y="11806"/>
                  <a:pt x="4965" y="12136"/>
                </a:cubicBezTo>
                <a:lnTo>
                  <a:pt x="7166" y="14336"/>
                </a:lnTo>
                <a:cubicBezTo>
                  <a:pt x="7198" y="14369"/>
                  <a:pt x="7253" y="14369"/>
                  <a:pt x="7286" y="14336"/>
                </a:cubicBezTo>
                <a:lnTo>
                  <a:pt x="15737" y="5809"/>
                </a:lnTo>
                <a:cubicBezTo>
                  <a:pt x="15902" y="5641"/>
                  <a:pt x="16120" y="5557"/>
                  <a:pt x="16337" y="5557"/>
                </a:cubicBezTo>
                <a:close/>
              </a:path>
            </a:pathLst>
          </a:custGeom>
          <a:solidFill>
            <a:schemeClr val="accent2">
              <a:hueOff val="89372"/>
              <a:lumOff val="-8823"/>
            </a:schemeClr>
          </a:solidFill>
          <a:ln w="12700">
            <a:miter lim="400000"/>
          </a:ln>
        </p:spPr>
        <p:txBody>
          <a:bodyPr lIns="50799" tIns="50799" rIns="50799" bIns="50799" anchor="ctr"/>
          <a:lstStyle/>
          <a:p>
            <a:pPr defTabSz="825408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Закругленный прямоугольник"/>
          <p:cNvSpPr/>
          <p:nvPr/>
        </p:nvSpPr>
        <p:spPr>
          <a:xfrm>
            <a:off x="887000" y="6824149"/>
            <a:ext cx="491695" cy="491695"/>
          </a:xfrm>
          <a:prstGeom prst="roundRect">
            <a:avLst>
              <a:gd name="adj" fmla="val 15000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solidFill>
                <a:srgbClr val="000000"/>
              </a:solidFill>
              <a:sym typeface="Helvetica Neue Medium"/>
            </a:endParaRPr>
          </a:p>
        </p:txBody>
      </p:sp>
      <p:sp>
        <p:nvSpPr>
          <p:cNvPr id="16" name="Утверждено"/>
          <p:cNvSpPr/>
          <p:nvPr/>
        </p:nvSpPr>
        <p:spPr>
          <a:xfrm>
            <a:off x="1183161" y="7142357"/>
            <a:ext cx="430101" cy="430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4836" y="0"/>
                  <a:pt x="0" y="4834"/>
                  <a:pt x="0" y="10799"/>
                </a:cubicBezTo>
                <a:cubicBezTo>
                  <a:pt x="0" y="16764"/>
                  <a:pt x="4836" y="21600"/>
                  <a:pt x="10801" y="21600"/>
                </a:cubicBezTo>
                <a:cubicBezTo>
                  <a:pt x="16766" y="21600"/>
                  <a:pt x="21600" y="16764"/>
                  <a:pt x="21600" y="10799"/>
                </a:cubicBezTo>
                <a:cubicBezTo>
                  <a:pt x="21600" y="4834"/>
                  <a:pt x="16766" y="0"/>
                  <a:pt x="10801" y="0"/>
                </a:cubicBezTo>
                <a:close/>
                <a:moveTo>
                  <a:pt x="16337" y="5557"/>
                </a:moveTo>
                <a:cubicBezTo>
                  <a:pt x="16555" y="5556"/>
                  <a:pt x="16774" y="5639"/>
                  <a:pt x="16939" y="5803"/>
                </a:cubicBezTo>
                <a:lnTo>
                  <a:pt x="17480" y="6344"/>
                </a:lnTo>
                <a:cubicBezTo>
                  <a:pt x="17810" y="6674"/>
                  <a:pt x="17809" y="7209"/>
                  <a:pt x="17485" y="7539"/>
                </a:cubicBezTo>
                <a:lnTo>
                  <a:pt x="7826" y="17269"/>
                </a:lnTo>
                <a:cubicBezTo>
                  <a:pt x="7497" y="17604"/>
                  <a:pt x="6955" y="17604"/>
                  <a:pt x="6625" y="17269"/>
                </a:cubicBezTo>
                <a:lnTo>
                  <a:pt x="3230" y="13872"/>
                </a:lnTo>
                <a:cubicBezTo>
                  <a:pt x="2900" y="13542"/>
                  <a:pt x="2900" y="13007"/>
                  <a:pt x="3230" y="12677"/>
                </a:cubicBezTo>
                <a:lnTo>
                  <a:pt x="3770" y="12136"/>
                </a:lnTo>
                <a:cubicBezTo>
                  <a:pt x="4100" y="11806"/>
                  <a:pt x="4635" y="11806"/>
                  <a:pt x="4965" y="12136"/>
                </a:cubicBezTo>
                <a:lnTo>
                  <a:pt x="7166" y="14336"/>
                </a:lnTo>
                <a:cubicBezTo>
                  <a:pt x="7198" y="14369"/>
                  <a:pt x="7253" y="14369"/>
                  <a:pt x="7286" y="14336"/>
                </a:cubicBezTo>
                <a:lnTo>
                  <a:pt x="15737" y="5809"/>
                </a:lnTo>
                <a:cubicBezTo>
                  <a:pt x="15902" y="5641"/>
                  <a:pt x="16120" y="5557"/>
                  <a:pt x="16337" y="5557"/>
                </a:cubicBezTo>
                <a:close/>
              </a:path>
            </a:pathLst>
          </a:custGeom>
          <a:solidFill>
            <a:schemeClr val="accent2">
              <a:hueOff val="89372"/>
              <a:lumOff val="-8823"/>
            </a:schemeClr>
          </a:solidFill>
          <a:ln w="12700">
            <a:miter lim="400000"/>
          </a:ln>
        </p:spPr>
        <p:txBody>
          <a:bodyPr lIns="50799" tIns="50799" rIns="50799" bIns="50799" anchor="ctr"/>
          <a:lstStyle/>
          <a:p>
            <a:pPr defTabSz="825408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606896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Поправки, внесенные приказом Минприроды от 16.10.2017 № 566"/>
          <p:cNvSpPr txBox="1"/>
          <p:nvPr/>
        </p:nvSpPr>
        <p:spPr>
          <a:xfrm>
            <a:off x="1763341" y="1953705"/>
            <a:ext cx="17911953" cy="1333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 algn="just" defTabSz="457200">
              <a:defRPr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4000" dirty="0" smtClean="0">
                <a:solidFill>
                  <a:srgbClr val="FF0000"/>
                </a:solidFill>
              </a:rPr>
              <a:t>Взамен приказа </a:t>
            </a:r>
            <a:r>
              <a:rPr lang="ru-RU" sz="4000" dirty="0">
                <a:solidFill>
                  <a:srgbClr val="FF0000"/>
                </a:solidFill>
              </a:rPr>
              <a:t>Минприроды </a:t>
            </a:r>
            <a:r>
              <a:rPr lang="ru-RU" sz="4000" dirty="0" smtClean="0">
                <a:solidFill>
                  <a:srgbClr val="FF0000"/>
                </a:solidFill>
              </a:rPr>
              <a:t>России от </a:t>
            </a:r>
            <a:r>
              <a:rPr lang="ru-RU" sz="4000" dirty="0">
                <a:solidFill>
                  <a:srgbClr val="FF0000"/>
                </a:solidFill>
              </a:rPr>
              <a:t>10.11.2016 №</a:t>
            </a:r>
            <a:r>
              <a:rPr lang="ru-RU" sz="4000" dirty="0" smtClean="0">
                <a:solidFill>
                  <a:srgbClr val="FF0000"/>
                </a:solidFill>
              </a:rPr>
              <a:t>583 к 01.01.2022,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планируется к принятию:</a:t>
            </a:r>
            <a:r>
              <a:rPr lang="ru-RU" sz="4000" dirty="0" smtClean="0"/>
              <a:t> </a:t>
            </a:r>
            <a:endParaRPr sz="4000" dirty="0"/>
          </a:p>
        </p:txBody>
      </p:sp>
      <p:sp>
        <p:nvSpPr>
          <p:cNvPr id="27" name="Прямоугольник"/>
          <p:cNvSpPr/>
          <p:nvPr/>
        </p:nvSpPr>
        <p:spPr>
          <a:xfrm>
            <a:off x="0" y="0"/>
            <a:ext cx="24384000" cy="1127124"/>
          </a:xfrm>
          <a:prstGeom prst="rect">
            <a:avLst/>
          </a:prstGeom>
          <a:solidFill>
            <a:srgbClr val="F49201"/>
          </a:solidFill>
          <a:ln w="12700">
            <a:miter lim="400000"/>
          </a:ln>
        </p:spPr>
        <p:txBody>
          <a:bodyPr lIns="50799" tIns="50799" rIns="50799" bIns="50799" anchor="ctr"/>
          <a:lstStyle/>
          <a:p>
            <a:pPr defTabSz="825425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pic>
        <p:nvPicPr>
          <p:cNvPr id="28" name="Logo_full.png" descr="Logo_fu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75294" y="233390"/>
            <a:ext cx="4272181" cy="66034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Прямоугольник 2"/>
          <p:cNvSpPr/>
          <p:nvPr/>
        </p:nvSpPr>
        <p:spPr>
          <a:xfrm>
            <a:off x="1482655" y="4347136"/>
            <a:ext cx="2152029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457152">
              <a:buFont typeface="Wingdings" panose="05000000000000000000" pitchFamily="2" charset="2"/>
              <a:buChar char="q"/>
              <a:def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4000" b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Новый порядок рассмотрения заявок для геологического изучения недр, включающего поиски и оценку месторождений полезных ископаемых, </a:t>
            </a:r>
            <a:r>
              <a:rPr lang="ru-RU" sz="4000" b="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на участке недр, </a:t>
            </a:r>
            <a:r>
              <a:rPr lang="ru-RU" sz="40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включенном в перечень </a:t>
            </a:r>
            <a:r>
              <a:rPr lang="ru-RU" sz="4000" b="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участков недр для геологического изучения недр, за исключением недр на участках недр федерального значения и участках недр местного значения</a:t>
            </a:r>
          </a:p>
          <a:p>
            <a:pPr marL="457200" indent="-457200" algn="just" defTabSz="457152">
              <a:buFont typeface="Wingdings" panose="05000000000000000000" pitchFamily="2" charset="2"/>
              <a:buChar char="q"/>
              <a:def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ru-RU" sz="4000" b="0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 marL="457200" indent="-457200" algn="just" defTabSz="457152">
              <a:buFont typeface="Wingdings" panose="05000000000000000000" pitchFamily="2" charset="2"/>
              <a:buChar char="q"/>
              <a:def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4000" b="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Новый порядок рассмотрения заявок для геологического изучения недр, включающего поиски и оценку месторождений полезных ископаемых, на участке недр, </a:t>
            </a:r>
            <a:br>
              <a:rPr lang="ru-RU" sz="4000" b="0" dirty="0">
                <a:solidFill>
                  <a:schemeClr val="bg1"/>
                </a:solidFill>
                <a:ea typeface="Arial"/>
                <a:cs typeface="Arial"/>
                <a:sym typeface="Arial"/>
              </a:rPr>
            </a:br>
            <a:r>
              <a:rPr lang="ru-RU" sz="40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не включенном в перечень </a:t>
            </a:r>
            <a:r>
              <a:rPr lang="ru-RU" sz="4000" b="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участков недр для геологического изучения недр, за исключением недр на участках недр федерального значения </a:t>
            </a:r>
            <a:r>
              <a:rPr lang="ru-RU" sz="4000" b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и участках недр местного значения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24008" y="11598286"/>
            <a:ext cx="18962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dirty="0" smtClean="0">
                <a:solidFill>
                  <a:srgbClr val="FF0000"/>
                </a:solidFill>
              </a:rPr>
              <a:t>При этом приказ </a:t>
            </a:r>
            <a:r>
              <a:rPr lang="ru-RU" sz="3600" dirty="0">
                <a:solidFill>
                  <a:srgbClr val="FF0000"/>
                </a:solidFill>
              </a:rPr>
              <a:t>Минприроды России от 10.11.2016 №</a:t>
            </a:r>
            <a:r>
              <a:rPr lang="ru-RU" sz="3600" dirty="0" smtClean="0">
                <a:solidFill>
                  <a:srgbClr val="FF0000"/>
                </a:solidFill>
              </a:rPr>
              <a:t>583 планируется отменить.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255209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Механизмы предоставления участков недр для геологического изучения в Российской Федерации"/>
          <p:cNvSpPr txBox="1"/>
          <p:nvPr/>
        </p:nvSpPr>
        <p:spPr>
          <a:xfrm>
            <a:off x="789168" y="1269266"/>
            <a:ext cx="22990389" cy="1764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9" tIns="50799" rIns="50799" bIns="50799" anchor="ctr">
            <a:spAutoFit/>
          </a:bodyPr>
          <a:lstStyle>
            <a:lvl1pPr algn="l" defTabSz="4572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sz="5400" dirty="0" smtClean="0">
                <a:latin typeface="Helvetica Neue Medium"/>
              </a:rPr>
              <a:t>Дальнейшее направление развития правового регулирования проведения региональных геологоразведочных работ</a:t>
            </a:r>
            <a:endParaRPr lang="ru-RU" sz="5400" dirty="0">
              <a:latin typeface="Helvetica Neue Medium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099636" y="-284691"/>
            <a:ext cx="184727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8" tIns="45718" rIns="91438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825482"/>
            <a:endParaRPr lang="ru-RU" sz="3100"/>
          </a:p>
        </p:txBody>
      </p:sp>
      <p:sp>
        <p:nvSpPr>
          <p:cNvPr id="8" name="Прямоугольник"/>
          <p:cNvSpPr/>
          <p:nvPr/>
        </p:nvSpPr>
        <p:spPr>
          <a:xfrm>
            <a:off x="0" y="0"/>
            <a:ext cx="24384000" cy="1127124"/>
          </a:xfrm>
          <a:prstGeom prst="rect">
            <a:avLst/>
          </a:prstGeom>
          <a:solidFill>
            <a:srgbClr val="F4920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Logo_full.png" descr="Logo_fu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75293" y="233390"/>
            <a:ext cx="4272181" cy="66034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угольник 3"/>
          <p:cNvSpPr/>
          <p:nvPr/>
        </p:nvSpPr>
        <p:spPr>
          <a:xfrm>
            <a:off x="1383322" y="4015624"/>
            <a:ext cx="20667785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152">
              <a:def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4000" b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Возможные </a:t>
            </a:r>
            <a:r>
              <a:rPr lang="ru-RU" sz="4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поправки</a:t>
            </a:r>
            <a:r>
              <a:rPr lang="ru-RU" sz="4000" b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 в законодательство:</a:t>
            </a:r>
          </a:p>
          <a:p>
            <a:pPr algn="just" defTabSz="457152">
              <a:def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ru-RU" sz="3200" b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just" defTabSz="457152">
              <a:def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200" dirty="0" smtClean="0">
                <a:sym typeface="Arial"/>
              </a:rPr>
              <a:t>	</a:t>
            </a:r>
            <a:r>
              <a:rPr lang="ru-RU" sz="3600" dirty="0" smtClean="0">
                <a:sym typeface="Arial"/>
              </a:rPr>
              <a:t>Закрепить в статье 36.1 Закона Российской Федерации «О недрах», что государственные 	бюджетные 	учреждения</a:t>
            </a:r>
            <a:r>
              <a:rPr lang="ru-RU" sz="3600" dirty="0">
                <a:sym typeface="Arial"/>
              </a:rPr>
              <a:t>, осуществляющие мероприятия по государственному </a:t>
            </a:r>
            <a:r>
              <a:rPr lang="ru-RU" sz="3600" dirty="0" smtClean="0">
                <a:sym typeface="Arial"/>
              </a:rPr>
              <a:t>	геологическому </a:t>
            </a:r>
            <a:r>
              <a:rPr lang="ru-RU" sz="3600" dirty="0">
                <a:sym typeface="Arial"/>
              </a:rPr>
              <a:t>изучению недр, </a:t>
            </a:r>
            <a:r>
              <a:rPr lang="ru-RU" sz="3600" dirty="0" smtClean="0">
                <a:sym typeface="Arial"/>
              </a:rPr>
              <a:t>	вправе </a:t>
            </a:r>
            <a:r>
              <a:rPr lang="ru-RU" sz="3600" dirty="0">
                <a:sym typeface="Arial"/>
              </a:rPr>
              <a:t>сверх установленного государственного задания </a:t>
            </a:r>
            <a:r>
              <a:rPr lang="ru-RU" sz="3600" dirty="0" smtClean="0">
                <a:sym typeface="Arial"/>
              </a:rPr>
              <a:t>	выполнять </a:t>
            </a:r>
            <a:r>
              <a:rPr lang="ru-RU" sz="3600" dirty="0">
                <a:sym typeface="Arial"/>
              </a:rPr>
              <a:t>работы по государственному </a:t>
            </a:r>
            <a:r>
              <a:rPr lang="ru-RU" sz="3600" dirty="0" smtClean="0">
                <a:sym typeface="Arial"/>
              </a:rPr>
              <a:t>	</a:t>
            </a:r>
            <a:r>
              <a:rPr lang="ru-RU" sz="36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геологическому изучению недр за счет средств </a:t>
            </a:r>
            <a:r>
              <a:rPr lang="ru-RU" sz="3600" b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юридических </a:t>
            </a:r>
            <a:r>
              <a:rPr lang="ru-RU" sz="36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лиц.</a:t>
            </a:r>
          </a:p>
          <a:p>
            <a:pPr algn="just" defTabSz="457152">
              <a:def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ru-RU" sz="36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 defTabSz="457152">
              <a:def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6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Установить, что указанными юридическими лицами могут быть только</a:t>
            </a:r>
            <a:r>
              <a:rPr lang="ru-RU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государственные </a:t>
            </a:r>
            <a:r>
              <a:rPr lang="ru-RU" sz="3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компании </a:t>
            </a:r>
            <a:r>
              <a:rPr lang="ru-RU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(компании с государственным участием), </a:t>
            </a:r>
            <a:r>
              <a:rPr lang="ru-RU" sz="36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 соблюдения баланса публичных и </a:t>
            </a:r>
            <a:r>
              <a:rPr lang="ru-RU" sz="3600" b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частных </a:t>
            </a:r>
            <a:r>
              <a:rPr lang="ru-RU" sz="36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интересов.</a:t>
            </a:r>
          </a:p>
          <a:p>
            <a:pPr algn="just" defTabSz="457152">
              <a:def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ru-RU" sz="36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 defTabSz="457152">
              <a:def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6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Урегулировать режим получаемой геологической информации о недрах в ст.27 Закона </a:t>
            </a:r>
            <a:r>
              <a:rPr lang="ru-RU" sz="3600" b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Российской </a:t>
            </a:r>
            <a:r>
              <a:rPr lang="ru-RU" sz="36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Федерации «О недрах».</a:t>
            </a:r>
          </a:p>
        </p:txBody>
      </p:sp>
      <p:sp>
        <p:nvSpPr>
          <p:cNvPr id="14" name="Закругленный прямоугольник"/>
          <p:cNvSpPr/>
          <p:nvPr/>
        </p:nvSpPr>
        <p:spPr>
          <a:xfrm>
            <a:off x="1132847" y="5223954"/>
            <a:ext cx="491695" cy="491695"/>
          </a:xfrm>
          <a:prstGeom prst="roundRect">
            <a:avLst>
              <a:gd name="adj" fmla="val 15000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solidFill>
                <a:srgbClr val="000000"/>
              </a:solidFill>
              <a:sym typeface="Helvetica Neue Medium"/>
            </a:endParaRPr>
          </a:p>
        </p:txBody>
      </p:sp>
      <p:sp>
        <p:nvSpPr>
          <p:cNvPr id="15" name="Закругленный прямоугольник"/>
          <p:cNvSpPr/>
          <p:nvPr/>
        </p:nvSpPr>
        <p:spPr>
          <a:xfrm>
            <a:off x="1074565" y="8525810"/>
            <a:ext cx="491695" cy="491695"/>
          </a:xfrm>
          <a:prstGeom prst="roundRect">
            <a:avLst>
              <a:gd name="adj" fmla="val 15000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solidFill>
                <a:srgbClr val="000000"/>
              </a:solidFill>
              <a:sym typeface="Helvetica Neue Medium"/>
            </a:endParaRPr>
          </a:p>
        </p:txBody>
      </p:sp>
      <p:sp>
        <p:nvSpPr>
          <p:cNvPr id="16" name="Закругленный прямоугольник"/>
          <p:cNvSpPr/>
          <p:nvPr/>
        </p:nvSpPr>
        <p:spPr>
          <a:xfrm>
            <a:off x="1051118" y="10684973"/>
            <a:ext cx="491695" cy="491695"/>
          </a:xfrm>
          <a:prstGeom prst="roundRect">
            <a:avLst>
              <a:gd name="adj" fmla="val 15000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solidFill>
                <a:srgbClr val="000000"/>
              </a:solidFill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79259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Russia_map.png" descr="Russia_map.png"/>
          <p:cNvPicPr>
            <a:picLocks noChangeAspect="1"/>
          </p:cNvPicPr>
          <p:nvPr/>
        </p:nvPicPr>
        <p:blipFill>
          <a:blip r:embed="rId2">
            <a:alphaModFix amt="35794"/>
            <a:extLst/>
          </a:blip>
          <a:stretch>
            <a:fillRect/>
          </a:stretch>
        </p:blipFill>
        <p:spPr>
          <a:xfrm>
            <a:off x="2272886" y="1949338"/>
            <a:ext cx="19838228" cy="10325324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СПАСИБО!"/>
          <p:cNvSpPr txBox="1"/>
          <p:nvPr/>
        </p:nvSpPr>
        <p:spPr>
          <a:xfrm>
            <a:off x="8872056" y="6388785"/>
            <a:ext cx="6639888" cy="1446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95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СПАСИБО</a:t>
            </a:r>
            <a:r>
              <a:rPr b="1">
                <a:solidFill>
                  <a:schemeClr val="accent4">
                    <a:hueOff val="-1109302"/>
                    <a:lumOff val="-6470"/>
                  </a:schemeClr>
                </a:solidFill>
              </a:rPr>
              <a:t>!</a:t>
            </a:r>
          </a:p>
        </p:txBody>
      </p:sp>
      <p:sp>
        <p:nvSpPr>
          <p:cNvPr id="349" name="115184, Москва, ул, Малая Ордынка, 34…"/>
          <p:cNvSpPr txBox="1"/>
          <p:nvPr/>
        </p:nvSpPr>
        <p:spPr>
          <a:xfrm>
            <a:off x="7215596" y="10940729"/>
            <a:ext cx="9952808" cy="1933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3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115184, Москва, ул, Малая Ордынка, 34</a:t>
            </a:r>
          </a:p>
          <a:p>
            <a:pPr>
              <a:defRPr sz="3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Тел. 8 (495) 951-37-47, e-mail: rgexp@rgexp.ru</a:t>
            </a:r>
          </a:p>
          <a:p>
            <a:pPr>
              <a:defRPr sz="5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www.rgexp.ru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47656</TotalTime>
  <Words>253</Words>
  <Application>Microsoft Office PowerPoint</Application>
  <PresentationFormat>Произвольный</PresentationFormat>
  <Paragraphs>58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Helvetica Neue</vt:lpstr>
      <vt:lpstr>Helvetica Neue Light</vt:lpstr>
      <vt:lpstr>Helvetica Neue Medium</vt:lpstr>
      <vt:lpstr>Arial</vt:lpstr>
      <vt:lpstr>Cambria</vt:lpstr>
      <vt:lpstr>Wingdings</vt:lpstr>
      <vt:lpstr>Black</vt:lpstr>
      <vt:lpstr>1_Black</vt:lpstr>
      <vt:lpstr>2_Black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Никишин Денис Леонидович</dc:creator>
  <cp:lastModifiedBy>Остроумова Ирина Алексеевна</cp:lastModifiedBy>
  <cp:revision>107</cp:revision>
  <cp:lastPrinted>2019-04-17T10:18:18Z</cp:lastPrinted>
  <dcterms:modified xsi:type="dcterms:W3CDTF">2021-04-26T14:44:21Z</dcterms:modified>
</cp:coreProperties>
</file>