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8" r:id="rId2"/>
    <p:sldId id="353" r:id="rId3"/>
    <p:sldId id="347" r:id="rId4"/>
    <p:sldId id="354" r:id="rId5"/>
    <p:sldId id="348" r:id="rId6"/>
    <p:sldId id="349" r:id="rId7"/>
    <p:sldId id="350" r:id="rId8"/>
    <p:sldId id="313" r:id="rId9"/>
    <p:sldId id="314" r:id="rId10"/>
    <p:sldId id="315" r:id="rId11"/>
    <p:sldId id="328" r:id="rId12"/>
    <p:sldId id="331" r:id="rId13"/>
    <p:sldId id="317" r:id="rId14"/>
    <p:sldId id="311" r:id="rId15"/>
    <p:sldId id="301" r:id="rId16"/>
    <p:sldId id="352" r:id="rId17"/>
    <p:sldId id="332" r:id="rId18"/>
    <p:sldId id="345" r:id="rId19"/>
    <p:sldId id="341" r:id="rId20"/>
    <p:sldId id="339" r:id="rId21"/>
    <p:sldId id="340" r:id="rId22"/>
    <p:sldId id="342" r:id="rId23"/>
    <p:sldId id="346" r:id="rId24"/>
    <p:sldId id="321" r:id="rId25"/>
  </p:sldIdLst>
  <p:sldSz cx="9144000" cy="6858000" type="screen4x3"/>
  <p:notesSz cx="6718300" cy="98679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3F4C8"/>
    <a:srgbClr val="F8F200"/>
    <a:srgbClr val="F69636"/>
    <a:srgbClr val="FF9E01"/>
    <a:srgbClr val="66CCFF"/>
    <a:srgbClr val="FF0000"/>
    <a:srgbClr val="FF8181"/>
    <a:srgbClr val="FF4747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81588" autoAdjust="0"/>
  </p:normalViewPr>
  <p:slideViewPr>
    <p:cSldViewPr>
      <p:cViewPr varScale="1">
        <p:scale>
          <a:sx n="91" d="100"/>
          <a:sy n="91" d="100"/>
        </p:scale>
        <p:origin x="210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820643393291717E-2"/>
          <c:y val="0.13153150388572218"/>
          <c:w val="0.4712232014216825"/>
          <c:h val="0.795395438399987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02-42FD-ABCA-787912E83A03}"/>
              </c:ext>
            </c:extLst>
          </c:dPt>
          <c:dPt>
            <c:idx val="1"/>
            <c:bubble3D val="0"/>
            <c:spPr>
              <a:solidFill>
                <a:srgbClr val="3333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02-42FD-ABCA-787912E83A03}"/>
              </c:ext>
            </c:extLst>
          </c:dPt>
          <c:dPt>
            <c:idx val="2"/>
            <c:bubble3D val="0"/>
            <c:spPr>
              <a:solidFill>
                <a:srgbClr val="CC00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002-42FD-ABCA-787912E83A03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3175"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002-42FD-ABCA-787912E83A03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002-42FD-ABCA-787912E83A03}"/>
              </c:ext>
            </c:extLst>
          </c:dPt>
          <c:dLbls>
            <c:dLbl>
              <c:idx val="4"/>
              <c:layout>
                <c:manualLayout>
                  <c:x val="3.8559910001068787E-2"/>
                  <c:y val="0.131066598132705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002-42FD-ABCA-787912E83A0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Недропользователи и сервисные компании</c:v>
                </c:pt>
                <c:pt idx="1">
                  <c:v>Учреждение и организации Роснедра</c:v>
                </c:pt>
                <c:pt idx="2">
                  <c:v>Предприятия АО «Росгеология»</c:v>
                </c:pt>
                <c:pt idx="3">
                  <c:v>Научно-образовательное учреждения</c:v>
                </c:pt>
                <c:pt idx="4">
                  <c:v>Частные лица и индивидуальные предприниматели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</c:v>
                </c:pt>
                <c:pt idx="1">
                  <c:v>20</c:v>
                </c:pt>
                <c:pt idx="2">
                  <c:v>7</c:v>
                </c:pt>
                <c:pt idx="3">
                  <c:v>22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002-42FD-ABCA-787912E83A0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745875513824592"/>
          <c:y val="8.2195490567629995E-2"/>
          <c:w val="0.41433135927934145"/>
          <c:h val="0.86980951138865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B6DE59B-36BF-4806-AADB-7F933071A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70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1235075"/>
            <a:ext cx="444182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/>
              <a:t>Начну</a:t>
            </a:r>
            <a:r>
              <a:rPr lang="ru-RU" altLang="ru-RU" baseline="0" dirty="0" smtClean="0"/>
              <a:t> со слайда уже показанного Олегом Владимировичем. На нем отражено состояние изученности ГДП-200 по отношению к ГСР-50</a:t>
            </a:r>
          </a:p>
          <a:p>
            <a:r>
              <a:rPr lang="ru-RU" altLang="ru-RU" baseline="0" dirty="0" smtClean="0"/>
              <a:t>Хорошо видно, что основные перспективные горно-складчатые области уже изучены (Балтийский щит, Урал, Алтай, в значительной степени Забайкалье, Приморский край</a:t>
            </a:r>
          </a:p>
          <a:p>
            <a:r>
              <a:rPr lang="ru-RU" altLang="ru-RU" baseline="0" dirty="0" smtClean="0"/>
              <a:t>Магаданская область, Таймыр. Поэтому необходимо менять стратегию прогнозно-поисковых работ, простым увеличением количества вводимых площадей по ГСР-200</a:t>
            </a:r>
          </a:p>
          <a:p>
            <a:r>
              <a:rPr lang="ru-RU" altLang="ru-RU" baseline="0" dirty="0" smtClean="0"/>
              <a:t>Задача прироста поискового задела не решается</a:t>
            </a:r>
            <a:endParaRPr lang="ru-RU" alt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127100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1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0228E5-8E11-4D73-8DC7-02485FBF2A27}" type="slidenum">
              <a:rPr lang="ru-RU" altLang="ru-RU" sz="1200" baseline="0" smtClean="0"/>
              <a:pPr/>
              <a:t>24</a:t>
            </a:fld>
            <a:endParaRPr lang="ru-RU" altLang="ru-RU" sz="1200" baseline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2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Кратко охарактеризую</a:t>
            </a:r>
            <a:r>
              <a:rPr lang="ru-RU" b="1" baseline="0" dirty="0" smtClean="0"/>
              <a:t> виды работ по ГСР-200. </a:t>
            </a:r>
          </a:p>
          <a:p>
            <a:r>
              <a:rPr lang="ru-RU" altLang="ru-RU" sz="1200" b="1" baseline="0" dirty="0" smtClean="0">
                <a:solidFill>
                  <a:srgbClr val="FF0000"/>
                </a:solidFill>
                <a:latin typeface="Arial" panose="020B0604020202020204" pitchFamily="34" charset="0"/>
              </a:rPr>
              <a:t>Конечным итогом всех этих видов работ является создание комплекта Госгеокарты-200/2 соответствующего листа или группы листов, содержащих полные сведения о перспективных участках и их прогнозных ресурсах</a:t>
            </a:r>
          </a:p>
          <a:p>
            <a:r>
              <a:rPr lang="ru-RU" sz="1200" b="1" dirty="0" smtClean="0"/>
              <a:t>В последние 10 лет из-за недостатка финансирования работы по глубинному геологическому картированию (ГГК-200) и </a:t>
            </a:r>
          </a:p>
          <a:p>
            <a:r>
              <a:rPr lang="ru-RU" sz="1200" b="1" dirty="0" smtClean="0"/>
              <a:t>геолого-</a:t>
            </a:r>
            <a:r>
              <a:rPr lang="ru-RU" sz="1200" b="1" dirty="0" err="1" smtClean="0"/>
              <a:t>минерагеническому</a:t>
            </a:r>
            <a:r>
              <a:rPr lang="ru-RU" sz="1200" b="1" dirty="0" smtClean="0"/>
              <a:t> картированию (ГМК-200) практически не ставились, хотя</a:t>
            </a:r>
            <a:r>
              <a:rPr lang="ru-RU" sz="1200" b="1" baseline="0" dirty="0" smtClean="0"/>
              <a:t> это одни из наиболее эффективных видов работ в современных условиях..</a:t>
            </a:r>
          </a:p>
          <a:p>
            <a:r>
              <a:rPr lang="ru-RU" sz="1200" b="1" baseline="0" dirty="0" smtClean="0"/>
              <a:t> Легко-открываемых с поверхности месторождений практически не осталось.</a:t>
            </a:r>
          </a:p>
          <a:p>
            <a:r>
              <a:rPr lang="ru-RU" sz="1200" b="1" baseline="0" dirty="0" smtClean="0"/>
              <a:t>Поэтому предлагается шире ставить именно ГМК-200 на перспективных площадях, перейти к изучению районов </a:t>
            </a:r>
            <a:r>
              <a:rPr lang="ru-RU" sz="1200" b="1" baseline="0" dirty="0" err="1" smtClean="0"/>
              <a:t>двухярусного</a:t>
            </a:r>
            <a:r>
              <a:rPr lang="ru-RU" sz="1200" b="1" baseline="0" dirty="0" smtClean="0"/>
              <a:t>, </a:t>
            </a:r>
            <a:r>
              <a:rPr lang="ru-RU" sz="1200" b="1" baseline="0" dirty="0" err="1" smtClean="0"/>
              <a:t>трехярусного</a:t>
            </a:r>
            <a:r>
              <a:rPr lang="ru-RU" sz="1200" b="1" baseline="0" dirty="0" smtClean="0"/>
              <a:t> строения путем постановки ГГК-200 (один из наиболее </a:t>
            </a:r>
            <a:r>
              <a:rPr lang="ru-RU" sz="1200" b="1" baseline="0" dirty="0" err="1" smtClean="0"/>
              <a:t>перпективных</a:t>
            </a:r>
            <a:r>
              <a:rPr lang="ru-RU" sz="1200" b="1" baseline="0" dirty="0" smtClean="0"/>
              <a:t> районов - Зауралье).</a:t>
            </a:r>
            <a:endParaRPr lang="ru-RU" sz="1200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0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7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Существует</a:t>
            </a:r>
            <a:r>
              <a:rPr lang="ru-RU" baseline="0" dirty="0" smtClean="0"/>
              <a:t> устойчивое заблуждение, особенно среди </a:t>
            </a:r>
            <a:r>
              <a:rPr lang="ru-RU" baseline="0" dirty="0" err="1" smtClean="0"/>
              <a:t>твердовиков</a:t>
            </a:r>
            <a:r>
              <a:rPr lang="ru-RU" baseline="0" dirty="0" smtClean="0"/>
              <a:t>, что ГДП-200 – это некая </a:t>
            </a:r>
            <a:r>
              <a:rPr lang="ru-RU" baseline="0" dirty="0" err="1" smtClean="0"/>
              <a:t>пересьемка</a:t>
            </a:r>
            <a:r>
              <a:rPr lang="ru-RU" baseline="0" dirty="0" smtClean="0"/>
              <a:t> в масштабе 1:200 000. Это далеко не так.</a:t>
            </a:r>
          </a:p>
          <a:p>
            <a:r>
              <a:rPr lang="ru-RU" baseline="0" dirty="0" smtClean="0"/>
              <a:t>Однако если </a:t>
            </a:r>
            <a:r>
              <a:rPr lang="ru-RU" baseline="0" dirty="0" smtClean="0"/>
              <a:t>обработку </a:t>
            </a:r>
            <a:r>
              <a:rPr lang="ru-RU" baseline="0" dirty="0" smtClean="0"/>
              <a:t>внимание на подходы к ОГФО и ОГХО то их идеологи предлагают именно </a:t>
            </a:r>
            <a:r>
              <a:rPr lang="ru-RU" baseline="0" dirty="0" err="1" smtClean="0"/>
              <a:t>пересьемку</a:t>
            </a:r>
            <a:r>
              <a:rPr lang="ru-RU" baseline="0" dirty="0" smtClean="0"/>
              <a:t> при этом </a:t>
            </a:r>
            <a:r>
              <a:rPr lang="ru-RU" baseline="0" dirty="0" smtClean="0"/>
              <a:t>геохимики идут по направлению все большего разрежения сети. </a:t>
            </a:r>
          </a:p>
          <a:p>
            <a:r>
              <a:rPr lang="ru-RU" baseline="0" dirty="0" smtClean="0"/>
              <a:t>На мой взгляд это глубокое заблуждение. При постановке ГДП основной целью в изученных районах должна стать детализация и заверка уже </a:t>
            </a:r>
            <a:r>
              <a:rPr lang="ru-RU" baseline="0" dirty="0" smtClean="0"/>
              <a:t>известных </a:t>
            </a:r>
            <a:r>
              <a:rPr lang="ru-RU" baseline="0" dirty="0" smtClean="0"/>
              <a:t>аномалий.</a:t>
            </a:r>
          </a:p>
          <a:p>
            <a:r>
              <a:rPr lang="ru-RU" baseline="0" dirty="0" smtClean="0"/>
              <a:t>Как правило, мы ставим работы не белых  пятнах.</a:t>
            </a:r>
          </a:p>
          <a:p>
            <a:r>
              <a:rPr lang="ru-RU" baseline="0" dirty="0" smtClean="0"/>
              <a:t>Частично эта проблема мы пытаемся решить перейдя к повсеместной постановке в </a:t>
            </a:r>
            <a:r>
              <a:rPr lang="ru-RU" baseline="0" dirty="0" err="1" smtClean="0"/>
              <a:t>перпективных</a:t>
            </a:r>
            <a:r>
              <a:rPr lang="ru-RU" baseline="0" dirty="0" smtClean="0"/>
              <a:t> районах работ по оценке изученности.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8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 smtClean="0"/>
              <a:t>Для повышения локализации прогнозных построений при ГСР-200 целесообразно введение дополнительной категории прогнозных ресурсов</a:t>
            </a:r>
          </a:p>
          <a:p>
            <a:pPr algn="l"/>
            <a:r>
              <a:rPr lang="ru-RU" sz="1200" b="1" dirty="0" smtClean="0"/>
              <a:t>для потенциальных рудных полей  </a:t>
            </a:r>
            <a:r>
              <a:rPr lang="en-US" sz="1200" b="1" dirty="0" smtClean="0"/>
              <a:t>P3</a:t>
            </a:r>
            <a:r>
              <a:rPr lang="ru-RU" sz="1200" b="1" dirty="0" smtClean="0"/>
              <a:t>л (локализованные). Это повысит привлекательность</a:t>
            </a:r>
            <a:r>
              <a:rPr lang="ru-RU" sz="1200" b="1" baseline="0" dirty="0" smtClean="0"/>
              <a:t> площадей для </a:t>
            </a:r>
            <a:r>
              <a:rPr lang="ru-RU" sz="1200" b="1" baseline="0" smtClean="0"/>
              <a:t>заявительного принципа.</a:t>
            </a:r>
            <a:endParaRPr lang="ru-RU" sz="1200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63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Впервые на территории Пай-</a:t>
            </a:r>
            <a:r>
              <a:rPr lang="ru-RU" dirty="0" err="1" smtClean="0"/>
              <a:t>Хоя</a:t>
            </a:r>
            <a:r>
              <a:rPr lang="ru-RU" dirty="0" smtClean="0"/>
              <a:t> выявлено</a:t>
            </a:r>
            <a:r>
              <a:rPr lang="ru-RU" baseline="0" dirty="0" smtClean="0"/>
              <a:t> среднее прогнозируемое месторождение железо-марганцевых руд </a:t>
            </a:r>
            <a:r>
              <a:rPr lang="ru-RU" baseline="0" dirty="0" err="1" smtClean="0"/>
              <a:t>парнокского</a:t>
            </a:r>
            <a:r>
              <a:rPr lang="ru-RU" baseline="0" dirty="0" smtClean="0"/>
              <a:t> (или если брать ближе к  классике </a:t>
            </a:r>
            <a:r>
              <a:rPr lang="ru-RU" baseline="0" dirty="0" err="1" smtClean="0"/>
              <a:t>атасуйского</a:t>
            </a:r>
            <a:r>
              <a:rPr lang="ru-RU" baseline="0" dirty="0" smtClean="0"/>
              <a:t> типа)</a:t>
            </a:r>
          </a:p>
          <a:p>
            <a:r>
              <a:rPr lang="ru-RU" baseline="0" dirty="0" smtClean="0"/>
              <a:t>К сожалению открытие не нашло понимания  в ВИМС и ресурсы были поставлены на учет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52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88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DE59B-36BF-4806-AADB-7F933071A5E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85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1235075"/>
            <a:ext cx="444182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32058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E89CE-CA70-433E-8E40-34A4C3408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28561-1258-4850-8964-526D79AD7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DAE4-1362-4929-AFAD-2AB670AA1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3877496" cy="368503"/>
            <a:chOff x="336529" y="273588"/>
            <a:chExt cx="3877496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693366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863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576346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2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2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7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8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E6820516-B65E-4BEC-8D12-F54B66926CCA}"/>
              </a:ext>
            </a:extLst>
          </p:cNvPr>
          <p:cNvGrpSpPr/>
          <p:nvPr userDrawn="1"/>
        </p:nvGrpSpPr>
        <p:grpSpPr>
          <a:xfrm>
            <a:off x="164091" y="6452259"/>
            <a:ext cx="2828798" cy="311624"/>
            <a:chOff x="244014" y="6373288"/>
            <a:chExt cx="3771730" cy="3116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D671F38-7E19-48D4-B43D-4846178BA98D}"/>
                </a:ext>
              </a:extLst>
            </p:cNvPr>
            <p:cNvSpPr txBox="1"/>
            <p:nvPr/>
          </p:nvSpPr>
          <p:spPr>
            <a:xfrm>
              <a:off x="1153422" y="6488704"/>
              <a:ext cx="2862322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75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DC95024-128A-481F-BFF1-0C62D6FD31EE}"/>
                </a:ext>
              </a:extLst>
            </p:cNvPr>
            <p:cNvSpPr txBox="1"/>
            <p:nvPr/>
          </p:nvSpPr>
          <p:spPr>
            <a:xfrm>
              <a:off x="1160327" y="6373288"/>
              <a:ext cx="2746905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75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1AC469DC-4F73-4666-B5FB-B5DB022EC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34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9983-37CF-4792-BF3B-98068D4AC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6C9B-B7FA-4AC7-8A0F-7CD139AFC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C363-1BDE-4494-AD9A-783CD894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944E4-561E-4BAF-9228-668BC0EA7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DD984-238F-4227-AB3C-D26FE34D6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62EF2-CA97-415D-B122-F8DFDC48F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86A10-F69D-42E1-B8FD-F4158E700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1854-016F-43E0-9C99-FAB8B3FE8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EF3439A-A932-4D6F-A7F8-B3C71FBC7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4.gi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54.png"/><Relationship Id="rId4" Type="http://schemas.openxmlformats.org/officeDocument/2006/relationships/hyperlink" Target="http://p3.vsegei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596445"/>
            <a:ext cx="79208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«</a:t>
            </a:r>
            <a:r>
              <a:rPr lang="ru-RU" sz="2000" b="1" dirty="0"/>
              <a:t>Об усилении прогнозно-поисковой эффективности региональных </a:t>
            </a:r>
            <a:r>
              <a:rPr lang="ru-RU" sz="2000" b="1" dirty="0" smtClean="0"/>
              <a:t>геолого-съемочных работ»</a:t>
            </a:r>
            <a:endParaRPr lang="ru-RU" sz="2000" dirty="0"/>
          </a:p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М.А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Шишкин</a:t>
            </a:r>
          </a:p>
          <a:p>
            <a:pPr algn="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Заместитель генерального директора ФГБУ ВСЕГЕИ </a:t>
            </a:r>
          </a:p>
          <a:p>
            <a:pPr algn="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по региональным работам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0" y="760562"/>
            <a:ext cx="8150591" cy="272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165D8-70FF-48A2-A08E-50FA39081466}" type="slidenum">
              <a:rPr lang="ru-RU" smtClean="0"/>
              <a:t>10</a:t>
            </a:fld>
            <a:endParaRPr lang="ru-RU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84832" y="529469"/>
            <a:ext cx="8856662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97" y="72405"/>
            <a:ext cx="1031375" cy="34001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131" y="805218"/>
            <a:ext cx="9144000" cy="605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07" y="2686049"/>
            <a:ext cx="3467161" cy="41464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9580" y="1967101"/>
            <a:ext cx="43104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Большеоюский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Fe-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рудный узел потенциальный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Прогнозные ресурсы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3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млн. т.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300" b="1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руды)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90" y="18665"/>
            <a:ext cx="9094378" cy="11541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1600" dirty="0">
                <a:solidFill>
                  <a:schemeClr val="tx1"/>
                </a:solidFill>
              </a:rPr>
              <a:t>ГДП-200 листов R-41-XXV, XXVI, XXVII  (</a:t>
            </a:r>
            <a:r>
              <a:rPr lang="ru-RU" sz="1600" dirty="0" err="1">
                <a:solidFill>
                  <a:schemeClr val="tx1"/>
                </a:solidFill>
              </a:rPr>
              <a:t>Оюско-Янгарейская</a:t>
            </a:r>
            <a:r>
              <a:rPr lang="ru-RU" sz="1600" dirty="0">
                <a:solidFill>
                  <a:schemeClr val="tx1"/>
                </a:solidFill>
              </a:rPr>
              <a:t> площадь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ФГБУ «ВСЕГЕИ». Отдел полярных районов. Отв. исп. – ведущий геолог К.П. Рязанов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  Автор геофизической </a:t>
            </a:r>
            <a:r>
              <a:rPr lang="ru-RU" sz="1200" dirty="0" err="1" smtClean="0">
                <a:solidFill>
                  <a:schemeClr val="tx1"/>
                </a:solidFill>
              </a:rPr>
              <a:t>интрперетации</a:t>
            </a:r>
            <a:r>
              <a:rPr lang="ru-RU" sz="1200" dirty="0" smtClean="0">
                <a:solidFill>
                  <a:schemeClr val="tx1"/>
                </a:solidFill>
              </a:rPr>
              <a:t>  - ведущий геофизик Н.А. Алексеева, 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  организация бурения ООО  «</a:t>
            </a:r>
            <a:r>
              <a:rPr lang="ru-RU" sz="1200" dirty="0" err="1" smtClean="0">
                <a:solidFill>
                  <a:schemeClr val="tx1"/>
                </a:solidFill>
              </a:rPr>
              <a:t>Поляргео</a:t>
            </a:r>
            <a:r>
              <a:rPr lang="ru-RU" sz="1200" dirty="0" smtClean="0">
                <a:solidFill>
                  <a:schemeClr val="tx1"/>
                </a:solidFill>
              </a:rPr>
              <a:t>» - Д.В. Зархидзе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 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7841"/>
            <a:ext cx="2057395" cy="2196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-2447844" y="1631689"/>
            <a:ext cx="2181424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Карта графиков аномального магнитного поля участка  по резул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татам наземной заверки</a:t>
            </a:r>
            <a:endParaRPr lang="ru-RU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42563" y="2671330"/>
            <a:ext cx="218394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Геологическая колонка скв.1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936749" y="6604000"/>
            <a:ext cx="227330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Магнитные аномали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24" y="6568059"/>
            <a:ext cx="856726" cy="2687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554"/>
            <a:ext cx="2117787" cy="345225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0" y="3009272"/>
            <a:ext cx="211778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Схематический геолого-геофизический</a:t>
            </a:r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разрез участка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Большеоюский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/>
          <p:cNvCxnSpPr>
            <a:stCxn id="19" idx="3"/>
          </p:cNvCxnSpPr>
          <p:nvPr/>
        </p:nvCxnSpPr>
        <p:spPr bwMode="auto">
          <a:xfrm>
            <a:off x="2057395" y="2145940"/>
            <a:ext cx="639077" cy="2213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2"/>
          <a:stretch/>
        </p:blipFill>
        <p:spPr>
          <a:xfrm>
            <a:off x="7135253" y="865281"/>
            <a:ext cx="1938156" cy="10317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501911" y="865281"/>
            <a:ext cx="2148796" cy="826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414527" y="821856"/>
            <a:ext cx="2188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Матвеевское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Fe-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прогнозируемое рудное поле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Прогнозные ресурсы  Р2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38 млн т (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руды)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8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" y="694467"/>
            <a:ext cx="2006554" cy="2705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13" y="697829"/>
            <a:ext cx="1775704" cy="1845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02" y="40909"/>
            <a:ext cx="8834285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defRPr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ru-RU" dirty="0"/>
              <a:t>ГДП-200 листа</a:t>
            </a:r>
            <a:r>
              <a:rPr lang="en-US" dirty="0"/>
              <a:t> N-37-XXI (</a:t>
            </a:r>
            <a:r>
              <a:rPr lang="ru-RU" dirty="0"/>
              <a:t>Узловая) </a:t>
            </a:r>
            <a:r>
              <a:rPr lang="ru-RU" dirty="0" smtClean="0"/>
              <a:t> </a:t>
            </a:r>
          </a:p>
          <a:p>
            <a:pPr algn="l"/>
            <a:r>
              <a:rPr lang="ru-RU" sz="1200" dirty="0" smtClean="0"/>
              <a:t>Московский </a:t>
            </a:r>
            <a:r>
              <a:rPr lang="ru-RU" sz="1200" dirty="0"/>
              <a:t>филиал </a:t>
            </a:r>
            <a:r>
              <a:rPr lang="ru-RU" sz="1200" dirty="0" smtClean="0"/>
              <a:t>ВСЕГЕИ, ответственный исполнитель зав. сектора А.А. Николаев 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8615" y="5142844"/>
            <a:ext cx="6387864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anose="020F0502020204030204" pitchFamily="34" charset="0"/>
              </a:rPr>
              <a:t>В результате работ составлен комплект ГГК-200/2, пробурено 5 скважин глубиной до 65 м, локализованы перспективные площади целестин содержащих флюсовых известняков с прогнозными ресурсами категории Р3 314,7 млн. т и тугоплавких глин прогнозными ресурсами категории Р3 50,39 млн. т. Составлены паспорта учета перспективных объектов</a:t>
            </a:r>
            <a:r>
              <a:rPr lang="ru-RU" sz="1400" b="1" dirty="0" smtClean="0">
                <a:latin typeface="Calibri" panose="020F0502020204030204" pitchFamily="34" charset="0"/>
              </a:rPr>
              <a:t>. </a:t>
            </a:r>
            <a:r>
              <a:rPr lang="ru-RU" sz="1400" b="1" dirty="0" err="1" smtClean="0">
                <a:latin typeface="Calibri" panose="020F0502020204030204" pitchFamily="34" charset="0"/>
              </a:rPr>
              <a:t>Подготоавливается</a:t>
            </a:r>
            <a:r>
              <a:rPr lang="ru-RU" sz="1400" b="1" dirty="0" smtClean="0">
                <a:latin typeface="Calibri" panose="020F0502020204030204" pitchFamily="34" charset="0"/>
              </a:rPr>
              <a:t> </a:t>
            </a:r>
            <a:r>
              <a:rPr lang="ru-RU" sz="1400" b="1" dirty="0" err="1" smtClean="0">
                <a:latin typeface="Calibri" panose="020F0502020204030204" pitchFamily="34" charset="0"/>
              </a:rPr>
              <a:t>учачок</a:t>
            </a:r>
            <a:r>
              <a:rPr lang="ru-RU" sz="1400" b="1" dirty="0" smtClean="0">
                <a:latin typeface="Calibri" panose="020F0502020204030204" pitchFamily="34" charset="0"/>
              </a:rPr>
              <a:t> с ресурсами категории  Р2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49" y="718659"/>
            <a:ext cx="2041891" cy="1835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66" y="4704050"/>
            <a:ext cx="1144984" cy="845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31183" t="17516" r="36164" b="11610"/>
          <a:stretch/>
        </p:blipFill>
        <p:spPr>
          <a:xfrm>
            <a:off x="6841655" y="4253809"/>
            <a:ext cx="1061620" cy="12955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20115" t="19484" r="46679" b="5704"/>
          <a:stretch/>
        </p:blipFill>
        <p:spPr>
          <a:xfrm>
            <a:off x="2320563" y="3987453"/>
            <a:ext cx="604603" cy="7658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40" y="718937"/>
            <a:ext cx="1167635" cy="19366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94" y="4019652"/>
            <a:ext cx="1577579" cy="76962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902086" y="2579555"/>
            <a:ext cx="1168910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50" dirty="0">
                <a:solidFill>
                  <a:srgbClr val="000000"/>
                </a:solidFill>
              </a:rPr>
              <a:t>Разрез скважины № 5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86" y="648145"/>
            <a:ext cx="2862545" cy="40474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23" y="4043311"/>
            <a:ext cx="2294873" cy="722153"/>
          </a:xfrm>
          <a:prstGeom prst="rect">
            <a:avLst/>
          </a:prstGeom>
        </p:spPr>
      </p:pic>
      <p:pic>
        <p:nvPicPr>
          <p:cNvPr id="16" name="Picture 2" descr="IMG-20200904-WA0005"/>
          <p:cNvPicPr>
            <a:picLocks noChangeAspect="1" noChangeArrowheads="1"/>
          </p:cNvPicPr>
          <p:nvPr/>
        </p:nvPicPr>
        <p:blipFill rotWithShape="1">
          <a:blip r:embed="rId1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32"/>
          <a:stretch/>
        </p:blipFill>
        <p:spPr bwMode="auto">
          <a:xfrm>
            <a:off x="4850392" y="2552032"/>
            <a:ext cx="2053673" cy="144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805492" y="2689853"/>
            <a:ext cx="2036163" cy="444742"/>
          </a:xfrm>
        </p:spPr>
        <p:txBody>
          <a:bodyPr/>
          <a:lstStyle/>
          <a:p>
            <a:pPr algn="l">
              <a:defRPr/>
            </a:pPr>
            <a:r>
              <a:rPr lang="ru-RU" sz="1000" dirty="0" smtClean="0">
                <a:solidFill>
                  <a:srgbClr val="000000"/>
                </a:solidFill>
              </a:rPr>
              <a:t>Бурение поисково-картировочной скважины № 5</a:t>
            </a:r>
            <a:endParaRPr lang="ru-RU" sz="1000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1" y="2046019"/>
            <a:ext cx="3296904" cy="2029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43" y="2626892"/>
            <a:ext cx="2973517" cy="22164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83203" y="4585864"/>
            <a:ext cx="1775934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50" dirty="0">
                <a:solidFill>
                  <a:srgbClr val="000000"/>
                </a:solidFill>
              </a:rPr>
              <a:t>Опорный разрез огнеупорных глин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615" y="4216531"/>
            <a:ext cx="1690205" cy="6232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Calibri" panose="020F0502020204030204" pitchFamily="34" charset="0"/>
              </a:rPr>
              <a:t>Лист прошел апробацию </a:t>
            </a:r>
          </a:p>
          <a:p>
            <a:r>
              <a:rPr lang="ru-RU" sz="1200" b="1" dirty="0">
                <a:latin typeface="Calibri" panose="020F0502020204030204" pitchFamily="34" charset="0"/>
              </a:rPr>
              <a:t>на НРС </a:t>
            </a:r>
            <a:r>
              <a:rPr lang="ru-RU" sz="1200" b="1" dirty="0" err="1">
                <a:latin typeface="Calibri" panose="020F0502020204030204" pitchFamily="34" charset="0"/>
              </a:rPr>
              <a:t>Роснедр</a:t>
            </a:r>
            <a:r>
              <a:rPr lang="ru-RU" sz="1200" b="1" dirty="0">
                <a:latin typeface="Calibri" panose="020F0502020204030204" pitchFamily="34" charset="0"/>
              </a:rPr>
              <a:t>  с высокой </a:t>
            </a:r>
            <a:r>
              <a:rPr lang="ru-RU" sz="1200" b="1" dirty="0" smtClean="0">
                <a:latin typeface="Calibri" panose="020F0502020204030204" pitchFamily="34" charset="0"/>
              </a:rPr>
              <a:t>оценкой</a:t>
            </a:r>
            <a:endParaRPr lang="ru-RU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" y="932611"/>
            <a:ext cx="3644094" cy="5577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31024" y="932611"/>
            <a:ext cx="5512976" cy="261610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ГДП-200/2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на стадии составления и подготовки к изданию листа О-49-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XII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аталах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отделом </a:t>
            </a:r>
            <a:r>
              <a:rPr lang="ru-RU" sz="1600" dirty="0" smtClean="0"/>
              <a:t>геологии урановых </a:t>
            </a:r>
            <a:r>
              <a:rPr lang="ru-RU" sz="1600" dirty="0"/>
              <a:t>месторождений и </a:t>
            </a:r>
            <a:r>
              <a:rPr lang="ru-RU" sz="1600" dirty="0" smtClean="0"/>
              <a:t>радиоэкологии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уточнены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границы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узла (включающего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урановое месторождение) и впервые локализован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Когальский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потенциальный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урановорудный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узел, в пределах которого выделены потенциальные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урановорудные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зоны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типа среди позднекарельских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гранитоидов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открыто новое проявление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Когальское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нижнерифейских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конгломератах.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2905" y="3789040"/>
            <a:ext cx="5395599" cy="24635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337185" algn="just">
              <a:lnSpc>
                <a:spcPct val="107000"/>
              </a:lnSpc>
              <a:spcAft>
                <a:spcPts val="60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Прогнозные ресурсы урана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Когальского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потенциального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урановорудного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узла (Р</a:t>
            </a:r>
            <a:r>
              <a:rPr lang="ru-RU" sz="1600" b="1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оценены в 20 тыс. т.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Составлен паспорт перспективного объекта, а площадь 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Когальского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прилегающего </a:t>
            </a:r>
            <a:r>
              <a:rPr lang="ru-RU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Туюканского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узлов рекомендована для постановки первоочередных поисковых и оценочных работ на уран.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Туюканская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площадь включена </a:t>
            </a:r>
            <a:r>
              <a:rPr lang="ru-RU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Роснедра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число перспективных конкурсных объектов ГРР на 2021-2023 гг. (конкурс 29.03.2021 г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6204"/>
            <a:ext cx="9060331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Подготовка к изданию комплекта листа O-49-XII (</a:t>
            </a:r>
            <a:r>
              <a:rPr lang="ru-RU" b="1" dirty="0" err="1" smtClean="0"/>
              <a:t>Саталахская</a:t>
            </a:r>
            <a:r>
              <a:rPr lang="ru-RU" b="1" dirty="0" smtClean="0"/>
              <a:t> площадь)</a:t>
            </a:r>
          </a:p>
          <a:p>
            <a:r>
              <a:rPr lang="ru-RU" sz="1400" dirty="0"/>
              <a:t>ФГБУ </a:t>
            </a:r>
            <a:r>
              <a:rPr lang="ru-RU" sz="1400" dirty="0" smtClean="0"/>
              <a:t>ВСЕГЕИ, отдел Урана. Ответственный исполнитель – ведущий специалист Л.Б. Макарьев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646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9C165D8-70FF-48A2-A08E-50FA39081466}" type="slidenum">
              <a:rPr lang="ru-RU" b="1" smtClean="0">
                <a:solidFill>
                  <a:schemeClr val="bg1"/>
                </a:solidFill>
              </a:rPr>
              <a:t>13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5" y="1041782"/>
            <a:ext cx="4297449" cy="4119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29" y="412419"/>
            <a:ext cx="34317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200" b="0" dirty="0" smtClean="0">
                <a:solidFill>
                  <a:schemeClr val="tx1"/>
                </a:solidFill>
              </a:rPr>
              <a:t>АО «</a:t>
            </a:r>
            <a:r>
              <a:rPr lang="ru-RU" sz="1200" b="0" dirty="0" err="1" smtClean="0">
                <a:solidFill>
                  <a:schemeClr val="tx1"/>
                </a:solidFill>
              </a:rPr>
              <a:t>Дальнеофизика</a:t>
            </a:r>
            <a:r>
              <a:rPr lang="ru-RU" sz="1200" b="0" dirty="0" smtClean="0">
                <a:solidFill>
                  <a:schemeClr val="tx1"/>
                </a:solidFill>
              </a:rPr>
              <a:t>» (2019 г) :</a:t>
            </a:r>
          </a:p>
          <a:p>
            <a:pPr algn="ctr"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ГДП-200 листа </a:t>
            </a:r>
            <a:r>
              <a:rPr lang="en-US" sz="1200" dirty="0" smtClean="0">
                <a:solidFill>
                  <a:schemeClr val="tx1"/>
                </a:solidFill>
              </a:rPr>
              <a:t>N-54-XX </a:t>
            </a:r>
            <a:r>
              <a:rPr lang="en-US" sz="1200" dirty="0">
                <a:solidFill>
                  <a:schemeClr val="tx1"/>
                </a:solidFill>
              </a:rPr>
              <a:t>(</a:t>
            </a:r>
            <a:r>
              <a:rPr lang="ru-RU" sz="1200" dirty="0">
                <a:solidFill>
                  <a:schemeClr val="tx1"/>
                </a:solidFill>
              </a:rPr>
              <a:t>Многовершинная  площадь)  </a:t>
            </a: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9926" y="5255589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b="1" dirty="0" smtClean="0">
                <a:latin typeface="+mn-lt"/>
                <a:ea typeface="Calibri" panose="020F0502020204030204" pitchFamily="34" charset="0"/>
              </a:rPr>
              <a:t>Локализовано </a:t>
            </a:r>
            <a:r>
              <a:rPr lang="ru-RU" sz="1300" b="1" dirty="0">
                <a:latin typeface="+mn-lt"/>
                <a:ea typeface="Calibri" panose="020F0502020204030204" pitchFamily="34" charset="0"/>
              </a:rPr>
              <a:t>три потенциальных золоторудных поля с суммарными прогнозными ресурсами рудного золота категории Р2: 86 т</a:t>
            </a:r>
            <a:r>
              <a:rPr lang="ru-RU" sz="1300" b="1" dirty="0" smtClean="0">
                <a:latin typeface="+mn-lt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ru-RU" sz="1300" b="1" dirty="0" smtClean="0">
                <a:latin typeface="+mn-lt"/>
              </a:rPr>
              <a:t>Поставлены на учет.</a:t>
            </a:r>
            <a:endParaRPr lang="ru-RU" sz="1300" b="1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97" y="72405"/>
            <a:ext cx="1031375" cy="3400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715" y="1754021"/>
            <a:ext cx="4588779" cy="40894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5205833" y="1031093"/>
            <a:ext cx="38196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200" b="0" dirty="0" smtClean="0">
                <a:solidFill>
                  <a:schemeClr val="tx1"/>
                </a:solidFill>
              </a:rPr>
              <a:t>АО «</a:t>
            </a:r>
            <a:r>
              <a:rPr lang="ru-RU" sz="1200" b="0" dirty="0" err="1" smtClean="0">
                <a:solidFill>
                  <a:schemeClr val="tx1"/>
                </a:solidFill>
              </a:rPr>
              <a:t>Приморгеология</a:t>
            </a:r>
            <a:r>
              <a:rPr lang="ru-RU" sz="1200" b="0" dirty="0" smtClean="0">
                <a:solidFill>
                  <a:schemeClr val="tx1"/>
                </a:solidFill>
              </a:rPr>
              <a:t> (2019 г.)</a:t>
            </a:r>
          </a:p>
          <a:p>
            <a:pPr algn="ctr"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</a:rPr>
              <a:t>ГДП-200 </a:t>
            </a:r>
            <a:r>
              <a:rPr lang="ru-RU" sz="1200" dirty="0">
                <a:solidFill>
                  <a:schemeClr val="tx1"/>
                </a:solidFill>
              </a:rPr>
              <a:t>листа </a:t>
            </a:r>
            <a:r>
              <a:rPr lang="en-US" sz="1200" dirty="0" smtClean="0">
                <a:solidFill>
                  <a:schemeClr val="tx1"/>
                </a:solidFill>
              </a:rPr>
              <a:t>L</a:t>
            </a:r>
            <a:r>
              <a:rPr lang="ru-RU" sz="1200" dirty="0">
                <a:solidFill>
                  <a:schemeClr val="tx1"/>
                </a:solidFill>
              </a:rPr>
              <a:t>-54-</a:t>
            </a:r>
            <a:r>
              <a:rPr lang="en-US" sz="1200" dirty="0">
                <a:solidFill>
                  <a:schemeClr val="tx1"/>
                </a:solidFill>
              </a:rPr>
              <a:t>VII</a:t>
            </a:r>
            <a:r>
              <a:rPr lang="ru-RU" sz="1200" dirty="0">
                <a:solidFill>
                  <a:schemeClr val="tx1"/>
                </a:solidFill>
              </a:rPr>
              <a:t> (</a:t>
            </a:r>
            <a:r>
              <a:rPr lang="ru-RU" sz="1200" dirty="0" err="1">
                <a:solidFill>
                  <a:schemeClr val="tx1"/>
                </a:solidFill>
              </a:rPr>
              <a:t>Верхнебикинская</a:t>
            </a:r>
            <a:r>
              <a:rPr lang="ru-RU" sz="1200" dirty="0">
                <a:solidFill>
                  <a:schemeClr val="tx1"/>
                </a:solidFill>
              </a:rPr>
              <a:t>  площадь)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09040" y="5793815"/>
            <a:ext cx="43379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+mn-lt"/>
                <a:ea typeface="Calibri" panose="020F0502020204030204" pitchFamily="34" charset="0"/>
              </a:rPr>
              <a:t>Локализовано </a:t>
            </a:r>
            <a:r>
              <a:rPr lang="ru-RU" sz="1300" b="1" dirty="0">
                <a:latin typeface="+mn-lt"/>
                <a:ea typeface="Calibri" panose="020F0502020204030204" pitchFamily="34" charset="0"/>
              </a:rPr>
              <a:t>4 потенциальных золоторудных поля  с суммарными прогнозными ресурсами </a:t>
            </a:r>
            <a:endParaRPr lang="ru-RU" sz="1300" b="1" dirty="0" smtClean="0">
              <a:latin typeface="+mn-lt"/>
              <a:ea typeface="Calibri" panose="020F0502020204030204" pitchFamily="34" charset="0"/>
            </a:endParaRPr>
          </a:p>
          <a:p>
            <a:pPr algn="ctr"/>
            <a:r>
              <a:rPr lang="ru-RU" sz="1300" b="1" dirty="0" smtClean="0">
                <a:latin typeface="+mn-lt"/>
                <a:ea typeface="Calibri" panose="020F0502020204030204" pitchFamily="34" charset="0"/>
              </a:rPr>
              <a:t>Р2 </a:t>
            </a:r>
            <a:r>
              <a:rPr lang="ru-RU" sz="1300" b="1" dirty="0">
                <a:latin typeface="+mn-lt"/>
                <a:ea typeface="Calibri" panose="020F0502020204030204" pitchFamily="34" charset="0"/>
              </a:rPr>
              <a:t>- </a:t>
            </a:r>
            <a:r>
              <a:rPr lang="ru-RU" sz="1300" b="1" dirty="0" err="1">
                <a:latin typeface="+mn-lt"/>
                <a:ea typeface="Calibri" panose="020F0502020204030204" pitchFamily="34" charset="0"/>
              </a:rPr>
              <a:t>Au</a:t>
            </a:r>
            <a:r>
              <a:rPr lang="ru-RU" sz="1300" b="1" dirty="0">
                <a:latin typeface="+mn-lt"/>
                <a:ea typeface="Calibri" panose="020F0502020204030204" pitchFamily="34" charset="0"/>
              </a:rPr>
              <a:t> -105 т , </a:t>
            </a:r>
            <a:r>
              <a:rPr lang="ru-RU" sz="1300" b="1" dirty="0" err="1">
                <a:latin typeface="+mn-lt"/>
                <a:ea typeface="Calibri" panose="020F0502020204030204" pitchFamily="34" charset="0"/>
              </a:rPr>
              <a:t>Ag</a:t>
            </a:r>
            <a:r>
              <a:rPr lang="ru-RU" sz="13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ru-RU" sz="1300" b="1" dirty="0" smtClean="0">
                <a:latin typeface="+mn-lt"/>
                <a:ea typeface="Calibri" panose="020F0502020204030204" pitchFamily="34" charset="0"/>
              </a:rPr>
              <a:t>– 1600 т</a:t>
            </a:r>
          </a:p>
          <a:p>
            <a:pPr algn="ctr"/>
            <a:r>
              <a:rPr lang="ru-RU" sz="1300" b="1" dirty="0" smtClean="0"/>
              <a:t>Площади уже лицензированы</a:t>
            </a:r>
            <a:endParaRPr lang="ru-RU" sz="13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40015" y="1500908"/>
            <a:ext cx="97174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err="1" smtClean="0"/>
              <a:t>Кулибинское</a:t>
            </a:r>
            <a:endParaRPr lang="ru-RU" sz="1100" dirty="0" smtClean="0"/>
          </a:p>
          <a:p>
            <a:r>
              <a:rPr lang="ru-RU" sz="1100" dirty="0" smtClean="0"/>
              <a:t>рудное поле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3434740" y="1716352"/>
            <a:ext cx="126188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smtClean="0"/>
              <a:t>Месторождение</a:t>
            </a:r>
          </a:p>
          <a:p>
            <a:r>
              <a:rPr lang="ru-RU" sz="1100" dirty="0" smtClean="0"/>
              <a:t>Многовершинное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245921" y="2366829"/>
            <a:ext cx="779584" cy="3013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229931" y="2759067"/>
            <a:ext cx="845451" cy="369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196043" y="3716355"/>
            <a:ext cx="845451" cy="369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229931" y="4595049"/>
            <a:ext cx="717106" cy="314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447018" y="2328180"/>
            <a:ext cx="116202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Михайловское рудное поле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3456889" y="3157616"/>
            <a:ext cx="943807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Соболиное рудное поле</a:t>
            </a:r>
            <a:endParaRPr lang="ru-RU" sz="11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904" y="629062"/>
            <a:ext cx="1577032" cy="104851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3436841" y="1009645"/>
            <a:ext cx="1119733" cy="3997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876800" y="1571028"/>
            <a:ext cx="850900" cy="4355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46083" y="55460"/>
            <a:ext cx="8328193" cy="276999"/>
          </a:xfrm>
          <a:prstGeom prst="rect">
            <a:avLst/>
          </a:prstGeo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Локализация ресурсов кат. Р2 по результатам ГДП-200 с учетом ранее проведенных работ разного ранга</a:t>
            </a:r>
            <a:endParaRPr lang="ru-RU" altLang="ru-RU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754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9783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071" y="-332"/>
            <a:ext cx="8560677" cy="4801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государственных геологических карт </a:t>
            </a:r>
            <a:b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масштаба 1:200 000 второго издания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1" y="1071373"/>
            <a:ext cx="4592330" cy="5053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668423" y="500089"/>
            <a:ext cx="8100204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по количеству выданных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лицензий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завершения листов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ГК-200/2 </a:t>
            </a:r>
            <a:endParaRPr lang="ru-RU" sz="13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-41-</a:t>
            </a:r>
            <a:r>
              <a:rPr lang="en-US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X-XIII, </a:t>
            </a:r>
            <a:r>
              <a:rPr lang="en-US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Q-41-XVI-XVIII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Полярном 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Урале</a:t>
            </a:r>
            <a:endParaRPr lang="ru-RU" sz="1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37742" y="1405452"/>
            <a:ext cx="905470" cy="545680"/>
          </a:xfrm>
          <a:prstGeom prst="rect">
            <a:avLst/>
          </a:prstGeom>
          <a:solidFill>
            <a:srgbClr val="EDB4DF"/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Q-41-X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17046" y="1513243"/>
            <a:ext cx="2193554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Листы Госгеолкарты-200/2, </a:t>
            </a:r>
            <a:r>
              <a:rPr lang="en-US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завершения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41690" y="2045385"/>
            <a:ext cx="899302" cy="449306"/>
          </a:xfrm>
          <a:prstGeom prst="rect">
            <a:avLst/>
          </a:prstGeom>
          <a:solidFill>
            <a:srgbClr val="CCCCCC"/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918191" y="138243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17046" y="2045385"/>
            <a:ext cx="202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Лицензионный участок, год выдачи лицензии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58350" y="2248470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33181" y="2569801"/>
            <a:ext cx="3858787" cy="7940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Среднее количество выданных лицензий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 лист ГК-200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второго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поколения –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лицензии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110004" y="6539994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14</a:t>
            </a:fld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692376"/>
            <a:ext cx="7691906" cy="41889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CB947BCF-53FA-4F12-AF76-F2FB35687851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31" y="-19335"/>
            <a:ext cx="9179396" cy="664797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Окончательные результаты </a:t>
            </a:r>
            <a:r>
              <a:rPr lang="ru-RU" altLang="ru-RU" sz="1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работ по локализации </a:t>
            </a:r>
            <a:r>
              <a:rPr lang="ru-RU" altLang="ru-RU"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перспективных участков сведены в информационную систему </a:t>
            </a:r>
            <a:r>
              <a:rPr lang="ru-RU" altLang="ru-RU" sz="1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доступную </a:t>
            </a:r>
            <a:r>
              <a:rPr lang="ru-RU" altLang="ru-RU"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для </a:t>
            </a:r>
            <a:r>
              <a:rPr lang="ru-RU" altLang="ru-RU" sz="1200" b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недропользователей</a:t>
            </a:r>
            <a:r>
              <a:rPr lang="ru-RU" altLang="ru-RU" sz="1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altLang="ru-RU"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официальном сайте </a:t>
            </a:r>
            <a:r>
              <a:rPr lang="ru-RU" altLang="ru-RU" sz="12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Роснедр</a:t>
            </a:r>
            <a:r>
              <a:rPr lang="ru-RU" altLang="ru-RU"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altLang="ru-RU" sz="1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ВСЕГЕИ</a:t>
            </a:r>
          </a:p>
          <a:p>
            <a:endParaRPr lang="ru-RU" altLang="ru-RU" sz="1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altLang="ru-RU" sz="1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29" y="4506558"/>
            <a:ext cx="1799084" cy="307777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u="sng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ru-RU" sz="1400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://p3.vsegei.ru/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66" y="692376"/>
            <a:ext cx="3724866" cy="18326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49827575"/>
              </p:ext>
            </p:extLst>
          </p:nvPr>
        </p:nvGraphicFramePr>
        <p:xfrm>
          <a:off x="6183" y="404555"/>
          <a:ext cx="4059587" cy="170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9" y="4919773"/>
            <a:ext cx="9144000" cy="1835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727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5B8D0C-480D-4D80-BC24-2BBEC1894D53}"/>
              </a:ext>
            </a:extLst>
          </p:cNvPr>
          <p:cNvSpPr txBox="1"/>
          <p:nvPr/>
        </p:nvSpPr>
        <p:spPr>
          <a:xfrm>
            <a:off x="107504" y="215411"/>
            <a:ext cx="8712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Динамика  выявления  перспективных площадей для постановки </a:t>
            </a:r>
          </a:p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поисковых и поисково-оценочных работ при региональных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работах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9144000" cy="3263984"/>
          </a:xfrm>
          <a:prstGeom prst="rect">
            <a:avLst/>
          </a:prstGeom>
        </p:spPr>
      </p:pic>
      <p:sp>
        <p:nvSpPr>
          <p:cNvPr id="20" name="Стрелка вниз 19"/>
          <p:cNvSpPr/>
          <p:nvPr/>
        </p:nvSpPr>
        <p:spPr>
          <a:xfrm>
            <a:off x="5940152" y="2564904"/>
            <a:ext cx="288032" cy="57606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9319075-924F-4B09-BB48-B956A151BE2F}"/>
              </a:ext>
            </a:extLst>
          </p:cNvPr>
          <p:cNvSpPr/>
          <p:nvPr/>
        </p:nvSpPr>
        <p:spPr>
          <a:xfrm>
            <a:off x="994783" y="1185540"/>
            <a:ext cx="69127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cs typeface="Arial" panose="020B0604020202020204" pitchFamily="34" charset="0"/>
              </a:rPr>
              <a:t>Зависимость количества перспективных площадей от объемов ГСР-200 (ГК-200, ГДП-200, ГМК-200</a:t>
            </a:r>
            <a:r>
              <a:rPr lang="ru-RU" sz="1050" b="1" dirty="0" smtClean="0">
                <a:cs typeface="Arial" panose="020B0604020202020204" pitchFamily="34" charset="0"/>
              </a:rPr>
              <a:t>) и динамика их прироста по годам</a:t>
            </a:r>
            <a:endParaRPr lang="ru-RU" sz="1050" b="1" dirty="0"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6136" y="1849546"/>
            <a:ext cx="214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Отмена ставок воспроизводства </a:t>
            </a:r>
          </a:p>
          <a:p>
            <a:r>
              <a:rPr lang="ru-RU" sz="900" dirty="0" smtClean="0"/>
              <a:t>и финансирования поисковой </a:t>
            </a:r>
          </a:p>
          <a:p>
            <a:r>
              <a:rPr lang="ru-RU" sz="900" dirty="0" smtClean="0"/>
              <a:t>составляющей региональных работ</a:t>
            </a:r>
          </a:p>
          <a:p>
            <a:r>
              <a:rPr lang="ru-RU" sz="900" dirty="0" smtClean="0"/>
              <a:t>из региональных бюджетов</a:t>
            </a:r>
            <a:endParaRPr lang="ru-RU" sz="9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198" y="4388728"/>
            <a:ext cx="4210628" cy="243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7BCF-53FA-4F12-AF76-F2FB356878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206899"/>
              </p:ext>
            </p:extLst>
          </p:nvPr>
        </p:nvGraphicFramePr>
        <p:xfrm>
          <a:off x="161510" y="829729"/>
          <a:ext cx="8820980" cy="5653621"/>
        </p:xfrm>
        <a:graphic>
          <a:graphicData uri="http://schemas.openxmlformats.org/drawingml/2006/table">
            <a:tbl>
              <a:tblPr/>
              <a:tblGrid>
                <a:gridCol w="1910701"/>
                <a:gridCol w="1447756"/>
                <a:gridCol w="1515093"/>
                <a:gridCol w="1837050"/>
                <a:gridCol w="2110380"/>
              </a:tblGrid>
              <a:tr h="203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Этапы, стадии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 изучения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Цель работ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Основной конечный результат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работ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74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Этап I. Региональное геологическое изучение недр</a:t>
                      </a:r>
                    </a:p>
                  </a:txBody>
                  <a:tcPr marL="5623" marR="5623" marT="56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42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Стадия 3. Геолого-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минерагеническое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картирование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масштаба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1:50000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1:25000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 крупнее. (Прогнозно-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минерагенические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работы)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Территории перспективных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таксонов: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зон, районов, узлов и их частей на суше и шельфе Российской Федерации</a:t>
                      </a: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Прогнозирование, оценка перспектив выявления месторождений отдельных видов полезных ископаемых (или их комплекса) в пределах геологических границ перспективных зон, угленосных бассейнов и их частей, районов, узлов </a:t>
                      </a:r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на площадях ранее проведенных работ по ГДП-200.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Локализация перспективных участков в ранге рудных полей, подготовка обоснования для их дальнейшего изучения.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Комплект </a:t>
                      </a:r>
                      <a:r>
                        <a:rPr lang="ru-RU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карт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и схем </a:t>
                      </a:r>
                      <a:r>
                        <a:rPr lang="ru-RU" sz="1000" b="1" i="0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геолгического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содержания </a:t>
                      </a:r>
                      <a:r>
                        <a:rPr lang="ru-RU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масштаба </a:t>
                      </a:r>
                      <a:r>
                        <a:rPr lang="ru-RU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1:5000-1:25 000,  обосновывающих </a:t>
                      </a:r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выделение перспективных (поисковых) участков в ранге рудных полей с оцененными прогнозными ресурсами твердых полезных ископаемых категории Р2; прогнозные карты (схемы) </a:t>
                      </a:r>
                      <a:r>
                        <a:rPr lang="ru-RU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минерагенических</a:t>
                      </a:r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таксонов (</a:t>
                      </a:r>
                      <a:r>
                        <a:rPr lang="ru-RU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рудоперспективных</a:t>
                      </a:r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структур): зон и угленосных бассейнов, рудных районов и узлов и их частей с уточненными границами и переоцененными прогнозными ресурсами твердых полезных ископаемых категории Р3 в их пределах; рекомендации по проведению рационального комплекса геологоразведочных работ следующих стадий.</a:t>
                      </a: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Анализ геологической, геохимической, геофизической и поисковой изученности масштабов 1:200000 – 1:50000, материалов по геологическому строению и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минерагении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территории; рудно-формационный анализ; структурно-формационный анализ; создание или адаптация прогнозно-поисковых моделей; переоценка прогнозных ресурсов полезных ископаемых категории Р3 (Р2) в пределах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рудоперспективных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структур, создание прогнозных карт, схем, разрезов; выбор перспективных площадей; проведение в различных сочетаниях и специализациях комплекса геохимических, геофизических, горных, буровых, минералогических, лабораторно-аналитических работ, изучения вещественного состава и минералого-технологических свойств полезного ископаемого; </a:t>
                      </a:r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локализация и оценка прогнозных ресурсов категории Р2; разработка обоснования и рационального комплекса геологоразведочных работ следующих стадий.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7392" y="44624"/>
            <a:ext cx="8665088" cy="52322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Для локализации прогнозных ресурсов и прогнозно-</a:t>
            </a:r>
            <a:r>
              <a:rPr lang="ru-RU" sz="1400" dirty="0" err="1" smtClean="0"/>
              <a:t>минерагенического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доизучения</a:t>
            </a:r>
            <a:r>
              <a:rPr lang="ru-RU" sz="1400" dirty="0" smtClean="0"/>
              <a:t> на конкретные</a:t>
            </a:r>
          </a:p>
          <a:p>
            <a:pPr algn="ctr"/>
            <a:r>
              <a:rPr lang="ru-RU" sz="1400" dirty="0" smtClean="0"/>
              <a:t>Типы </a:t>
            </a:r>
            <a:r>
              <a:rPr lang="ru-RU" sz="1400" dirty="0" err="1" smtClean="0"/>
              <a:t>оруденения</a:t>
            </a:r>
            <a:r>
              <a:rPr lang="ru-RU" sz="1400" dirty="0" smtClean="0"/>
              <a:t> и виды полезных ископаемых на площадях ранее проведенных ГДП-200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521" y="3159853"/>
            <a:ext cx="3392351" cy="3401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Предложенный вариант внемасштабных </a:t>
            </a: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прогнозно-</a:t>
            </a:r>
            <a:r>
              <a:rPr lang="ru-RU" sz="11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минерагенических</a:t>
            </a: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работ </a:t>
            </a: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выявлению перспективных участков является не более чем реинкарнацией дискредитировавших себя прогнозно-поисковых работ конца 90-х – начала 2000 гг.  </a:t>
            </a:r>
            <a:endParaRPr lang="ru-RU" sz="11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понимаю, что </a:t>
            </a: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белый </a:t>
            </a: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человек может «два раза наступить на одни и те же грабли</a:t>
            </a: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 от большинства прогнозно-поисковых </a:t>
            </a: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работ не осталось и </a:t>
            </a: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следов </a:t>
            </a: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геологической информации. </a:t>
            </a:r>
            <a:r>
              <a:rPr lang="ru-RU" sz="11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ea typeface="Calibri" panose="020F0502020204030204" pitchFamily="34" charset="0"/>
                <a:cs typeface="Times New Roman" panose="02020603050405020304" pitchFamily="18" charset="0"/>
              </a:rPr>
              <a:t>Полученный опыт доказал </a:t>
            </a:r>
            <a:r>
              <a:rPr lang="ru-RU" sz="11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безальтернативность</a:t>
            </a:r>
            <a:r>
              <a:rPr lang="ru-RU" sz="1100" b="1" dirty="0">
                <a:ea typeface="Calibri" panose="020F0502020204030204" pitchFamily="34" charset="0"/>
                <a:cs typeface="Times New Roman" panose="02020603050405020304" pitchFamily="18" charset="0"/>
              </a:rPr>
              <a:t> комплексного изучения </a:t>
            </a:r>
            <a:r>
              <a:rPr lang="ru-RU" sz="11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площадей.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ГДП-200 </a:t>
            </a:r>
            <a:r>
              <a:rPr lang="ru-RU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даже при отрицательных поисковых результатах обеспечивает прирост геологической изученности территории </a:t>
            </a:r>
            <a:r>
              <a:rPr lang="ru-RU" sz="1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261921" cy="52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2777" r="42446" b="13333"/>
          <a:stretch/>
        </p:blipFill>
        <p:spPr>
          <a:xfrm>
            <a:off x="3585449" y="577733"/>
            <a:ext cx="5457824" cy="6048672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1" y="577733"/>
            <a:ext cx="3261920" cy="55399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00" b="1" baseline="0" dirty="0"/>
              <a:t>ПРЕДВАРИТЕЛЬНАЯ ГЕОЛОГИЧЕСКАЯ КАРТА ЛИСТА </a:t>
            </a:r>
            <a:r>
              <a:rPr lang="en-US" sz="1000" b="1" baseline="0" dirty="0" smtClean="0"/>
              <a:t>Q-41-XI</a:t>
            </a:r>
          </a:p>
          <a:p>
            <a:pPr algn="ctr" eaLnBrk="1" hangingPunct="1">
              <a:defRPr/>
            </a:pPr>
            <a:endParaRPr lang="ru-RU" sz="1000" b="1" baseline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88024" y="577733"/>
            <a:ext cx="2712244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00" b="1" baseline="0" dirty="0"/>
              <a:t>ПРЕДВАРИТЕЛЬНАЯ ГЕОЛОГИЧЕСКАЯ КАРТА ЛИСТА </a:t>
            </a:r>
            <a:r>
              <a:rPr lang="en-US" sz="1000" b="1" baseline="0" dirty="0" smtClean="0"/>
              <a:t>N-54-XXI</a:t>
            </a:r>
            <a:endParaRPr lang="ru-RU" sz="1000" b="1" baseline="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194677"/>
            <a:ext cx="8229600" cy="276999"/>
          </a:xfrm>
          <a:solidFill>
            <a:srgbClr val="FFC000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«Лоскутное одеяло» карт м-ба 1:50 000 на листах работ по ГДП-200</a:t>
            </a:r>
            <a:endParaRPr lang="ru-RU" altLang="ru-RU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504" y="6355986"/>
            <a:ext cx="8784976" cy="46166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Понятно, что проведение каких-либо осмысленных прогнозно-</a:t>
            </a:r>
            <a:r>
              <a:rPr lang="ru-RU" altLang="ru-RU" sz="1200" b="1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минеоагенических</a:t>
            </a:r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 работ на такой основе невозможно </a:t>
            </a:r>
            <a:endParaRPr lang="ru-RU" altLang="ru-RU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8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" y="1994059"/>
            <a:ext cx="1761601" cy="19609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535" y="1588122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/>
              <a:t>ГК-200/2</a:t>
            </a:r>
            <a:r>
              <a:rPr lang="ru-RU" sz="900" b="1" dirty="0"/>
              <a:t> лист </a:t>
            </a:r>
            <a:r>
              <a:rPr lang="en-US" sz="900" b="1" dirty="0"/>
              <a:t>N-40-XXIV </a:t>
            </a:r>
            <a:endParaRPr lang="ru-RU" sz="9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41326" y="1508346"/>
            <a:ext cx="147348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/>
              <a:t>Фрагмент КЗПИ листа </a:t>
            </a:r>
          </a:p>
          <a:p>
            <a:pPr algn="ctr"/>
            <a:r>
              <a:rPr lang="en-US" sz="1000" b="1" dirty="0"/>
              <a:t>N-40-XXIV</a:t>
            </a:r>
            <a:r>
              <a:rPr lang="en-US" sz="900" b="1" dirty="0"/>
              <a:t> </a:t>
            </a:r>
            <a:endParaRPr lang="ru-RU" sz="9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34959" y="1486228"/>
            <a:ext cx="132760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/>
              <a:t>Фрагмент схемы </a:t>
            </a:r>
            <a:endParaRPr lang="en-US" sz="900" b="1" dirty="0"/>
          </a:p>
          <a:p>
            <a:pPr algn="ctr"/>
            <a:r>
              <a:rPr lang="ru-RU" sz="900" b="1" dirty="0"/>
              <a:t>прогноза</a:t>
            </a:r>
          </a:p>
          <a:p>
            <a:pPr algn="ctr"/>
            <a:r>
              <a:rPr lang="ru-RU" sz="900" b="1" dirty="0"/>
              <a:t> листа ПИ </a:t>
            </a:r>
            <a:r>
              <a:rPr lang="en-US" sz="900" b="1" dirty="0"/>
              <a:t>N-40-XXIV</a:t>
            </a:r>
            <a:endParaRPr lang="ru-RU" sz="9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03" y="1994059"/>
            <a:ext cx="1275606" cy="30848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/>
          <a:stretch/>
        </p:blipFill>
        <p:spPr>
          <a:xfrm>
            <a:off x="3247680" y="1979521"/>
            <a:ext cx="1270062" cy="30848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229231"/>
            <a:ext cx="9144000" cy="677108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ГМК-50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Краснинская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N-40-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84-А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вост. пол.), Б (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пол), В (вост. пол.), Г (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пол.),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ГДП-200 листа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N-40-XXIV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(Магнитогорск) - 1993-1999 гг., Комплект Госгеолкарты-200/2 подготовлен к изданию в 2000 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 в 2017 г.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Челябинскгеосъёмка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Мосейчук В.М. и др.)</a:t>
            </a:r>
          </a:p>
        </p:txBody>
      </p:sp>
      <p:sp>
        <p:nvSpPr>
          <p:cNvPr id="4" name="Стрелка вниз 3"/>
          <p:cNvSpPr/>
          <p:nvPr/>
        </p:nvSpPr>
        <p:spPr>
          <a:xfrm rot="16200000">
            <a:off x="2128702" y="1519797"/>
            <a:ext cx="189007" cy="1204784"/>
          </a:xfrm>
          <a:prstGeom prst="downArrow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888607" y="853324"/>
            <a:ext cx="401139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Рекомендуется проведение специализированных работ (ГМК-50) на золото-серебряный тип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оруденения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восточной части Магнитогорской 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мегазоны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Краснинской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площади в северной части 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Гумбейской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зоны общей площадью 420 кв. км. Особо охраняемые природные территории в пределах указанных листов отсутствуют.</a:t>
            </a:r>
          </a:p>
          <a:p>
            <a:pPr indent="342900" algn="just"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Прогнозные ресурсы золота, апробированные ЦНИГРИ (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Росгеолфонд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2020), составляют в целом по площади:</a:t>
            </a:r>
            <a:r>
              <a:rPr lang="en-US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P1 -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P2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– 16, </a:t>
            </a:r>
            <a:r>
              <a:rPr lang="en-US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P3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– 17 тонн (всего 41 тонна). Все проявления отнесены к золото-кварцевому или золото-сульфидно-кварцевому типу. Между тем на месторождениях </a:t>
            </a:r>
            <a:r>
              <a:rPr 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куросанской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группы в северной части площади руды имеют полиметаллический состав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3" descr="C:\Documents and Settings\surin\Мои документы\Новые статьи\Статья по Гумб. зоне\Статья в петрологию\ФОТО\Рисунок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0281" y="3097354"/>
            <a:ext cx="1672917" cy="105986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228373" y="3080288"/>
            <a:ext cx="2897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Внешний вид золото-полиметаллических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руд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Рудные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минералы представлены пиритом, галенитом, сфалеритом, халькопиритом, блеклыми рудами, молибденитом, арсенопиритом, пирротином и самородным золотом. </a:t>
            </a:r>
          </a:p>
        </p:txBody>
      </p:sp>
      <p:pic>
        <p:nvPicPr>
          <p:cNvPr id="16" name="Picture 2" descr="C:\Documents and Settings\surin\Мои документы\Новые статьи\Статья по Гумб. зоне\Статья в петрологию\ФОТО\Рисунок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97093"/>
            <a:ext cx="1725370" cy="105944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351628" y="4126939"/>
            <a:ext cx="261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Внешний вид адуляр-кварц-серицитовых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метасоматитов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5799" y="4471709"/>
            <a:ext cx="2524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Площадное распространение имеют адуляр-кварц-серицитовые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метасоматиты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что предполагает значительные перспективы площади на вулканогенное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Au-Ag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оруденение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3166" y="5543122"/>
            <a:ext cx="7729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месторождения никогда не встречаются поодиночке, а обычно образуют "цепочечные" скопления значительной протяженности, а масштабы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них бывают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весьма существенными.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753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866585" y="5726907"/>
            <a:ext cx="277415" cy="273844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900" b="1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9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5A9F27-85E7-4D3D-9760-D1916928A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" y="476672"/>
            <a:ext cx="8935627" cy="5723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AD8046-E47D-4575-9A70-FC686BD84EAD}"/>
              </a:ext>
            </a:extLst>
          </p:cNvPr>
          <p:cNvSpPr txBox="1"/>
          <p:nvPr/>
        </p:nvSpPr>
        <p:spPr>
          <a:xfrm>
            <a:off x="1547664" y="116632"/>
            <a:ext cx="5204950" cy="276999"/>
          </a:xfrm>
          <a:prstGeom prst="rect">
            <a:avLst/>
          </a:prstGeo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buFontTx/>
              <a:buNone/>
              <a:defRPr sz="1200" b="1"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Изученность территории Российской Федерации ГС-50 и ГК-200/2</a:t>
            </a:r>
          </a:p>
        </p:txBody>
      </p:sp>
    </p:spTree>
    <p:extLst>
      <p:ext uri="{BB962C8B-B14F-4D97-AF65-F5344CB8AC3E}">
        <p14:creationId xmlns:p14="http://schemas.microsoft.com/office/powerpoint/2010/main" val="1738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274" y="4607"/>
            <a:ext cx="8904725" cy="738664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ГМК-50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Сеэрваямская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(Р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Г, -137-А, Б)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ГДП-200  листов Р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-XXXIII, XXXIV, O-58-III, IV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4-20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гг. Комплекты Госгеолкарты-200/2 подготовлены к изданию в 20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Корякгеолдобыча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Мелкомуков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В.Н.)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985" y="1311686"/>
            <a:ext cx="2199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ГК-200/2 листов Р</a:t>
            </a:r>
            <a:r>
              <a:rPr lang="en-US" sz="1000" b="1" dirty="0"/>
              <a:t>-</a:t>
            </a:r>
            <a:r>
              <a:rPr lang="ru-RU" sz="1000" b="1" dirty="0"/>
              <a:t>58</a:t>
            </a:r>
            <a:r>
              <a:rPr lang="en-US" sz="1000" b="1" dirty="0"/>
              <a:t>-XXXIII, O-58-III </a:t>
            </a:r>
            <a:r>
              <a:rPr lang="ru-RU" sz="1000" b="1" dirty="0"/>
              <a:t> (</a:t>
            </a:r>
            <a:r>
              <a:rPr lang="ru-RU" sz="1000" b="1" dirty="0" err="1"/>
              <a:t>Мелкомуков</a:t>
            </a:r>
            <a:r>
              <a:rPr lang="ru-RU" sz="1000" b="1" dirty="0"/>
              <a:t>, 2010)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191985" y="1637152"/>
            <a:ext cx="2278072" cy="4274981"/>
            <a:chOff x="255980" y="1039870"/>
            <a:chExt cx="3037429" cy="569997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" b="2166"/>
            <a:stretch/>
          </p:blipFill>
          <p:spPr>
            <a:xfrm>
              <a:off x="255980" y="1039870"/>
              <a:ext cx="3037429" cy="5699974"/>
            </a:xfrm>
            <a:prstGeom prst="rect">
              <a:avLst/>
            </a:prstGeom>
          </p:spPr>
        </p:pic>
        <p:grpSp>
          <p:nvGrpSpPr>
            <p:cNvPr id="24" name="Группа 23"/>
            <p:cNvGrpSpPr/>
            <p:nvPr/>
          </p:nvGrpSpPr>
          <p:grpSpPr>
            <a:xfrm>
              <a:off x="407581" y="2055233"/>
              <a:ext cx="1375148" cy="1831080"/>
              <a:chOff x="407581" y="2055233"/>
              <a:chExt cx="1375148" cy="1831080"/>
            </a:xfrm>
          </p:grpSpPr>
          <p:cxnSp>
            <p:nvCxnSpPr>
              <p:cNvPr id="8" name="Прямая соединительная линия 7"/>
              <p:cNvCxnSpPr/>
              <p:nvPr/>
            </p:nvCxnSpPr>
            <p:spPr>
              <a:xfrm flipH="1">
                <a:off x="407581" y="2976723"/>
                <a:ext cx="3657" cy="90959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 flipH="1">
                <a:off x="1095155" y="2062321"/>
                <a:ext cx="3657" cy="90959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771151" y="2055233"/>
                <a:ext cx="11578" cy="183108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 flipH="1">
                <a:off x="1095155" y="2062321"/>
                <a:ext cx="6759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 flipH="1">
                <a:off x="407581" y="2970773"/>
                <a:ext cx="687574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407581" y="3886313"/>
                <a:ext cx="1375148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" name="Прямая соединительная линия 5"/>
          <p:cNvCxnSpPr/>
          <p:nvPr/>
        </p:nvCxnSpPr>
        <p:spPr>
          <a:xfrm>
            <a:off x="2764664" y="194570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/>
          <p:cNvGrpSpPr/>
          <p:nvPr/>
        </p:nvGrpSpPr>
        <p:grpSpPr>
          <a:xfrm>
            <a:off x="6122162" y="2617341"/>
            <a:ext cx="2701380" cy="3508142"/>
            <a:chOff x="8243319" y="2062320"/>
            <a:chExt cx="3693875" cy="467752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" t="18534" r="67789" b="48188"/>
            <a:stretch/>
          </p:blipFill>
          <p:spPr>
            <a:xfrm>
              <a:off x="8243319" y="2062320"/>
              <a:ext cx="3693875" cy="46775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6" name="Группа 25"/>
            <p:cNvGrpSpPr/>
            <p:nvPr/>
          </p:nvGrpSpPr>
          <p:grpSpPr>
            <a:xfrm>
              <a:off x="8298135" y="2409163"/>
              <a:ext cx="2985061" cy="4114893"/>
              <a:chOff x="407581" y="2055233"/>
              <a:chExt cx="1375148" cy="183108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407581" y="2976723"/>
                <a:ext cx="3657" cy="90959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H="1">
                <a:off x="1095155" y="2062321"/>
                <a:ext cx="3657" cy="90959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1771151" y="2055233"/>
                <a:ext cx="11578" cy="183108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flipH="1">
                <a:off x="1095155" y="2062321"/>
                <a:ext cx="67599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flipH="1">
                <a:off x="407581" y="2970773"/>
                <a:ext cx="6875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 flipH="1">
                <a:off x="407581" y="3886313"/>
                <a:ext cx="137514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Группа 46"/>
          <p:cNvGrpSpPr/>
          <p:nvPr/>
        </p:nvGrpSpPr>
        <p:grpSpPr>
          <a:xfrm>
            <a:off x="2490094" y="1657935"/>
            <a:ext cx="3542878" cy="4199869"/>
            <a:chOff x="3320125" y="1067579"/>
            <a:chExt cx="4869527" cy="5599825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" r="35440" b="46630"/>
            <a:stretch/>
          </p:blipFill>
          <p:spPr>
            <a:xfrm>
              <a:off x="3320125" y="1067579"/>
              <a:ext cx="4869527" cy="55998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7" name="Группа 36"/>
            <p:cNvGrpSpPr/>
            <p:nvPr/>
          </p:nvGrpSpPr>
          <p:grpSpPr>
            <a:xfrm>
              <a:off x="3408758" y="1179678"/>
              <a:ext cx="3689977" cy="5176283"/>
              <a:chOff x="407581" y="2055233"/>
              <a:chExt cx="1375148" cy="1831080"/>
            </a:xfrm>
          </p:grpSpPr>
          <p:cxnSp>
            <p:nvCxnSpPr>
              <p:cNvPr id="38" name="Прямая соединительная линия 37"/>
              <p:cNvCxnSpPr/>
              <p:nvPr/>
            </p:nvCxnSpPr>
            <p:spPr>
              <a:xfrm flipH="1">
                <a:off x="407581" y="2976723"/>
                <a:ext cx="3657" cy="90959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 flipH="1">
                <a:off x="1095155" y="2062321"/>
                <a:ext cx="3657" cy="90959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771151" y="2055233"/>
                <a:ext cx="11578" cy="1831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>
                <a:off x="1095155" y="2062321"/>
                <a:ext cx="67599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>
                <a:off x="407581" y="2970773"/>
                <a:ext cx="68757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 flipH="1">
                <a:off x="407581" y="3886313"/>
                <a:ext cx="13751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2450436" y="1339079"/>
            <a:ext cx="357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Фрагмент КЗПИ листов Р</a:t>
            </a:r>
            <a:r>
              <a:rPr lang="en-US" sz="1000" b="1" dirty="0"/>
              <a:t>-</a:t>
            </a:r>
            <a:r>
              <a:rPr lang="ru-RU" sz="1000" b="1" dirty="0"/>
              <a:t>58</a:t>
            </a:r>
            <a:r>
              <a:rPr lang="en-US" sz="1000" b="1" dirty="0"/>
              <a:t>-XXXIII, O-58-III</a:t>
            </a:r>
            <a:r>
              <a:rPr lang="ru-RU" sz="1000" b="1" dirty="0"/>
              <a:t> (</a:t>
            </a:r>
            <a:r>
              <a:rPr lang="ru-RU" sz="1000" b="1" dirty="0" err="1"/>
              <a:t>Мелкомуков</a:t>
            </a:r>
            <a:r>
              <a:rPr lang="ru-RU" sz="1000" b="1" dirty="0"/>
              <a:t>, 2010)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12217" y="2267135"/>
            <a:ext cx="290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Фрагмент  схемы </a:t>
            </a:r>
            <a:r>
              <a:rPr lang="ru-RU" sz="900" b="1" dirty="0" err="1"/>
              <a:t>минерагенического</a:t>
            </a:r>
            <a:r>
              <a:rPr lang="ru-RU" sz="900" b="1" dirty="0"/>
              <a:t> районирования </a:t>
            </a:r>
          </a:p>
        </p:txBody>
      </p:sp>
      <p:sp>
        <p:nvSpPr>
          <p:cNvPr id="48" name="Стрелка вниз 47"/>
          <p:cNvSpPr/>
          <p:nvPr/>
        </p:nvSpPr>
        <p:spPr>
          <a:xfrm rot="17912859">
            <a:off x="1969682" y="2900270"/>
            <a:ext cx="136739" cy="2171441"/>
          </a:xfrm>
          <a:prstGeom prst="downArrow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89087" y="1100087"/>
            <a:ext cx="311996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Постановка ГМК-50 предлагается на площади слабоизученного </a:t>
            </a:r>
            <a:r>
              <a:rPr lang="ru-RU" sz="1200" dirty="0" err="1"/>
              <a:t>Сеэрваямского</a:t>
            </a:r>
            <a:r>
              <a:rPr lang="ru-RU" sz="1200" dirty="0"/>
              <a:t> прогнозируемого рудного узла, перспективного на выявление </a:t>
            </a:r>
            <a:r>
              <a:rPr lang="ru-RU" sz="1200" dirty="0" smtClean="0"/>
              <a:t>медно-порфирового </a:t>
            </a:r>
            <a:r>
              <a:rPr lang="ru-RU" sz="1200" dirty="0"/>
              <a:t>и </a:t>
            </a:r>
            <a:r>
              <a:rPr lang="ru-RU" sz="1200" dirty="0" smtClean="0"/>
              <a:t>золото-серебряного </a:t>
            </a:r>
            <a:r>
              <a:rPr lang="ru-RU" sz="1200" dirty="0" err="1" smtClean="0"/>
              <a:t>оруденения</a:t>
            </a:r>
            <a:endParaRPr lang="ru-RU" sz="1200" dirty="0"/>
          </a:p>
        </p:txBody>
      </p:sp>
      <p:sp>
        <p:nvSpPr>
          <p:cNvPr id="44" name="Прямоугольная выноска 43"/>
          <p:cNvSpPr/>
          <p:nvPr/>
        </p:nvSpPr>
        <p:spPr>
          <a:xfrm rot="10800000" flipV="1">
            <a:off x="6027930" y="2602937"/>
            <a:ext cx="1425449" cy="604244"/>
          </a:xfrm>
          <a:prstGeom prst="wedgeRectCallout">
            <a:avLst>
              <a:gd name="adj1" fmla="val -27455"/>
              <a:gd name="adj2" fmla="val 18684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err="1">
                <a:cs typeface="Times New Roman" panose="02020603050405020304" pitchFamily="18" charset="0"/>
              </a:rPr>
              <a:t>Сеэрваямский</a:t>
            </a:r>
            <a:r>
              <a:rPr lang="ru-RU" sz="1100" b="1" dirty="0">
                <a:cs typeface="Times New Roman" panose="02020603050405020304" pitchFamily="18" charset="0"/>
              </a:rPr>
              <a:t> прогнозируемый  </a:t>
            </a:r>
            <a:r>
              <a:rPr lang="ru-RU" sz="1100" b="1" dirty="0" smtClean="0">
                <a:cs typeface="Times New Roman" panose="02020603050405020304" pitchFamily="18" charset="0"/>
              </a:rPr>
              <a:t>рудный узел</a:t>
            </a:r>
            <a:endParaRPr lang="ru-RU" sz="1100" b="1" dirty="0">
              <a:cs typeface="Times New Roman" panose="02020603050405020304" pitchFamily="18" charset="0"/>
            </a:endParaRPr>
          </a:p>
        </p:txBody>
      </p:sp>
      <p:sp>
        <p:nvSpPr>
          <p:cNvPr id="51" name="Прямоугольная выноска 50"/>
          <p:cNvSpPr/>
          <p:nvPr/>
        </p:nvSpPr>
        <p:spPr>
          <a:xfrm rot="10800000" flipV="1">
            <a:off x="7547611" y="3068680"/>
            <a:ext cx="1596387" cy="787127"/>
          </a:xfrm>
          <a:prstGeom prst="wedgeRectCallout">
            <a:avLst>
              <a:gd name="adj1" fmla="val 21301"/>
              <a:gd name="adj2" fmla="val 11935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000"/>
              </a:lnSpc>
            </a:pPr>
            <a:r>
              <a:rPr lang="ru-RU" sz="1000" dirty="0" err="1">
                <a:cs typeface="Times New Roman" panose="02020603050405020304" pitchFamily="18" charset="0"/>
              </a:rPr>
              <a:t>Каванейваямское</a:t>
            </a:r>
            <a:r>
              <a:rPr lang="ru-RU" sz="1000" dirty="0">
                <a:cs typeface="Times New Roman" panose="02020603050405020304" pitchFamily="18" charset="0"/>
              </a:rPr>
              <a:t> прогнозируемое </a:t>
            </a:r>
            <a:endParaRPr lang="ru-RU" sz="1000" dirty="0" smtClean="0"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r>
              <a:rPr lang="ru-RU" sz="1000" dirty="0" smtClean="0">
                <a:cs typeface="Times New Roman" panose="02020603050405020304" pitchFamily="18" charset="0"/>
              </a:rPr>
              <a:t>рудное поле.,</a:t>
            </a:r>
            <a:endParaRPr lang="ru-RU" sz="1000" dirty="0"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r>
              <a:rPr lang="ru-RU" sz="1000" dirty="0">
                <a:cs typeface="Times New Roman" panose="02020603050405020304" pitchFamily="18" charset="0"/>
              </a:rPr>
              <a:t>перспективное на </a:t>
            </a:r>
            <a:r>
              <a:rPr lang="ru-RU" sz="1000" dirty="0" err="1">
                <a:cs typeface="Times New Roman" panose="02020603050405020304" pitchFamily="18" charset="0"/>
              </a:rPr>
              <a:t>эпитермальное</a:t>
            </a:r>
            <a:r>
              <a:rPr lang="ru-RU" sz="1000" dirty="0">
                <a:cs typeface="Times New Roman" panose="02020603050405020304" pitchFamily="18" charset="0"/>
              </a:rPr>
              <a:t> </a:t>
            </a:r>
            <a:r>
              <a:rPr lang="en-US" sz="1000" dirty="0">
                <a:cs typeface="Times New Roman" panose="02020603050405020304" pitchFamily="18" charset="0"/>
              </a:rPr>
              <a:t>Au-Ag</a:t>
            </a:r>
            <a:r>
              <a:rPr lang="ru-RU" sz="1000" dirty="0"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cs typeface="Times New Roman" panose="02020603050405020304" pitchFamily="18" charset="0"/>
              </a:rPr>
              <a:t>оруденение</a:t>
            </a:r>
            <a:r>
              <a:rPr lang="ru-RU" sz="1000" dirty="0"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2" name="Прямоугольная выноска 51"/>
          <p:cNvSpPr/>
          <p:nvPr/>
        </p:nvSpPr>
        <p:spPr>
          <a:xfrm rot="10800000" flipV="1">
            <a:off x="5166665" y="5456585"/>
            <a:ext cx="1501445" cy="985823"/>
          </a:xfrm>
          <a:prstGeom prst="wedgeRectCallout">
            <a:avLst>
              <a:gd name="adj1" fmla="val -102384"/>
              <a:gd name="adj2" fmla="val -48729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endParaRPr lang="ru-RU" sz="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Сеэрваямское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прогнозируемое 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рудное поле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 ожидаемым 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медно-порфировым и золото-серебряным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оруденением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000"/>
              </a:lnSpc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721694" y="2828326"/>
            <a:ext cx="431132" cy="431162"/>
            <a:chOff x="2295592" y="2628101"/>
            <a:chExt cx="574842" cy="57488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2295592" y="2628101"/>
              <a:ext cx="318391" cy="20462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2610326" y="2628101"/>
              <a:ext cx="2601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2295592" y="3193789"/>
              <a:ext cx="505100" cy="91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2295592" y="2832722"/>
              <a:ext cx="0" cy="37026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2870434" y="2628101"/>
              <a:ext cx="0" cy="3426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H="1">
              <a:off x="2794911" y="2970773"/>
              <a:ext cx="75523" cy="2230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Прямоугольная выноска 55"/>
          <p:cNvSpPr/>
          <p:nvPr/>
        </p:nvSpPr>
        <p:spPr>
          <a:xfrm rot="10800000" flipV="1">
            <a:off x="2074533" y="1946539"/>
            <a:ext cx="1764026" cy="399486"/>
          </a:xfrm>
          <a:prstGeom prst="wedgeRectCallout">
            <a:avLst>
              <a:gd name="adj1" fmla="val 46275"/>
              <a:gd name="adj2" fmla="val 16937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00"/>
              </a:lnSpc>
            </a:pPr>
            <a:endParaRPr lang="ru-RU" sz="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50"/>
              </a:lnSpc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распределенного фонда недр </a:t>
            </a:r>
          </a:p>
          <a:p>
            <a:pPr algn="ctr">
              <a:lnSpc>
                <a:spcPts val="750"/>
              </a:lnSpc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Малетойваямская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площадь)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t="-137" r="536" b="50493"/>
          <a:stretch/>
        </p:blipFill>
        <p:spPr>
          <a:xfrm>
            <a:off x="116917" y="4216384"/>
            <a:ext cx="3459767" cy="224143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18" y="1561717"/>
            <a:ext cx="1828271" cy="1886453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7388" y="159871"/>
            <a:ext cx="9004843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ГМК-50 Восточно-Таннуольская площадь 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M-46-43-A,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Б,В,Г, -44-А),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ГДП-200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M-46-X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(Хову-Аксы) - 2014-2016 гг., Комплект Госгеолкарты-200/2 подготовлен к изданию в 2018 г.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(АО «СНИИГГиМС», Ветров Е.В.)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43295" y="6297898"/>
            <a:ext cx="41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Фрагмент карты рудогенных ГХ аномалий листа </a:t>
            </a:r>
            <a:r>
              <a:rPr lang="en-US" sz="900" b="1" dirty="0"/>
              <a:t>M-46-X</a:t>
            </a:r>
            <a:r>
              <a:rPr lang="ru-RU" sz="900" b="1" dirty="0"/>
              <a:t> (Ветров, 2015)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6112" y="3928757"/>
            <a:ext cx="310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Фрагмент КЗПИ листа </a:t>
            </a:r>
            <a:r>
              <a:rPr lang="en-US" sz="1000" b="1" dirty="0"/>
              <a:t>M-46-X</a:t>
            </a:r>
            <a:r>
              <a:rPr lang="ru-RU" sz="1000" b="1" dirty="0"/>
              <a:t> (Ветров, 2018)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388" y="1165797"/>
            <a:ext cx="2014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ГК-200/2 лист </a:t>
            </a:r>
            <a:r>
              <a:rPr lang="en-US" sz="1000" b="1" dirty="0"/>
              <a:t>M-46-X</a:t>
            </a:r>
            <a:r>
              <a:rPr lang="ru-RU" sz="1000" b="1" dirty="0"/>
              <a:t> (Ветров, 2018)</a:t>
            </a:r>
          </a:p>
        </p:txBody>
      </p:sp>
      <p:sp>
        <p:nvSpPr>
          <p:cNvPr id="46" name="Стрелка вниз 45"/>
          <p:cNvSpPr/>
          <p:nvPr/>
        </p:nvSpPr>
        <p:spPr>
          <a:xfrm>
            <a:off x="333632" y="3044396"/>
            <a:ext cx="189007" cy="1204784"/>
          </a:xfrm>
          <a:prstGeom prst="downArrow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1989703" y="738644"/>
            <a:ext cx="486903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Рекомендуется проведение специализированных работ (ГМК-50) на золото-медно-молибден-порфировый тип оруденения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в западной части хребта Восточный </a:t>
            </a:r>
            <a:r>
              <a:rPr lang="ru-RU" sz="11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Танну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-Ола (юг Республики Тыва) на участках выявленных АГХП с известными рудопроявлениями меди, молибдена и золота. Перспективные участки располагаются в пределах номенклатурных листов </a:t>
            </a: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-46-43-А,Б,В,Г, -44-А (общей площадью 1 600 км</a:t>
            </a:r>
            <a:r>
              <a:rPr lang="ru-RU" sz="11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). Особо охраняемые природные территории в пределах указанных листов отсутствуют.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Типовую характеристику изучаемых объектов можно привести на примере перспективного рудного поля Ак-Чира, совпадающего со штоком гранодиоритов </a:t>
            </a:r>
            <a:r>
              <a:rPr lang="ru-RU" sz="1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аксугского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комплекса площадью 2,5 км</a:t>
            </a:r>
            <a:r>
              <a:rPr lang="ru-RU" sz="11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центральной части интрузии прослеживается зона дробления и гидротермальной проработки мощностью 50-150 м и протяженностью 2,0 км. Среднее содержание меди 0,44 %. К этой зоне, кроме меди, приурочены вторичные ореолы молибдена, серебра и золота (до 0,15 г/т). Авторские прогнозные ресурсы меди по рудному полю составляют 740 тыс. т. </a:t>
            </a:r>
            <a:r>
              <a:rPr lang="ru-RU" sz="11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Возможен прирост прогнозных ресурсов меди по простиранию и на глубину на 240-260 тыс. т и увеличение суммарных ресурсов до 1 млн т. меди.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880" y="1118170"/>
            <a:ext cx="1742351" cy="180507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490" y="2950306"/>
            <a:ext cx="1946720" cy="104302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132875" y="880091"/>
            <a:ext cx="2168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0" b="1" dirty="0"/>
              <a:t>Эффективность ГСР-200 (2014-2018 гг.):</a:t>
            </a:r>
          </a:p>
          <a:p>
            <a:pPr algn="ctr"/>
            <a:r>
              <a:rPr lang="ru-RU" sz="750" b="1" dirty="0"/>
              <a:t>прирост Р3, суммарно по 9 паспортам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332" y="3678917"/>
            <a:ext cx="3182534" cy="224005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6"/>
          <a:stretch/>
        </p:blipFill>
        <p:spPr>
          <a:xfrm>
            <a:off x="3741991" y="4020393"/>
            <a:ext cx="3459767" cy="2230634"/>
          </a:xfrm>
          <a:prstGeom prst="rect">
            <a:avLst/>
          </a:prstGeom>
        </p:spPr>
      </p:pic>
      <p:sp>
        <p:nvSpPr>
          <p:cNvPr id="62" name="Прямоугольная выноска 61"/>
          <p:cNvSpPr/>
          <p:nvPr/>
        </p:nvSpPr>
        <p:spPr>
          <a:xfrm>
            <a:off x="7278527" y="4020963"/>
            <a:ext cx="1285248" cy="390843"/>
          </a:xfrm>
          <a:prstGeom prst="wedgeRectCallout">
            <a:avLst>
              <a:gd name="adj1" fmla="val -157082"/>
              <a:gd name="adj2" fmla="val -9119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E22D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Улуг-Сайлыгское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АГХП</a:t>
            </a:r>
          </a:p>
          <a:p>
            <a:pPr algn="ctr"/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 –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тыс. т</a:t>
            </a:r>
          </a:p>
          <a:p>
            <a:pPr algn="ctr"/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– 96,4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63" name="Прямоугольная выноска 62"/>
          <p:cNvSpPr/>
          <p:nvPr/>
        </p:nvSpPr>
        <p:spPr>
          <a:xfrm>
            <a:off x="7488921" y="4977489"/>
            <a:ext cx="1285248" cy="390843"/>
          </a:xfrm>
          <a:prstGeom prst="wedgeRectCallout">
            <a:avLst>
              <a:gd name="adj1" fmla="val -116338"/>
              <a:gd name="adj2" fmla="val -6923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Аптарское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АГХП</a:t>
            </a:r>
          </a:p>
          <a:p>
            <a:pPr algn="ctr"/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–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224 тыс. т</a:t>
            </a:r>
          </a:p>
          <a:p>
            <a:pPr algn="ctr"/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–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64" name="Прямоугольная выноска 63"/>
          <p:cNvSpPr/>
          <p:nvPr/>
        </p:nvSpPr>
        <p:spPr>
          <a:xfrm>
            <a:off x="6082808" y="5181479"/>
            <a:ext cx="794229" cy="275841"/>
          </a:xfrm>
          <a:prstGeom prst="wedgeRectCallout">
            <a:avLst>
              <a:gd name="adj1" fmla="val -97551"/>
              <a:gd name="adj2" fmla="val -525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Холское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АГХП</a:t>
            </a:r>
          </a:p>
          <a:p>
            <a:pPr algn="ctr"/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–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30,2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65" name="Прямоугольная выноска 64"/>
          <p:cNvSpPr/>
          <p:nvPr/>
        </p:nvSpPr>
        <p:spPr>
          <a:xfrm>
            <a:off x="7329880" y="4472708"/>
            <a:ext cx="1285604" cy="441342"/>
          </a:xfrm>
          <a:prstGeom prst="wedgeRectCallout">
            <a:avLst>
              <a:gd name="adj1" fmla="val -240335"/>
              <a:gd name="adj2" fmla="val -163581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Подперевальное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АГХП</a:t>
            </a:r>
          </a:p>
          <a:p>
            <a:pPr algn="ctr"/>
            <a:r>
              <a:rPr lang="de-DE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de-DE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 </a:t>
            </a:r>
            <a:r>
              <a:rPr lang="de-DE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de-DE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т, </a:t>
            </a:r>
            <a:r>
              <a:rPr lang="de-DE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de-DE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419,5 т, 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24,5 т.</a:t>
            </a:r>
          </a:p>
        </p:txBody>
      </p:sp>
      <p:sp>
        <p:nvSpPr>
          <p:cNvPr id="66" name="Прямоугольная выноска 65"/>
          <p:cNvSpPr/>
          <p:nvPr/>
        </p:nvSpPr>
        <p:spPr>
          <a:xfrm>
            <a:off x="7278527" y="5578983"/>
            <a:ext cx="1285248" cy="390843"/>
          </a:xfrm>
          <a:prstGeom prst="wedgeRectCallout">
            <a:avLst>
              <a:gd name="adj1" fmla="val -88913"/>
              <a:gd name="adj2" fmla="val -19206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Деспенское</a:t>
            </a:r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РП</a:t>
            </a:r>
          </a:p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– 42</a:t>
            </a:r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r>
              <a:rPr lang="en-US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(ЦНИГРИ, 2019)</a:t>
            </a:r>
          </a:p>
        </p:txBody>
      </p:sp>
      <p:sp>
        <p:nvSpPr>
          <p:cNvPr id="67" name="Прямоугольная выноска 66"/>
          <p:cNvSpPr/>
          <p:nvPr/>
        </p:nvSpPr>
        <p:spPr>
          <a:xfrm>
            <a:off x="5635661" y="5596187"/>
            <a:ext cx="1582170" cy="295153"/>
          </a:xfrm>
          <a:prstGeom prst="wedgeRectCallout">
            <a:avLst>
              <a:gd name="adj1" fmla="val -104458"/>
              <a:gd name="adj2" fmla="val -10163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Ак-</a:t>
            </a:r>
            <a:r>
              <a:rPr lang="ru-RU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Чиринское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АГХП</a:t>
            </a:r>
          </a:p>
          <a:p>
            <a:pPr algn="ctr"/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–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621 тыс. т, 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–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72,1 т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6660232" y="892326"/>
            <a:ext cx="669648" cy="47233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" y="1200523"/>
            <a:ext cx="2066544" cy="1760220"/>
          </a:xfrm>
          <a:prstGeom prst="rect">
            <a:avLst/>
          </a:prstGeom>
        </p:spPr>
      </p:pic>
      <p:pic>
        <p:nvPicPr>
          <p:cNvPr id="14354" name="Picture 18" descr="Ендегеч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502819"/>
            <a:ext cx="2994422" cy="2575322"/>
          </a:xfrm>
          <a:prstGeom prst="rect">
            <a:avLst/>
          </a:prstGeom>
          <a:noFill/>
        </p:spPr>
      </p:pic>
      <p:pic>
        <p:nvPicPr>
          <p:cNvPr id="14337" name="Picture 23" descr="Енде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1369" y="3500437"/>
            <a:ext cx="2115741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2"/>
          <p:cNvSpPr>
            <a:spLocks noChangeArrowheads="1"/>
          </p:cNvSpPr>
          <p:nvPr/>
        </p:nvSpPr>
        <p:spPr bwMode="auto">
          <a:xfrm>
            <a:off x="3714750" y="3343275"/>
            <a:ext cx="1415654" cy="3024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Rectangle 24"/>
          <p:cNvSpPr>
            <a:spLocks noChangeArrowheads="1"/>
          </p:cNvSpPr>
          <p:nvPr/>
        </p:nvSpPr>
        <p:spPr bwMode="auto">
          <a:xfrm>
            <a:off x="667941" y="3493294"/>
            <a:ext cx="2405063" cy="2321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Прямоугольник 30"/>
          <p:cNvSpPr>
            <a:spLocks noChangeArrowheads="1"/>
          </p:cNvSpPr>
          <p:nvPr/>
        </p:nvSpPr>
        <p:spPr bwMode="auto">
          <a:xfrm>
            <a:off x="217289" y="58886"/>
            <a:ext cx="8709422" cy="50783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ГМК-50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Ендегечуйская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площадь (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R-53-29-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Г, 30-В, 41-Б, 42-А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По итогам ГДП-200 листов  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R-53-IX, X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100" i="1" dirty="0" err="1">
                <a:latin typeface="Times New Roman" pitchFamily="18" charset="0"/>
                <a:cs typeface="Times New Roman" pitchFamily="18" charset="0"/>
              </a:rPr>
              <a:t>Кестёрская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 площадь) - 2017-2019 </a:t>
            </a:r>
            <a:r>
              <a:rPr lang="ru-RU" sz="1100" i="1" dirty="0" err="1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(ФГБУ «ВСЕГЕИ», Казакова Г.Г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TextBox 33"/>
          <p:cNvSpPr txBox="1">
            <a:spLocks noChangeArrowheads="1"/>
          </p:cNvSpPr>
          <p:nvPr/>
        </p:nvSpPr>
        <p:spPr bwMode="auto">
          <a:xfrm>
            <a:off x="3217936" y="3248974"/>
            <a:ext cx="2734866" cy="369332"/>
          </a:xfrm>
          <a:prstGeom prst="rect">
            <a:avLst/>
          </a:prstGeom>
          <a:solidFill>
            <a:srgbClr val="F3F4C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00" b="1" dirty="0">
                <a:latin typeface="+mn-lt"/>
              </a:rPr>
              <a:t>Схематическая карта центральной части участка </a:t>
            </a:r>
            <a:r>
              <a:rPr lang="ru-RU" sz="900" b="1" dirty="0" err="1">
                <a:latin typeface="+mn-lt"/>
              </a:rPr>
              <a:t>Ендегечу</a:t>
            </a:r>
            <a:endParaRPr lang="ru-RU" sz="900" b="1" dirty="0">
              <a:latin typeface="+mn-lt"/>
            </a:endParaRPr>
          </a:p>
        </p:txBody>
      </p:sp>
      <p:sp>
        <p:nvSpPr>
          <p:cNvPr id="14344" name="TextBox 41"/>
          <p:cNvSpPr txBox="1">
            <a:spLocks noChangeArrowheads="1"/>
          </p:cNvSpPr>
          <p:nvPr/>
        </p:nvSpPr>
        <p:spPr bwMode="auto">
          <a:xfrm>
            <a:off x="175022" y="3248337"/>
            <a:ext cx="2439590" cy="430887"/>
          </a:xfrm>
          <a:prstGeom prst="rect">
            <a:avLst/>
          </a:prstGeom>
          <a:solidFill>
            <a:srgbClr val="F3F4C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Calibri" pitchFamily="34" charset="0"/>
              </a:rPr>
              <a:t>Схематическая карта </a:t>
            </a:r>
          </a:p>
          <a:p>
            <a:pPr algn="ctr"/>
            <a:r>
              <a:rPr lang="ru-RU" sz="1100" b="1" dirty="0" err="1">
                <a:latin typeface="Calibri" pitchFamily="34" charset="0"/>
              </a:rPr>
              <a:t>Тенгюргестяхского</a:t>
            </a:r>
            <a:r>
              <a:rPr lang="ru-RU" sz="1100" b="1" dirty="0">
                <a:latin typeface="Calibri" pitchFamily="34" charset="0"/>
              </a:rPr>
              <a:t> </a:t>
            </a:r>
            <a:r>
              <a:rPr lang="ru-RU" sz="1100" b="1" dirty="0" smtClean="0">
                <a:latin typeface="Calibri" pitchFamily="34" charset="0"/>
              </a:rPr>
              <a:t>ПРУ</a:t>
            </a:r>
            <a:endParaRPr lang="ru-RU" sz="1100" b="1" dirty="0">
              <a:latin typeface="Calibri" pitchFamily="34" charset="0"/>
            </a:endParaRPr>
          </a:p>
        </p:txBody>
      </p:sp>
      <p:sp>
        <p:nvSpPr>
          <p:cNvPr id="14345" name="TextBox 42"/>
          <p:cNvSpPr txBox="1">
            <a:spLocks noChangeArrowheads="1"/>
          </p:cNvSpPr>
          <p:nvPr/>
        </p:nvSpPr>
        <p:spPr bwMode="auto">
          <a:xfrm>
            <a:off x="4764" y="788460"/>
            <a:ext cx="2014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00" b="1" dirty="0">
                <a:latin typeface="Calibri" pitchFamily="34" charset="0"/>
              </a:rPr>
              <a:t>Г</a:t>
            </a:r>
            <a:r>
              <a:rPr lang="ru-RU" sz="900" b="1" dirty="0"/>
              <a:t>ДП</a:t>
            </a:r>
            <a:r>
              <a:rPr lang="en-US" sz="900" b="1" dirty="0">
                <a:latin typeface="Calibri" pitchFamily="34" charset="0"/>
              </a:rPr>
              <a:t>-</a:t>
            </a:r>
            <a:r>
              <a:rPr lang="en-US" sz="900" b="1" dirty="0"/>
              <a:t>200/2</a:t>
            </a:r>
            <a:r>
              <a:rPr lang="ru-RU" sz="900" b="1" dirty="0">
                <a:latin typeface="Calibri" pitchFamily="34" charset="0"/>
              </a:rPr>
              <a:t> </a:t>
            </a:r>
            <a:r>
              <a:rPr lang="ru-RU" sz="900" b="1" dirty="0"/>
              <a:t>лист </a:t>
            </a:r>
            <a:r>
              <a:rPr lang="en-US" sz="900" b="1" dirty="0"/>
              <a:t>R-53-IX,X</a:t>
            </a:r>
            <a:r>
              <a:rPr lang="ru-RU" sz="900" b="1" dirty="0">
                <a:latin typeface="Calibri" pitchFamily="34" charset="0"/>
              </a:rPr>
              <a:t> </a:t>
            </a:r>
            <a:endParaRPr lang="en-US" sz="900" b="1" dirty="0">
              <a:latin typeface="Calibri" pitchFamily="34" charset="0"/>
            </a:endParaRPr>
          </a:p>
          <a:p>
            <a:pPr algn="ctr"/>
            <a:r>
              <a:rPr lang="ru-RU" sz="900" b="1" dirty="0">
                <a:latin typeface="Calibri" pitchFamily="34" charset="0"/>
              </a:rPr>
              <a:t>(Казакова Г.Г., 2019)</a:t>
            </a:r>
          </a:p>
        </p:txBody>
      </p:sp>
      <p:sp>
        <p:nvSpPr>
          <p:cNvPr id="14347" name="TextBox 48"/>
          <p:cNvSpPr txBox="1">
            <a:spLocks noChangeArrowheads="1"/>
          </p:cNvSpPr>
          <p:nvPr/>
        </p:nvSpPr>
        <p:spPr bwMode="auto">
          <a:xfrm>
            <a:off x="2125052" y="756047"/>
            <a:ext cx="701894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2900" algn="just"/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Рекомендуется проведение специализированных работ (ГМК-50) на золото-кварцевый </a:t>
            </a:r>
            <a:r>
              <a:rPr lang="ru-RU" sz="1100" dirty="0" err="1">
                <a:solidFill>
                  <a:srgbClr val="000000"/>
                </a:solidFill>
                <a:latin typeface="Times New Roman" pitchFamily="18" charset="0"/>
              </a:rPr>
              <a:t>малосульфидный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 тип </a:t>
            </a:r>
            <a:r>
              <a:rPr lang="ru-RU" sz="1100" dirty="0" err="1">
                <a:solidFill>
                  <a:srgbClr val="000000"/>
                </a:solidFill>
                <a:latin typeface="Times New Roman" pitchFamily="18" charset="0"/>
              </a:rPr>
              <a:t>оруденения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 в среднем течении р. </a:t>
            </a:r>
            <a:r>
              <a:rPr lang="ru-RU" sz="1100" dirty="0" err="1">
                <a:solidFill>
                  <a:srgbClr val="000000"/>
                </a:solidFill>
                <a:latin typeface="Times New Roman" pitchFamily="18" charset="0"/>
              </a:rPr>
              <a:t>Борулах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 (левый приток </a:t>
            </a:r>
            <a:r>
              <a:rPr lang="ru-RU" sz="1100" dirty="0" err="1">
                <a:solidFill>
                  <a:srgbClr val="000000"/>
                </a:solidFill>
                <a:latin typeface="Times New Roman" pitchFamily="18" charset="0"/>
              </a:rPr>
              <a:t>руч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100" dirty="0" err="1">
                <a:solidFill>
                  <a:srgbClr val="000000"/>
                </a:solidFill>
                <a:latin typeface="Times New Roman" pitchFamily="18" charset="0"/>
              </a:rPr>
              <a:t>Адыча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 (северо-восток Республики Саха (Якутия)) </a:t>
            </a:r>
            <a:r>
              <a:rPr lang="ru-RU" sz="1100" dirty="0">
                <a:solidFill>
                  <a:srgbClr val="FF0000"/>
                </a:solidFill>
              </a:rPr>
              <a:t>на площади </a:t>
            </a:r>
            <a:r>
              <a:rPr lang="ru-RU" sz="1100" dirty="0" err="1">
                <a:solidFill>
                  <a:srgbClr val="FF0000"/>
                </a:solidFill>
              </a:rPr>
              <a:t>Тенгюргестяхского</a:t>
            </a:r>
            <a:r>
              <a:rPr lang="ru-RU" sz="1100" dirty="0">
                <a:solidFill>
                  <a:srgbClr val="FF0000"/>
                </a:solidFill>
              </a:rPr>
              <a:t> потенциального  РУ</a:t>
            </a:r>
            <a:r>
              <a:rPr lang="ru-RU" sz="1100" dirty="0"/>
              <a:t>, в пределах которого установлены перспективные участки ранга потенциального рудного поля с золоторудной минерализацией с содержаниями золота   от 0,1 до 21,4 г/т (среднее 4,9 г/т), </a:t>
            </a:r>
            <a:r>
              <a:rPr lang="ru-RU" sz="1100" dirty="0" err="1"/>
              <a:t>вимута</a:t>
            </a:r>
            <a:r>
              <a:rPr lang="ru-RU" sz="1100" dirty="0"/>
              <a:t> (более 0,1 %) и серебра от 7.до 50 г/т , в отдельных пробах более 100 г/т. </a:t>
            </a:r>
          </a:p>
          <a:p>
            <a:pPr indent="342900" algn="just"/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Перспективные участки </a:t>
            </a:r>
            <a:r>
              <a:rPr lang="ru-RU" sz="1100" dirty="0"/>
              <a:t>(с проявлениями </a:t>
            </a:r>
            <a:r>
              <a:rPr lang="ru-RU" sz="1100" dirty="0" err="1"/>
              <a:t>Ендегечу</a:t>
            </a:r>
            <a:r>
              <a:rPr lang="ru-RU" sz="1100" dirty="0"/>
              <a:t> и </a:t>
            </a:r>
            <a:r>
              <a:rPr lang="ru-RU" sz="1100" dirty="0" err="1"/>
              <a:t>Наксыки</a:t>
            </a:r>
            <a:r>
              <a:rPr lang="ru-RU" sz="1100" dirty="0">
                <a:solidFill>
                  <a:srgbClr val="000000"/>
                </a:solidFill>
              </a:rPr>
              <a:t>)</a:t>
            </a:r>
            <a:r>
              <a:rPr lang="ru-RU" sz="1100" dirty="0"/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располагаются в пределах номенклатурных листов </a:t>
            </a:r>
            <a:r>
              <a:rPr lang="en-US" sz="1100" dirty="0">
                <a:latin typeface="Times New Roman" pitchFamily="18" charset="0"/>
              </a:rPr>
              <a:t>R-53-29-</a:t>
            </a:r>
            <a:r>
              <a:rPr lang="ru-RU" sz="1100" dirty="0">
                <a:latin typeface="Times New Roman" pitchFamily="18" charset="0"/>
              </a:rPr>
              <a:t>Г, 30-В, 41-Б, 42-А</a:t>
            </a:r>
            <a:r>
              <a:rPr lang="ru-RU" sz="1100" b="1" i="1" dirty="0"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(общей площадью </a:t>
            </a:r>
            <a:r>
              <a:rPr lang="ru-RU" sz="1100" dirty="0">
                <a:latin typeface="Times New Roman" pitchFamily="18" charset="0"/>
              </a:rPr>
              <a:t>1621,2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км</a:t>
            </a:r>
            <a:r>
              <a:rPr lang="ru-RU" sz="1100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ru-RU" sz="1100" dirty="0"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Особо охраняемые природные территории в пределах указанных листов отсутствуют.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100" dirty="0">
                <a:latin typeface="Times New Roman" pitchFamily="18" charset="0"/>
              </a:rPr>
              <a:t>В </a:t>
            </a:r>
            <a:r>
              <a:rPr lang="ru-RU" sz="1100" dirty="0" err="1">
                <a:latin typeface="Times New Roman" pitchFamily="18" charset="0"/>
              </a:rPr>
              <a:t>метасоматически</a:t>
            </a:r>
            <a:r>
              <a:rPr lang="ru-RU" sz="1100" dirty="0">
                <a:latin typeface="Times New Roman" pitchFamily="18" charset="0"/>
              </a:rPr>
              <a:t> изменённых (</a:t>
            </a:r>
            <a:r>
              <a:rPr lang="ru-RU" sz="1100" dirty="0" err="1">
                <a:latin typeface="Times New Roman" pitchFamily="18" charset="0"/>
              </a:rPr>
              <a:t>грейзенизированных</a:t>
            </a:r>
            <a:r>
              <a:rPr lang="ru-RU" sz="1100" dirty="0">
                <a:latin typeface="Times New Roman" pitchFamily="18" charset="0"/>
              </a:rPr>
              <a:t>) </a:t>
            </a:r>
            <a:r>
              <a:rPr lang="ru-RU" sz="1100" dirty="0" err="1">
                <a:latin typeface="Times New Roman" pitchFamily="18" charset="0"/>
              </a:rPr>
              <a:t>гранодиоритах</a:t>
            </a:r>
            <a:r>
              <a:rPr lang="ru-RU" sz="1100" dirty="0">
                <a:latin typeface="Times New Roman" pitchFamily="18" charset="0"/>
              </a:rPr>
              <a:t> выявлены многочисленные прожили кварца с арсенопиритом и, реже, с антимонитом. Атомно-абсорбционным анализом </a:t>
            </a:r>
            <a:r>
              <a:rPr lang="ru-RU" sz="1100" dirty="0" err="1">
                <a:latin typeface="Times New Roman" pitchFamily="18" charset="0"/>
              </a:rPr>
              <a:t>штуфных</a:t>
            </a:r>
            <a:r>
              <a:rPr lang="ru-RU" sz="1100" dirty="0">
                <a:latin typeface="Times New Roman" pitchFamily="18" charset="0"/>
              </a:rPr>
              <a:t> и </a:t>
            </a:r>
            <a:r>
              <a:rPr lang="ru-RU" sz="1100" dirty="0" err="1">
                <a:latin typeface="Times New Roman" pitchFamily="18" charset="0"/>
              </a:rPr>
              <a:t>сколковых</a:t>
            </a:r>
            <a:r>
              <a:rPr lang="ru-RU" sz="1100" dirty="0">
                <a:latin typeface="Times New Roman" pitchFamily="18" charset="0"/>
              </a:rPr>
              <a:t> проб установлены содержания золота от десятых долей до 9,2 г/т. Площадь распространения золоторудной минерализации не менее  0,58 км</a:t>
            </a:r>
            <a:r>
              <a:rPr lang="ru-RU" sz="1100" baseline="30000" dirty="0">
                <a:latin typeface="Times New Roman" pitchFamily="18" charset="0"/>
              </a:rPr>
              <a:t>2</a:t>
            </a:r>
            <a:r>
              <a:rPr lang="ru-RU" sz="1100" dirty="0">
                <a:latin typeface="Times New Roman" pitchFamily="18" charset="0"/>
              </a:rPr>
              <a:t>, полностью  не  оконтурена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/>
            <a:r>
              <a:rPr lang="ru-RU" sz="1100" dirty="0" smtClean="0">
                <a:solidFill>
                  <a:srgbClr val="C00000"/>
                </a:solidFill>
                <a:latin typeface="Times New Roman" pitchFamily="18" charset="0"/>
              </a:rPr>
              <a:t>Авторские </a:t>
            </a:r>
            <a:r>
              <a:rPr lang="ru-RU" sz="1100" dirty="0">
                <a:solidFill>
                  <a:srgbClr val="C00000"/>
                </a:solidFill>
                <a:latin typeface="Times New Roman" pitchFamily="18" charset="0"/>
              </a:rPr>
              <a:t>прогнозные ресурсы узла категории Р</a:t>
            </a:r>
            <a:r>
              <a:rPr lang="ru-RU" sz="1100" baseline="-25000" dirty="0">
                <a:solidFill>
                  <a:srgbClr val="C00000"/>
                </a:solidFill>
                <a:latin typeface="Times New Roman" pitchFamily="18" charset="0"/>
              </a:rPr>
              <a:t>3</a:t>
            </a:r>
            <a:r>
              <a:rPr lang="ru-RU" sz="1100" dirty="0">
                <a:solidFill>
                  <a:srgbClr val="C00000"/>
                </a:solidFill>
                <a:latin typeface="Times New Roman" pitchFamily="18" charset="0"/>
              </a:rPr>
              <a:t> составляют 260,7х0,4=</a:t>
            </a:r>
            <a:r>
              <a:rPr lang="ru-RU" sz="1100" b="1" dirty="0">
                <a:solidFill>
                  <a:srgbClr val="C00000"/>
                </a:solidFill>
                <a:latin typeface="Times New Roman" pitchFamily="18" charset="0"/>
              </a:rPr>
              <a:t>104</a:t>
            </a:r>
            <a:r>
              <a:rPr lang="ru-RU" sz="1100" dirty="0">
                <a:solidFill>
                  <a:srgbClr val="C00000"/>
                </a:solidFill>
                <a:latin typeface="Times New Roman" pitchFamily="18" charset="0"/>
              </a:rPr>
              <a:t>  т золота</a:t>
            </a:r>
          </a:p>
        </p:txBody>
      </p:sp>
      <p:sp>
        <p:nvSpPr>
          <p:cNvPr id="14348" name="Прямоугольная выноска 61"/>
          <p:cNvSpPr>
            <a:spLocks noChangeArrowheads="1"/>
          </p:cNvSpPr>
          <p:nvPr/>
        </p:nvSpPr>
        <p:spPr bwMode="auto">
          <a:xfrm>
            <a:off x="5618560" y="4064362"/>
            <a:ext cx="1285875" cy="239316"/>
          </a:xfrm>
          <a:prstGeom prst="wedgeRectCallout">
            <a:avLst>
              <a:gd name="adj1" fmla="val -161190"/>
              <a:gd name="adj2" fmla="val 656042"/>
            </a:avLst>
          </a:prstGeom>
          <a:solidFill>
            <a:srgbClr val="EDEDED"/>
          </a:solidFill>
          <a:ln w="12700" algn="ctr">
            <a:solidFill>
              <a:srgbClr val="DE22DE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7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  </a:t>
            </a:r>
            <a:r>
              <a:rPr lang="ru-RU" sz="7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21,4 </a:t>
            </a:r>
            <a:r>
              <a:rPr lang="ru-RU" sz="7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г/т (п)</a:t>
            </a:r>
          </a:p>
          <a:p>
            <a:pPr algn="ctr"/>
            <a:endParaRPr lang="ru-RU" sz="7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Прямоугольная выноска 61"/>
          <p:cNvSpPr>
            <a:spLocks noChangeArrowheads="1"/>
          </p:cNvSpPr>
          <p:nvPr/>
        </p:nvSpPr>
        <p:spPr bwMode="auto">
          <a:xfrm>
            <a:off x="5482828" y="3532585"/>
            <a:ext cx="1969491" cy="427434"/>
          </a:xfrm>
          <a:prstGeom prst="wedgeRectCallout">
            <a:avLst>
              <a:gd name="adj1" fmla="val -118019"/>
              <a:gd name="adj2" fmla="val 158458"/>
            </a:avLst>
          </a:prstGeom>
          <a:solidFill>
            <a:srgbClr val="EDEDED"/>
          </a:solidFill>
          <a:ln w="12700" algn="ctr">
            <a:solidFill>
              <a:srgbClr val="DE22DE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7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 золота до 9,2 г/т на площади 0,58 км</a:t>
            </a:r>
            <a:r>
              <a:rPr lang="ru-RU" sz="10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endParaRPr 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1" name="Прямоугольная выноска 61"/>
          <p:cNvSpPr>
            <a:spLocks noChangeArrowheads="1"/>
          </p:cNvSpPr>
          <p:nvPr/>
        </p:nvSpPr>
        <p:spPr bwMode="auto">
          <a:xfrm>
            <a:off x="1874044" y="5586413"/>
            <a:ext cx="1285875" cy="239316"/>
          </a:xfrm>
          <a:prstGeom prst="wedgeRectCallout">
            <a:avLst>
              <a:gd name="adj1" fmla="val -163241"/>
              <a:gd name="adj2" fmla="val -197264"/>
            </a:avLst>
          </a:prstGeom>
          <a:solidFill>
            <a:srgbClr val="EDEDED"/>
          </a:solidFill>
          <a:ln w="12700" algn="ctr">
            <a:solidFill>
              <a:srgbClr val="DE22DE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75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5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 золота 5,1 г/т (п)</a:t>
            </a:r>
          </a:p>
          <a:p>
            <a:pPr algn="ctr"/>
            <a:endParaRPr lang="ru-RU" sz="75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2" name="Rectangle 31"/>
          <p:cNvSpPr>
            <a:spLocks noChangeArrowheads="1"/>
          </p:cNvSpPr>
          <p:nvPr/>
        </p:nvSpPr>
        <p:spPr bwMode="auto">
          <a:xfrm>
            <a:off x="5732860" y="4556522"/>
            <a:ext cx="34111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dirty="0"/>
              <a:t>Поисково-съемочные маршруты на площади узла:</a:t>
            </a:r>
          </a:p>
          <a:p>
            <a:r>
              <a:rPr lang="ru-RU" sz="1100" dirty="0"/>
              <a:t>- выявление новых выходов </a:t>
            </a:r>
            <a:r>
              <a:rPr lang="ru-RU" sz="1100" dirty="0" err="1"/>
              <a:t>гранодиоритов</a:t>
            </a:r>
            <a:r>
              <a:rPr lang="ru-RU" sz="1100" dirty="0"/>
              <a:t> на площади узла </a:t>
            </a:r>
          </a:p>
          <a:p>
            <a:r>
              <a:rPr lang="ru-RU" sz="1100" dirty="0"/>
              <a:t>-определение их потенциальной золотоносности </a:t>
            </a:r>
          </a:p>
          <a:p>
            <a:endParaRPr lang="ru-RU" sz="1100" dirty="0"/>
          </a:p>
          <a:p>
            <a:r>
              <a:rPr lang="ru-RU" sz="1100" dirty="0"/>
              <a:t>Геохимические и наземные геофизические работы, горные работы (комплекс геологического картирования) на рудопроявлении </a:t>
            </a:r>
            <a:r>
              <a:rPr lang="ru-RU" sz="1100" dirty="0" err="1"/>
              <a:t>Ендегечу</a:t>
            </a:r>
            <a:endParaRPr lang="ru-RU" sz="1100" dirty="0"/>
          </a:p>
        </p:txBody>
      </p:sp>
      <p:sp>
        <p:nvSpPr>
          <p:cNvPr id="14355" name="Прямоугольная выноска 61"/>
          <p:cNvSpPr>
            <a:spLocks noChangeArrowheads="1"/>
          </p:cNvSpPr>
          <p:nvPr/>
        </p:nvSpPr>
        <p:spPr bwMode="auto">
          <a:xfrm>
            <a:off x="2650331" y="3350419"/>
            <a:ext cx="638175" cy="657226"/>
          </a:xfrm>
          <a:prstGeom prst="wedgeRectCallout">
            <a:avLst>
              <a:gd name="adj1" fmla="val -153358"/>
              <a:gd name="adj2" fmla="val 68972"/>
            </a:avLst>
          </a:prstGeom>
          <a:solidFill>
            <a:srgbClr val="EDEDED"/>
          </a:solidFill>
          <a:ln w="12700" algn="ctr">
            <a:solidFill>
              <a:srgbClr val="DE22DE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7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Ресурсы Р</a:t>
            </a:r>
            <a:r>
              <a:rPr lang="ru-RU" sz="10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золота до 104 т</a:t>
            </a:r>
          </a:p>
          <a:p>
            <a:pPr algn="ctr"/>
            <a:endParaRPr lang="ru-RU" sz="7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1262063" y="4655344"/>
            <a:ext cx="32147" cy="36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1314450" y="4624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 flipV="1">
            <a:off x="1297781" y="4636294"/>
            <a:ext cx="2028825" cy="38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>
            <a:off x="523009" y="2276872"/>
            <a:ext cx="144932" cy="18001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208965"/>
            <a:ext cx="8229600" cy="276999"/>
          </a:xfr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Месторождения Приполярного Урала, открытые в результате или на основе работ по ГДП-50</a:t>
            </a:r>
            <a:endParaRPr lang="ru-RU" altLang="ru-RU" sz="12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30" y="836712"/>
            <a:ext cx="4474040" cy="5958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8456" y="531197"/>
            <a:ext cx="1076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Парнокское</a:t>
            </a:r>
            <a:endParaRPr lang="ru-RU" sz="12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436096" y="83671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205419" y="1111262"/>
            <a:ext cx="35288" cy="310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240707" y="726839"/>
            <a:ext cx="208000" cy="247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7824" y="3501008"/>
            <a:ext cx="743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Чудное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55976" y="3362508"/>
            <a:ext cx="1442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Каталамбинское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71736" y="5733256"/>
            <a:ext cx="932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Сосновое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79313" y="4293096"/>
            <a:ext cx="142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Сюразьрузьвож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47080" y="412875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Синильга</a:t>
            </a:r>
            <a:endParaRPr lang="ru-RU" sz="1200" b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5733256"/>
            <a:ext cx="3214790" cy="10156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этого на территории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ГС-200, ГС-50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разномасштабные поиски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золото, медь</a:t>
            </a:r>
            <a:endParaRPr lang="ru-RU" alt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240707" y="141277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5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15B1214F-8C79-41AB-8C84-9610777CA39D}" type="slidenum">
              <a:rPr lang="ru-RU" altLang="ru-RU" sz="1400" baseline="0" smtClean="0">
                <a:latin typeface="Arial" panose="020B0604020202020204" pitchFamily="34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ru-RU" altLang="ru-RU" sz="1400" baseline="0" smtClean="0">
              <a:latin typeface="Arial" panose="020B0604020202020204" pitchFamily="34" charset="0"/>
            </a:endParaRPr>
          </a:p>
        </p:txBody>
      </p:sp>
      <p:pic>
        <p:nvPicPr>
          <p:cNvPr id="5837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79388" y="76200"/>
            <a:ext cx="815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baseline="0">
                <a:latin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701372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74625" y="0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ОСНОВНОЕ ПРЕИМУЩЕСТВО ГК-200/2  -   комплексность изучения площадей</a:t>
            </a:r>
            <a:endParaRPr lang="ru-RU" altLang="ru-RU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875" y="404813"/>
            <a:ext cx="8731250" cy="296545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Выделяются следующие структурно-геологические типы районов проведения ГСР-200, отличающиеся строением геологического разреза (сочетанием структурно-вещественных комплексов — СВК, слагающих структурные этажи и ярусы) в пределах глубины непосредственного изучения: </a:t>
            </a:r>
          </a:p>
          <a:p>
            <a:pPr eaLnBrk="1" hangingPunct="1">
              <a:defRPr/>
            </a:pPr>
            <a:r>
              <a:rPr lang="ru-RU" sz="1600" b="1" baseline="-25000" dirty="0">
                <a:solidFill>
                  <a:srgbClr val="000000"/>
                </a:solidFill>
                <a:latin typeface="Arial" charset="0"/>
              </a:rPr>
              <a:t>-ОДНОЯРУСНЫЕ  </a:t>
            </a: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-  изучаемые СВК непосредственно выходят на поверхность</a:t>
            </a:r>
          </a:p>
          <a:p>
            <a:pPr eaLnBrk="1" hangingPunct="1">
              <a:defRPr/>
            </a:pP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                               -</a:t>
            </a:r>
            <a:r>
              <a:rPr lang="ru-RU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600" b="1" baseline="-25000" dirty="0">
                <a:solidFill>
                  <a:srgbClr val="000000"/>
                </a:solidFill>
                <a:latin typeface="Arial" charset="0"/>
              </a:rPr>
              <a:t>ДВУХЪЯРУСНЫЕ  </a:t>
            </a: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-  изучаемые СВК (складчатые или платформенные) перекрыты слабодислоцированными</a:t>
            </a:r>
          </a:p>
          <a:p>
            <a:pPr eaLnBrk="1" hangingPunct="1">
              <a:defRPr/>
            </a:pP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                                                                   покровными </a:t>
            </a:r>
            <a:r>
              <a:rPr lang="ru-RU" sz="1600" baseline="-25000" dirty="0" err="1">
                <a:solidFill>
                  <a:srgbClr val="000000"/>
                </a:solidFill>
                <a:latin typeface="Arial" charset="0"/>
              </a:rPr>
              <a:t>дочетвертичными</a:t>
            </a: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 СВК значительной мощности;</a:t>
            </a:r>
          </a:p>
          <a:p>
            <a:pPr eaLnBrk="1" hangingPunct="1">
              <a:defRPr/>
            </a:pP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-                                                                </a:t>
            </a:r>
            <a:r>
              <a:rPr lang="ru-RU" sz="1600" b="1" baseline="-25000" dirty="0">
                <a:solidFill>
                  <a:srgbClr val="000000"/>
                </a:solidFill>
                <a:latin typeface="Arial" charset="0"/>
              </a:rPr>
              <a:t>- ТРЕХЪЯРУСНЫЕ  </a:t>
            </a: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- изучаемые складчатые и перекрывающие их покровные (осадочные </a:t>
            </a:r>
          </a:p>
          <a:p>
            <a:pPr eaLnBrk="1" hangingPunct="1">
              <a:defRPr/>
            </a:pP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                                                                                                       или вулканогенные) СВК погребены под более молодыми </a:t>
            </a:r>
            <a:r>
              <a:rPr lang="ru-RU" sz="1600" baseline="-25000" dirty="0" err="1">
                <a:solidFill>
                  <a:srgbClr val="000000"/>
                </a:solidFill>
                <a:latin typeface="Arial" charset="0"/>
              </a:rPr>
              <a:t>дочетвер</a:t>
            </a: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-</a:t>
            </a:r>
          </a:p>
          <a:p>
            <a:pPr eaLnBrk="1" hangingPunct="1">
              <a:defRPr/>
            </a:pP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                                                                                                       </a:t>
            </a:r>
            <a:r>
              <a:rPr lang="ru-RU" sz="1600" baseline="-25000" dirty="0" err="1">
                <a:solidFill>
                  <a:srgbClr val="000000"/>
                </a:solidFill>
                <a:latin typeface="Arial" charset="0"/>
              </a:rPr>
              <a:t>тичными</a:t>
            </a:r>
            <a:r>
              <a:rPr lang="ru-RU" sz="1600" baseline="-25000" dirty="0">
                <a:solidFill>
                  <a:srgbClr val="000000"/>
                </a:solidFill>
                <a:latin typeface="Arial" charset="0"/>
              </a:rPr>
              <a:t> или четвертичными  комплексами значительной мощности.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endParaRPr lang="ru-RU" sz="16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73050" y="1989138"/>
            <a:ext cx="1125538" cy="45085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Геологическая</a:t>
            </a:r>
            <a:r>
              <a:rPr lang="ru-RU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съемка (ГС-200)</a:t>
            </a:r>
            <a:endParaRPr lang="ru-RU" altLang="ru-RU" sz="140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309563" y="2565400"/>
            <a:ext cx="1089025" cy="66675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Геологическое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доизучение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площадей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(ГДП-200)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501650" y="4679950"/>
            <a:ext cx="1290638" cy="66675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Геолого-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минерагеническое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картирование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(ГМК-200)</a:t>
            </a: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2032000" y="2116138"/>
            <a:ext cx="1597025" cy="522287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Глубинное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геологическое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картирование (ГГК-200)</a:t>
            </a:r>
          </a:p>
        </p:txBody>
      </p:sp>
      <p:sp>
        <p:nvSpPr>
          <p:cNvPr id="2056" name="Стрелка вниз 4"/>
          <p:cNvSpPr>
            <a:spLocks noChangeArrowheads="1"/>
          </p:cNvSpPr>
          <p:nvPr/>
        </p:nvSpPr>
        <p:spPr bwMode="auto">
          <a:xfrm>
            <a:off x="684213" y="1268413"/>
            <a:ext cx="287337" cy="647700"/>
          </a:xfrm>
          <a:prstGeom prst="downArrow">
            <a:avLst>
              <a:gd name="adj1" fmla="val 50000"/>
              <a:gd name="adj2" fmla="val 5009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7" name="Стрелка вниз 9"/>
          <p:cNvSpPr>
            <a:spLocks noChangeArrowheads="1"/>
          </p:cNvSpPr>
          <p:nvPr/>
        </p:nvSpPr>
        <p:spPr bwMode="auto">
          <a:xfrm>
            <a:off x="2195513" y="1484313"/>
            <a:ext cx="242887" cy="504825"/>
          </a:xfrm>
          <a:prstGeom prst="downArrow">
            <a:avLst>
              <a:gd name="adj1" fmla="val 50000"/>
              <a:gd name="adj2" fmla="val 4995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8" name="Стрелка вниз 12"/>
          <p:cNvSpPr>
            <a:spLocks noChangeArrowheads="1"/>
          </p:cNvSpPr>
          <p:nvPr/>
        </p:nvSpPr>
        <p:spPr bwMode="auto">
          <a:xfrm>
            <a:off x="3132138" y="1736725"/>
            <a:ext cx="241300" cy="298450"/>
          </a:xfrm>
          <a:prstGeom prst="downArrow">
            <a:avLst>
              <a:gd name="adj1" fmla="val 50000"/>
              <a:gd name="adj2" fmla="val 5033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9" name="TextBox 13"/>
          <p:cNvSpPr txBox="1">
            <a:spLocks noChangeArrowheads="1"/>
          </p:cNvSpPr>
          <p:nvPr/>
        </p:nvSpPr>
        <p:spPr bwMode="auto">
          <a:xfrm>
            <a:off x="84138" y="3370263"/>
            <a:ext cx="2305050" cy="1158875"/>
          </a:xfrm>
          <a:prstGeom prst="rect">
            <a:avLst/>
          </a:prstGeom>
          <a:solidFill>
            <a:srgbClr val="FFFFCC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baseline="-25000">
                <a:solidFill>
                  <a:srgbClr val="FF0000"/>
                </a:solidFill>
                <a:latin typeface="Arial" panose="020B0604020202020204" pitchFamily="34" charset="0"/>
              </a:rPr>
              <a:t>При необходимости углубленного изучения минерагенической специализации и закономерностей размещения полезных ископаемых)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684213" y="6021388"/>
            <a:ext cx="1103312" cy="738187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Геологическая</a:t>
            </a:r>
            <a:r>
              <a:rPr lang="ru-RU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съемка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шельфа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(ГСШ-200)</a:t>
            </a:r>
            <a:endParaRPr lang="ru-RU" altLang="ru-RU" sz="140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1" name="TextBox 15"/>
          <p:cNvSpPr txBox="1">
            <a:spLocks noChangeArrowheads="1"/>
          </p:cNvSpPr>
          <p:nvPr/>
        </p:nvSpPr>
        <p:spPr bwMode="auto">
          <a:xfrm>
            <a:off x="207963" y="5418138"/>
            <a:ext cx="2057400" cy="522287"/>
          </a:xfrm>
          <a:prstGeom prst="rect">
            <a:avLst/>
          </a:prstGeom>
          <a:solidFill>
            <a:srgbClr val="FFFFCC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Для листов, охватывающих участки шельфа или крупных внутренних акваторий</a:t>
            </a:r>
            <a:endParaRPr lang="ru-RU" altLang="ru-RU" sz="1400" baseline="-25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2062" name="Прямая со стрелкой 16"/>
          <p:cNvCxnSpPr>
            <a:cxnSpLocks noChangeShapeType="1"/>
          </p:cNvCxnSpPr>
          <p:nvPr/>
        </p:nvCxnSpPr>
        <p:spPr bwMode="auto">
          <a:xfrm>
            <a:off x="3252788" y="2678127"/>
            <a:ext cx="1390697" cy="36222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3" name="Прямая со стрелкой 19"/>
          <p:cNvCxnSpPr>
            <a:cxnSpLocks noChangeShapeType="1"/>
          </p:cNvCxnSpPr>
          <p:nvPr/>
        </p:nvCxnSpPr>
        <p:spPr bwMode="auto">
          <a:xfrm>
            <a:off x="1398588" y="2447132"/>
            <a:ext cx="3244897" cy="7381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4" name="Прямая со стрелкой 22"/>
          <p:cNvCxnSpPr>
            <a:cxnSpLocks noChangeShapeType="1"/>
          </p:cNvCxnSpPr>
          <p:nvPr/>
        </p:nvCxnSpPr>
        <p:spPr bwMode="auto">
          <a:xfrm>
            <a:off x="1398588" y="2682082"/>
            <a:ext cx="3244897" cy="6286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5" name="Прямая со стрелкой 12288"/>
          <p:cNvCxnSpPr>
            <a:cxnSpLocks noChangeShapeType="1"/>
          </p:cNvCxnSpPr>
          <p:nvPr/>
        </p:nvCxnSpPr>
        <p:spPr bwMode="auto">
          <a:xfrm flipV="1">
            <a:off x="1744663" y="3380011"/>
            <a:ext cx="2851197" cy="163944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7" name="Прямоугольник 12303"/>
          <p:cNvSpPr>
            <a:spLocks noChangeArrowheads="1"/>
          </p:cNvSpPr>
          <p:nvPr/>
        </p:nvSpPr>
        <p:spPr bwMode="auto">
          <a:xfrm>
            <a:off x="4643485" y="2428875"/>
            <a:ext cx="4365625" cy="18145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Конечным итогом всех этих видов работ является создание комплекта Госгеокарты-200/2 соответствующего листа или группы листов, содержащих полные сведения о перспективных участках и их прогнозных </a:t>
            </a:r>
            <a:r>
              <a:rPr lang="ru-RU" altLang="ru-RU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</a:rPr>
              <a:t>ресурсах</a:t>
            </a:r>
            <a:r>
              <a:rPr lang="ru-RU" altLang="ru-RU" sz="24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baseline="-25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100138" y="4492625"/>
            <a:ext cx="46037" cy="196850"/>
          </a:xfrm>
          <a:prstGeom prst="downArrow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066" name="Прямая со стрелкой 12294"/>
          <p:cNvCxnSpPr>
            <a:cxnSpLocks noChangeShapeType="1"/>
          </p:cNvCxnSpPr>
          <p:nvPr/>
        </p:nvCxnSpPr>
        <p:spPr bwMode="auto">
          <a:xfrm flipV="1">
            <a:off x="1744663" y="3451593"/>
            <a:ext cx="2855960" cy="270113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604022" y="4662487"/>
            <a:ext cx="524970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В последние 10 лет из-за недостатка финансирования</a:t>
            </a:r>
          </a:p>
          <a:p>
            <a:r>
              <a:rPr lang="ru-RU" sz="1200" b="1" dirty="0" smtClean="0"/>
              <a:t>работы по глубинному геологическому картированию (ГГК-200) и </a:t>
            </a:r>
          </a:p>
          <a:p>
            <a:r>
              <a:rPr lang="ru-RU" sz="1200" b="1" dirty="0" smtClean="0"/>
              <a:t>геолого-</a:t>
            </a:r>
            <a:r>
              <a:rPr lang="ru-RU" sz="1200" b="1" dirty="0" err="1" smtClean="0"/>
              <a:t>минерагеническому</a:t>
            </a:r>
            <a:r>
              <a:rPr lang="ru-RU" sz="1200" b="1" dirty="0" smtClean="0"/>
              <a:t> картированию (ГМК-200)</a:t>
            </a:r>
          </a:p>
          <a:p>
            <a:r>
              <a:rPr lang="ru-RU" sz="1200" b="1" dirty="0" smtClean="0"/>
              <a:t>практически не ставились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709358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1EF1CCB-BDF6-49E6-867C-F98CB2C6350C}" type="slidenum">
              <a:rPr lang="ru-RU" altLang="ru-RU" sz="1400" baseline="0"/>
              <a:pPr eaLnBrk="1" hangingPunct="1"/>
              <a:t>4</a:t>
            </a:fld>
            <a:endParaRPr lang="ru-RU" altLang="ru-RU" sz="1400" baseline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0343" y="363538"/>
            <a:ext cx="8640763" cy="18979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dirty="0" smtClean="0"/>
              <a:t>       </a:t>
            </a:r>
            <a:r>
              <a:rPr lang="ru-RU" sz="1800" dirty="0" smtClean="0"/>
              <a:t>Работы по созданию ГК-1000/3 (ГК-200/2) согласно действующим нормативно-методическим   документам включают три основных этапа:</a:t>
            </a:r>
          </a:p>
          <a:p>
            <a:pPr eaLnBrk="1" hangingPunct="1">
              <a:defRPr/>
            </a:pPr>
            <a:endParaRPr lang="ru-RU" sz="1800" dirty="0" smtClean="0"/>
          </a:p>
          <a:p>
            <a:pPr eaLnBrk="1" hangingPunct="1">
              <a:defRPr/>
            </a:pPr>
            <a:r>
              <a:rPr lang="ru-RU" b="1" dirty="0" smtClean="0"/>
              <a:t>1</a:t>
            </a:r>
            <a:r>
              <a:rPr lang="ru-RU" dirty="0" smtClean="0"/>
              <a:t>).  </a:t>
            </a:r>
            <a:r>
              <a:rPr lang="ru-RU" b="1" dirty="0" smtClean="0"/>
              <a:t>Подготовительный период и </a:t>
            </a:r>
            <a:r>
              <a:rPr lang="ru-RU" b="1" dirty="0" smtClean="0"/>
              <a:t>проектирование (Оценка изученности и обоснование постановки ГСР-200)</a:t>
            </a:r>
            <a:endParaRPr lang="ru-RU" b="1" dirty="0" smtClean="0"/>
          </a:p>
          <a:p>
            <a:pPr eaLnBrk="1" hangingPunct="1">
              <a:defRPr/>
            </a:pPr>
            <a:endParaRPr lang="ru-RU" b="1" dirty="0" smtClean="0"/>
          </a:p>
          <a:p>
            <a:pPr marL="0" indent="0" eaLnBrk="1" hangingPunct="1">
              <a:defRPr/>
            </a:pPr>
            <a:r>
              <a:rPr lang="ru-RU" b="1" dirty="0" smtClean="0"/>
              <a:t>2).</a:t>
            </a:r>
            <a:r>
              <a:rPr lang="ru-RU" dirty="0" smtClean="0"/>
              <a:t>  </a:t>
            </a:r>
            <a:r>
              <a:rPr lang="ru-RU" b="1" dirty="0" smtClean="0"/>
              <a:t>Производство работ по ГСР-200)</a:t>
            </a:r>
          </a:p>
          <a:p>
            <a:pPr marL="0" indent="0" eaLnBrk="1" hangingPunct="1">
              <a:defRPr/>
            </a:pPr>
            <a:endParaRPr lang="ru-RU" b="1" dirty="0" smtClean="0"/>
          </a:p>
          <a:p>
            <a:pPr marL="0" indent="0" eaLnBrk="1" hangingPunct="1">
              <a:defRPr/>
            </a:pPr>
            <a:r>
              <a:rPr lang="ru-RU" b="1" dirty="0" smtClean="0"/>
              <a:t>3).  Подготовка к изданию  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3850" y="0"/>
            <a:ext cx="8569325" cy="31432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/>
              <a:t>СТАДИЙНОСТЬ ПРИ СОЗДАНИИ КОМПЛЕКТОВ ПО ГК-200/2</a:t>
            </a:r>
            <a:endParaRPr lang="ru-RU" altLang="ru-RU" sz="1800" b="1" baseline="0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5400" y="2359025"/>
            <a:ext cx="9010650" cy="307975"/>
          </a:xfrm>
          <a:prstGeom prst="rect">
            <a:avLst/>
          </a:prstGeom>
          <a:solidFill>
            <a:srgbClr val="DEE2B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baseline="0" dirty="0"/>
              <a:t>Этап 1</a:t>
            </a:r>
            <a:r>
              <a:rPr lang="en-US" altLang="ru-RU" sz="1400" b="1" baseline="0" dirty="0"/>
              <a:t>: </a:t>
            </a:r>
            <a:r>
              <a:rPr lang="ru-RU" altLang="ru-RU" sz="1400" b="1" baseline="0" dirty="0"/>
              <a:t> ПОДГОТОВИТЕЛЬНЫЙ ПЕРИОД И ПРОЕКТИРОВАНИЕ     (продолжительность 1-2 года)</a:t>
            </a:r>
          </a:p>
        </p:txBody>
      </p:sp>
      <p:sp>
        <p:nvSpPr>
          <p:cNvPr id="12294" name="Прямоугольник 1"/>
          <p:cNvSpPr>
            <a:spLocks noChangeArrowheads="1"/>
          </p:cNvSpPr>
          <p:nvPr/>
        </p:nvSpPr>
        <p:spPr bwMode="auto">
          <a:xfrm>
            <a:off x="25400" y="2781300"/>
            <a:ext cx="8878888" cy="9128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/>
              <a:t>Целью подготовительного периода является сбор необходимой геологической информации  предшественников, оценка изученности, проведение опережающих работ или составление опережающих основ (дистанционной, геофизической, геохимической) , формирование баз первичных и производных геологических данных, составление комплекта предварительных карт геологического содержания и постановка задач подлежащих решению на последующие этапы, выявление предварительных закономерностей размещения и прогноза полезных ископаемых - как традиционных, так и неизвестных ранее в картируемом районе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7475" y="4197350"/>
            <a:ext cx="2509838" cy="21431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1. УГЛУБЛЕННАЯ ОЦЕНКА ИЗУЧЕННОСТИ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7475" y="4479925"/>
            <a:ext cx="2520950" cy="4619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2. СОЗДАНИЕ ФАКТОГРАФИЧЕСКИХ БАЗ ДАННЫХ ПО ИТОГАМ ПРЕДШЕСТВУЮЩИХ РАБОТ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25413" y="5418138"/>
            <a:ext cx="2493962" cy="21431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3. СОЗДАНИЕ ДИСТАНЦИОННОЙ ОСНОВЫ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30175" y="5681663"/>
            <a:ext cx="2497138" cy="46196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4. СОЗДАНИЕ ОПРЕЖАЮЩИХ ГЕОФИЗИЧЕСКИХ ОСНОВ ИЛИ ОПЕРЕЖАЮЩИЕ ГЕОФИЗИЧЕСКИЕ РАБОТЫ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25413" y="6218238"/>
            <a:ext cx="2493962" cy="46196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5. СОЗДАНИЕ ОПРЕЖАЮЩЕЙ ГЕОХИМИЧЕСКОЙ ОСНОВЫ ИЛИ ОПЕРЕЖАЮЩИЕ ГЕОХИМИЧЕСКИЕ РАБОТЫ</a:t>
            </a:r>
          </a:p>
        </p:txBody>
      </p:sp>
      <p:sp>
        <p:nvSpPr>
          <p:cNvPr id="12300" name="Прямоугольник 18"/>
          <p:cNvSpPr>
            <a:spLocks noChangeArrowheads="1"/>
          </p:cNvSpPr>
          <p:nvPr/>
        </p:nvSpPr>
        <p:spPr bwMode="auto">
          <a:xfrm>
            <a:off x="2700338" y="4338638"/>
            <a:ext cx="71437" cy="2111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2268538" y="3790950"/>
            <a:ext cx="4219575" cy="276225"/>
          </a:xfrm>
          <a:prstGeom prst="rect">
            <a:avLst/>
          </a:prstGeom>
          <a:solidFill>
            <a:srgbClr val="DEE2B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baseline="0"/>
              <a:t>СТРУКТУРА РАБОТ ПОДГОТОВИТЕЛЬНОГО ЭТАПА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203575" y="4217988"/>
            <a:ext cx="1620838" cy="24003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ru-RU" sz="1000" b="1" baseline="0" dirty="0" smtClean="0"/>
          </a:p>
          <a:p>
            <a:pPr algn="ctr" eaLnBrk="1" hangingPunct="1">
              <a:defRPr/>
            </a:pPr>
            <a:r>
              <a:rPr lang="ru-RU" sz="1000" b="1" baseline="0" dirty="0" smtClean="0"/>
              <a:t>АНАЛИЗ </a:t>
            </a:r>
          </a:p>
          <a:p>
            <a:pPr algn="ctr" eaLnBrk="1" hangingPunct="1">
              <a:defRPr/>
            </a:pPr>
            <a:r>
              <a:rPr lang="ru-RU" sz="1000" b="1" baseline="0" dirty="0" smtClean="0"/>
              <a:t>И</a:t>
            </a:r>
          </a:p>
          <a:p>
            <a:pPr algn="ctr" eaLnBrk="1" hangingPunct="1">
              <a:defRPr/>
            </a:pPr>
            <a:r>
              <a:rPr lang="ru-RU" sz="1000" b="1" baseline="0" dirty="0" smtClean="0"/>
              <a:t>   ИНТЕРПРЕТАЦИЯ   </a:t>
            </a:r>
          </a:p>
          <a:p>
            <a:pPr algn="ctr" eaLnBrk="1" hangingPunct="1">
              <a:defRPr/>
            </a:pPr>
            <a:r>
              <a:rPr lang="ru-RU" sz="1000" b="1" baseline="0" dirty="0" smtClean="0"/>
              <a:t>МАТЕРИАЛОВ</a:t>
            </a:r>
          </a:p>
          <a:p>
            <a:pPr algn="ctr" eaLnBrk="1" hangingPunct="1">
              <a:defRPr/>
            </a:pPr>
            <a:endParaRPr lang="ru-RU" sz="1000" b="1" baseline="0" dirty="0" smtClean="0"/>
          </a:p>
          <a:p>
            <a:pPr algn="ctr" eaLnBrk="1" hangingPunct="1">
              <a:defRPr/>
            </a:pPr>
            <a:r>
              <a:rPr lang="ru-RU" sz="1000" b="1" baseline="0" dirty="0" smtClean="0"/>
              <a:t>РАЗРАБОТКА РАБОЧЕЙ</a:t>
            </a:r>
            <a:br>
              <a:rPr lang="ru-RU" sz="1000" b="1" baseline="0" dirty="0" smtClean="0"/>
            </a:br>
            <a:r>
              <a:rPr lang="ru-RU" sz="1000" b="1" baseline="0" dirty="0" smtClean="0"/>
              <a:t>ЛЕГЕНДЫ</a:t>
            </a:r>
          </a:p>
          <a:p>
            <a:pPr algn="ctr" eaLnBrk="1" hangingPunct="1">
              <a:defRPr/>
            </a:pPr>
            <a:endParaRPr lang="ru-RU" sz="1000" b="1" baseline="0" dirty="0" smtClean="0"/>
          </a:p>
          <a:p>
            <a:pPr algn="ctr" eaLnBrk="1" hangingPunct="1">
              <a:defRPr/>
            </a:pPr>
            <a:r>
              <a:rPr lang="ru-RU" sz="1000" b="1" baseline="0" dirty="0" smtClean="0"/>
              <a:t>ОПРЕДЕЛЕНИЕ ПЕРВООЧЕРЕДНЫХ ЗАДАЧ ГДП</a:t>
            </a:r>
          </a:p>
          <a:p>
            <a:pPr algn="ctr" eaLnBrk="1" hangingPunct="1">
              <a:defRPr/>
            </a:pPr>
            <a:endParaRPr lang="ru-RU" sz="1000" b="1" baseline="0" dirty="0" smtClean="0"/>
          </a:p>
          <a:p>
            <a:pPr algn="ctr" eaLnBrk="1" hangingPunct="1">
              <a:defRPr/>
            </a:pPr>
            <a:endParaRPr lang="ru-RU" sz="1000" b="1" baseline="0" dirty="0" smtClean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25413" y="5008563"/>
            <a:ext cx="2493962" cy="33813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3. СОЗДАНИЕ КОМПЛЕКТА ПРЕДВАРИТЕЛЬНЫХ КАРТ</a:t>
            </a:r>
          </a:p>
        </p:txBody>
      </p:sp>
      <p:sp>
        <p:nvSpPr>
          <p:cNvPr id="12304" name="Стрелка вправо 24"/>
          <p:cNvSpPr>
            <a:spLocks noChangeArrowheads="1"/>
          </p:cNvSpPr>
          <p:nvPr/>
        </p:nvSpPr>
        <p:spPr bwMode="auto">
          <a:xfrm>
            <a:off x="4859338" y="5105400"/>
            <a:ext cx="325437" cy="606425"/>
          </a:xfrm>
          <a:prstGeom prst="rightArrow">
            <a:avLst>
              <a:gd name="adj1" fmla="val 50000"/>
              <a:gd name="adj2" fmla="val 541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05" name="Стрелка вправо 26"/>
          <p:cNvSpPr>
            <a:spLocks noChangeArrowheads="1"/>
          </p:cNvSpPr>
          <p:nvPr/>
        </p:nvSpPr>
        <p:spPr bwMode="auto">
          <a:xfrm>
            <a:off x="2797175" y="5100638"/>
            <a:ext cx="334963" cy="608012"/>
          </a:xfrm>
          <a:prstGeom prst="rightArrow">
            <a:avLst>
              <a:gd name="adj1" fmla="val 50000"/>
              <a:gd name="adj2" fmla="val 541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 rot="16200000">
            <a:off x="4532313" y="5334000"/>
            <a:ext cx="1620837" cy="2460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00" b="1" baseline="0" dirty="0" smtClean="0"/>
              <a:t>ПРОЕКТИРОВАНИЕ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508625" y="4521200"/>
            <a:ext cx="1439863" cy="585788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СОСТАВЛЕНИЕ ГЕОЛОГО-МЕТОДИЧЕСКОЙ ЧАСТИ ПРОЕКТА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5508625" y="5178425"/>
            <a:ext cx="1439863" cy="5842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СОСТАВЛЕНИЕ ПРОИЗВОДСТВЕННО-ТЕХНИЧЕСКОЙ ЧАСТИ ПРОЕКТА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508625" y="5848350"/>
            <a:ext cx="1439863" cy="4603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b="1" baseline="0" dirty="0" smtClean="0"/>
              <a:t>СМЕТНО-ФИНАНСОВЫЙ РАСЧЕТ ОЖИДАЕМОЙ СТОИМОСТИ РАБОТ</a:t>
            </a:r>
          </a:p>
        </p:txBody>
      </p:sp>
      <p:sp>
        <p:nvSpPr>
          <p:cNvPr id="12310" name="Text Box 6"/>
          <p:cNvSpPr txBox="1">
            <a:spLocks noChangeArrowheads="1"/>
          </p:cNvSpPr>
          <p:nvPr/>
        </p:nvSpPr>
        <p:spPr bwMode="auto">
          <a:xfrm rot="-5400000">
            <a:off x="6673850" y="5270500"/>
            <a:ext cx="1670050" cy="4000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baseline="0"/>
              <a:t>ПРИЕМКА ЗАКАЗЧИКОМ</a:t>
            </a:r>
          </a:p>
        </p:txBody>
      </p:sp>
      <p:sp>
        <p:nvSpPr>
          <p:cNvPr id="12312" name="Стрелка вправо 33"/>
          <p:cNvSpPr>
            <a:spLocks noChangeArrowheads="1"/>
          </p:cNvSpPr>
          <p:nvPr/>
        </p:nvSpPr>
        <p:spPr bwMode="auto">
          <a:xfrm>
            <a:off x="7015163" y="5114925"/>
            <a:ext cx="252412" cy="606425"/>
          </a:xfrm>
          <a:prstGeom prst="rightArrow">
            <a:avLst>
              <a:gd name="adj1" fmla="val 50000"/>
              <a:gd name="adj2" fmla="val 541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677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55576" y="47670"/>
            <a:ext cx="7769720" cy="253916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rgbClr val="000000"/>
                </a:solidFill>
                <a:latin typeface="Arial" panose="020B0604020202020204" pitchFamily="34" charset="0"/>
              </a:rPr>
              <a:t>МЕТОДИКА ПОЛЕВЫХ РАБОТ ПРИ ПРОИЗВОДСТВЕ ГСР-200</a:t>
            </a:r>
            <a:endParaRPr lang="ru-RU" altLang="ru-RU" sz="135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Прямоугольник 8"/>
          <p:cNvSpPr>
            <a:spLocks noChangeArrowheads="1"/>
          </p:cNvSpPr>
          <p:nvPr/>
        </p:nvSpPr>
        <p:spPr bwMode="auto">
          <a:xfrm>
            <a:off x="107504" y="443526"/>
            <a:ext cx="8496944" cy="14875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Полевые работы при разных видах современных ГСР -200 (ГДП-200, ГМК-200, ГГК-200)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в зависимости от типа геологического строения района могут отличаться методологией, методикой проведения и итоговыми материалами. </a:t>
            </a:r>
            <a:r>
              <a:rPr lang="ru-RU" altLang="ru-RU" sz="16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Однако все они исключают равномерное </a:t>
            </a:r>
            <a:r>
              <a:rPr lang="ru-RU" altLang="ru-RU" sz="1600" b="1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исхаживание</a:t>
            </a:r>
            <a:r>
              <a:rPr lang="ru-RU" altLang="ru-RU" sz="16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 территории</a:t>
            </a:r>
            <a:r>
              <a:rPr lang="ru-RU" altLang="ru-RU" sz="16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, как это было при ГС-200, ГС-50 прежних поколений.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Основной их проведения является методика групповой геологической съемки, подразумевающая изучение опорных участков с необходимой детальностью (</a:t>
            </a:r>
            <a:r>
              <a:rPr lang="ru-RU" altLang="ru-RU" sz="16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вплоть до м-ба 1:50 000 и крупнее с целью решения принципиальных вопросов взаимоотношений картографируемых подразделений, установления возраста современными методами, решения вопросов их </a:t>
            </a:r>
            <a:r>
              <a:rPr lang="ru-RU" altLang="ru-RU" sz="1600" b="1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минерагенической</a:t>
            </a:r>
            <a:r>
              <a:rPr lang="ru-RU" altLang="ru-RU" sz="16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 специализации </a:t>
            </a:r>
            <a:r>
              <a:rPr lang="ru-RU" altLang="ru-RU" sz="1600" b="1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и затем прослеживание установленных закономерностей с помощью дистанционных и геофизических методов на всей территории листа. </a:t>
            </a:r>
          </a:p>
        </p:txBody>
      </p:sp>
      <p:grpSp>
        <p:nvGrpSpPr>
          <p:cNvPr id="3087" name="Группа 14"/>
          <p:cNvGrpSpPr>
            <a:grpSpLocks/>
          </p:cNvGrpSpPr>
          <p:nvPr/>
        </p:nvGrpSpPr>
        <p:grpSpPr bwMode="auto">
          <a:xfrm>
            <a:off x="3651077" y="2486113"/>
            <a:ext cx="4650694" cy="3181766"/>
            <a:chOff x="3377545" y="2208069"/>
            <a:chExt cx="5997943" cy="3747528"/>
          </a:xfrm>
        </p:grpSpPr>
        <p:pic>
          <p:nvPicPr>
            <p:cNvPr id="3096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19" y="2208069"/>
              <a:ext cx="5731866" cy="374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7" name="TextBox 24"/>
            <p:cNvSpPr txBox="1">
              <a:spLocks noChangeArrowheads="1"/>
            </p:cNvSpPr>
            <p:nvPr/>
          </p:nvSpPr>
          <p:spPr bwMode="auto">
            <a:xfrm>
              <a:off x="3377545" y="2208069"/>
              <a:ext cx="398990" cy="43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00B05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098" name="TextBox 26"/>
            <p:cNvSpPr txBox="1">
              <a:spLocks noChangeArrowheads="1"/>
            </p:cNvSpPr>
            <p:nvPr/>
          </p:nvSpPr>
          <p:spPr bwMode="auto">
            <a:xfrm>
              <a:off x="4860031" y="2464454"/>
              <a:ext cx="398990" cy="43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FFC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099" name="TextBox 29"/>
            <p:cNvSpPr txBox="1">
              <a:spLocks noChangeArrowheads="1"/>
            </p:cNvSpPr>
            <p:nvPr/>
          </p:nvSpPr>
          <p:spPr bwMode="auto">
            <a:xfrm>
              <a:off x="6150199" y="2893587"/>
              <a:ext cx="398990" cy="43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100" name="TextBox 12"/>
            <p:cNvSpPr txBox="1">
              <a:spLocks noChangeArrowheads="1"/>
            </p:cNvSpPr>
            <p:nvPr/>
          </p:nvSpPr>
          <p:spPr bwMode="auto">
            <a:xfrm>
              <a:off x="3472724" y="5261692"/>
              <a:ext cx="5902764" cy="308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100" b="1" dirty="0" err="1">
                  <a:latin typeface="Arial" panose="020B0604020202020204" pitchFamily="34" charset="0"/>
                </a:rPr>
                <a:t>Разноранговый</a:t>
              </a:r>
              <a:r>
                <a:rPr lang="ru-RU" altLang="ru-RU" sz="1100" b="1" dirty="0">
                  <a:latin typeface="Arial" panose="020B0604020202020204" pitchFamily="34" charset="0"/>
                </a:rPr>
                <a:t> уровень изучения в составе работ по ГСР-200</a:t>
              </a:r>
            </a:p>
          </p:txBody>
        </p:sp>
      </p:grpSp>
      <p:sp>
        <p:nvSpPr>
          <p:cNvPr id="3088" name="Text Box 4"/>
          <p:cNvSpPr txBox="1">
            <a:spLocks noChangeArrowheads="1"/>
          </p:cNvSpPr>
          <p:nvPr/>
        </p:nvSpPr>
        <p:spPr bwMode="auto">
          <a:xfrm>
            <a:off x="3651077" y="5891679"/>
            <a:ext cx="4953371" cy="769441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ВОПРОС </a:t>
            </a: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</a:rPr>
              <a:t>ЛОКАЛИЗАЦИИ ПРОГНОЗНЫХ ПЛОЩАДЕЙ</a:t>
            </a:r>
            <a:r>
              <a:rPr lang="en-US" altLang="ru-RU" sz="11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ru-RU" altLang="ru-RU" sz="11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</a:rPr>
              <a:t>МОЖЕТ БЫТЬ РЕШЕН НА СТАДИИ ГСР-200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</a:rPr>
              <a:t>(при условии увеличения стоимости работ, до уровня реальной оценки прогнозного потенциала соответствующего ранга</a:t>
            </a:r>
            <a:r>
              <a:rPr lang="ru-RU" altLang="ru-RU" sz="11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ru-RU" altLang="ru-RU" sz="11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717108" y="2070615"/>
            <a:ext cx="2586038" cy="4154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050" b="1" dirty="0">
                <a:solidFill>
                  <a:srgbClr val="000000"/>
                </a:solidFill>
                <a:latin typeface="Arial" charset="0"/>
              </a:rPr>
              <a:t>Карта фактического материала по итогам ГСР-200/2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23085" y="2107139"/>
            <a:ext cx="3255028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buFontTx/>
              <a:buNone/>
              <a:defRPr sz="1050" b="1">
                <a:solidFill>
                  <a:srgbClr val="000000"/>
                </a:solidFill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ru-RU" dirty="0"/>
              <a:t>Варианты работ разного масштаба </a:t>
            </a:r>
          </a:p>
          <a:p>
            <a:r>
              <a:rPr lang="ru-RU" dirty="0"/>
              <a:t>в составе ГСР-200</a:t>
            </a:r>
          </a:p>
        </p:txBody>
      </p:sp>
      <p:sp>
        <p:nvSpPr>
          <p:cNvPr id="3093" name="TextBox 36"/>
          <p:cNvSpPr txBox="1">
            <a:spLocks noChangeArrowheads="1"/>
          </p:cNvSpPr>
          <p:nvPr/>
        </p:nvSpPr>
        <p:spPr bwMode="auto">
          <a:xfrm>
            <a:off x="6697267" y="3257550"/>
            <a:ext cx="2808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95536" y="2525317"/>
            <a:ext cx="3145384" cy="4216051"/>
            <a:chOff x="1166814" y="2300288"/>
            <a:chExt cx="2541985" cy="3562350"/>
          </a:xfrm>
        </p:grpSpPr>
        <p:pic>
          <p:nvPicPr>
            <p:cNvPr id="6149" name="Рисунок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23964" y="2300288"/>
              <a:ext cx="2484835" cy="3562350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166814" y="2418160"/>
              <a:ext cx="1026319" cy="2077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sz="2000" baseline="-25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aseline="-25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aseline="-25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aseline="-25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aseline="-25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aseline="-25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750" b="1" baseline="0" dirty="0">
                  <a:solidFill>
                    <a:srgbClr val="000000"/>
                  </a:solidFill>
                </a:rPr>
                <a:t>Опорные участки</a:t>
              </a:r>
            </a:p>
          </p:txBody>
        </p:sp>
        <p:cxnSp>
          <p:nvCxnSpPr>
            <p:cNvPr id="3079" name="Прямая со стрелкой 11"/>
            <p:cNvCxnSpPr>
              <a:cxnSpLocks noChangeShapeType="1"/>
              <a:endCxn id="17" idx="0"/>
            </p:cNvCxnSpPr>
            <p:nvPr/>
          </p:nvCxnSpPr>
          <p:spPr bwMode="auto">
            <a:xfrm>
              <a:off x="2193132" y="2603899"/>
              <a:ext cx="159544" cy="8691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0" name="Прямая со стрелкой 14"/>
            <p:cNvCxnSpPr>
              <a:cxnSpLocks noChangeShapeType="1"/>
            </p:cNvCxnSpPr>
            <p:nvPr/>
          </p:nvCxnSpPr>
          <p:spPr bwMode="auto">
            <a:xfrm flipH="1">
              <a:off x="1733551" y="2603897"/>
              <a:ext cx="84535" cy="7239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Полилиния 5"/>
            <p:cNvSpPr/>
            <p:nvPr/>
          </p:nvSpPr>
          <p:spPr>
            <a:xfrm>
              <a:off x="1506142" y="2511030"/>
              <a:ext cx="1315640" cy="1493044"/>
            </a:xfrm>
            <a:custGeom>
              <a:avLst/>
              <a:gdLst>
                <a:gd name="connsiteX0" fmla="*/ 1753497 w 1753497"/>
                <a:gd name="connsiteY0" fmla="*/ 0 h 1990164"/>
                <a:gd name="connsiteX1" fmla="*/ 1731981 w 1753497"/>
                <a:gd name="connsiteY1" fmla="*/ 247426 h 1990164"/>
                <a:gd name="connsiteX2" fmla="*/ 1721224 w 1753497"/>
                <a:gd name="connsiteY2" fmla="*/ 580913 h 1990164"/>
                <a:gd name="connsiteX3" fmla="*/ 1581374 w 1753497"/>
                <a:gd name="connsiteY3" fmla="*/ 946673 h 1990164"/>
                <a:gd name="connsiteX4" fmla="*/ 1409252 w 1753497"/>
                <a:gd name="connsiteY4" fmla="*/ 1204856 h 1990164"/>
                <a:gd name="connsiteX5" fmla="*/ 1269402 w 1753497"/>
                <a:gd name="connsiteY5" fmla="*/ 1398494 h 1990164"/>
                <a:gd name="connsiteX6" fmla="*/ 1129553 w 1753497"/>
                <a:gd name="connsiteY6" fmla="*/ 1570616 h 1990164"/>
                <a:gd name="connsiteX7" fmla="*/ 1011219 w 1753497"/>
                <a:gd name="connsiteY7" fmla="*/ 1678193 h 1990164"/>
                <a:gd name="connsiteX8" fmla="*/ 925158 w 1753497"/>
                <a:gd name="connsiteY8" fmla="*/ 1764254 h 1990164"/>
                <a:gd name="connsiteX9" fmla="*/ 817581 w 1753497"/>
                <a:gd name="connsiteY9" fmla="*/ 1871830 h 1990164"/>
                <a:gd name="connsiteX10" fmla="*/ 710005 w 1753497"/>
                <a:gd name="connsiteY10" fmla="*/ 1925618 h 1990164"/>
                <a:gd name="connsiteX11" fmla="*/ 580913 w 1753497"/>
                <a:gd name="connsiteY11" fmla="*/ 1968649 h 1990164"/>
                <a:gd name="connsiteX12" fmla="*/ 473337 w 1753497"/>
                <a:gd name="connsiteY12" fmla="*/ 1990164 h 1990164"/>
                <a:gd name="connsiteX13" fmla="*/ 344245 w 1753497"/>
                <a:gd name="connsiteY13" fmla="*/ 1990164 h 1990164"/>
                <a:gd name="connsiteX14" fmla="*/ 172122 w 1753497"/>
                <a:gd name="connsiteY14" fmla="*/ 1979407 h 1990164"/>
                <a:gd name="connsiteX15" fmla="*/ 64546 w 1753497"/>
                <a:gd name="connsiteY15" fmla="*/ 1904103 h 1990164"/>
                <a:gd name="connsiteX16" fmla="*/ 64546 w 1753497"/>
                <a:gd name="connsiteY16" fmla="*/ 1904103 h 1990164"/>
                <a:gd name="connsiteX17" fmla="*/ 0 w 1753497"/>
                <a:gd name="connsiteY17" fmla="*/ 1592131 h 1990164"/>
                <a:gd name="connsiteX18" fmla="*/ 53788 w 1753497"/>
                <a:gd name="connsiteY18" fmla="*/ 1043491 h 1990164"/>
                <a:gd name="connsiteX19" fmla="*/ 118334 w 1753497"/>
                <a:gd name="connsiteY19" fmla="*/ 688489 h 1990164"/>
                <a:gd name="connsiteX20" fmla="*/ 172122 w 1753497"/>
                <a:gd name="connsiteY20" fmla="*/ 398033 h 1990164"/>
                <a:gd name="connsiteX21" fmla="*/ 258184 w 1753497"/>
                <a:gd name="connsiteY21" fmla="*/ 118334 h 1990164"/>
                <a:gd name="connsiteX22" fmla="*/ 258184 w 1753497"/>
                <a:gd name="connsiteY22" fmla="*/ 118334 h 1990164"/>
                <a:gd name="connsiteX23" fmla="*/ 258184 w 1753497"/>
                <a:gd name="connsiteY23" fmla="*/ 118334 h 1990164"/>
                <a:gd name="connsiteX24" fmla="*/ 258184 w 1753497"/>
                <a:gd name="connsiteY24" fmla="*/ 118334 h 199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53497" h="1990164">
                  <a:moveTo>
                    <a:pt x="1753497" y="0"/>
                  </a:moveTo>
                  <a:lnTo>
                    <a:pt x="1731981" y="247426"/>
                  </a:lnTo>
                  <a:lnTo>
                    <a:pt x="1721224" y="580913"/>
                  </a:lnTo>
                  <a:lnTo>
                    <a:pt x="1581374" y="946673"/>
                  </a:lnTo>
                  <a:lnTo>
                    <a:pt x="1409252" y="1204856"/>
                  </a:lnTo>
                  <a:lnTo>
                    <a:pt x="1269402" y="1398494"/>
                  </a:lnTo>
                  <a:lnTo>
                    <a:pt x="1129553" y="1570616"/>
                  </a:lnTo>
                  <a:lnTo>
                    <a:pt x="1011219" y="1678193"/>
                  </a:lnTo>
                  <a:lnTo>
                    <a:pt x="925158" y="1764254"/>
                  </a:lnTo>
                  <a:lnTo>
                    <a:pt x="817581" y="1871830"/>
                  </a:lnTo>
                  <a:lnTo>
                    <a:pt x="710005" y="1925618"/>
                  </a:lnTo>
                  <a:lnTo>
                    <a:pt x="580913" y="1968649"/>
                  </a:lnTo>
                  <a:lnTo>
                    <a:pt x="473337" y="1990164"/>
                  </a:lnTo>
                  <a:lnTo>
                    <a:pt x="344245" y="1990164"/>
                  </a:lnTo>
                  <a:lnTo>
                    <a:pt x="172122" y="1979407"/>
                  </a:lnTo>
                  <a:lnTo>
                    <a:pt x="64546" y="1904103"/>
                  </a:lnTo>
                  <a:lnTo>
                    <a:pt x="64546" y="1904103"/>
                  </a:lnTo>
                  <a:lnTo>
                    <a:pt x="0" y="1592131"/>
                  </a:lnTo>
                  <a:lnTo>
                    <a:pt x="53788" y="1043491"/>
                  </a:lnTo>
                  <a:lnTo>
                    <a:pt x="118334" y="688489"/>
                  </a:lnTo>
                  <a:lnTo>
                    <a:pt x="172122" y="398033"/>
                  </a:lnTo>
                  <a:lnTo>
                    <a:pt x="258184" y="118334"/>
                  </a:lnTo>
                  <a:lnTo>
                    <a:pt x="258184" y="118334"/>
                  </a:lnTo>
                  <a:lnTo>
                    <a:pt x="258184" y="118334"/>
                  </a:lnTo>
                  <a:lnTo>
                    <a:pt x="258184" y="118334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473995" y="2607469"/>
              <a:ext cx="1984772" cy="2381250"/>
            </a:xfrm>
            <a:custGeom>
              <a:avLst/>
              <a:gdLst>
                <a:gd name="connsiteX0" fmla="*/ 161364 w 2646381"/>
                <a:gd name="connsiteY0" fmla="*/ 0 h 3173506"/>
                <a:gd name="connsiteX1" fmla="*/ 53788 w 2646381"/>
                <a:gd name="connsiteY1" fmla="*/ 828339 h 3173506"/>
                <a:gd name="connsiteX2" fmla="*/ 0 w 2646381"/>
                <a:gd name="connsiteY2" fmla="*/ 1463040 h 3173506"/>
                <a:gd name="connsiteX3" fmla="*/ 32272 w 2646381"/>
                <a:gd name="connsiteY3" fmla="*/ 1796527 h 3173506"/>
                <a:gd name="connsiteX4" fmla="*/ 96818 w 2646381"/>
                <a:gd name="connsiteY4" fmla="*/ 2033196 h 3173506"/>
                <a:gd name="connsiteX5" fmla="*/ 139849 w 2646381"/>
                <a:gd name="connsiteY5" fmla="*/ 2162287 h 3173506"/>
                <a:gd name="connsiteX6" fmla="*/ 236668 w 2646381"/>
                <a:gd name="connsiteY6" fmla="*/ 2377440 h 3173506"/>
                <a:gd name="connsiteX7" fmla="*/ 365760 w 2646381"/>
                <a:gd name="connsiteY7" fmla="*/ 2549563 h 3173506"/>
                <a:gd name="connsiteX8" fmla="*/ 441063 w 2646381"/>
                <a:gd name="connsiteY8" fmla="*/ 2614109 h 3173506"/>
                <a:gd name="connsiteX9" fmla="*/ 484094 w 2646381"/>
                <a:gd name="connsiteY9" fmla="*/ 2689412 h 3173506"/>
                <a:gd name="connsiteX10" fmla="*/ 602428 w 2646381"/>
                <a:gd name="connsiteY10" fmla="*/ 2786231 h 3173506"/>
                <a:gd name="connsiteX11" fmla="*/ 677731 w 2646381"/>
                <a:gd name="connsiteY11" fmla="*/ 2861535 h 3173506"/>
                <a:gd name="connsiteX12" fmla="*/ 720762 w 2646381"/>
                <a:gd name="connsiteY12" fmla="*/ 2872292 h 3173506"/>
                <a:gd name="connsiteX13" fmla="*/ 720762 w 2646381"/>
                <a:gd name="connsiteY13" fmla="*/ 2893807 h 3173506"/>
                <a:gd name="connsiteX14" fmla="*/ 828338 w 2646381"/>
                <a:gd name="connsiteY14" fmla="*/ 2969111 h 3173506"/>
                <a:gd name="connsiteX15" fmla="*/ 978945 w 2646381"/>
                <a:gd name="connsiteY15" fmla="*/ 3044415 h 3173506"/>
                <a:gd name="connsiteX16" fmla="*/ 1097280 w 2646381"/>
                <a:gd name="connsiteY16" fmla="*/ 3087445 h 3173506"/>
                <a:gd name="connsiteX17" fmla="*/ 1258644 w 2646381"/>
                <a:gd name="connsiteY17" fmla="*/ 3130476 h 3173506"/>
                <a:gd name="connsiteX18" fmla="*/ 1355463 w 2646381"/>
                <a:gd name="connsiteY18" fmla="*/ 3151991 h 3173506"/>
                <a:gd name="connsiteX19" fmla="*/ 1463040 w 2646381"/>
                <a:gd name="connsiteY19" fmla="*/ 3162749 h 3173506"/>
                <a:gd name="connsiteX20" fmla="*/ 1645920 w 2646381"/>
                <a:gd name="connsiteY20" fmla="*/ 3173506 h 3173506"/>
                <a:gd name="connsiteX21" fmla="*/ 1753496 w 2646381"/>
                <a:gd name="connsiteY21" fmla="*/ 3173506 h 3173506"/>
                <a:gd name="connsiteX22" fmla="*/ 1839557 w 2646381"/>
                <a:gd name="connsiteY22" fmla="*/ 3130476 h 3173506"/>
                <a:gd name="connsiteX23" fmla="*/ 2011680 w 2646381"/>
                <a:gd name="connsiteY23" fmla="*/ 3108960 h 3173506"/>
                <a:gd name="connsiteX24" fmla="*/ 2280621 w 2646381"/>
                <a:gd name="connsiteY24" fmla="*/ 3076687 h 3173506"/>
                <a:gd name="connsiteX25" fmla="*/ 2431228 w 2646381"/>
                <a:gd name="connsiteY25" fmla="*/ 2958353 h 3173506"/>
                <a:gd name="connsiteX26" fmla="*/ 2528047 w 2646381"/>
                <a:gd name="connsiteY26" fmla="*/ 2807746 h 3173506"/>
                <a:gd name="connsiteX27" fmla="*/ 2646381 w 2646381"/>
                <a:gd name="connsiteY27" fmla="*/ 2635624 h 317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46381" h="3173506">
                  <a:moveTo>
                    <a:pt x="161364" y="0"/>
                  </a:moveTo>
                  <a:lnTo>
                    <a:pt x="53788" y="828339"/>
                  </a:lnTo>
                  <a:lnTo>
                    <a:pt x="0" y="1463040"/>
                  </a:lnTo>
                  <a:lnTo>
                    <a:pt x="32272" y="1796527"/>
                  </a:lnTo>
                  <a:lnTo>
                    <a:pt x="96818" y="2033196"/>
                  </a:lnTo>
                  <a:lnTo>
                    <a:pt x="139849" y="2162287"/>
                  </a:lnTo>
                  <a:lnTo>
                    <a:pt x="236668" y="2377440"/>
                  </a:lnTo>
                  <a:lnTo>
                    <a:pt x="365760" y="2549563"/>
                  </a:lnTo>
                  <a:lnTo>
                    <a:pt x="441063" y="2614109"/>
                  </a:lnTo>
                  <a:lnTo>
                    <a:pt x="484094" y="2689412"/>
                  </a:lnTo>
                  <a:lnTo>
                    <a:pt x="602428" y="2786231"/>
                  </a:lnTo>
                  <a:cubicBezTo>
                    <a:pt x="627529" y="2811332"/>
                    <a:pt x="649022" y="2840656"/>
                    <a:pt x="677731" y="2861535"/>
                  </a:cubicBezTo>
                  <a:cubicBezTo>
                    <a:pt x="689688" y="2870231"/>
                    <a:pt x="708934" y="2863421"/>
                    <a:pt x="720762" y="2872292"/>
                  </a:cubicBezTo>
                  <a:cubicBezTo>
                    <a:pt x="726499" y="2876595"/>
                    <a:pt x="720762" y="2886635"/>
                    <a:pt x="720762" y="2893807"/>
                  </a:cubicBezTo>
                  <a:lnTo>
                    <a:pt x="828338" y="2969111"/>
                  </a:lnTo>
                  <a:lnTo>
                    <a:pt x="978945" y="3044415"/>
                  </a:lnTo>
                  <a:lnTo>
                    <a:pt x="1097280" y="3087445"/>
                  </a:lnTo>
                  <a:lnTo>
                    <a:pt x="1258644" y="3130476"/>
                  </a:lnTo>
                  <a:lnTo>
                    <a:pt x="1355463" y="3151991"/>
                  </a:lnTo>
                  <a:lnTo>
                    <a:pt x="1463040" y="3162749"/>
                  </a:lnTo>
                  <a:lnTo>
                    <a:pt x="1645920" y="3173506"/>
                  </a:lnTo>
                  <a:lnTo>
                    <a:pt x="1753496" y="3173506"/>
                  </a:lnTo>
                  <a:lnTo>
                    <a:pt x="1839557" y="3130476"/>
                  </a:lnTo>
                  <a:lnTo>
                    <a:pt x="2011680" y="3108960"/>
                  </a:lnTo>
                  <a:lnTo>
                    <a:pt x="2280621" y="3076687"/>
                  </a:lnTo>
                  <a:lnTo>
                    <a:pt x="2431228" y="2958353"/>
                  </a:lnTo>
                  <a:lnTo>
                    <a:pt x="2528047" y="2807746"/>
                  </a:lnTo>
                  <a:lnTo>
                    <a:pt x="2646381" y="2635624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83" name="TextBox 10"/>
            <p:cNvSpPr txBox="1">
              <a:spLocks noChangeArrowheads="1"/>
            </p:cNvSpPr>
            <p:nvPr/>
          </p:nvSpPr>
          <p:spPr bwMode="auto">
            <a:xfrm>
              <a:off x="1818085" y="4346973"/>
              <a:ext cx="280846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00B05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084" name="TextBox 25"/>
            <p:cNvSpPr txBox="1">
              <a:spLocks noChangeArrowheads="1"/>
            </p:cNvSpPr>
            <p:nvPr/>
          </p:nvSpPr>
          <p:spPr bwMode="auto">
            <a:xfrm>
              <a:off x="2052637" y="3050381"/>
              <a:ext cx="280846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 b="1" dirty="0">
                  <a:solidFill>
                    <a:srgbClr val="FFC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063478" y="4310062"/>
              <a:ext cx="403622" cy="548879"/>
            </a:xfrm>
            <a:custGeom>
              <a:avLst/>
              <a:gdLst>
                <a:gd name="connsiteX0" fmla="*/ 258184 w 537882"/>
                <a:gd name="connsiteY0" fmla="*/ 688489 h 731520"/>
                <a:gd name="connsiteX1" fmla="*/ 150607 w 537882"/>
                <a:gd name="connsiteY1" fmla="*/ 731520 h 731520"/>
                <a:gd name="connsiteX2" fmla="*/ 75304 w 537882"/>
                <a:gd name="connsiteY2" fmla="*/ 731520 h 731520"/>
                <a:gd name="connsiteX3" fmla="*/ 10758 w 537882"/>
                <a:gd name="connsiteY3" fmla="*/ 645459 h 731520"/>
                <a:gd name="connsiteX4" fmla="*/ 0 w 537882"/>
                <a:gd name="connsiteY4" fmla="*/ 537882 h 731520"/>
                <a:gd name="connsiteX5" fmla="*/ 32273 w 537882"/>
                <a:gd name="connsiteY5" fmla="*/ 376518 h 731520"/>
                <a:gd name="connsiteX6" fmla="*/ 96819 w 537882"/>
                <a:gd name="connsiteY6" fmla="*/ 279699 h 731520"/>
                <a:gd name="connsiteX7" fmla="*/ 161365 w 537882"/>
                <a:gd name="connsiteY7" fmla="*/ 172122 h 731520"/>
                <a:gd name="connsiteX8" fmla="*/ 258184 w 537882"/>
                <a:gd name="connsiteY8" fmla="*/ 75303 h 731520"/>
                <a:gd name="connsiteX9" fmla="*/ 355002 w 537882"/>
                <a:gd name="connsiteY9" fmla="*/ 21515 h 731520"/>
                <a:gd name="connsiteX10" fmla="*/ 355002 w 537882"/>
                <a:gd name="connsiteY10" fmla="*/ 21515 h 731520"/>
                <a:gd name="connsiteX11" fmla="*/ 473336 w 537882"/>
                <a:gd name="connsiteY11" fmla="*/ 0 h 731520"/>
                <a:gd name="connsiteX12" fmla="*/ 516367 w 537882"/>
                <a:gd name="connsiteY12" fmla="*/ 43031 h 731520"/>
                <a:gd name="connsiteX13" fmla="*/ 537882 w 537882"/>
                <a:gd name="connsiteY13" fmla="*/ 86061 h 731520"/>
                <a:gd name="connsiteX14" fmla="*/ 537882 w 537882"/>
                <a:gd name="connsiteY14" fmla="*/ 193638 h 731520"/>
                <a:gd name="connsiteX15" fmla="*/ 505609 w 537882"/>
                <a:gd name="connsiteY15" fmla="*/ 311972 h 731520"/>
                <a:gd name="connsiteX16" fmla="*/ 376518 w 537882"/>
                <a:gd name="connsiteY16" fmla="*/ 494852 h 731520"/>
                <a:gd name="connsiteX17" fmla="*/ 258184 w 537882"/>
                <a:gd name="connsiteY17" fmla="*/ 688489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7882" h="731520">
                  <a:moveTo>
                    <a:pt x="258184" y="688489"/>
                  </a:moveTo>
                  <a:lnTo>
                    <a:pt x="150607" y="731520"/>
                  </a:lnTo>
                  <a:lnTo>
                    <a:pt x="75304" y="731520"/>
                  </a:lnTo>
                  <a:lnTo>
                    <a:pt x="10758" y="645459"/>
                  </a:lnTo>
                  <a:lnTo>
                    <a:pt x="0" y="537882"/>
                  </a:lnTo>
                  <a:lnTo>
                    <a:pt x="32273" y="376518"/>
                  </a:lnTo>
                  <a:lnTo>
                    <a:pt x="96819" y="279699"/>
                  </a:lnTo>
                  <a:lnTo>
                    <a:pt x="161365" y="172122"/>
                  </a:lnTo>
                  <a:lnTo>
                    <a:pt x="258184" y="75303"/>
                  </a:lnTo>
                  <a:lnTo>
                    <a:pt x="355002" y="21515"/>
                  </a:lnTo>
                  <a:lnTo>
                    <a:pt x="355002" y="21515"/>
                  </a:lnTo>
                  <a:lnTo>
                    <a:pt x="473336" y="0"/>
                  </a:lnTo>
                  <a:lnTo>
                    <a:pt x="516367" y="43031"/>
                  </a:lnTo>
                  <a:lnTo>
                    <a:pt x="537882" y="86061"/>
                  </a:lnTo>
                  <a:lnTo>
                    <a:pt x="537882" y="193638"/>
                  </a:lnTo>
                  <a:lnTo>
                    <a:pt x="505609" y="311972"/>
                  </a:lnTo>
                  <a:lnTo>
                    <a:pt x="376518" y="494852"/>
                  </a:lnTo>
                  <a:lnTo>
                    <a:pt x="258184" y="68848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86" name="TextBox 28"/>
            <p:cNvSpPr txBox="1">
              <a:spLocks noChangeArrowheads="1"/>
            </p:cNvSpPr>
            <p:nvPr/>
          </p:nvSpPr>
          <p:spPr bwMode="auto">
            <a:xfrm>
              <a:off x="3232548" y="4304110"/>
              <a:ext cx="280846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Овал 15"/>
            <p:cNvSpPr/>
            <p:nvPr/>
          </p:nvSpPr>
          <p:spPr>
            <a:xfrm flipV="1">
              <a:off x="3119439" y="4585097"/>
              <a:ext cx="194072" cy="1905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92" name="TextBox 35"/>
            <p:cNvSpPr txBox="1">
              <a:spLocks noChangeArrowheads="1"/>
            </p:cNvSpPr>
            <p:nvPr/>
          </p:nvSpPr>
          <p:spPr bwMode="auto">
            <a:xfrm>
              <a:off x="3089673" y="4519612"/>
              <a:ext cx="235744" cy="30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2328864" y="2584848"/>
              <a:ext cx="275035" cy="283369"/>
            </a:xfrm>
            <a:custGeom>
              <a:avLst/>
              <a:gdLst>
                <a:gd name="connsiteX0" fmla="*/ 32273 w 365760"/>
                <a:gd name="connsiteY0" fmla="*/ 139849 h 376517"/>
                <a:gd name="connsiteX1" fmla="*/ 150607 w 365760"/>
                <a:gd name="connsiteY1" fmla="*/ 21515 h 376517"/>
                <a:gd name="connsiteX2" fmla="*/ 225911 w 365760"/>
                <a:gd name="connsiteY2" fmla="*/ 0 h 376517"/>
                <a:gd name="connsiteX3" fmla="*/ 344245 w 365760"/>
                <a:gd name="connsiteY3" fmla="*/ 32273 h 376517"/>
                <a:gd name="connsiteX4" fmla="*/ 365760 w 365760"/>
                <a:gd name="connsiteY4" fmla="*/ 107576 h 376517"/>
                <a:gd name="connsiteX5" fmla="*/ 365760 w 365760"/>
                <a:gd name="connsiteY5" fmla="*/ 204395 h 376517"/>
                <a:gd name="connsiteX6" fmla="*/ 322730 w 365760"/>
                <a:gd name="connsiteY6" fmla="*/ 290456 h 376517"/>
                <a:gd name="connsiteX7" fmla="*/ 182880 w 365760"/>
                <a:gd name="connsiteY7" fmla="*/ 365760 h 376517"/>
                <a:gd name="connsiteX8" fmla="*/ 107577 w 365760"/>
                <a:gd name="connsiteY8" fmla="*/ 376517 h 376517"/>
                <a:gd name="connsiteX9" fmla="*/ 10758 w 365760"/>
                <a:gd name="connsiteY9" fmla="*/ 355002 h 376517"/>
                <a:gd name="connsiteX10" fmla="*/ 10758 w 365760"/>
                <a:gd name="connsiteY10" fmla="*/ 355002 h 376517"/>
                <a:gd name="connsiteX11" fmla="*/ 0 w 365760"/>
                <a:gd name="connsiteY11" fmla="*/ 236668 h 376517"/>
                <a:gd name="connsiteX12" fmla="*/ 32273 w 365760"/>
                <a:gd name="connsiteY12" fmla="*/ 139849 h 37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760" h="376517">
                  <a:moveTo>
                    <a:pt x="32273" y="139849"/>
                  </a:moveTo>
                  <a:lnTo>
                    <a:pt x="150607" y="21515"/>
                  </a:lnTo>
                  <a:lnTo>
                    <a:pt x="225911" y="0"/>
                  </a:lnTo>
                  <a:lnTo>
                    <a:pt x="344245" y="32273"/>
                  </a:lnTo>
                  <a:lnTo>
                    <a:pt x="365760" y="107576"/>
                  </a:lnTo>
                  <a:lnTo>
                    <a:pt x="365760" y="204395"/>
                  </a:lnTo>
                  <a:lnTo>
                    <a:pt x="322730" y="290456"/>
                  </a:lnTo>
                  <a:lnTo>
                    <a:pt x="182880" y="365760"/>
                  </a:lnTo>
                  <a:lnTo>
                    <a:pt x="107577" y="376517"/>
                  </a:lnTo>
                  <a:lnTo>
                    <a:pt x="10758" y="355002"/>
                  </a:lnTo>
                  <a:lnTo>
                    <a:pt x="10758" y="355002"/>
                  </a:lnTo>
                  <a:lnTo>
                    <a:pt x="0" y="236668"/>
                  </a:lnTo>
                  <a:lnTo>
                    <a:pt x="32273" y="13984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95" name="TextBox 38"/>
            <p:cNvSpPr txBox="1">
              <a:spLocks noChangeArrowheads="1"/>
            </p:cNvSpPr>
            <p:nvPr/>
          </p:nvSpPr>
          <p:spPr bwMode="auto">
            <a:xfrm>
              <a:off x="2355056" y="2584848"/>
              <a:ext cx="280846" cy="3000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7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949509" y="3321171"/>
            <a:ext cx="223525" cy="2361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19C2E9-3281-49B8-9A4E-66444ED9507D}" type="slidenum">
              <a:rPr lang="ru-RU" altLang="ru-RU" sz="105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0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64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7BCF-53FA-4F12-AF76-F2FB356878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07504" y="562656"/>
          <a:ext cx="8799969" cy="6244804"/>
        </p:xfrm>
        <a:graphic>
          <a:graphicData uri="http://schemas.openxmlformats.org/drawingml/2006/table">
            <a:tbl>
              <a:tblPr/>
              <a:tblGrid>
                <a:gridCol w="1882426"/>
                <a:gridCol w="1441766"/>
                <a:gridCol w="1508825"/>
                <a:gridCol w="1829450"/>
                <a:gridCol w="250376"/>
                <a:gridCol w="1887126"/>
              </a:tblGrid>
              <a:tr h="193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Этапы, стадии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 изучения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Цель работ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Основной конечный результат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работ</a:t>
                      </a:r>
                    </a:p>
                  </a:txBody>
                  <a:tcPr marL="5623" marR="5623" marT="56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331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Этап I. Региональное геологическое изучение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недр</a:t>
                      </a:r>
                    </a:p>
                  </a:txBody>
                  <a:tcPr marL="5623" marR="5623" marT="56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9394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Стадия 2. Среднемасштабное геологическое картографирование территории суши и континентального шельфа Российской Федерации в масштабе 1:200 000 и прогнозирование полезных ископаемых.</a:t>
                      </a: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Площади отдельных номенклатурных листов и/или их групп, охватывающие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зоны, бассейны и их части, рудные районы, в пределах сухопутной части, континентального шельфа и исключительной экономической зоны Российской Федерации.</a:t>
                      </a: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Создание Государственной геологической карты Российской Федерации масштаба 1:200 000, других карт геологического содержания того же масштаба в аналоговой и цифровой форме с электронными базами данных, как основного источника информации для определения закономерностей размещения месторождений полезных ископаемых и предварительной оценки перспективности площадей для прогнозирования месторождений минерального сырья, использования и охраны недр, а также других аспектов хозяйственной деятельности и регулирования недропользования.</a:t>
                      </a: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Государственная  геологическая карта м-ба 1:200000 в обязательном комплекте в ГИС-формате. Карты закономерностей размещения и прогноза полезных ископаемых, с контурами перспективных площадей в ранге </a:t>
                      </a:r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минерагенических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зон и бассейнов и их частей, потенциально перспективных рудных районов, рудных узлов, рудных полей. </a:t>
                      </a:r>
                    </a:p>
                    <a:p>
                      <a:pPr algn="l" fontAlgn="t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Выделение  новых перспективных площадей ранга рудных узлов с оценкой прогнозных ресурсов категории Р3, </a:t>
                      </a:r>
                    </a:p>
                    <a:p>
                      <a:pPr algn="l" fontAlgn="t"/>
                      <a:r>
                        <a:rPr lang="ru-RU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по наиболее изученным участкам ранга рудных полей  (при наличии данных) категории Р2,</a:t>
                      </a:r>
                      <a:r>
                        <a:rPr lang="ru-RU" sz="1100" b="1" i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при недостатке данных Р3 локализованные</a:t>
                      </a:r>
                      <a:r>
                        <a:rPr lang="ru-RU" sz="11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ru-RU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Площади, перспективные для последующего изучения и выявления месторождений полезных ископаемых прогнозируемых рудно-формационных типов.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Геологическая (ГС-200,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ГГС-200. ГСШ-200)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геохимическая, гидрогеологическая, инженерно-геологическая съемки,  прогнозно-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минерагенические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геолого-экономические и эколого-геологические исследования, геологическое, гидрогеологическое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доизучение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ранее заснятых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площадей (ГДП-200), глубинное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геологическое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картирование (ГК-200);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их комплексирование с опережающими и сопровождающими аэрокосмическими, съемками, стратиграфическими, геоморфологическими и другими специальными исследованиями.</a:t>
                      </a:r>
                    </a:p>
                  </a:txBody>
                  <a:tcPr marL="5623" marR="5623" marT="56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-89707"/>
            <a:ext cx="8229600" cy="652363"/>
          </a:xfrm>
        </p:spPr>
        <p:txBody>
          <a:bodyPr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Геолого-съемочные работы масштаба 1:200 000 остаются и сегодня наиболее эффективным в прогнозно-поисковом отношении видом региональных исследований</a:t>
            </a:r>
            <a:endParaRPr lang="ru-RU" altLang="ru-RU" sz="14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44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47BCF-53FA-4F12-AF76-F2FB356878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1" y="1060699"/>
            <a:ext cx="4207847" cy="4700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23" y="2332120"/>
            <a:ext cx="4107185" cy="2565239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3259248" y="3179464"/>
            <a:ext cx="1643204" cy="1561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74429" y="1825925"/>
            <a:ext cx="31165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/>
              <a:t>Карта потенциального </a:t>
            </a:r>
            <a:r>
              <a:rPr lang="ru-RU" sz="1100" b="1" dirty="0" err="1"/>
              <a:t>Роосошинского</a:t>
            </a:r>
            <a:r>
              <a:rPr lang="ru-RU" sz="1100" b="1" dirty="0"/>
              <a:t> </a:t>
            </a:r>
          </a:p>
          <a:p>
            <a:pPr algn="ctr"/>
            <a:r>
              <a:rPr lang="ru-RU" sz="1100" b="1" dirty="0"/>
              <a:t>золото-</a:t>
            </a:r>
            <a:r>
              <a:rPr lang="ru-RU" sz="1100" b="1" dirty="0" err="1"/>
              <a:t>меднопорфирового</a:t>
            </a:r>
            <a:r>
              <a:rPr lang="ru-RU" sz="1100" b="1" dirty="0"/>
              <a:t> рудного поля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775" y="1958666"/>
            <a:ext cx="123579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Прогнозные ресурсы кат. Р3</a:t>
            </a:r>
          </a:p>
          <a:p>
            <a:r>
              <a:rPr lang="en-US" sz="1200" b="1" dirty="0"/>
              <a:t>Cu - </a:t>
            </a:r>
            <a:r>
              <a:rPr lang="ru-RU" sz="1200" b="1" dirty="0"/>
              <a:t>2 070 тыс. т</a:t>
            </a:r>
          </a:p>
          <a:p>
            <a:r>
              <a:rPr lang="ru-RU" sz="1200" b="1" dirty="0"/>
              <a:t> Мо - 6 тыс. т </a:t>
            </a:r>
          </a:p>
          <a:p>
            <a:r>
              <a:rPr lang="en-US" sz="1200" b="1" dirty="0"/>
              <a:t>Au - </a:t>
            </a:r>
            <a:r>
              <a:rPr lang="ru-RU" sz="1200" b="1" dirty="0"/>
              <a:t>112 т</a:t>
            </a:r>
            <a:endParaRPr lang="ru-RU" sz="1200" dirty="0"/>
          </a:p>
        </p:txBody>
      </p:sp>
      <p:sp>
        <p:nvSpPr>
          <p:cNvPr id="6" name="Овал 5"/>
          <p:cNvSpPr/>
          <p:nvPr/>
        </p:nvSpPr>
        <p:spPr>
          <a:xfrm rot="2012934">
            <a:off x="5775670" y="2886884"/>
            <a:ext cx="2718986" cy="145570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47984" y="44624"/>
            <a:ext cx="8752147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Для повышения локализации прогнозных построений при ГСР-200 </a:t>
            </a:r>
          </a:p>
          <a:p>
            <a:pPr algn="ctr"/>
            <a:r>
              <a:rPr lang="ru-RU" sz="1400" b="1" dirty="0" smtClean="0"/>
              <a:t>целесообразно введение дополнительной категории прогнозных ресурсов</a:t>
            </a:r>
          </a:p>
          <a:p>
            <a:pPr algn="ctr"/>
            <a:r>
              <a:rPr lang="ru-RU" sz="1400" b="1" dirty="0"/>
              <a:t>для потенциальных рудных </a:t>
            </a:r>
            <a:r>
              <a:rPr lang="ru-RU" sz="1400" b="1" dirty="0" smtClean="0"/>
              <a:t>полей  </a:t>
            </a:r>
            <a:r>
              <a:rPr lang="en-US" sz="1400" b="1" dirty="0" smtClean="0"/>
              <a:t>P3</a:t>
            </a:r>
            <a:r>
              <a:rPr lang="ru-RU" sz="1400" b="1" dirty="0" smtClean="0"/>
              <a:t>л (локализованные)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528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" y="1322177"/>
            <a:ext cx="9144000" cy="5419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36027"/>
            <a:ext cx="4366901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В </a:t>
            </a:r>
            <a:r>
              <a:rPr lang="ru-RU" sz="1100" dirty="0"/>
              <a:t>пределах </a:t>
            </a:r>
            <a:r>
              <a:rPr lang="ru-RU" sz="1100" dirty="0" err="1"/>
              <a:t>Дзелятышорского</a:t>
            </a:r>
            <a:r>
              <a:rPr lang="ru-RU" sz="1100" dirty="0"/>
              <a:t> массива </a:t>
            </a:r>
            <a:r>
              <a:rPr lang="ru-RU" sz="1100" b="1" dirty="0" smtClean="0"/>
              <a:t>прогнозные ресурсы палладиевых руд кат. Р2 оцениваются в </a:t>
            </a:r>
            <a:r>
              <a:rPr lang="ru-RU" sz="1100" b="1" dirty="0"/>
              <a:t>количестве порядка 20 – 70 т (в среднем 36 т) </a:t>
            </a:r>
            <a:r>
              <a:rPr lang="ru-RU" sz="1100" dirty="0" smtClean="0"/>
              <a:t>со </a:t>
            </a:r>
            <a:r>
              <a:rPr lang="ru-RU" sz="1100" dirty="0"/>
              <a:t>средним содержанием 4,0 – 4,3 г/т </a:t>
            </a:r>
            <a:r>
              <a:rPr lang="ru-RU" sz="1100" dirty="0" smtClean="0"/>
              <a:t> (</a:t>
            </a:r>
            <a:r>
              <a:rPr lang="ru-RU" sz="1100" dirty="0"/>
              <a:t>в среднем 4,1 г/т). </a:t>
            </a:r>
            <a:r>
              <a:rPr lang="ru-RU" sz="1100" dirty="0" smtClean="0"/>
              <a:t>Таким </a:t>
            </a:r>
            <a:r>
              <a:rPr lang="ru-RU" sz="1100" dirty="0"/>
              <a:t>образом, </a:t>
            </a:r>
            <a:r>
              <a:rPr lang="ru-RU" sz="1100" b="1" dirty="0"/>
              <a:t>в пределах </a:t>
            </a:r>
            <a:r>
              <a:rPr lang="ru-RU" sz="1100" b="1" dirty="0" err="1"/>
              <a:t>Дзелятышорского</a:t>
            </a:r>
            <a:r>
              <a:rPr lang="ru-RU" sz="1100" b="1" dirty="0"/>
              <a:t> </a:t>
            </a:r>
            <a:r>
              <a:rPr lang="ru-RU" sz="1100" b="1" dirty="0" err="1"/>
              <a:t>верлит-клинопироксенитового</a:t>
            </a:r>
            <a:r>
              <a:rPr lang="ru-RU" sz="1100" b="1" dirty="0"/>
              <a:t> </a:t>
            </a:r>
            <a:r>
              <a:rPr lang="ru-RU" sz="1100" b="1" dirty="0" smtClean="0"/>
              <a:t>массива прогнозируется выявление </a:t>
            </a:r>
            <a:r>
              <a:rPr lang="ru-RU" sz="1100" b="1" dirty="0"/>
              <a:t>среднего </a:t>
            </a:r>
            <a:r>
              <a:rPr lang="ru-RU" sz="1100" b="1" dirty="0" smtClean="0"/>
              <a:t>месторождения палладиевых </a:t>
            </a:r>
            <a:r>
              <a:rPr lang="ru-RU" sz="1100" b="1" dirty="0"/>
              <a:t>золото-платиносодержащих руд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214556"/>
            <a:ext cx="9315371" cy="9387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По итогам </a:t>
            </a:r>
            <a:r>
              <a:rPr lang="ru-RU" sz="1100" b="1" dirty="0" err="1" smtClean="0"/>
              <a:t>поисково</a:t>
            </a:r>
            <a:r>
              <a:rPr lang="ru-RU" sz="1100" b="1" dirty="0" smtClean="0"/>
              <a:t> оценочных работ:</a:t>
            </a:r>
            <a:r>
              <a:rPr lang="ru-RU" sz="1100" dirty="0" smtClean="0"/>
              <a:t> ресурсы категории </a:t>
            </a:r>
            <a:r>
              <a:rPr lang="ru-RU" sz="1100" dirty="0"/>
              <a:t>Р</a:t>
            </a:r>
            <a:r>
              <a:rPr lang="ru-RU" sz="1100" baseline="-25000" dirty="0"/>
              <a:t>1</a:t>
            </a:r>
            <a:r>
              <a:rPr lang="ru-RU" sz="1100" dirty="0"/>
              <a:t> локализованы в 13 рудных телах. Прогнозные ресурсы до глубины 250 </a:t>
            </a:r>
            <a:r>
              <a:rPr lang="ru-RU" sz="1100" dirty="0" smtClean="0"/>
              <a:t>м: </a:t>
            </a:r>
          </a:p>
          <a:p>
            <a:r>
              <a:rPr lang="ru-RU" sz="1100" dirty="0" smtClean="0"/>
              <a:t>золото </a:t>
            </a:r>
            <a:r>
              <a:rPr lang="ru-RU" sz="1100" dirty="0"/>
              <a:t>– 1,56 т (</a:t>
            </a:r>
            <a:r>
              <a:rPr lang="ru-RU" sz="1100" dirty="0" err="1"/>
              <a:t>Сср</a:t>
            </a:r>
            <a:r>
              <a:rPr lang="ru-RU" sz="1100" dirty="0"/>
              <a:t>. 0,08 г/т), платина – 2,15 т (0,11 г/т), палладий – 9,29 т (0,48 г/т). </a:t>
            </a:r>
            <a:endParaRPr lang="ru-RU" sz="1100" dirty="0" smtClean="0"/>
          </a:p>
          <a:p>
            <a:r>
              <a:rPr lang="ru-RU" sz="1100" dirty="0" smtClean="0"/>
              <a:t>Основным </a:t>
            </a:r>
            <a:r>
              <a:rPr lang="ru-RU" sz="1100" dirty="0"/>
              <a:t>полезным компонентом </a:t>
            </a:r>
            <a:r>
              <a:rPr lang="ru-RU" sz="1100" dirty="0" smtClean="0"/>
              <a:t>является </a:t>
            </a:r>
            <a:r>
              <a:rPr lang="ru-RU" sz="1100" dirty="0"/>
              <a:t>палладий. </a:t>
            </a:r>
            <a:endParaRPr lang="ru-RU" sz="1100" dirty="0" smtClean="0"/>
          </a:p>
          <a:p>
            <a:r>
              <a:rPr lang="ru-RU" sz="1100" dirty="0" smtClean="0"/>
              <a:t>Соотношение </a:t>
            </a:r>
            <a:r>
              <a:rPr lang="ru-RU" sz="1100" dirty="0"/>
              <a:t>ресурсов золото : </a:t>
            </a:r>
            <a:r>
              <a:rPr lang="ru-RU" sz="1100" dirty="0" smtClean="0"/>
              <a:t>платина </a:t>
            </a:r>
            <a:r>
              <a:rPr lang="ru-RU" sz="1100" dirty="0"/>
              <a:t>: палладий </a:t>
            </a:r>
            <a:r>
              <a:rPr lang="ru-RU" sz="1100" dirty="0" smtClean="0"/>
              <a:t>составляет </a:t>
            </a:r>
            <a:r>
              <a:rPr lang="ru-RU" sz="1100" dirty="0"/>
              <a:t>12,0 : 16,5 : 71,5. </a:t>
            </a:r>
            <a:endParaRPr lang="ru-RU" sz="1100" dirty="0" smtClean="0"/>
          </a:p>
          <a:p>
            <a:r>
              <a:rPr lang="ru-RU" sz="1100" b="1" dirty="0" smtClean="0"/>
              <a:t>Суммарные  </a:t>
            </a:r>
            <a:r>
              <a:rPr lang="ru-RU" sz="1100" b="1" dirty="0"/>
              <a:t>прогнозные ресурсы категории Р</a:t>
            </a:r>
            <a:r>
              <a:rPr lang="ru-RU" sz="1100" b="1" baseline="-25000" dirty="0"/>
              <a:t>1</a:t>
            </a:r>
            <a:r>
              <a:rPr lang="ru-RU" sz="1100" b="1" dirty="0"/>
              <a:t> условного палладия оцениваются в 22,37 т </a:t>
            </a:r>
            <a:r>
              <a:rPr lang="ru-RU" sz="1100" dirty="0"/>
              <a:t>(</a:t>
            </a:r>
            <a:r>
              <a:rPr lang="ru-RU" sz="1100" dirty="0" err="1"/>
              <a:t>Сср</a:t>
            </a:r>
            <a:r>
              <a:rPr lang="ru-RU" sz="1100" dirty="0"/>
              <a:t>. 1,15 г/т).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6847" y="561393"/>
            <a:ext cx="73108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Результат ГДП-200: </a:t>
            </a:r>
            <a:r>
              <a:rPr lang="ru-RU" sz="1600" b="1" dirty="0" smtClean="0"/>
              <a:t>выделен и обоснован новый формационный тип </a:t>
            </a:r>
            <a:r>
              <a:rPr lang="ru-RU" sz="1600" b="1" dirty="0" err="1" smtClean="0"/>
              <a:t>оруденения</a:t>
            </a:r>
            <a:r>
              <a:rPr lang="ru-RU" sz="1600" b="1" dirty="0" smtClean="0"/>
              <a:t> - платиносодержащая (с золотом) титаномагнетитовая формация </a:t>
            </a:r>
            <a:r>
              <a:rPr lang="ru-RU" sz="1600" b="1" dirty="0" err="1" smtClean="0"/>
              <a:t>офиолитовой</a:t>
            </a:r>
            <a:r>
              <a:rPr lang="ru-RU" sz="1600" b="1" dirty="0" smtClean="0"/>
              <a:t> ассоциации </a:t>
            </a:r>
            <a:r>
              <a:rPr lang="ru-RU" sz="1600" b="1" dirty="0" err="1" smtClean="0"/>
              <a:t>уралид</a:t>
            </a:r>
            <a:endParaRPr lang="ru-RU" sz="16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036">
            <a:off x="387487" y="789385"/>
            <a:ext cx="1068854" cy="301484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2087683" y="1776547"/>
            <a:ext cx="1880616" cy="15838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2618" y="1462603"/>
            <a:ext cx="1610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Проявление Озерное</a:t>
            </a:r>
            <a:endParaRPr lang="ru-RU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2130" y="1938130"/>
            <a:ext cx="1195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Пятиреченское</a:t>
            </a:r>
            <a:endParaRPr lang="ru-RU" sz="1200" b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968299" y="1416436"/>
            <a:ext cx="3214790" cy="6463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этого на территории проведены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ГС-200, ГС-50, ГДП-50, разномасштабные поиски на хромиты</a:t>
            </a:r>
            <a:endParaRPr lang="ru-RU" alt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69" y="11861"/>
            <a:ext cx="9056786" cy="553998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ГДП-200 листов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Q-41-XI, V, VI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(Воркутинская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порщадь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2000-2003 гг.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МИРЕКО, отв.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М.А. Шишкин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96"/>
          <a:stretch/>
        </p:blipFill>
        <p:spPr>
          <a:xfrm>
            <a:off x="239227" y="719720"/>
            <a:ext cx="1823067" cy="30022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3972" y="6492875"/>
            <a:ext cx="2057400" cy="365125"/>
          </a:xfrm>
        </p:spPr>
        <p:txBody>
          <a:bodyPr/>
          <a:lstStyle/>
          <a:p>
            <a:fld id="{F9C165D8-70FF-48A2-A08E-50FA39081466}" type="slidenum">
              <a:rPr lang="ru-RU" b="1" smtClean="0">
                <a:solidFill>
                  <a:schemeClr val="bg1"/>
                </a:solidFill>
              </a:rPr>
              <a:t>9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97" y="72405"/>
            <a:ext cx="1031375" cy="3400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01277" y="5831512"/>
            <a:ext cx="318196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ea typeface="Calibri" panose="020F0502020204030204" pitchFamily="34" charset="0"/>
              </a:rPr>
              <a:t>Суммарные прогнозные ресурсы </a:t>
            </a:r>
            <a:r>
              <a:rPr lang="ru-RU" sz="1400" b="1" dirty="0">
                <a:ea typeface="Calibri" panose="020F0502020204030204" pitchFamily="34" charset="0"/>
              </a:rPr>
              <a:t>золота категории Р</a:t>
            </a:r>
            <a:r>
              <a:rPr lang="ru-RU" sz="1100" b="1" dirty="0">
                <a:ea typeface="Calibri" panose="020F0502020204030204" pitchFamily="34" charset="0"/>
              </a:rPr>
              <a:t>3 </a:t>
            </a:r>
            <a:r>
              <a:rPr lang="ru-RU" sz="1400" b="1" dirty="0" smtClean="0">
                <a:ea typeface="Calibri" panose="020F0502020204030204" pitchFamily="34" charset="0"/>
              </a:rPr>
              <a:t>– 438 тонн</a:t>
            </a:r>
            <a:endParaRPr lang="ru-RU" sz="1400" b="1" dirty="0">
              <a:ea typeface="Calibri" panose="020F0502020204030204" pitchFamily="34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2" t="11600" r="28518" b="22787"/>
          <a:stretch/>
        </p:blipFill>
        <p:spPr>
          <a:xfrm>
            <a:off x="2380042" y="1064143"/>
            <a:ext cx="3163329" cy="4423719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06" y="671987"/>
            <a:ext cx="1339281" cy="319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00" y="3897986"/>
            <a:ext cx="186289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" y="3900467"/>
            <a:ext cx="228538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49551" y="1240884"/>
            <a:ext cx="530494" cy="19785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476500" y="2119508"/>
            <a:ext cx="371475" cy="86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02553" y="3754122"/>
            <a:ext cx="995990" cy="10960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76185" y="2562283"/>
            <a:ext cx="995990" cy="11918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1388412" y="2119508"/>
            <a:ext cx="1075340" cy="3593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014798" y="951945"/>
            <a:ext cx="3635908" cy="15268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387380" y="3201469"/>
            <a:ext cx="1849120" cy="7240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812491" y="4457331"/>
            <a:ext cx="708403" cy="390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26" y="-27384"/>
            <a:ext cx="9169065" cy="6617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tx1"/>
                </a:solidFill>
              </a:rPr>
              <a:t>ГДП-200 листа </a:t>
            </a:r>
            <a:r>
              <a:rPr lang="en-US" sz="1800" dirty="0" smtClean="0">
                <a:solidFill>
                  <a:schemeClr val="tx1"/>
                </a:solidFill>
              </a:rPr>
              <a:t>O-52-XXVII</a:t>
            </a:r>
            <a:r>
              <a:rPr lang="ru-RU" sz="1800" dirty="0" smtClean="0">
                <a:solidFill>
                  <a:schemeClr val="tx1"/>
                </a:solidFill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</a:rPr>
              <a:t>Ломамская</a:t>
            </a:r>
            <a:r>
              <a:rPr lang="ru-RU" sz="1800" dirty="0">
                <a:solidFill>
                  <a:schemeClr val="tx1"/>
                </a:solidFill>
              </a:rPr>
              <a:t>  площадь</a:t>
            </a:r>
            <a:r>
              <a:rPr lang="ru-RU" sz="1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sz="1400" b="0" dirty="0" smtClean="0">
                <a:solidFill>
                  <a:schemeClr val="tx1"/>
                </a:solidFill>
              </a:rPr>
              <a:t>ФГБУ «ВСЕГЕИ», отдел металлогении. Ответственный исполнитель – ведущий геолог Д.С. Артемьев</a:t>
            </a:r>
            <a:endParaRPr lang="ru-RU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3429</Words>
  <Application>Microsoft Office PowerPoint</Application>
  <PresentationFormat>Экран (4:3)</PresentationFormat>
  <Paragraphs>356</Paragraphs>
  <Slides>24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Геолого-съемочные работы масштаба 1:200 000 остаются и сегодня наиболее эффективным в прогнозно-поисковом отношении видом региональных исследований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«Лоскутное одеяло» карт м-ба 1:50 000 на листах работ по ГДП-200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Месторождения Приполярного Урала, открытые в результате или на основе работ по ГДП-50</vt:lpstr>
      <vt:lpstr>Презентация PowerPoint</vt:lpstr>
    </vt:vector>
  </TitlesOfParts>
  <Company>vsegei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природных ресурсов и экологии Российской Федерации Федеральное агентство по неропользованию – Роснедра Научно-редакционный  совет по геологическому картированию территории Российской Федерации Федерального агентства по недропользованию (НРС Роснедра)</dc:title>
  <dc:creator>Беза</dc:creator>
  <cp:lastModifiedBy>Шишкин Михаил Александрович</cp:lastModifiedBy>
  <cp:revision>195</cp:revision>
  <cp:lastPrinted>2013-04-15T11:37:38Z</cp:lastPrinted>
  <dcterms:created xsi:type="dcterms:W3CDTF">2013-04-12T11:36:40Z</dcterms:created>
  <dcterms:modified xsi:type="dcterms:W3CDTF">2021-04-27T13:28:55Z</dcterms:modified>
</cp:coreProperties>
</file>