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1.xml" ContentType="application/vnd.ms-office.chartcolorstyle+xml"/>
  <Override PartName="/ppt/charts/style2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2" r:id="rId11"/>
    <p:sldId id="293" r:id="rId12"/>
    <p:sldId id="277" r:id="rId13"/>
    <p:sldId id="271" r:id="rId14"/>
    <p:sldId id="272" r:id="rId15"/>
    <p:sldId id="273" r:id="rId16"/>
    <p:sldId id="296" r:id="rId17"/>
    <p:sldId id="283" r:id="rId18"/>
    <p:sldId id="298" r:id="rId19"/>
    <p:sldId id="299" r:id="rId20"/>
    <p:sldId id="300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4678E"/>
    <a:srgbClr val="2E7EA0"/>
    <a:srgbClr val="345125"/>
    <a:srgbClr val="7DA1B7"/>
    <a:srgbClr val="74C098"/>
    <a:srgbClr val="DAA40C"/>
    <a:srgbClr val="F8AD2C"/>
    <a:srgbClr val="D6AB0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130428779414651E-2"/>
          <c:y val="4.592039828796133E-2"/>
          <c:w val="0.96573914244117098"/>
          <c:h val="0.801331658679629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Лист1!$B$74</c:f>
              <c:strCache>
                <c:ptCount val="1"/>
                <c:pt idx="0">
                  <c:v>Количество участков недр, представленных в пользование</c:v>
                </c:pt>
              </c:strCache>
            </c:strRef>
          </c:tx>
          <c:spPr>
            <a:ln w="38100" cap="rnd">
              <a:solidFill>
                <a:srgbClr val="AC3A7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ysClr val="window" lastClr="FFFFFF"/>
              </a:solidFill>
              <a:ln w="19050">
                <a:solidFill>
                  <a:srgbClr val="AC3A7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434917675230383E-2"/>
                  <c:y val="-0.182103250976033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A2-4815-B690-ECEF2C07B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Лист1!$C$73:$H$73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Лист1!$C$74:$H$74</c:f>
              <c:numCache>
                <c:formatCode>General</c:formatCode>
                <c:ptCount val="5"/>
                <c:pt idx="0">
                  <c:v>66</c:v>
                </c:pt>
                <c:pt idx="1">
                  <c:v>302</c:v>
                </c:pt>
                <c:pt idx="2">
                  <c:v>471</c:v>
                </c:pt>
                <c:pt idx="3">
                  <c:v>444</c:v>
                </c:pt>
                <c:pt idx="4">
                  <c:v>860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E5-4471-A356-E9D92388498C}"/>
            </c:ext>
          </c:extLst>
        </c:ser>
        <c:ser>
          <c:idx val="1"/>
          <c:order val="1"/>
          <c:tx>
            <c:strRef>
              <c:f>Лист1!$B$75</c:f>
              <c:strCache>
                <c:ptCount val="1"/>
                <c:pt idx="0">
                  <c:v>в т.ч. по заявительному принципу</c:v>
                </c:pt>
              </c:strCache>
            </c:strRef>
          </c:tx>
          <c:spPr>
            <a:ln w="38100" cap="rnd">
              <a:solidFill>
                <a:srgbClr val="12A19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ysClr val="window" lastClr="FFFFFF"/>
              </a:solidFill>
              <a:ln w="19050">
                <a:solidFill>
                  <a:srgbClr val="12A19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089919196343802E-2"/>
                  <c:y val="-9.3690953311126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92-455F-98D8-BC67E3BCD5CD}"/>
                </c:ext>
              </c:extLst>
            </c:dLbl>
            <c:dLbl>
              <c:idx val="1"/>
              <c:layout>
                <c:manualLayout>
                  <c:x val="-2.4379776088006021E-2"/>
                  <c:y val="3.3250579690776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57-4083-B86F-467C985E65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Лист1!$C$73:$H$73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Лист1!$C$75:$H$75</c:f>
              <c:numCache>
                <c:formatCode>General</c:formatCode>
                <c:ptCount val="5"/>
                <c:pt idx="0">
                  <c:v>41</c:v>
                </c:pt>
                <c:pt idx="1">
                  <c:v>282</c:v>
                </c:pt>
                <c:pt idx="2">
                  <c:v>453</c:v>
                </c:pt>
                <c:pt idx="3">
                  <c:v>380</c:v>
                </c:pt>
                <c:pt idx="4">
                  <c:v>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E5-4471-A356-E9D92388498C}"/>
            </c:ext>
          </c:extLst>
        </c:ser>
        <c:ser>
          <c:idx val="2"/>
          <c:order val="2"/>
          <c:tx>
            <c:strRef>
              <c:f>Лист1!$B$76</c:f>
              <c:strCache>
                <c:ptCount val="1"/>
                <c:pt idx="0">
                  <c:v>Количество площадей, подготовленных для постановки поисковых работ  </c:v>
                </c:pt>
              </c:strCache>
            </c:strRef>
          </c:tx>
          <c:spPr>
            <a:ln w="38100" cap="rnd">
              <a:solidFill>
                <a:srgbClr val="0588B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ysClr val="window" lastClr="FFFFFF"/>
              </a:solidFill>
              <a:ln w="19050">
                <a:solidFill>
                  <a:srgbClr val="0588B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089919196343802E-2"/>
                  <c:y val="7.4706650849098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2-455F-98D8-BC67E3BCD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Roboto" panose="02000000000000000000" pitchFamily="2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Лист1!$C$73:$H$73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Лист1!$C$76:$H$76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E5-4471-A356-E9D92388498C}"/>
            </c:ext>
          </c:extLst>
        </c:ser>
        <c:ser>
          <c:idx val="3"/>
          <c:order val="3"/>
          <c:tx>
            <c:strRef>
              <c:f>Лист1!$B$77</c:f>
              <c:strCache>
                <c:ptCount val="1"/>
                <c:pt idx="0">
                  <c:v>Поисковые объекты ФБ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ysClr val="window" lastClr="FFFFFF"/>
              </a:solidFill>
              <a:ln w="19050">
                <a:solidFill>
                  <a:sysClr val="windowText" lastClr="000000"/>
                </a:solidFill>
              </a:ln>
              <a:effectLst/>
            </c:spPr>
          </c:marker>
          <c:dLbls>
            <c:delete val="1"/>
          </c:dLbls>
          <c:cat>
            <c:numRef>
              <c:f>Лист1!$C$73:$H$73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Лист1!$C$77:$H$77</c:f>
              <c:numCache>
                <c:formatCode>General</c:formatCode>
                <c:ptCount val="5"/>
                <c:pt idx="0">
                  <c:v>19</c:v>
                </c:pt>
                <c:pt idx="1">
                  <c:v>63</c:v>
                </c:pt>
                <c:pt idx="2">
                  <c:v>3</c:v>
                </c:pt>
                <c:pt idx="3">
                  <c:v>23</c:v>
                </c:pt>
                <c:pt idx="4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3E-498B-BAE8-FBF888A022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034496"/>
        <c:axId val="131048960"/>
      </c:lineChart>
      <c:catAx>
        <c:axId val="1310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31048960"/>
        <c:crosses val="autoZero"/>
        <c:auto val="1"/>
        <c:lblAlgn val="ctr"/>
        <c:lblOffset val="100"/>
        <c:noMultiLvlLbl val="0"/>
      </c:catAx>
      <c:valAx>
        <c:axId val="13104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103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ru-RU"/>
    </a:p>
  </c:txPr>
  <c:externalData r:id="rId2">
    <c:autoUpdate val="0"/>
  </c:externalData>
</c:chartSpac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A68F3-7845-4513-9307-0A9CD0E876E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315D-36F2-4D24-BF0D-083E7263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3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803-026C-48A8-ABA0-EF3A7695793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70" dirty="0">
                <a:solidFill>
                  <a:srgbClr val="C78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 между целями, задачами и результатами региональных геолого-геофизических и геолого-съемочных работ (ГСР) и задачами прогнозирования и поисков месторождений твердых полезных ископаемых</a:t>
            </a:r>
            <a:endParaRPr lang="en-US" b="1" spc="-70" dirty="0">
              <a:solidFill>
                <a:srgbClr val="C78B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spc="-70" dirty="0">
              <a:solidFill>
                <a:srgbClr val="C78B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70" dirty="0">
                <a:solidFill>
                  <a:srgbClr val="C78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основная задача ГСР – подготовка площадей с целью выполнения показателей ГП ВИПР.  Задача выполняется, но эффективность не подтверждается.</a:t>
            </a:r>
            <a:endParaRPr lang="en-US" b="1" spc="-70" dirty="0">
              <a:solidFill>
                <a:srgbClr val="C78B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803-026C-48A8-ABA0-EF3A7695793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2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8F81-3472-48DC-A2FC-04F4E4916DF0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0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C3B-AC5B-45EB-B9EB-2BFEDCE05795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1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E7FF-A853-4B8B-A32A-075529638854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7E04-1E9F-450B-8910-78991AE6E1D7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4378" y="6243638"/>
            <a:ext cx="27432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9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DB5-5DBB-4BE6-B3BE-97710E93E6EA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7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57D1-250E-429A-82D9-564274A5CD32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6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C93B-18FF-43F0-971E-F67B9B3E5FC9}" type="datetime1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E744-5F4C-4C24-8CDA-27527A561CCE}" type="datetime1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1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1B64-BFB7-42A9-BA3E-D9F77335A978}" type="datetime1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8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6FCA-6DAF-4B77-85C1-C25D3F9A4245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D86B-E0C9-4653-AE00-ADA8B1097289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DDF8-F20F-4C7B-B9AE-E53F4EFFEC15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4378" y="62912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fld id="{61482D7F-E296-4591-BB91-D81D6EF8CA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3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304" y="1114977"/>
            <a:ext cx="9893096" cy="32983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5000"/>
              </a:lnSpc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О НОВОЙ РЕДАКЦИИ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ПОЛОЖЕНИЯ О ПОРЯДКЕ ПРОВЕДЕНИЯ ГЕОЛОГОРАЗВЕДОЧНЫХ РАБОТ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ПО ЭТАПАМ И СТАДИЯМ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(ТВЕРДЫЕ ПОЛЕЗНЫЕ ИСКОПАЕМЫЕ)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5787" y="5423729"/>
            <a:ext cx="62726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 Condensed" panose="02000000000000000000" pitchFamily="2" charset="0"/>
              </a:rPr>
              <a:t>Генеральный директор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948" y="6003256"/>
            <a:ext cx="687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 Condensed" panose="02000000000000000000" pitchFamily="2" charset="0"/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782" y="4946676"/>
            <a:ext cx="5409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Roboto Condensed" panose="02000000000000000000" pitchFamily="2" charset="0"/>
              </a:rPr>
              <a:t>Казанов О.В.</a:t>
            </a:r>
          </a:p>
        </p:txBody>
      </p:sp>
    </p:spTree>
    <p:extLst>
      <p:ext uri="{BB962C8B-B14F-4D97-AF65-F5344CB8AC3E}">
        <p14:creationId xmlns:p14="http://schemas.microsoft.com/office/powerpoint/2010/main" val="114269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178" y="376186"/>
            <a:ext cx="1116574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100" dirty="0" smtClean="0">
                <a:latin typeface="Arial Black" panose="020B0A04020102020204" pitchFamily="34" charset="0"/>
              </a:rPr>
              <a:t>Прогнозно-</a:t>
            </a:r>
            <a:r>
              <a:rPr lang="ru-RU" sz="2100" dirty="0" err="1" smtClean="0">
                <a:latin typeface="Arial Black" panose="020B0A04020102020204" pitchFamily="34" charset="0"/>
              </a:rPr>
              <a:t>минерагенические</a:t>
            </a:r>
            <a:r>
              <a:rPr lang="ru-RU" sz="2100" dirty="0" smtClean="0">
                <a:latin typeface="Arial Black" panose="020B0A04020102020204" pitchFamily="34" charset="0"/>
              </a:rPr>
              <a:t> работы: нужны ли новые сущности?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10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851686"/>
            <a:ext cx="10214674" cy="575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8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178" y="376186"/>
            <a:ext cx="1116574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100" dirty="0" smtClean="0">
                <a:latin typeface="Arial Black" panose="020B0A04020102020204" pitchFamily="34" charset="0"/>
              </a:rPr>
              <a:t>Прогнозно-</a:t>
            </a:r>
            <a:r>
              <a:rPr lang="ru-RU" sz="2100" dirty="0" err="1" smtClean="0">
                <a:latin typeface="Arial Black" panose="020B0A04020102020204" pitchFamily="34" charset="0"/>
              </a:rPr>
              <a:t>минерагенические</a:t>
            </a:r>
            <a:r>
              <a:rPr lang="ru-RU" sz="2100" dirty="0" smtClean="0">
                <a:latin typeface="Arial Black" panose="020B0A04020102020204" pitchFamily="34" charset="0"/>
              </a:rPr>
              <a:t> работы: нужны ли новые сущности?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11</a:t>
            </a:fld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0" y="1011734"/>
            <a:ext cx="10654099" cy="54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1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-1" y="3607162"/>
            <a:ext cx="11487149" cy="1684641"/>
          </a:xfrm>
          <a:prstGeom prst="rect">
            <a:avLst/>
          </a:prstGeom>
          <a:solidFill>
            <a:srgbClr val="8ACDD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291858"/>
            <a:ext cx="11487149" cy="2315304"/>
          </a:xfrm>
          <a:prstGeom prst="rect">
            <a:avLst/>
          </a:prstGeom>
          <a:solidFill>
            <a:srgbClr val="2E7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5655" y="229545"/>
            <a:ext cx="1064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Эффективность </a:t>
            </a:r>
            <a:r>
              <a:rPr lang="ru-RU" sz="2400" dirty="0" smtClean="0">
                <a:latin typeface="Arial Black" panose="020B0A04020102020204" pitchFamily="34" charset="0"/>
              </a:rPr>
              <a:t>ГРР за счет средств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федерального бюджета в период </a:t>
            </a:r>
            <a:r>
              <a:rPr lang="ru-RU" sz="2400" dirty="0" smtClean="0">
                <a:latin typeface="Arial Black" panose="020B0A04020102020204" pitchFamily="34" charset="0"/>
              </a:rPr>
              <a:t>2004-2019 </a:t>
            </a:r>
            <a:r>
              <a:rPr lang="ru-RU" sz="2400" dirty="0" smtClean="0">
                <a:latin typeface="Arial Black" panose="020B0A04020102020204" pitchFamily="34" charset="0"/>
              </a:rPr>
              <a:t>гг.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05" y="1453422"/>
            <a:ext cx="38491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699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ОБЪЕКТОВ ГРР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7358" y="1479691"/>
            <a:ext cx="325441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61,7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млрд руб.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7358" y="1996953"/>
            <a:ext cx="324960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Общая стоимость объектов ГРР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095" y="1996953"/>
            <a:ext cx="338906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Выполнено в 2004-2018 гг., из них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095" y="2514508"/>
            <a:ext cx="425469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392 (56%)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ОБЪЕКТА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095" y="3049830"/>
            <a:ext cx="30219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Завершились положительно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96" y="4006470"/>
            <a:ext cx="558535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120 (30,6%)</a:t>
            </a:r>
            <a:endParaRPr lang="en-US" sz="2800" dirty="0">
              <a:solidFill>
                <a:srgbClr val="04678E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ОБЪЕКТОВ</a:t>
            </a:r>
            <a:r>
              <a:rPr lang="en-US" sz="24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ЛИЦЕНЗИРОВАНО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094" y="5702513"/>
            <a:ext cx="55853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17 (14%)</a:t>
            </a:r>
            <a:r>
              <a:rPr lang="ru-RU" sz="28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ПОЛУЧИЛИ СТАТУС МЕСТОРОЖДЕНИЯ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095" y="5376380"/>
            <a:ext cx="80502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Из них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7358" y="3966262"/>
            <a:ext cx="284404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ru-RU" sz="32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10 </a:t>
            </a:r>
            <a:r>
              <a:rPr lang="ru-RU" sz="28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млрд руб.</a:t>
            </a:r>
            <a:endParaRPr lang="ru-RU" sz="2000" dirty="0" smtClean="0">
              <a:solidFill>
                <a:srgbClr val="04678E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7358" y="4483524"/>
            <a:ext cx="38154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ru-RU" b="1" dirty="0" smtClean="0">
                <a:latin typeface="Arial Narrow" panose="020B0606020202030204" pitchFamily="34" charset="0"/>
              </a:rPr>
              <a:t>Суммарный объем разовых платежей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7358" y="5456007"/>
            <a:ext cx="311816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32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600 </a:t>
            </a:r>
            <a:r>
              <a:rPr lang="ru-RU" sz="2800" dirty="0" smtClean="0">
                <a:solidFill>
                  <a:srgbClr val="04678E"/>
                </a:solidFill>
                <a:latin typeface="Arial Black" panose="020B0A04020102020204" pitchFamily="34" charset="0"/>
              </a:rPr>
              <a:t>млрд руб.</a:t>
            </a:r>
            <a:endParaRPr lang="ru-RU" sz="2000" dirty="0" smtClean="0">
              <a:solidFill>
                <a:srgbClr val="04678E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7294" y="6008314"/>
            <a:ext cx="383797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Расчетная бюджетная эффективность</a:t>
            </a:r>
            <a:endParaRPr lang="en-US" b="1" dirty="0" smtClean="0">
              <a:latin typeface="Arial Narrow" panose="020B0606020202030204" pitchFamily="34" charset="0"/>
            </a:endParaRPr>
          </a:p>
          <a:p>
            <a:r>
              <a:rPr lang="en-US" b="1" i="1" dirty="0" smtClean="0">
                <a:latin typeface="Arial Narrow" panose="020B0606020202030204" pitchFamily="34" charset="0"/>
              </a:rPr>
              <a:t>(</a:t>
            </a:r>
            <a:r>
              <a:rPr lang="ru-RU" b="1" i="1" dirty="0" smtClean="0">
                <a:latin typeface="Arial Narrow" panose="020B0606020202030204" pitchFamily="34" charset="0"/>
              </a:rPr>
              <a:t>по данным Протоколов ТЭО)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466" y="3678497"/>
            <a:ext cx="80502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Из них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9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90806" cy="6858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1452962"/>
            <a:ext cx="1148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Соотношение площадей, </a:t>
            </a:r>
            <a:r>
              <a:rPr lang="ru-RU" sz="1600" b="1" i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подготовленных</a:t>
            </a:r>
          </a:p>
          <a:p>
            <a:pPr algn="ctr"/>
            <a:r>
              <a:rPr lang="ru-RU" sz="1600" b="1" i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</a:t>
            </a:r>
            <a:r>
              <a:rPr lang="ru-RU" sz="1600" b="1" i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результатам </a:t>
            </a:r>
            <a:r>
              <a:rPr lang="ru-RU" sz="1600" b="1" i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ГСР-200 и </a:t>
            </a:r>
            <a:r>
              <a:rPr lang="ru-RU" sz="1600" b="1" i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поисковых </a:t>
            </a:r>
            <a:r>
              <a:rPr lang="ru-RU" sz="1600" b="1" i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объектов фактически </a:t>
            </a:r>
            <a:r>
              <a:rPr lang="ru-RU" sz="1600" b="1" i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реализованных</a:t>
            </a: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376541"/>
              </p:ext>
            </p:extLst>
          </p:nvPr>
        </p:nvGraphicFramePr>
        <p:xfrm>
          <a:off x="722939" y="2096868"/>
          <a:ext cx="10037459" cy="341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722939" y="5569083"/>
            <a:ext cx="239741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Поисковые объекты, реализуемые за счет средств недропользователей (фактически)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85805" y="5576873"/>
            <a:ext cx="212090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Площади, подготовленные в </a:t>
            </a:r>
            <a:r>
              <a:rPr lang="ru-RU" sz="1400" i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результате ГСР для </a:t>
            </a: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постановки поисковых </a:t>
            </a:r>
            <a:r>
              <a:rPr lang="ru-RU" sz="1400" i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работ (в </a:t>
            </a: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соответствии с ГП ВИПР)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967891" y="5560907"/>
            <a:ext cx="24066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Поисковые объекты, </a:t>
            </a:r>
            <a:r>
              <a:rPr lang="ru-RU" sz="1400" i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реализованные за </a:t>
            </a: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счет средств </a:t>
            </a:r>
            <a:r>
              <a:rPr lang="ru-RU" sz="1400" i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бюджета (фактически</a:t>
            </a: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42844" y="5695213"/>
            <a:ext cx="391124" cy="0"/>
          </a:xfrm>
          <a:prstGeom prst="line">
            <a:avLst/>
          </a:prstGeom>
          <a:ln w="38100">
            <a:solidFill>
              <a:srgbClr val="AC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05710" y="5695213"/>
            <a:ext cx="391124" cy="0"/>
          </a:xfrm>
          <a:prstGeom prst="line">
            <a:avLst/>
          </a:prstGeom>
          <a:ln w="38100">
            <a:solidFill>
              <a:srgbClr val="438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321850" y="5695213"/>
            <a:ext cx="391124" cy="0"/>
          </a:xfrm>
          <a:prstGeom prst="line">
            <a:avLst/>
          </a:prstGeom>
          <a:ln w="38100">
            <a:solidFill>
              <a:srgbClr val="12A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8F135AE-247D-4690-AC65-2645E5FECB65}"/>
              </a:ext>
            </a:extLst>
          </p:cNvPr>
          <p:cNvSpPr/>
          <p:nvPr/>
        </p:nvSpPr>
        <p:spPr>
          <a:xfrm>
            <a:off x="3801948" y="5571762"/>
            <a:ext cx="20425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В том числе по «заявительному» принципу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C7445B4-9BC3-481C-B141-29595E253B33}"/>
              </a:ext>
            </a:extLst>
          </p:cNvPr>
          <p:cNvCxnSpPr/>
          <p:nvPr/>
        </p:nvCxnSpPr>
        <p:spPr>
          <a:xfrm>
            <a:off x="8487795" y="5695213"/>
            <a:ext cx="39112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9688" y="376186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smtClean="0">
                <a:latin typeface="Arial Black" panose="020B0A04020102020204" pitchFamily="34" charset="0"/>
              </a:rPr>
              <a:t>ПОДГОТОВКА ПОИСКОВЫХ ОБЪЕКТОВ ПРИ ГСР</a:t>
            </a:r>
            <a:r>
              <a:rPr lang="en-US" sz="2400" dirty="0" smtClean="0">
                <a:latin typeface="Arial Black" panose="020B0A04020102020204" pitchFamily="34" charset="0"/>
              </a:rPr>
              <a:t>-200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fld id="{61482D7F-E296-4591-BB91-D81D6EF8CAB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2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27228"/>
              </p:ext>
            </p:extLst>
          </p:nvPr>
        </p:nvGraphicFramePr>
        <p:xfrm>
          <a:off x="144780" y="1466002"/>
          <a:ext cx="11224260" cy="19069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0554">
                  <a:extLst>
                    <a:ext uri="{9D8B030D-6E8A-4147-A177-3AD203B41FA5}">
                      <a16:colId xmlns:a16="http://schemas.microsoft.com/office/drawing/2014/main" xmlns="" val="2796476006"/>
                    </a:ext>
                  </a:extLst>
                </a:gridCol>
                <a:gridCol w="1299458">
                  <a:extLst>
                    <a:ext uri="{9D8B030D-6E8A-4147-A177-3AD203B41FA5}">
                      <a16:colId xmlns:a16="http://schemas.microsoft.com/office/drawing/2014/main" xmlns="" val="2284377617"/>
                    </a:ext>
                  </a:extLst>
                </a:gridCol>
                <a:gridCol w="1547942">
                  <a:extLst>
                    <a:ext uri="{9D8B030D-6E8A-4147-A177-3AD203B41FA5}">
                      <a16:colId xmlns:a16="http://schemas.microsoft.com/office/drawing/2014/main" xmlns="" val="1120733050"/>
                    </a:ext>
                  </a:extLst>
                </a:gridCol>
                <a:gridCol w="1694590">
                  <a:extLst>
                    <a:ext uri="{9D8B030D-6E8A-4147-A177-3AD203B41FA5}">
                      <a16:colId xmlns:a16="http://schemas.microsoft.com/office/drawing/2014/main" xmlns="" val="4181437341"/>
                    </a:ext>
                  </a:extLst>
                </a:gridCol>
                <a:gridCol w="2134531">
                  <a:extLst>
                    <a:ext uri="{9D8B030D-6E8A-4147-A177-3AD203B41FA5}">
                      <a16:colId xmlns:a16="http://schemas.microsoft.com/office/drawing/2014/main" xmlns="" val="2565470617"/>
                    </a:ext>
                  </a:extLst>
                </a:gridCol>
                <a:gridCol w="1529900">
                  <a:extLst>
                    <a:ext uri="{9D8B030D-6E8A-4147-A177-3AD203B41FA5}">
                      <a16:colId xmlns:a16="http://schemas.microsoft.com/office/drawing/2014/main" xmlns="" val="4096428438"/>
                    </a:ext>
                  </a:extLst>
                </a:gridCol>
                <a:gridCol w="2107285">
                  <a:extLst>
                    <a:ext uri="{9D8B030D-6E8A-4147-A177-3AD203B41FA5}">
                      <a16:colId xmlns:a16="http://schemas.microsoft.com/office/drawing/2014/main" xmlns="" val="1360264352"/>
                    </a:ext>
                  </a:extLst>
                </a:gridCol>
              </a:tblGrid>
              <a:tr h="5813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Объектов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ГСР</a:t>
                      </a:r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Площадей для постановки поисковых работ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ОТКЛОНЕНО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ОДОБРЕНО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с необходимостью доработки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ПРИНЯТЫ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 авторском варианте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Поставлено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работ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счет средств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недропользователей</a:t>
                      </a:r>
                      <a:endParaRPr lang="ru-RU" sz="14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225969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4732602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52722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EC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6831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52994"/>
              </p:ext>
            </p:extLst>
          </p:nvPr>
        </p:nvGraphicFramePr>
        <p:xfrm>
          <a:off x="144780" y="3934071"/>
          <a:ext cx="11224259" cy="24361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444426">
                  <a:extLst>
                    <a:ext uri="{9D8B030D-6E8A-4147-A177-3AD203B41FA5}">
                      <a16:colId xmlns:a16="http://schemas.microsoft.com/office/drawing/2014/main" xmlns="" val="1626172053"/>
                    </a:ext>
                  </a:extLst>
                </a:gridCol>
                <a:gridCol w="1779833">
                  <a:extLst>
                    <a:ext uri="{9D8B030D-6E8A-4147-A177-3AD203B41FA5}">
                      <a16:colId xmlns:a16="http://schemas.microsoft.com/office/drawing/2014/main" xmlns="" val="4167345388"/>
                    </a:ext>
                  </a:extLst>
                </a:gridCol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Причина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D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от общих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DD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738500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Некомплектность материалов (согласно требованиям Приказов</a:t>
                      </a:r>
                      <a:r>
                        <a:rPr lang="ru-RU" sz="1600" b="1" i="1" baseline="0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ru-RU" sz="1600" b="1" i="1" baseline="0" dirty="0" err="1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Роснедра</a:t>
                      </a:r>
                      <a:r>
                        <a:rPr lang="ru-RU" sz="1600" b="1" i="1" baseline="0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)</a:t>
                      </a:r>
                      <a:r>
                        <a:rPr lang="ru-RU" sz="1600" b="1" i="1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89</a:t>
                      </a:r>
                      <a:r>
                        <a:rPr lang="en-US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%</a:t>
                      </a:r>
                      <a:endParaRPr lang="ru-RU" sz="1600" b="1" dirty="0">
                        <a:latin typeface="Arial Narrow" panose="020B0606020202030204" pitchFamily="34" charset="0"/>
                        <a:ea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810016"/>
                  </a:ext>
                </a:extLst>
              </a:tr>
              <a:tr h="355045">
                <a:tc>
                  <a:txBody>
                    <a:bodyPr/>
                    <a:lstStyle/>
                    <a:p>
                      <a:r>
                        <a:rPr lang="ru-RU" sz="1600" b="1" i="1" kern="1200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Отсутствие и нехватка необходимых материалов для обоснования Прогнозных ресурсов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74%</a:t>
                      </a: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762189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Малый масштаб</a:t>
                      </a:r>
                      <a:r>
                        <a:rPr lang="ru-RU" sz="1600" b="1" i="1" baseline="0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 прогнозируемых объектов</a:t>
                      </a:r>
                      <a:endParaRPr lang="ru-RU" sz="1600" b="1" i="1" dirty="0">
                        <a:latin typeface="Arial Narrow" panose="020B0606020202030204" pitchFamily="34" charset="0"/>
                        <a:ea typeface="Roboto Condensed" panose="02000000000000000000" pitchFamily="2" charset="0"/>
                      </a:endParaRP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25%</a:t>
                      </a: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789288"/>
                  </a:ext>
                </a:extLst>
              </a:tr>
              <a:tr h="33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Отсутствие востребованности конкретного вида ТПИ</a:t>
                      </a: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7%</a:t>
                      </a: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6662146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Расположение в пределах</a:t>
                      </a:r>
                      <a:r>
                        <a:rPr lang="ru-RU" sz="1600" b="1" i="1" baseline="0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 ООПТ</a:t>
                      </a:r>
                      <a:endParaRPr lang="ru-RU" sz="1600" b="1" i="1" dirty="0">
                        <a:latin typeface="Arial Narrow" panose="020B0606020202030204" pitchFamily="34" charset="0"/>
                        <a:ea typeface="Roboto Condensed" panose="02000000000000000000" pitchFamily="2" charset="0"/>
                      </a:endParaRP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5%</a:t>
                      </a:r>
                    </a:p>
                  </a:txBody>
                  <a:tcPr>
                    <a:solidFill>
                      <a:schemeClr val="l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324136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Arial Narrow" panose="020B0606020202030204" pitchFamily="34" charset="0"/>
                          <a:ea typeface="Roboto Condensed" panose="02000000000000000000" pitchFamily="2" charset="0"/>
                        </a:rPr>
                        <a:t>Расположение в пределах РФН</a:t>
                      </a:r>
                    </a:p>
                  </a:txBody>
                  <a:tcPr>
                    <a:lnB w="12700" cap="flat" cmpd="sng" algn="ctr">
                      <a:solidFill>
                        <a:srgbClr val="8AC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  <a:ea typeface="Roboto" panose="02000000000000000000" pitchFamily="2" charset="0"/>
                        </a:rPr>
                        <a:t>2,5%</a:t>
                      </a:r>
                    </a:p>
                  </a:txBody>
                  <a:tcPr>
                    <a:lnB w="12700" cap="flat" cmpd="sng" algn="ctr">
                      <a:solidFill>
                        <a:srgbClr val="8AC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25337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4779" y="3598843"/>
            <a:ext cx="11224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Основные причины отклонения материалов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163307"/>
            <a:ext cx="10642600" cy="10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Результаты рассмотрения материалов по выявленным</a:t>
            </a:r>
          </a:p>
          <a:p>
            <a:pPr>
              <a:lnSpc>
                <a:spcPts val="26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в рамках ГСР перспективным площадям для постановки поисковых работ на ТПИ для включения в государственную программу ВИПР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852161"/>
            <a:ext cx="10728960" cy="850110"/>
          </a:xfrm>
          <a:prstGeom prst="rect">
            <a:avLst/>
          </a:prstGeom>
          <a:solidFill>
            <a:srgbClr val="8ACD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072" y="1624466"/>
            <a:ext cx="5977739" cy="3768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58811" y="1593808"/>
            <a:ext cx="175240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Случайные открытия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75826" y="1907739"/>
            <a:ext cx="283122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Открытия индивидуальных геологов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58810" y="2210240"/>
            <a:ext cx="6928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Прочие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58811" y="2510037"/>
            <a:ext cx="26581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Бурение, как единственный метод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58811" y="2810867"/>
            <a:ext cx="9124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Визуально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58811" y="3113368"/>
            <a:ext cx="227498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Концептуально/</a:t>
            </a:r>
            <a:r>
              <a:rPr lang="ru-RU" sz="1400" i="1" dirty="0" err="1">
                <a:latin typeface="Arial Narrow" panose="020B0606020202030204" pitchFamily="34" charset="0"/>
                <a:ea typeface="Roboto Condensed" panose="02000000000000000000" pitchFamily="2" charset="0"/>
              </a:rPr>
              <a:t>Геологически</a:t>
            </a:r>
            <a:endParaRPr lang="ru-RU" sz="1400" i="1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8811" y="3427363"/>
            <a:ext cx="226055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Геологическое картирование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75824" y="3717915"/>
            <a:ext cx="35103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Приросты на флангах и глубоких горизонтах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58810" y="4006502"/>
            <a:ext cx="84830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Геохимия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58810" y="4329182"/>
            <a:ext cx="167706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 err="1">
                <a:latin typeface="Arial Narrow" panose="020B0606020202030204" pitchFamily="34" charset="0"/>
                <a:ea typeface="Roboto Condensed" panose="02000000000000000000" pitchFamily="2" charset="0"/>
              </a:rPr>
              <a:t>Геофизика+геохимия</a:t>
            </a:r>
            <a:endParaRPr lang="ru-RU" sz="1400" i="1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8810" y="4622796"/>
            <a:ext cx="9380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i="1" dirty="0">
                <a:latin typeface="Arial Narrow" panose="020B0606020202030204" pitchFamily="34" charset="0"/>
                <a:ea typeface="Roboto Condensed" panose="02000000000000000000" pitchFamily="2" charset="0"/>
              </a:rPr>
              <a:t>Геофизика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335464"/>
            <a:ext cx="11483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0000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Источник</a:t>
            </a:r>
            <a:r>
              <a:rPr lang="ru-RU" sz="1200" b="1" i="1" dirty="0">
                <a:solidFill>
                  <a:srgbClr val="000000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: </a:t>
            </a:r>
            <a:r>
              <a:rPr lang="en-US" sz="1200" b="1" i="1" dirty="0" err="1">
                <a:solidFill>
                  <a:srgbClr val="000000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MinexConsulting</a:t>
            </a:r>
            <a:r>
              <a:rPr lang="en-US" sz="1200" b="1" i="1" dirty="0">
                <a:solidFill>
                  <a:srgbClr val="000000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, 2014</a:t>
            </a:r>
          </a:p>
          <a:p>
            <a:pPr algn="ctr"/>
            <a:endParaRPr lang="en-US" sz="1200" b="1" i="1" dirty="0">
              <a:solidFill>
                <a:srgbClr val="000000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" y="5908263"/>
            <a:ext cx="1072896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1600" b="1" dirty="0">
                <a:latin typeface="Arial Black" panose="020B0A04020102020204" pitchFamily="34" charset="0"/>
                <a:ea typeface="Roboto" panose="02000000000000000000" pitchFamily="2" charset="0"/>
              </a:rPr>
              <a:t>Мировой тренд на сокращение месторождений, </a:t>
            </a:r>
            <a:r>
              <a:rPr lang="ru-RU" sz="1600" b="1" dirty="0" smtClean="0">
                <a:latin typeface="Arial Black" panose="020B0A04020102020204" pitchFamily="34" charset="0"/>
                <a:ea typeface="Roboto" panose="02000000000000000000" pitchFamily="2" charset="0"/>
              </a:rPr>
              <a:t>открываемых традиционными</a:t>
            </a:r>
          </a:p>
          <a:p>
            <a:pPr algn="r">
              <a:lnSpc>
                <a:spcPts val="1700"/>
              </a:lnSpc>
            </a:pPr>
            <a:r>
              <a:rPr lang="ru-RU" sz="1600" b="1" dirty="0" smtClean="0">
                <a:latin typeface="Arial Black" panose="020B0A04020102020204" pitchFamily="34" charset="0"/>
                <a:ea typeface="Roboto" panose="02000000000000000000" pitchFamily="2" charset="0"/>
              </a:rPr>
              <a:t>геологическими </a:t>
            </a:r>
            <a:r>
              <a:rPr lang="ru-RU" sz="1600" b="1" dirty="0">
                <a:latin typeface="Arial Black" panose="020B0A04020102020204" pitchFamily="34" charset="0"/>
                <a:ea typeface="Roboto" panose="02000000000000000000" pitchFamily="2" charset="0"/>
              </a:rPr>
              <a:t>методами и увеличение количества месторождений, </a:t>
            </a:r>
            <a:r>
              <a:rPr lang="ru-RU" sz="1600" b="1" dirty="0" smtClean="0">
                <a:latin typeface="Arial Black" panose="020B0A04020102020204" pitchFamily="34" charset="0"/>
                <a:ea typeface="Roboto" panose="02000000000000000000" pitchFamily="2" charset="0"/>
              </a:rPr>
              <a:t>открываемых</a:t>
            </a:r>
          </a:p>
          <a:p>
            <a:pPr algn="r">
              <a:lnSpc>
                <a:spcPts val="1700"/>
              </a:lnSpc>
            </a:pPr>
            <a:r>
              <a:rPr lang="ru-RU" sz="1600" b="1" dirty="0" smtClean="0">
                <a:latin typeface="Arial Black" panose="020B0A04020102020204" pitchFamily="34" charset="0"/>
                <a:ea typeface="Roboto" panose="02000000000000000000" pitchFamily="2" charset="0"/>
              </a:rPr>
              <a:t>по </a:t>
            </a:r>
            <a:r>
              <a:rPr lang="ru-RU" sz="1600" b="1" dirty="0">
                <a:latin typeface="Arial Black" panose="020B0A04020102020204" pitchFamily="34" charset="0"/>
                <a:ea typeface="Roboto" panose="02000000000000000000" pitchFamily="2" charset="0"/>
              </a:rPr>
              <a:t>результатам геофизических, в меньшей степени, геохимических работ.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163307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>
                <a:latin typeface="Arial Black" panose="020B0A04020102020204" pitchFamily="34" charset="0"/>
              </a:rPr>
              <a:t>Основные </a:t>
            </a:r>
            <a:r>
              <a:rPr lang="ru-RU" sz="2400" dirty="0" smtClean="0">
                <a:latin typeface="Arial Black" panose="020B0A04020102020204" pitchFamily="34" charset="0"/>
              </a:rPr>
              <a:t>методы открытий </a:t>
            </a:r>
            <a:r>
              <a:rPr lang="ru-RU" sz="2400" dirty="0">
                <a:latin typeface="Arial Black" panose="020B0A04020102020204" pitchFamily="34" charset="0"/>
              </a:rPr>
              <a:t>месторождений </a:t>
            </a:r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мире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67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178" y="208406"/>
            <a:ext cx="1116574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100" dirty="0" smtClean="0">
                <a:latin typeface="Arial Black" panose="020B0A04020102020204" pitchFamily="34" charset="0"/>
              </a:rPr>
              <a:t>Прогнозно-</a:t>
            </a:r>
            <a:r>
              <a:rPr lang="ru-RU" sz="2100" dirty="0" err="1" smtClean="0">
                <a:latin typeface="Arial Black" panose="020B0A04020102020204" pitchFamily="34" charset="0"/>
              </a:rPr>
              <a:t>минерагенические</a:t>
            </a:r>
            <a:r>
              <a:rPr lang="ru-RU" sz="2100" dirty="0" smtClean="0">
                <a:latin typeface="Arial Black" panose="020B0A04020102020204" pitchFamily="34" charset="0"/>
              </a:rPr>
              <a:t> работы: ликвидация разрыва между поисками и ГСР. Ключевые особенности: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8447" y="1375594"/>
            <a:ext cx="111489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Целевое назначение: подготовка поисковых площадей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Проводятся </a:t>
            </a:r>
            <a:r>
              <a:rPr lang="ru-RU" sz="1600" dirty="0">
                <a:latin typeface="Arial Narrow" panose="020B0606020202030204" pitchFamily="34" charset="0"/>
              </a:rPr>
              <a:t>в слабо изученных в поисковом плане регионах, на новые типы </a:t>
            </a:r>
            <a:r>
              <a:rPr lang="ru-RU" sz="1600" dirty="0" err="1">
                <a:latin typeface="Arial Narrow" panose="020B0606020202030204" pitchFamily="34" charset="0"/>
              </a:rPr>
              <a:t>оруденения</a:t>
            </a:r>
            <a:r>
              <a:rPr lang="ru-RU" sz="1600" dirty="0">
                <a:latin typeface="Arial Narrow" panose="020B0606020202030204" pitchFamily="34" charset="0"/>
              </a:rPr>
              <a:t> в старых горно-рудных районах и в районах с прогнозируемым скрытым </a:t>
            </a:r>
            <a:r>
              <a:rPr lang="ru-RU" sz="1600" dirty="0" err="1" smtClean="0">
                <a:latin typeface="Arial Narrow" panose="020B0606020202030204" pitchFamily="34" charset="0"/>
              </a:rPr>
              <a:t>оруденением</a:t>
            </a:r>
            <a:r>
              <a:rPr lang="ru-RU" sz="1600" dirty="0" smtClean="0">
                <a:latin typeface="Arial Narrow" panose="020B0606020202030204" pitchFamily="34" charset="0"/>
              </a:rPr>
              <a:t>. Работы </a:t>
            </a:r>
            <a:r>
              <a:rPr lang="ru-RU" sz="1600" dirty="0">
                <a:latin typeface="Arial Narrow" panose="020B0606020202030204" pitchFamily="34" charset="0"/>
              </a:rPr>
              <a:t>концентрируются на изучении наиболее ликвидных и дефицитных видов полезных ископаемых в наиболее востребованных у </a:t>
            </a:r>
            <a:r>
              <a:rPr lang="ru-RU" sz="1600" dirty="0" err="1">
                <a:latin typeface="Arial Narrow" panose="020B0606020202030204" pitchFamily="34" charset="0"/>
              </a:rPr>
              <a:t>недропользователей</a:t>
            </a:r>
            <a:r>
              <a:rPr lang="ru-RU" sz="1600" dirty="0">
                <a:latin typeface="Arial Narrow" panose="020B0606020202030204" pitchFamily="34" charset="0"/>
              </a:rPr>
              <a:t> регионах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Площади ПМР не </a:t>
            </a:r>
            <a:r>
              <a:rPr lang="ru-RU" sz="1600" dirty="0">
                <a:latin typeface="Arial Narrow" panose="020B0606020202030204" pitchFamily="34" charset="0"/>
              </a:rPr>
              <a:t>увязываются с листами государственной карты, но проводятся в контурах перспективных геологических структур. преимущественно ранга рудного узла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составе прогнозно-</a:t>
            </a:r>
            <a:r>
              <a:rPr lang="ru-RU" sz="1600" dirty="0" err="1">
                <a:latin typeface="Arial Narrow" panose="020B0606020202030204" pitchFamily="34" charset="0"/>
              </a:rPr>
              <a:t>минерагенических</a:t>
            </a:r>
            <a:r>
              <a:rPr lang="ru-RU" sz="1600" dirty="0">
                <a:latin typeface="Arial Narrow" panose="020B0606020202030204" pitchFamily="34" charset="0"/>
              </a:rPr>
              <a:t> работ могут выполняться опытно-методические работы на эталонных месторождениях, нацеленные на оптимизацию прогнозно-поисковых комплексов для конкретных условий конкретной площади работ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Состав </a:t>
            </a:r>
            <a:r>
              <a:rPr lang="ru-RU" sz="1600" dirty="0">
                <a:latin typeface="Arial Narrow" panose="020B0606020202030204" pitchFamily="34" charset="0"/>
              </a:rPr>
              <a:t>и масштаб работ определяются индивидуально для конкретного объекта постановки работ с учетом особенностей его геологического строения и перспектив на заданные виды твердых полезных ископаемых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Arial Narrow" panose="020B0606020202030204" pitchFamily="34" charset="0"/>
              </a:rPr>
              <a:t>Результаты ПМР: подготовленные </a:t>
            </a:r>
            <a:r>
              <a:rPr lang="ru-RU" sz="1600" b="1" dirty="0">
                <a:latin typeface="Arial Narrow" panose="020B0606020202030204" pitchFamily="34" charset="0"/>
              </a:rPr>
              <a:t>к проведению поисковых работ площади, обеспеченные геологическими и геофизическими основами, адаптированными геолого-поисковыми моделями и имеющие ресурсную оценку по категории Р2. </a:t>
            </a:r>
          </a:p>
        </p:txBody>
      </p:sp>
    </p:spTree>
    <p:extLst>
      <p:ext uri="{BB962C8B-B14F-4D97-AF65-F5344CB8AC3E}">
        <p14:creationId xmlns:p14="http://schemas.microsoft.com/office/powerpoint/2010/main" val="300152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" y="0"/>
            <a:ext cx="12191881" cy="68580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2D7F-E296-4591-BB91-D81D6EF8CABF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18970" y="376186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>
                <a:latin typeface="Arial Black" panose="020B0A04020102020204" pitchFamily="34" charset="0"/>
              </a:rPr>
              <a:t>Новая </a:t>
            </a:r>
            <a:r>
              <a:rPr lang="ru-RU" sz="2400" dirty="0" smtClean="0">
                <a:latin typeface="Arial Black" panose="020B0A04020102020204" pitchFamily="34" charset="0"/>
              </a:rPr>
              <a:t>организационная схема ВМСБ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3" y="6396269"/>
            <a:ext cx="6659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ИНВЕСТИЦИИ ГОСУДАРСТВА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9057085" y="4404284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026028" y="4383701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1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9381340" y="4403846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350283" y="4383263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 rot="5400000">
            <a:off x="9705595" y="4406843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74538" y="4386260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1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 rot="5400000">
            <a:off x="10029850" y="4405697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998793" y="4385114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 rot="5400000">
            <a:off x="10354105" y="4401138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323048" y="4380555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8" y="4539368"/>
            <a:ext cx="2303814" cy="13618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49" y="4536186"/>
            <a:ext cx="2298554" cy="1358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19" y="4534336"/>
            <a:ext cx="2298554" cy="13587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2050076"/>
            <a:ext cx="570738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РАБОТЫ ОБЩЕГЕОЛОГИЧЕСКОГО, ГЕОЛОГОСЪЕМОЧНОГО</a:t>
            </a:r>
          </a:p>
          <a:p>
            <a:pPr algn="ctr">
              <a:lnSpc>
                <a:spcPts val="1100"/>
              </a:lnSpc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И МИНЕРАГЕНИЧЕСКОГО НАЗНАЧЕНИЯ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305" y="3912398"/>
            <a:ext cx="21931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Площади с прогнозными ресурсами категории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305" y="3144333"/>
            <a:ext cx="219313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Геологическая информация о недрах и полезных ископаемых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 rot="5400000">
            <a:off x="463443" y="4390104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2386" y="4369521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04" y="2577951"/>
            <a:ext cx="2807506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Региональные геолого-</a:t>
            </a:r>
          </a:p>
          <a:p>
            <a:pPr algn="ctr">
              <a:lnSpc>
                <a:spcPts val="1400"/>
              </a:lnSpc>
            </a:pP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съемочные работы (ГСР)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7761" y="2048463"/>
            <a:ext cx="2334212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ПОИСКОВЫЕ</a:t>
            </a:r>
          </a:p>
          <a:p>
            <a:pPr algn="ctr">
              <a:lnSpc>
                <a:spcPts val="1100"/>
              </a:lnSpc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И ОЦЕНОЧНЫЕ РАБОТЫ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83230" y="2045014"/>
            <a:ext cx="217932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РАЗВЕДКА И ОСВОЕНИЕ МЕСТОРОЖДЕНИЙ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1565019"/>
            <a:ext cx="9144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задач переходит</a:t>
            </a:r>
          </a:p>
          <a:p>
            <a:pPr algn="ctr">
              <a:lnSpc>
                <a:spcPts val="1400"/>
              </a:lnSpc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поисковой стадии на региональную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77311" y="2508311"/>
            <a:ext cx="283007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Прогнозно-</a:t>
            </a:r>
            <a:r>
              <a:rPr lang="ru-RU" sz="1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минерагенические</a:t>
            </a:r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работы (ПМР)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082" y="5727295"/>
            <a:ext cx="26532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Геологические исследования масштаба</a:t>
            </a:r>
          </a:p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1:1 </a:t>
            </a:r>
            <a:r>
              <a:rPr lang="ru-RU" sz="1400" i="1" dirty="0">
                <a:latin typeface="Arial Narrow" panose="020B0606020202030204" pitchFamily="34" charset="0"/>
                <a:cs typeface="Segoe UI" panose="020B0502040204020203" pitchFamily="34" charset="0"/>
              </a:rPr>
              <a:t>000 </a:t>
            </a: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000 -1:200 </a:t>
            </a: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000 – 1:50 000?</a:t>
            </a:r>
            <a:endParaRPr lang="ru-RU" sz="1400" i="1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3622" y="5717190"/>
            <a:ext cx="222495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Геологические </a:t>
            </a:r>
            <a:r>
              <a:rPr lang="ru-RU" sz="1400" i="1" dirty="0">
                <a:latin typeface="Arial Narrow" panose="020B0606020202030204" pitchFamily="34" charset="0"/>
                <a:cs typeface="Segoe UI" panose="020B0502040204020203" pitchFamily="34" charset="0"/>
              </a:rPr>
              <a:t>исследования </a:t>
            </a: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масштаба</a:t>
            </a:r>
          </a:p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1:200 000 -1:50 000</a:t>
            </a:r>
            <a:endParaRPr lang="ru-RU" sz="1400" i="1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 rot="5400000">
            <a:off x="3298395" y="4401138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67338" y="4380555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 rot="5400000">
            <a:off x="3622650" y="4401139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591593" y="4380556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3246" y="3760243"/>
            <a:ext cx="219313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Фонд перспективных площадей с ресурсами категории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3246" y="3141913"/>
            <a:ext cx="219313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Геологическая информация о недрах и полезных ископаемых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20849" y="3444111"/>
            <a:ext cx="217541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Подтвержденные перспективности участка с ресурсами, преимущественно категории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0849" y="2454719"/>
            <a:ext cx="227917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На основе приказа Минприроды №583 (заявительный принцип) </a:t>
            </a:r>
            <a:r>
              <a:rPr lang="ru-RU" sz="1400" i="1" dirty="0" err="1" smtClean="0">
                <a:latin typeface="Arial Narrow" panose="020B0606020202030204" pitchFamily="34" charset="0"/>
                <a:cs typeface="Segoe UI" panose="020B0502040204020203" pitchFamily="34" charset="0"/>
              </a:rPr>
              <a:t>недропользователь</a:t>
            </a: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 должен получать лицензию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 rot="5400000">
            <a:off x="6191048" y="4404283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159991" y="4383700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 rot="5400000">
            <a:off x="6515303" y="4404284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484246" y="4383701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1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Шестиугольник 44"/>
          <p:cNvSpPr/>
          <p:nvPr/>
        </p:nvSpPr>
        <p:spPr>
          <a:xfrm rot="5400000">
            <a:off x="6839558" y="4403846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808501" y="4383263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Шестиугольник 46"/>
          <p:cNvSpPr/>
          <p:nvPr/>
        </p:nvSpPr>
        <p:spPr>
          <a:xfrm rot="5400000">
            <a:off x="7163813" y="4406843"/>
            <a:ext cx="298445" cy="257280"/>
          </a:xfrm>
          <a:prstGeom prst="hexagon">
            <a:avLst/>
          </a:prstGeom>
          <a:solidFill>
            <a:srgbClr val="005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132756" y="4386260"/>
            <a:ext cx="360558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52"/>
                <a:ea typeface="Segoe UI Black" panose="020B0A02040204020203" pitchFamily="34" charset="0"/>
                <a:cs typeface="Segoe UI" panose="020B0502040204020203" pitchFamily="34" charset="0"/>
              </a:rPr>
              <a:t>1</a:t>
            </a:r>
            <a:endParaRPr lang="ru-RU" sz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-52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82370" y="3658154"/>
            <a:ext cx="21801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Оцененные</a:t>
            </a:r>
          </a:p>
          <a:p>
            <a:pPr>
              <a:lnSpc>
                <a:spcPts val="1200"/>
              </a:lnSpc>
            </a:pPr>
            <a:r>
              <a:rPr lang="ru-RU" sz="1400" i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и разведанные запасы, прогнозные ресурсы категории</a:t>
            </a:r>
            <a:endParaRPr lang="ru-RU" sz="1400" i="1" baseline="-250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2136" y="6276861"/>
            <a:ext cx="288854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ИНВЕСТИЦИИ</a:t>
            </a:r>
          </a:p>
          <a:p>
            <a:pPr algn="ctr">
              <a:lnSpc>
                <a:spcPts val="12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ЮНИОРНЫХ</a:t>
            </a:r>
          </a:p>
          <a:p>
            <a:pPr algn="ctr">
              <a:lnSpc>
                <a:spcPts val="12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КОМПАНИЙ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79047" y="6271255"/>
            <a:ext cx="194048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ИНВЕСТИЦИИ</a:t>
            </a:r>
          </a:p>
          <a:p>
            <a:pPr algn="ctr">
              <a:lnSpc>
                <a:spcPts val="12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КРУПНЫХ</a:t>
            </a:r>
          </a:p>
          <a:p>
            <a:pPr algn="ctr">
              <a:lnSpc>
                <a:spcPts val="1200"/>
              </a:lnSpc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КОМПАНИЙ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6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67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179" y="376186"/>
            <a:ext cx="1032684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100" dirty="0" smtClean="0">
                <a:latin typeface="Arial Black" panose="020B0A04020102020204" pitchFamily="34" charset="0"/>
              </a:rPr>
              <a:t>ПМР и </a:t>
            </a:r>
            <a:r>
              <a:rPr lang="ru-RU" sz="2100" dirty="0" smtClean="0">
                <a:latin typeface="Arial Black" panose="020B0A04020102020204" pitchFamily="34" charset="0"/>
              </a:rPr>
              <a:t>ГСР</a:t>
            </a:r>
            <a:r>
              <a:rPr lang="en-US" sz="2100" dirty="0" smtClean="0">
                <a:latin typeface="Arial Black" panose="020B0A04020102020204" pitchFamily="34" charset="0"/>
              </a:rPr>
              <a:t>-</a:t>
            </a:r>
            <a:r>
              <a:rPr lang="ru-RU" sz="2100" dirty="0" smtClean="0">
                <a:latin typeface="Arial Black" panose="020B0A04020102020204" pitchFamily="34" charset="0"/>
              </a:rPr>
              <a:t>50  - не являются альтернативами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8447" y="1375594"/>
            <a:ext cx="11148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По сравнению с возможными альтернативами в виде крупномасштабных геолого-съемочных работ ГСР-50 </a:t>
            </a:r>
            <a:r>
              <a:rPr lang="ru-RU" sz="2000" dirty="0" smtClean="0">
                <a:latin typeface="Arial Narrow" panose="020B0606020202030204" pitchFamily="34" charset="0"/>
              </a:rPr>
              <a:t>или ГМК-50</a:t>
            </a:r>
            <a:r>
              <a:rPr lang="ru-RU" sz="2000" dirty="0">
                <a:latin typeface="Arial Narrow" panose="020B0606020202030204" pitchFamily="34" charset="0"/>
              </a:rPr>
              <a:t>, в работах прогнозно-</a:t>
            </a:r>
            <a:r>
              <a:rPr lang="ru-RU" sz="2000" dirty="0" err="1">
                <a:latin typeface="Arial Narrow" panose="020B0606020202030204" pitchFamily="34" charset="0"/>
              </a:rPr>
              <a:t>минерагенического</a:t>
            </a:r>
            <a:r>
              <a:rPr lang="ru-RU" sz="2000" dirty="0">
                <a:latin typeface="Arial Narrow" panose="020B0606020202030204" pitchFamily="34" charset="0"/>
              </a:rPr>
              <a:t> содержания достигается фокусировка применяемых видов ГРР на непосредственной задаче подготовки поисковых площадей, в то время как задачами ГСР является картографирование и комплексное геологическое изучение включая, стратиграфические, гидрогеологические вопросы, изучение четвертичной геологии и др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4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67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178" y="376186"/>
            <a:ext cx="11165747" cy="41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100" dirty="0" smtClean="0">
                <a:latin typeface="Arial Black" panose="020B0A04020102020204" pitchFamily="34" charset="0"/>
              </a:rPr>
              <a:t>ПМР в документах стратегического планирования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8447" y="1375594"/>
            <a:ext cx="111489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Arial Narrow" panose="020B0606020202030204" pitchFamily="34" charset="0"/>
              </a:rPr>
              <a:t>«</a:t>
            </a:r>
            <a:r>
              <a:rPr lang="ru-RU" sz="2200" dirty="0">
                <a:latin typeface="Arial Narrow" panose="020B0606020202030204" pitchFamily="34" charset="0"/>
              </a:rPr>
              <a:t>Стратегия развития минерально-сырьевой базы Российской Федерации до 2035 года»,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22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Arial Narrow" panose="020B0606020202030204" pitchFamily="34" charset="0"/>
              </a:rPr>
              <a:t>«</a:t>
            </a:r>
            <a:r>
              <a:rPr lang="ru-RU" sz="2200" dirty="0">
                <a:latin typeface="Arial Narrow" panose="020B0606020202030204" pitchFamily="34" charset="0"/>
              </a:rPr>
              <a:t>Программа геологического изучения участков недр на территории Арктической зоны Российской Федерации в целях формирования перспективной грузовой базы Северного морского пути на период до 2035 года».</a:t>
            </a:r>
          </a:p>
        </p:txBody>
      </p:sp>
    </p:spTree>
    <p:extLst>
      <p:ext uri="{BB962C8B-B14F-4D97-AF65-F5344CB8AC3E}">
        <p14:creationId xmlns:p14="http://schemas.microsoft.com/office/powerpoint/2010/main" val="279145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88491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smtClean="0">
                <a:latin typeface="Arial Black" panose="020B0A04020102020204" pitchFamily="34" charset="0"/>
              </a:rPr>
              <a:t>Действующая стадийность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6" y="1257397"/>
            <a:ext cx="5266087" cy="53435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61" y="1257396"/>
            <a:ext cx="5150841" cy="5343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14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671"/>
            <a:ext cx="12190806" cy="685867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20</a:t>
            </a:fld>
            <a:endParaRPr lang="ru-RU"/>
          </a:p>
        </p:txBody>
      </p:sp>
      <p:sp>
        <p:nvSpPr>
          <p:cNvPr id="6" name="Заголовок 1"/>
          <p:cNvSpPr/>
          <p:nvPr/>
        </p:nvSpPr>
        <p:spPr bwMode="auto">
          <a:xfrm>
            <a:off x="1" y="461394"/>
            <a:ext cx="12026900" cy="687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1800" b="1" dirty="0">
                <a:latin typeface="Arial Black"/>
              </a:rPr>
              <a:t>ВЫВОДЫ</a:t>
            </a:r>
            <a:endParaRPr dirty="0"/>
          </a:p>
        </p:txBody>
      </p:sp>
      <p:sp>
        <p:nvSpPr>
          <p:cNvPr id="8" name="Прямоугольник 16"/>
          <p:cNvSpPr/>
          <p:nvPr/>
        </p:nvSpPr>
        <p:spPr bwMode="auto">
          <a:xfrm>
            <a:off x="1249960" y="5138434"/>
            <a:ext cx="108721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Необходимо формирование отраслевой экспертной группы из состава </a:t>
            </a:r>
            <a:b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ВИМС, ВСЕГЕИ, ИМГРЭ, ЦНИГРИ для разработки инструктивно-методической базы ПМР</a:t>
            </a:r>
            <a:endParaRPr b="1" dirty="0"/>
          </a:p>
        </p:txBody>
      </p:sp>
      <p:sp>
        <p:nvSpPr>
          <p:cNvPr id="9" name="Прямоугольник 18"/>
          <p:cNvSpPr/>
          <p:nvPr/>
        </p:nvSpPr>
        <p:spPr bwMode="auto">
          <a:xfrm>
            <a:off x="1249960" y="2567167"/>
            <a:ext cx="963241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Предусмотренное новой стадийностью сосуществование </a:t>
            </a:r>
            <a:r>
              <a:rPr lang="ru-RU" b="1" dirty="0" err="1" smtClean="0">
                <a:solidFill>
                  <a:schemeClr val="tx1"/>
                </a:solidFill>
                <a:latin typeface="Arial"/>
                <a:cs typeface="Arial"/>
              </a:rPr>
              <a:t>ПМРи</a:t>
            </a: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/>
                <a:cs typeface="Arial"/>
              </a:rPr>
              <a:t>ГСР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ru-RU" b="1" dirty="0">
                <a:solidFill>
                  <a:schemeClr val="tx1"/>
                </a:solidFill>
                <a:latin typeface="Arial"/>
                <a:cs typeface="Arial"/>
              </a:rPr>
              <a:t>50 </a:t>
            </a: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отражает </a:t>
            </a:r>
            <a:r>
              <a:rPr lang="ru-RU" b="1" dirty="0">
                <a:solidFill>
                  <a:schemeClr val="tx1"/>
                </a:solidFill>
                <a:latin typeface="Arial"/>
                <a:cs typeface="Arial"/>
              </a:rPr>
              <a:t>два подхода к решению задач восполнения поискового </a:t>
            </a: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задела. Оба должны быть задействованы 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0" name="Группа 26"/>
          <p:cNvGrpSpPr/>
          <p:nvPr/>
        </p:nvGrpSpPr>
        <p:grpSpPr bwMode="auto">
          <a:xfrm>
            <a:off x="10552" y="1566234"/>
            <a:ext cx="1038971" cy="534300"/>
            <a:chOff x="0" y="1903687"/>
            <a:chExt cx="1043605" cy="715578"/>
          </a:xfrm>
        </p:grpSpPr>
        <p:sp>
          <p:nvSpPr>
            <p:cNvPr id="11" name="Пятиугольник 25"/>
            <p:cNvSpPr/>
            <p:nvPr/>
          </p:nvSpPr>
          <p:spPr bwMode="auto">
            <a:xfrm>
              <a:off x="595712" y="1948539"/>
              <a:ext cx="447893" cy="611111"/>
            </a:xfrm>
            <a:prstGeom prst="homePlate">
              <a:avLst>
                <a:gd name="adj" fmla="val 47694"/>
              </a:avLst>
            </a:prstGeom>
            <a:gradFill>
              <a:gsLst>
                <a:gs pos="0">
                  <a:srgbClr val="6EBB99"/>
                </a:gs>
                <a:gs pos="100000">
                  <a:srgbClr val="1DACC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ятиугольник 24"/>
            <p:cNvSpPr/>
            <p:nvPr/>
          </p:nvSpPr>
          <p:spPr bwMode="auto">
            <a:xfrm>
              <a:off x="0" y="1903687"/>
              <a:ext cx="869954" cy="715578"/>
            </a:xfrm>
            <a:prstGeom prst="homePlate">
              <a:avLst>
                <a:gd name="adj" fmla="val 33492"/>
              </a:avLst>
            </a:prstGeom>
            <a:solidFill>
              <a:srgbClr val="0F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27"/>
          <p:cNvGrpSpPr/>
          <p:nvPr/>
        </p:nvGrpSpPr>
        <p:grpSpPr bwMode="auto">
          <a:xfrm>
            <a:off x="1" y="2758695"/>
            <a:ext cx="1038971" cy="534300"/>
            <a:chOff x="0" y="1903687"/>
            <a:chExt cx="1043605" cy="715578"/>
          </a:xfrm>
        </p:grpSpPr>
        <p:sp>
          <p:nvSpPr>
            <p:cNvPr id="14" name="Пятиугольник 28"/>
            <p:cNvSpPr/>
            <p:nvPr/>
          </p:nvSpPr>
          <p:spPr bwMode="auto">
            <a:xfrm>
              <a:off x="595712" y="1948539"/>
              <a:ext cx="447893" cy="611111"/>
            </a:xfrm>
            <a:prstGeom prst="homePlate">
              <a:avLst>
                <a:gd name="adj" fmla="val 47694"/>
              </a:avLst>
            </a:prstGeom>
            <a:gradFill>
              <a:gsLst>
                <a:gs pos="0">
                  <a:srgbClr val="6EBB99"/>
                </a:gs>
                <a:gs pos="100000">
                  <a:srgbClr val="1DACC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ятиугольник 29"/>
            <p:cNvSpPr/>
            <p:nvPr/>
          </p:nvSpPr>
          <p:spPr bwMode="auto">
            <a:xfrm>
              <a:off x="0" y="1903687"/>
              <a:ext cx="869954" cy="715578"/>
            </a:xfrm>
            <a:prstGeom prst="homePlate">
              <a:avLst>
                <a:gd name="adj" fmla="val 33492"/>
              </a:avLst>
            </a:prstGeom>
            <a:solidFill>
              <a:srgbClr val="0F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" name="Группа 30"/>
          <p:cNvGrpSpPr/>
          <p:nvPr/>
        </p:nvGrpSpPr>
        <p:grpSpPr bwMode="auto">
          <a:xfrm>
            <a:off x="10102" y="3974103"/>
            <a:ext cx="1038971" cy="534300"/>
            <a:chOff x="0" y="1903687"/>
            <a:chExt cx="1043605" cy="715578"/>
          </a:xfrm>
        </p:grpSpPr>
        <p:sp>
          <p:nvSpPr>
            <p:cNvPr id="17" name="Пятиугольник 31"/>
            <p:cNvSpPr/>
            <p:nvPr/>
          </p:nvSpPr>
          <p:spPr bwMode="auto">
            <a:xfrm>
              <a:off x="595712" y="1948539"/>
              <a:ext cx="447893" cy="611111"/>
            </a:xfrm>
            <a:prstGeom prst="homePlate">
              <a:avLst>
                <a:gd name="adj" fmla="val 47694"/>
              </a:avLst>
            </a:prstGeom>
            <a:gradFill>
              <a:gsLst>
                <a:gs pos="0">
                  <a:srgbClr val="6EBB99"/>
                </a:gs>
                <a:gs pos="100000">
                  <a:srgbClr val="1DACC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ятиугольник 32"/>
            <p:cNvSpPr/>
            <p:nvPr/>
          </p:nvSpPr>
          <p:spPr bwMode="auto">
            <a:xfrm>
              <a:off x="0" y="1903687"/>
              <a:ext cx="869954" cy="715578"/>
            </a:xfrm>
            <a:prstGeom prst="homePlate">
              <a:avLst>
                <a:gd name="adj" fmla="val 33492"/>
              </a:avLst>
            </a:prstGeom>
            <a:solidFill>
              <a:srgbClr val="0F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" name="Группа 33"/>
          <p:cNvGrpSpPr/>
          <p:nvPr/>
        </p:nvGrpSpPr>
        <p:grpSpPr bwMode="auto">
          <a:xfrm>
            <a:off x="-8948" y="5174069"/>
            <a:ext cx="1038971" cy="534300"/>
            <a:chOff x="0" y="1903687"/>
            <a:chExt cx="1043605" cy="715578"/>
          </a:xfrm>
        </p:grpSpPr>
        <p:sp>
          <p:nvSpPr>
            <p:cNvPr id="20" name="Пятиугольник 34"/>
            <p:cNvSpPr/>
            <p:nvPr/>
          </p:nvSpPr>
          <p:spPr bwMode="auto">
            <a:xfrm>
              <a:off x="595712" y="1948539"/>
              <a:ext cx="447893" cy="611111"/>
            </a:xfrm>
            <a:prstGeom prst="homePlate">
              <a:avLst>
                <a:gd name="adj" fmla="val 47694"/>
              </a:avLst>
            </a:prstGeom>
            <a:gradFill>
              <a:gsLst>
                <a:gs pos="0">
                  <a:srgbClr val="6EBB99"/>
                </a:gs>
                <a:gs pos="100000">
                  <a:srgbClr val="1DACC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ятиугольник 35"/>
            <p:cNvSpPr/>
            <p:nvPr/>
          </p:nvSpPr>
          <p:spPr bwMode="auto">
            <a:xfrm>
              <a:off x="0" y="1903687"/>
              <a:ext cx="869954" cy="715578"/>
            </a:xfrm>
            <a:prstGeom prst="homePlate">
              <a:avLst>
                <a:gd name="adj" fmla="val 33492"/>
              </a:avLst>
            </a:prstGeom>
            <a:solidFill>
              <a:srgbClr val="0F4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" name="Прямоугольник 12"/>
          <p:cNvSpPr/>
          <p:nvPr/>
        </p:nvSpPr>
        <p:spPr bwMode="auto">
          <a:xfrm>
            <a:off x="10102" y="1543438"/>
            <a:ext cx="7658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1</a:t>
            </a:r>
            <a:endParaRPr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3" name="Прямоугольник 12"/>
          <p:cNvSpPr/>
          <p:nvPr/>
        </p:nvSpPr>
        <p:spPr bwMode="auto">
          <a:xfrm>
            <a:off x="-8948" y="2736445"/>
            <a:ext cx="7658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latin typeface="Arial Black"/>
                <a:cs typeface="Arial"/>
              </a:rPr>
              <a:t>2</a:t>
            </a:r>
            <a:endParaRPr sz="320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4" name="Прямоугольник 12"/>
          <p:cNvSpPr/>
          <p:nvPr/>
        </p:nvSpPr>
        <p:spPr bwMode="auto">
          <a:xfrm>
            <a:off x="20203" y="3910549"/>
            <a:ext cx="7658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3</a:t>
            </a:r>
            <a:endParaRPr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5" name="Прямоугольник 12"/>
          <p:cNvSpPr/>
          <p:nvPr/>
        </p:nvSpPr>
        <p:spPr bwMode="auto">
          <a:xfrm>
            <a:off x="-8949" y="5123594"/>
            <a:ext cx="7658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4</a:t>
            </a:r>
            <a:endParaRPr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6" name="Прямоугольник 18"/>
          <p:cNvSpPr/>
          <p:nvPr/>
        </p:nvSpPr>
        <p:spPr bwMode="auto">
          <a:xfrm>
            <a:off x="1249960" y="1515759"/>
            <a:ext cx="96324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Корректировка действующей стадийности – необходимая мера, направленная на решение задачи восполнения поискового задела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Прямоугольник 18"/>
          <p:cNvSpPr/>
          <p:nvPr/>
        </p:nvSpPr>
        <p:spPr bwMode="auto">
          <a:xfrm>
            <a:off x="1249960" y="3923480"/>
            <a:ext cx="96324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"/>
                <a:cs typeface="Arial"/>
              </a:rPr>
              <a:t>Предлагается постепенное замещение поисковых работ за счет средств ФБ программами ПМР, начиная с 2022 г.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29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90330"/>
            <a:ext cx="1064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ВНИМАНИЕ!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63307"/>
            <a:ext cx="106426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smtClean="0">
                <a:latin typeface="Arial Black" panose="020B0A04020102020204" pitchFamily="34" charset="0"/>
              </a:rPr>
              <a:t>Новая классификация запасов и ресурсов - 2018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причина обновления отраслевых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инструктивно-методических документов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5" y="1571624"/>
            <a:ext cx="10488335" cy="43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0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63307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smtClean="0">
                <a:latin typeface="Arial Black" panose="020B0A04020102020204" pitchFamily="34" charset="0"/>
              </a:rPr>
              <a:t>Стадийность - 2018 – стадийность новой классификации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4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57338"/>
            <a:ext cx="10824003" cy="360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6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63307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smtClean="0">
                <a:latin typeface="Arial Black" panose="020B0A04020102020204" pitchFamily="34" charset="0"/>
              </a:rPr>
              <a:t>Стадийность - 2018 – стадийность новой классификации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7" y="1191767"/>
            <a:ext cx="10997894" cy="44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8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-1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63307"/>
            <a:ext cx="10642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 smtClean="0">
                <a:latin typeface="Arial Black" panose="020B0A04020102020204" pitchFamily="34" charset="0"/>
              </a:rPr>
              <a:t>Стадийность - 2018 – стадийность новой классификации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4" y="1107347"/>
            <a:ext cx="10671285" cy="452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4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287" y="309074"/>
            <a:ext cx="1116574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 smtClean="0">
                <a:latin typeface="Arial Black" panose="020B0A04020102020204" pitchFamily="34" charset="0"/>
              </a:rPr>
              <a:t>Стадийность 2021– новая стадийность для старой классификации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7</a:t>
            </a:fld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8" y="855678"/>
            <a:ext cx="11125200" cy="58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45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288" y="374867"/>
            <a:ext cx="1116574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 smtClean="0">
                <a:latin typeface="Arial Black" panose="020B0A04020102020204" pitchFamily="34" charset="0"/>
              </a:rPr>
              <a:t>Стадийность 2021– новая стадийность для старой классификации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" y="1347743"/>
            <a:ext cx="110871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0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06" cy="68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286" y="309074"/>
            <a:ext cx="1116574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 smtClean="0">
                <a:latin typeface="Arial Black" panose="020B0A04020102020204" pitchFamily="34" charset="0"/>
              </a:rPr>
              <a:t>Стадийность 2021– новая стадийность для старой классификации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578" y="6243638"/>
            <a:ext cx="860000" cy="365125"/>
          </a:xfrm>
        </p:spPr>
        <p:txBody>
          <a:bodyPr/>
          <a:lstStyle/>
          <a:p>
            <a:fld id="{61482D7F-E296-4591-BB91-D81D6EF8CABF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0" y="1317072"/>
            <a:ext cx="10911785" cy="445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19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944</Words>
  <Application>Microsoft Office PowerPoint</Application>
  <PresentationFormat>Произвольный</PresentationFormat>
  <Paragraphs>204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Никитина Е.C.</dc:creator>
  <cp:lastModifiedBy>F22</cp:lastModifiedBy>
  <cp:revision>182</cp:revision>
  <dcterms:created xsi:type="dcterms:W3CDTF">2019-10-03T14:02:59Z</dcterms:created>
  <dcterms:modified xsi:type="dcterms:W3CDTF">2021-04-26T18:09:14Z</dcterms:modified>
</cp:coreProperties>
</file>