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3.xml" ContentType="application/vnd.openxmlformats-officedocument.drawingml.chart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</p:sldMasterIdLst>
  <p:notesMasterIdLst>
    <p:notesMasterId r:id="rId45"/>
  </p:notesMasterIdLst>
  <p:handoutMasterIdLst>
    <p:handoutMasterId r:id="rId46"/>
  </p:handoutMasterIdLst>
  <p:sldIdLst>
    <p:sldId id="260" r:id="rId2"/>
    <p:sldId id="491" r:id="rId3"/>
    <p:sldId id="546" r:id="rId4"/>
    <p:sldId id="487" r:id="rId5"/>
    <p:sldId id="489" r:id="rId6"/>
    <p:sldId id="488" r:id="rId7"/>
    <p:sldId id="490" r:id="rId8"/>
    <p:sldId id="493" r:id="rId9"/>
    <p:sldId id="548" r:id="rId10"/>
    <p:sldId id="494" r:id="rId11"/>
    <p:sldId id="495" r:id="rId12"/>
    <p:sldId id="530" r:id="rId13"/>
    <p:sldId id="497" r:id="rId14"/>
    <p:sldId id="498" r:id="rId15"/>
    <p:sldId id="499" r:id="rId16"/>
    <p:sldId id="531" r:id="rId17"/>
    <p:sldId id="532" r:id="rId18"/>
    <p:sldId id="500" r:id="rId19"/>
    <p:sldId id="464" r:id="rId20"/>
    <p:sldId id="514" r:id="rId21"/>
    <p:sldId id="529" r:id="rId22"/>
    <p:sldId id="415" r:id="rId23"/>
    <p:sldId id="509" r:id="rId24"/>
    <p:sldId id="502" r:id="rId25"/>
    <p:sldId id="533" r:id="rId26"/>
    <p:sldId id="503" r:id="rId27"/>
    <p:sldId id="505" r:id="rId28"/>
    <p:sldId id="506" r:id="rId29"/>
    <p:sldId id="535" r:id="rId30"/>
    <p:sldId id="547" r:id="rId31"/>
    <p:sldId id="508" r:id="rId32"/>
    <p:sldId id="510" r:id="rId33"/>
    <p:sldId id="536" r:id="rId34"/>
    <p:sldId id="537" r:id="rId35"/>
    <p:sldId id="538" r:id="rId36"/>
    <p:sldId id="540" r:id="rId37"/>
    <p:sldId id="541" r:id="rId38"/>
    <p:sldId id="539" r:id="rId39"/>
    <p:sldId id="542" r:id="rId40"/>
    <p:sldId id="543" r:id="rId41"/>
    <p:sldId id="544" r:id="rId42"/>
    <p:sldId id="545" r:id="rId43"/>
    <p:sldId id="314" r:id="rId44"/>
  </p:sldIdLst>
  <p:sldSz cx="12192000" cy="6858000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B1C6"/>
    <a:srgbClr val="B9A8CC"/>
    <a:srgbClr val="9A9CBB"/>
    <a:srgbClr val="E7E7E7"/>
    <a:srgbClr val="DFE0E0"/>
    <a:srgbClr val="FFFF00"/>
    <a:srgbClr val="232C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82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683"/>
    </p:cViewPr>
  </p:sorterViewPr>
  <p:notesViewPr>
    <p:cSldViewPr snapToGrid="0">
      <p:cViewPr varScale="1">
        <p:scale>
          <a:sx n="79" d="100"/>
          <a:sy n="79" d="100"/>
        </p:scale>
        <p:origin x="3954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90;&#1077;&#1082;&#1091;&#1095;&#1080;&#1077;%20&#1076;&#1086;&#1082;&#1091;&#1084;&#1077;&#1085;&#1090;&#1099;\&#1053;&#1058;&#1057;%20&#1056;&#1086;&#1089;&#1085;&#1077;&#1076;&#1088;\2018\&#1044;&#1080;&#1072;&#1075;&#1088;&#1072;&#1084;&#1084;&#1099;%20&#1053;&#1058;&#1057;%20&#1056;&#1086;&#1089;&#1085;&#1077;&#1076;&#1088;&#1072;2018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iji.VSEGEI\Downloads\&#1057;&#1090;&#1072;&#1090;&#1080;&#1089;&#1090;&#1080;&#1082;&#1072;%20&#1056;&#1072;&#1090;&#1089;&#1088;&#1086;&#1074;&#1072;&#1103;&#1041;&#1044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90;&#1077;&#1082;&#1091;&#1095;&#1080;&#1077;%20&#1076;&#1086;&#1082;&#1091;&#1084;&#1077;&#1085;&#1090;&#1099;\&#1053;&#1058;&#1057;%20&#1056;&#1086;&#1089;&#1085;&#1077;&#1076;&#1088;\2018\&#1044;&#1080;&#1072;&#1075;&#1088;&#1072;&#1084;&#1084;&#1099;%20&#1053;&#1058;&#1057;%20&#1056;&#1086;&#1089;&#1085;&#1077;&#1076;&#1088;&#1072;2018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1"/>
          <c:order val="0"/>
          <c:spPr>
            <a:gradFill>
              <a:gsLst>
                <a:gs pos="0">
                  <a:srgbClr val="FF00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0">
                    <a:schemeClr val="tx1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c:spPr>
            <c:extLst>
              <c:ext xmlns:c16="http://schemas.microsoft.com/office/drawing/2014/chart" uri="{C3380CC4-5D6E-409C-BE32-E72D297353CC}">
                <c16:uniqueId val="{00000001-5A7D-419C-A16B-09B7F95F0C5B}"/>
              </c:ext>
            </c:extLst>
          </c:dPt>
          <c:dPt>
            <c:idx val="1"/>
            <c:invertIfNegative val="0"/>
            <c:bubble3D val="0"/>
            <c:spPr>
              <a:gradFill>
                <a:gsLst>
                  <a:gs pos="0">
                    <a:schemeClr val="tx1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c:spPr>
            <c:extLst>
              <c:ext xmlns:c16="http://schemas.microsoft.com/office/drawing/2014/chart" uri="{C3380CC4-5D6E-409C-BE32-E72D297353CC}">
                <c16:uniqueId val="{00000003-5A7D-419C-A16B-09B7F95F0C5B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5A7D-419C-A16B-09B7F95F0C5B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5A7D-419C-A16B-09B7F95F0C5B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5A7D-419C-A16B-09B7F95F0C5B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5A7D-419C-A16B-09B7F95F0C5B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5A7D-419C-A16B-09B7F95F0C5B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5A7D-419C-A16B-09B7F95F0C5B}"/>
              </c:ext>
            </c:extLst>
          </c:dPt>
          <c:dLbls>
            <c:dLbl>
              <c:idx val="0"/>
              <c:layout>
                <c:manualLayout>
                  <c:x val="-4.0936961894159612E-3"/>
                  <c:y val="0.2010687346071005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A7D-419C-A16B-09B7F95F0C5B}"/>
                </c:ext>
              </c:extLst>
            </c:dLbl>
            <c:dLbl>
              <c:idx val="1"/>
              <c:layout>
                <c:manualLayout>
                  <c:x val="2.4035645368687053E-3"/>
                  <c:y val="0.192106709797703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A7D-419C-A16B-09B7F95F0C5B}"/>
                </c:ext>
              </c:extLst>
            </c:dLbl>
            <c:dLbl>
              <c:idx val="2"/>
              <c:layout>
                <c:manualLayout>
                  <c:x val="3.4357744828834099E-3"/>
                  <c:y val="0.207483432445802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A7D-419C-A16B-09B7F95F0C5B}"/>
                </c:ext>
              </c:extLst>
            </c:dLbl>
            <c:dLbl>
              <c:idx val="3"/>
              <c:layout>
                <c:manualLayout>
                  <c:x val="-6.871522813320474E-3"/>
                  <c:y val="0.176264728513289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A7D-419C-A16B-09B7F95F0C5B}"/>
                </c:ext>
              </c:extLst>
            </c:dLbl>
            <c:dLbl>
              <c:idx val="4"/>
              <c:layout>
                <c:manualLayout>
                  <c:x val="0"/>
                  <c:y val="0.2010690142005879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1397,7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A7D-419C-A16B-09B7F95F0C5B}"/>
                </c:ext>
              </c:extLst>
            </c:dLbl>
            <c:dLbl>
              <c:idx val="5"/>
              <c:layout>
                <c:manualLayout>
                  <c:x val="0"/>
                  <c:y val="8.79629629629629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A7D-419C-A16B-09B7F95F0C5B}"/>
                </c:ext>
              </c:extLst>
            </c:dLbl>
            <c:dLbl>
              <c:idx val="6"/>
              <c:layout>
                <c:manualLayout>
                  <c:x val="0"/>
                  <c:y val="8.33333333333333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A7D-419C-A16B-09B7F95F0C5B}"/>
                </c:ext>
              </c:extLst>
            </c:dLbl>
            <c:dLbl>
              <c:idx val="7"/>
              <c:layout>
                <c:manualLayout>
                  <c:x val="0"/>
                  <c:y val="8.79629629629629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A7D-419C-A16B-09B7F95F0C5B}"/>
                </c:ext>
              </c:extLst>
            </c:dLbl>
            <c:dLbl>
              <c:idx val="8"/>
              <c:layout>
                <c:manualLayout>
                  <c:x val="1.0185067526415994E-16"/>
                  <c:y val="8.79629629629629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5A7D-419C-A16B-09B7F95F0C5B}"/>
                </c:ext>
              </c:extLst>
            </c:dLbl>
            <c:dLbl>
              <c:idx val="9"/>
              <c:layout>
                <c:manualLayout>
                  <c:x val="-1.0185067526415994E-16"/>
                  <c:y val="7.87037037037037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A7D-419C-A16B-09B7F95F0C5B}"/>
                </c:ext>
              </c:extLst>
            </c:dLbl>
            <c:dLbl>
              <c:idx val="10"/>
              <c:layout>
                <c:manualLayout>
                  <c:x val="0"/>
                  <c:y val="8.14995925020374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A7D-419C-A16B-09B7F95F0C5B}"/>
                </c:ext>
              </c:extLst>
            </c:dLbl>
            <c:dLbl>
              <c:idx val="11"/>
              <c:layout>
                <c:manualLayout>
                  <c:x val="0"/>
                  <c:y val="7.5601374570446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A7D-419C-A16B-09B7F95F0C5B}"/>
                </c:ext>
              </c:extLst>
            </c:dLbl>
            <c:dLbl>
              <c:idx val="12"/>
              <c:layout>
                <c:manualLayout>
                  <c:x val="-9.2039334532683379E-5"/>
                  <c:y val="6.52920962199312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A7D-419C-A16B-09B7F95F0C5B}"/>
                </c:ext>
              </c:extLst>
            </c:dLbl>
            <c:dLbl>
              <c:idx val="13"/>
              <c:layout>
                <c:manualLayout>
                  <c:x val="0"/>
                  <c:y val="5.15463917525773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5A7D-419C-A16B-09B7F95F0C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rgbClr val="FFFF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Лист1!$A$55:$A$57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Лист1!$B$55:$B$57</c:f>
              <c:numCache>
                <c:formatCode>General</c:formatCode>
                <c:ptCount val="3"/>
                <c:pt idx="0">
                  <c:v>1406.5</c:v>
                </c:pt>
                <c:pt idx="1">
                  <c:v>1397.2</c:v>
                </c:pt>
                <c:pt idx="2">
                  <c:v>1407.1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5A7D-419C-A16B-09B7F95F0C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axId val="405354688"/>
        <c:axId val="405361968"/>
      </c:barChart>
      <c:catAx>
        <c:axId val="4053546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tx1"/>
                </a:solidFill>
              </a:defRPr>
            </a:pPr>
            <a:endParaRPr lang="ru-RU"/>
          </a:p>
        </c:txPr>
        <c:crossAx val="405361968"/>
        <c:crosses val="autoZero"/>
        <c:auto val="1"/>
        <c:lblAlgn val="ctr"/>
        <c:lblOffset val="100"/>
        <c:noMultiLvlLbl val="0"/>
      </c:catAx>
      <c:valAx>
        <c:axId val="405361968"/>
        <c:scaling>
          <c:orientation val="minMax"/>
          <c:min val="100"/>
        </c:scaling>
        <c:delete val="1"/>
        <c:axPos val="l"/>
        <c:numFmt formatCode="General" sourceLinked="1"/>
        <c:majorTickMark val="out"/>
        <c:minorTickMark val="none"/>
        <c:tickLblPos val="nextTo"/>
        <c:crossAx val="405354688"/>
        <c:crosses val="autoZero"/>
        <c:crossBetween val="between"/>
      </c:val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588868338784258"/>
          <c:y val="7.4467432266198785E-2"/>
          <c:w val="0.83982817745838079"/>
          <c:h val="0.8235431221763235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B050"/>
            </a:solidFill>
            <a:ln w="19050">
              <a:solidFill>
                <a:schemeClr val="bg1"/>
              </a:solidFill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ru-RU"/>
                      <a:t>3 млн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F19-4351-80AE-4E46EF751A8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ru-RU"/>
                      <a:t>6,3 млн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F19-4351-80AE-4E46EF751A82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ru-RU"/>
                      <a:t>9,5 млн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F19-4351-80AE-4E46EF751A82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ru-RU"/>
                      <a:t>11,7 млн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F19-4351-80AE-4E46EF751A82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ru-RU" dirty="0"/>
                      <a:t>28,2 млн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F19-4351-80AE-4E46EF751A82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ru-RU" dirty="0"/>
                      <a:t>69,3</a:t>
                    </a:r>
                  </a:p>
                  <a:p>
                    <a:r>
                      <a:rPr lang="ru-RU" dirty="0"/>
                      <a:t> млн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F19-4351-80AE-4E46EF751A8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'[Статистика РатсроваяБД.xlsx]stat-WMS'!$A$1:$A$6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'[Статистика РатсроваяБД.xlsx]stat-WMS'!$B$1:$B$6</c:f>
              <c:numCache>
                <c:formatCode>#,##0</c:formatCode>
                <c:ptCount val="6"/>
                <c:pt idx="0">
                  <c:v>3067340</c:v>
                </c:pt>
                <c:pt idx="1">
                  <c:v>6290669</c:v>
                </c:pt>
                <c:pt idx="2">
                  <c:v>9554795</c:v>
                </c:pt>
                <c:pt idx="3">
                  <c:v>11770755</c:v>
                </c:pt>
                <c:pt idx="4">
                  <c:v>18057449</c:v>
                </c:pt>
                <c:pt idx="5">
                  <c:v>49094045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F19-4351-80AE-4E46EF751A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0"/>
        <c:overlap val="-27"/>
        <c:axId val="2086515072"/>
        <c:axId val="2086510720"/>
      </c:barChart>
      <c:catAx>
        <c:axId val="2086515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86510720"/>
        <c:crosses val="autoZero"/>
        <c:auto val="1"/>
        <c:lblAlgn val="ctr"/>
        <c:lblOffset val="100"/>
        <c:noMultiLvlLbl val="0"/>
      </c:catAx>
      <c:valAx>
        <c:axId val="2086510720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208651507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1"/>
          <c:order val="0"/>
          <c:spPr>
            <a:gradFill>
              <a:gsLst>
                <a:gs pos="0">
                  <a:srgbClr val="FF000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c:spPr>
          <c:invertIfNegative val="0"/>
          <c:dPt>
            <c:idx val="0"/>
            <c:invertIfNegative val="0"/>
            <c:bubble3D val="0"/>
            <c:spPr>
              <a:gradFill>
                <a:gsLst>
                  <a:gs pos="0">
                    <a:schemeClr val="tx1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c:spPr>
            <c:extLst>
              <c:ext xmlns:c16="http://schemas.microsoft.com/office/drawing/2014/chart" uri="{C3380CC4-5D6E-409C-BE32-E72D297353CC}">
                <c16:uniqueId val="{00000001-86D8-4453-8ABC-9ED1E15808EB}"/>
              </c:ext>
            </c:extLst>
          </c:dPt>
          <c:dPt>
            <c:idx val="1"/>
            <c:invertIfNegative val="0"/>
            <c:bubble3D val="0"/>
            <c:spPr>
              <a:gradFill>
                <a:gsLst>
                  <a:gs pos="0">
                    <a:schemeClr val="tx1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c:spPr>
            <c:extLst>
              <c:ext xmlns:c16="http://schemas.microsoft.com/office/drawing/2014/chart" uri="{C3380CC4-5D6E-409C-BE32-E72D297353CC}">
                <c16:uniqueId val="{00000003-86D8-4453-8ABC-9ED1E15808EB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86D8-4453-8ABC-9ED1E15808EB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86D8-4453-8ABC-9ED1E15808EB}"/>
              </c:ext>
            </c:extLst>
          </c:dPt>
          <c:dLbls>
            <c:dLbl>
              <c:idx val="0"/>
              <c:layout>
                <c:manualLayout>
                  <c:x val="6.4400294605682206E-3"/>
                  <c:y val="0.242832687350982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6D8-4453-8ABC-9ED1E15808EB}"/>
                </c:ext>
              </c:extLst>
            </c:dLbl>
            <c:dLbl>
              <c:idx val="1"/>
              <c:layout>
                <c:manualLayout>
                  <c:x val="-1.0987153969534728E-2"/>
                  <c:y val="0.2060252184296252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6D8-4453-8ABC-9ED1E15808EB}"/>
                </c:ext>
              </c:extLst>
            </c:dLbl>
            <c:dLbl>
              <c:idx val="2"/>
              <c:layout>
                <c:manualLayout>
                  <c:x val="7.3247693130230841E-3"/>
                  <c:y val="0.2182943747367444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6D8-4453-8ABC-9ED1E15808EB}"/>
                </c:ext>
              </c:extLst>
            </c:dLbl>
            <c:dLbl>
              <c:idx val="3"/>
              <c:layout>
                <c:manualLayout>
                  <c:x val="7.3247693130231517E-3"/>
                  <c:y val="0.210654651266138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6D8-4453-8ABC-9ED1E15808EB}"/>
                </c:ext>
              </c:extLst>
            </c:dLbl>
            <c:dLbl>
              <c:idx val="4"/>
              <c:layout>
                <c:manualLayout>
                  <c:x val="-3.6623846565117099E-3"/>
                  <c:y val="0.2060252184296252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6D8-4453-8ABC-9ED1E15808EB}"/>
                </c:ext>
              </c:extLst>
            </c:dLbl>
            <c:dLbl>
              <c:idx val="5"/>
              <c:layout>
                <c:manualLayout>
                  <c:x val="0"/>
                  <c:y val="8.79629629629629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6D8-4453-8ABC-9ED1E15808EB}"/>
                </c:ext>
              </c:extLst>
            </c:dLbl>
            <c:dLbl>
              <c:idx val="6"/>
              <c:layout>
                <c:manualLayout>
                  <c:x val="0"/>
                  <c:y val="8.33333333333333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6D8-4453-8ABC-9ED1E15808EB}"/>
                </c:ext>
              </c:extLst>
            </c:dLbl>
            <c:dLbl>
              <c:idx val="7"/>
              <c:layout>
                <c:manualLayout>
                  <c:x val="0"/>
                  <c:y val="8.79629629629629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6D8-4453-8ABC-9ED1E15808EB}"/>
                </c:ext>
              </c:extLst>
            </c:dLbl>
            <c:dLbl>
              <c:idx val="8"/>
              <c:layout>
                <c:manualLayout>
                  <c:x val="1.0185067526415994E-16"/>
                  <c:y val="8.79629629629629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6D8-4453-8ABC-9ED1E15808EB}"/>
                </c:ext>
              </c:extLst>
            </c:dLbl>
            <c:dLbl>
              <c:idx val="9"/>
              <c:layout>
                <c:manualLayout>
                  <c:x val="0"/>
                  <c:y val="5.57768924302788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6D8-4453-8ABC-9ED1E15808EB}"/>
                </c:ext>
              </c:extLst>
            </c:dLbl>
            <c:dLbl>
              <c:idx val="10"/>
              <c:layout>
                <c:manualLayout>
                  <c:x val="0"/>
                  <c:y val="5.59041676378801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6D8-4453-8ABC-9ED1E15808EB}"/>
                </c:ext>
              </c:extLst>
            </c:dLbl>
            <c:dLbl>
              <c:idx val="11"/>
              <c:layout>
                <c:manualLayout>
                  <c:x val="0"/>
                  <c:y val="6.62303183832209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86D8-4453-8ABC-9ED1E15808EB}"/>
                </c:ext>
              </c:extLst>
            </c:dLbl>
            <c:dLbl>
              <c:idx val="12"/>
              <c:layout>
                <c:manualLayout>
                  <c:x val="-1.905150792685241E-3"/>
                  <c:y val="4.5255754754474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86D8-4453-8ABC-9ED1E15808E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rgbClr val="FFFF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Лист1!$A$74:$A$76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Лист1!$B$74:$B$76</c:f>
              <c:numCache>
                <c:formatCode>General</c:formatCode>
                <c:ptCount val="3"/>
                <c:pt idx="0">
                  <c:v>77</c:v>
                </c:pt>
                <c:pt idx="1">
                  <c:v>77</c:v>
                </c:pt>
                <c:pt idx="2">
                  <c:v>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86D8-4453-8ABC-9ED1E15808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axId val="405339568"/>
        <c:axId val="405362528"/>
      </c:barChart>
      <c:catAx>
        <c:axId val="4053395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tx1"/>
                </a:solidFill>
              </a:defRPr>
            </a:pPr>
            <a:endParaRPr lang="ru-RU"/>
          </a:p>
        </c:txPr>
        <c:crossAx val="405362528"/>
        <c:crosses val="autoZero"/>
        <c:auto val="1"/>
        <c:lblAlgn val="ctr"/>
        <c:lblOffset val="100"/>
        <c:noMultiLvlLbl val="0"/>
      </c:catAx>
      <c:valAx>
        <c:axId val="405362528"/>
        <c:scaling>
          <c:orientation val="minMax"/>
          <c:min val="10"/>
        </c:scaling>
        <c:delete val="1"/>
        <c:axPos val="l"/>
        <c:numFmt formatCode="General" sourceLinked="1"/>
        <c:majorTickMark val="out"/>
        <c:minorTickMark val="none"/>
        <c:tickLblPos val="nextTo"/>
        <c:crossAx val="405339568"/>
        <c:crosses val="autoZero"/>
        <c:crossBetween val="between"/>
      </c:val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CF42EF-EF85-42B0-BD5A-5525AA3E9F42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46023A-D07C-426F-886C-530179D741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33650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755820-E8F2-40C5-B10B-BFC61FCB945F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5075"/>
            <a:ext cx="5921375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51388"/>
            <a:ext cx="5438775" cy="38893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552A9D-627A-4D0D-A4D2-86BC343634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63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8150" y="1235075"/>
            <a:ext cx="5921375" cy="3332163"/>
          </a:xfrm>
          <a:ln/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4FFBF36-BE04-48E6-9F13-5662130435E1}" type="slidenum">
              <a:rPr lang="ru-RU" altLang="ru-RU" sz="1200" smtClean="0"/>
              <a:pPr/>
              <a:t>2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25046795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8150" y="1235075"/>
            <a:ext cx="5921375" cy="3332163"/>
          </a:xfrm>
          <a:ln/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4FFBF36-BE04-48E6-9F13-5662130435E1}" type="slidenum">
              <a:rPr lang="ru-RU" altLang="ru-RU" sz="1200" smtClean="0"/>
              <a:pPr/>
              <a:t>11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24732806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8150" y="1235075"/>
            <a:ext cx="5921375" cy="3332163"/>
          </a:xfrm>
          <a:ln/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4FFBF36-BE04-48E6-9F13-5662130435E1}" type="slidenum">
              <a:rPr lang="ru-RU" altLang="ru-RU" sz="1200" smtClean="0"/>
              <a:pPr/>
              <a:t>12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20222982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8150" y="1235075"/>
            <a:ext cx="5921375" cy="3332163"/>
          </a:xfrm>
          <a:ln/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4FFBF36-BE04-48E6-9F13-5662130435E1}" type="slidenum">
              <a:rPr lang="ru-RU" altLang="ru-RU" sz="1200" smtClean="0"/>
              <a:pPr/>
              <a:t>13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29967118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8150" y="1235075"/>
            <a:ext cx="5921375" cy="3332163"/>
          </a:xfrm>
          <a:ln/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4FFBF36-BE04-48E6-9F13-5662130435E1}" type="slidenum">
              <a:rPr lang="ru-RU" altLang="ru-RU" sz="1200" smtClean="0"/>
              <a:pPr/>
              <a:t>14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39177607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8150" y="1235075"/>
            <a:ext cx="5921375" cy="3332163"/>
          </a:xfrm>
          <a:ln/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4FFBF36-BE04-48E6-9F13-5662130435E1}" type="slidenum">
              <a:rPr lang="ru-RU" altLang="ru-RU" sz="1200" smtClean="0"/>
              <a:pPr/>
              <a:t>15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15930896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8150" y="1235075"/>
            <a:ext cx="5921375" cy="3332163"/>
          </a:xfrm>
          <a:ln/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4FFBF36-BE04-48E6-9F13-5662130435E1}" type="slidenum">
              <a:rPr lang="ru-RU" altLang="ru-RU" sz="1200" smtClean="0"/>
              <a:pPr/>
              <a:t>16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13830200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8150" y="1235075"/>
            <a:ext cx="5921375" cy="3332163"/>
          </a:xfrm>
          <a:ln/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4FFBF36-BE04-48E6-9F13-5662130435E1}" type="slidenum">
              <a:rPr lang="ru-RU" altLang="ru-RU" sz="1200" smtClean="0"/>
              <a:pPr/>
              <a:t>17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13011472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8150" y="1235075"/>
            <a:ext cx="5921375" cy="3332163"/>
          </a:xfrm>
          <a:ln/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4FFBF36-BE04-48E6-9F13-5662130435E1}" type="slidenum">
              <a:rPr lang="ru-RU" altLang="ru-RU" sz="1200" smtClean="0"/>
              <a:pPr/>
              <a:t>18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11185294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8150" y="1235075"/>
            <a:ext cx="5921375" cy="3332163"/>
          </a:xfrm>
          <a:ln/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4FFBF36-BE04-48E6-9F13-5662130435E1}" type="slidenum">
              <a:rPr lang="ru-RU" altLang="ru-RU" sz="1200" smtClean="0"/>
              <a:pPr/>
              <a:t>19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16408897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8150" y="1235075"/>
            <a:ext cx="5921375" cy="3332163"/>
          </a:xfrm>
          <a:ln/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4FFBF36-BE04-48E6-9F13-5662130435E1}" type="slidenum">
              <a:rPr lang="ru-RU" altLang="ru-RU" sz="1200" smtClean="0"/>
              <a:pPr/>
              <a:t>20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2536022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8150" y="1235075"/>
            <a:ext cx="5921375" cy="3332163"/>
          </a:xfrm>
          <a:ln/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4FFBF36-BE04-48E6-9F13-5662130435E1}" type="slidenum">
              <a:rPr lang="ru-RU" altLang="ru-RU" sz="1200" smtClean="0"/>
              <a:pPr/>
              <a:t>3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11300537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8150" y="1235075"/>
            <a:ext cx="5921375" cy="3332163"/>
          </a:xfrm>
          <a:ln/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4FFBF36-BE04-48E6-9F13-5662130435E1}" type="slidenum">
              <a:rPr lang="ru-RU" altLang="ru-RU" sz="1200" smtClean="0"/>
              <a:pPr/>
              <a:t>21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14297350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8150" y="1235075"/>
            <a:ext cx="5921375" cy="3332163"/>
          </a:xfrm>
          <a:ln/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4FFBF36-BE04-48E6-9F13-5662130435E1}" type="slidenum">
              <a:rPr lang="ru-RU" altLang="ru-RU" sz="1200" smtClean="0"/>
              <a:pPr/>
              <a:t>22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35723552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8150" y="1235075"/>
            <a:ext cx="5921375" cy="3332163"/>
          </a:xfrm>
          <a:ln/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4FFBF36-BE04-48E6-9F13-5662130435E1}" type="slidenum">
              <a:rPr lang="ru-RU" altLang="ru-RU" sz="1200" smtClean="0"/>
              <a:pPr/>
              <a:t>23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1540315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8150" y="1235075"/>
            <a:ext cx="5921375" cy="3332163"/>
          </a:xfrm>
          <a:ln/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4FFBF36-BE04-48E6-9F13-5662130435E1}" type="slidenum">
              <a:rPr lang="ru-RU" altLang="ru-RU" sz="1200" smtClean="0"/>
              <a:pPr/>
              <a:t>24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5582983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8150" y="1235075"/>
            <a:ext cx="5921375" cy="3332163"/>
          </a:xfrm>
          <a:ln/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4FFBF36-BE04-48E6-9F13-5662130435E1}" type="slidenum">
              <a:rPr lang="ru-RU" altLang="ru-RU" sz="1200" smtClean="0"/>
              <a:pPr/>
              <a:t>25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3393213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8150" y="1235075"/>
            <a:ext cx="5921375" cy="3332163"/>
          </a:xfrm>
          <a:ln/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4FFBF36-BE04-48E6-9F13-5662130435E1}" type="slidenum">
              <a:rPr lang="ru-RU" altLang="ru-RU" sz="1200" smtClean="0"/>
              <a:pPr/>
              <a:t>26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20372835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8150" y="1235075"/>
            <a:ext cx="5921375" cy="3332163"/>
          </a:xfrm>
          <a:ln/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4FFBF36-BE04-48E6-9F13-5662130435E1}" type="slidenum">
              <a:rPr lang="ru-RU" altLang="ru-RU" sz="1200" smtClean="0"/>
              <a:pPr/>
              <a:t>27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17843067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8150" y="1235075"/>
            <a:ext cx="5921375" cy="3332163"/>
          </a:xfrm>
          <a:ln/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4FFBF36-BE04-48E6-9F13-5662130435E1}" type="slidenum">
              <a:rPr lang="ru-RU" altLang="ru-RU" sz="1200" smtClean="0"/>
              <a:pPr/>
              <a:t>28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17551683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8150" y="1235075"/>
            <a:ext cx="5921375" cy="3332163"/>
          </a:xfrm>
          <a:ln/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4FFBF36-BE04-48E6-9F13-5662130435E1}" type="slidenum">
              <a:rPr lang="ru-RU" altLang="ru-RU" sz="1200" smtClean="0"/>
              <a:pPr/>
              <a:t>29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4052870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8150" y="1235075"/>
            <a:ext cx="5921375" cy="3332163"/>
          </a:xfrm>
          <a:ln/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4FFBF36-BE04-48E6-9F13-5662130435E1}" type="slidenum">
              <a:rPr lang="ru-RU" altLang="ru-RU" sz="1200" smtClean="0"/>
              <a:pPr/>
              <a:t>30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996287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8150" y="1235075"/>
            <a:ext cx="5921375" cy="3332163"/>
          </a:xfrm>
          <a:ln/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4FFBF36-BE04-48E6-9F13-5662130435E1}" type="slidenum">
              <a:rPr lang="ru-RU" altLang="ru-RU" sz="1200" smtClean="0"/>
              <a:pPr/>
              <a:t>4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29315270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8150" y="1235075"/>
            <a:ext cx="5921375" cy="3332163"/>
          </a:xfrm>
          <a:ln/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4FFBF36-BE04-48E6-9F13-5662130435E1}" type="slidenum">
              <a:rPr lang="ru-RU" altLang="ru-RU" sz="1200" smtClean="0"/>
              <a:pPr/>
              <a:t>31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32173244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8150" y="1235075"/>
            <a:ext cx="5921375" cy="3332163"/>
          </a:xfrm>
          <a:ln/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4FFBF36-BE04-48E6-9F13-5662130435E1}" type="slidenum">
              <a:rPr lang="ru-RU" altLang="ru-RU" sz="1200" smtClean="0"/>
              <a:pPr/>
              <a:t>32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383429115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8150" y="1235075"/>
            <a:ext cx="5921375" cy="3332163"/>
          </a:xfrm>
          <a:ln/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4FFBF36-BE04-48E6-9F13-5662130435E1}" type="slidenum">
              <a:rPr lang="ru-RU" altLang="ru-RU" sz="1200" smtClean="0"/>
              <a:pPr/>
              <a:t>33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27216656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8150" y="1235075"/>
            <a:ext cx="5921375" cy="3332163"/>
          </a:xfrm>
          <a:ln/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4FFBF36-BE04-48E6-9F13-5662130435E1}" type="slidenum">
              <a:rPr lang="ru-RU" altLang="ru-RU" sz="1200" smtClean="0"/>
              <a:pPr/>
              <a:t>34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62176749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8150" y="1235075"/>
            <a:ext cx="5921375" cy="3332163"/>
          </a:xfrm>
          <a:ln/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4FFBF36-BE04-48E6-9F13-5662130435E1}" type="slidenum">
              <a:rPr lang="ru-RU" altLang="ru-RU" sz="1200" smtClean="0"/>
              <a:pPr/>
              <a:t>35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407145199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8150" y="1235075"/>
            <a:ext cx="5921375" cy="3332163"/>
          </a:xfrm>
          <a:ln/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4FFBF36-BE04-48E6-9F13-5662130435E1}" type="slidenum">
              <a:rPr lang="ru-RU" altLang="ru-RU" sz="1200" smtClean="0"/>
              <a:pPr/>
              <a:t>36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273187762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8150" y="1235075"/>
            <a:ext cx="5921375" cy="3332163"/>
          </a:xfrm>
          <a:ln/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4FFBF36-BE04-48E6-9F13-5662130435E1}" type="slidenum">
              <a:rPr lang="ru-RU" altLang="ru-RU" sz="1200" smtClean="0"/>
              <a:pPr/>
              <a:t>37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67496114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8150" y="1235075"/>
            <a:ext cx="5921375" cy="3332163"/>
          </a:xfrm>
          <a:ln/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4FFBF36-BE04-48E6-9F13-5662130435E1}" type="slidenum">
              <a:rPr lang="ru-RU" altLang="ru-RU" sz="1200" smtClean="0"/>
              <a:pPr/>
              <a:t>38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82707094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8150" y="1235075"/>
            <a:ext cx="5921375" cy="3332163"/>
          </a:xfrm>
          <a:ln/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4FFBF36-BE04-48E6-9F13-5662130435E1}" type="slidenum">
              <a:rPr lang="ru-RU" altLang="ru-RU" sz="1200" smtClean="0"/>
              <a:pPr/>
              <a:t>39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419657145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8150" y="1235075"/>
            <a:ext cx="5921375" cy="3332163"/>
          </a:xfrm>
          <a:ln/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4FFBF36-BE04-48E6-9F13-5662130435E1}" type="slidenum">
              <a:rPr lang="ru-RU" altLang="ru-RU" sz="1200" smtClean="0"/>
              <a:pPr/>
              <a:t>40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19660265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8150" y="1235075"/>
            <a:ext cx="5921375" cy="3332163"/>
          </a:xfrm>
          <a:ln/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4FFBF36-BE04-48E6-9F13-5662130435E1}" type="slidenum">
              <a:rPr lang="ru-RU" altLang="ru-RU" sz="1200" smtClean="0"/>
              <a:pPr/>
              <a:t>5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210560190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8150" y="1235075"/>
            <a:ext cx="5921375" cy="3332163"/>
          </a:xfrm>
          <a:ln/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4FFBF36-BE04-48E6-9F13-5662130435E1}" type="slidenum">
              <a:rPr lang="ru-RU" altLang="ru-RU" sz="1200" smtClean="0"/>
              <a:pPr/>
              <a:t>41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139434975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8150" y="1235075"/>
            <a:ext cx="5921375" cy="3332163"/>
          </a:xfrm>
          <a:ln/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4FFBF36-BE04-48E6-9F13-5662130435E1}" type="slidenum">
              <a:rPr lang="ru-RU" altLang="ru-RU" sz="1200" smtClean="0"/>
              <a:pPr/>
              <a:t>42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294166144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38150" y="1235075"/>
            <a:ext cx="5921375" cy="33321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51C96B-1915-4DFC-913B-1CEF0EFF6464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23141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8150" y="1235075"/>
            <a:ext cx="5921375" cy="3332163"/>
          </a:xfrm>
          <a:ln/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4FFBF36-BE04-48E6-9F13-5662130435E1}" type="slidenum">
              <a:rPr lang="ru-RU" altLang="ru-RU" sz="1200" smtClean="0"/>
              <a:pPr/>
              <a:t>6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20560649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8150" y="1235075"/>
            <a:ext cx="5921375" cy="3332163"/>
          </a:xfrm>
          <a:ln/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4FFBF36-BE04-48E6-9F13-5662130435E1}" type="slidenum">
              <a:rPr lang="ru-RU" altLang="ru-RU" sz="1200" smtClean="0"/>
              <a:pPr/>
              <a:t>7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18436306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8150" y="1235075"/>
            <a:ext cx="5921375" cy="3332163"/>
          </a:xfrm>
          <a:ln/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4FFBF36-BE04-48E6-9F13-5662130435E1}" type="slidenum">
              <a:rPr lang="ru-RU" altLang="ru-RU" sz="1200" smtClean="0"/>
              <a:pPr/>
              <a:t>8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39101785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8150" y="1235075"/>
            <a:ext cx="5921375" cy="3332163"/>
          </a:xfrm>
          <a:ln/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4FFBF36-BE04-48E6-9F13-5662130435E1}" type="slidenum">
              <a:rPr lang="ru-RU" altLang="ru-RU" sz="1200" smtClean="0"/>
              <a:pPr/>
              <a:t>9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9791206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8150" y="1235075"/>
            <a:ext cx="5921375" cy="3332163"/>
          </a:xfrm>
          <a:ln/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4FFBF36-BE04-48E6-9F13-5662130435E1}" type="slidenum">
              <a:rPr lang="ru-RU" altLang="ru-RU" sz="1200" smtClean="0"/>
              <a:pPr/>
              <a:t>10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75954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505531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554047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963630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85880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6820516-B65E-4BEC-8D12-F54B66926CCA}"/>
              </a:ext>
            </a:extLst>
          </p:cNvPr>
          <p:cNvGrpSpPr/>
          <p:nvPr userDrawn="1"/>
        </p:nvGrpSpPr>
        <p:grpSpPr>
          <a:xfrm>
            <a:off x="218788" y="6452259"/>
            <a:ext cx="3389574" cy="346248"/>
            <a:chOff x="244014" y="6373288"/>
            <a:chExt cx="3389574" cy="34624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D671F38-7E19-48D4-B43D-4846178BA98D}"/>
                </a:ext>
              </a:extLst>
            </p:cNvPr>
            <p:cNvSpPr txBox="1"/>
            <p:nvPr/>
          </p:nvSpPr>
          <p:spPr>
            <a:xfrm>
              <a:off x="1153422" y="6488704"/>
              <a:ext cx="248016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900" b="1" dirty="0">
                  <a:solidFill>
                    <a:srgbClr val="B0B1C6"/>
                  </a:solidFill>
                </a:rPr>
                <a:t>геологический институт им. А.П. Карпинского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DC95024-128A-481F-BFF1-0C62D6FD31EE}"/>
                </a:ext>
              </a:extLst>
            </p:cNvPr>
            <p:cNvSpPr txBox="1"/>
            <p:nvPr/>
          </p:nvSpPr>
          <p:spPr>
            <a:xfrm>
              <a:off x="1160327" y="6373288"/>
              <a:ext cx="233429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900" b="1" dirty="0">
                  <a:solidFill>
                    <a:srgbClr val="9A9CBB"/>
                  </a:solidFill>
                </a:rPr>
                <a:t>Всероссийский научно-исследовательский</a:t>
              </a:r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1AC469DC-4F73-4666-B5FB-B5DB022EC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4014" y="6395869"/>
              <a:ext cx="920990" cy="25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02587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CCCA1189-9F31-45EA-B337-E1D39B25F87F}"/>
              </a:ext>
            </a:extLst>
          </p:cNvPr>
          <p:cNvGrpSpPr/>
          <p:nvPr userDrawn="1"/>
        </p:nvGrpSpPr>
        <p:grpSpPr>
          <a:xfrm>
            <a:off x="218788" y="6452259"/>
            <a:ext cx="3389574" cy="346248"/>
            <a:chOff x="244014" y="6373288"/>
            <a:chExt cx="3389574" cy="34624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FE165D-B826-470E-8C91-BFFC0ECBB28D}"/>
                </a:ext>
              </a:extLst>
            </p:cNvPr>
            <p:cNvSpPr txBox="1"/>
            <p:nvPr/>
          </p:nvSpPr>
          <p:spPr>
            <a:xfrm>
              <a:off x="1153422" y="6488704"/>
              <a:ext cx="248016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900" b="1" dirty="0">
                  <a:solidFill>
                    <a:srgbClr val="B0B1C6"/>
                  </a:solidFill>
                </a:rPr>
                <a:t>геологический институт им. А.П. Карпинского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1982706-F1C8-4789-870D-F366474D23B4}"/>
                </a:ext>
              </a:extLst>
            </p:cNvPr>
            <p:cNvSpPr txBox="1"/>
            <p:nvPr/>
          </p:nvSpPr>
          <p:spPr>
            <a:xfrm>
              <a:off x="1160327" y="6373288"/>
              <a:ext cx="233429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900" b="1" dirty="0">
                  <a:solidFill>
                    <a:srgbClr val="9A9CBB"/>
                  </a:solidFill>
                </a:rPr>
                <a:t>Всероссийский научно-исследовательский</a:t>
              </a:r>
            </a:p>
          </p:txBody>
        </p: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8687D9DD-BE13-40A2-8C57-AFD9046CAF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4014" y="6395869"/>
              <a:ext cx="920990" cy="25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8564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261967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677099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666752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678347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599130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474681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374774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603647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490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673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jpg"/><Relationship Id="rId5" Type="http://schemas.openxmlformats.org/officeDocument/2006/relationships/image" Target="../media/image36.jpeg"/><Relationship Id="rId4" Type="http://schemas.openxmlformats.org/officeDocument/2006/relationships/image" Target="../media/image35.png"/><Relationship Id="rId9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image" Target="../media/image41.emf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tif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9.png"/><Relationship Id="rId4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chart" Target="../charts/char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4.jpeg"/><Relationship Id="rId4" Type="http://schemas.openxmlformats.org/officeDocument/2006/relationships/chart" Target="../charts/char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1.pn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86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10" Type="http://schemas.openxmlformats.org/officeDocument/2006/relationships/image" Target="../media/image87.emf"/><Relationship Id="rId4" Type="http://schemas.openxmlformats.org/officeDocument/2006/relationships/image" Target="../media/image83.wmf"/><Relationship Id="rId9" Type="http://schemas.openxmlformats.org/officeDocument/2006/relationships/image" Target="../media/image82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jpeg"/><Relationship Id="rId18" Type="http://schemas.openxmlformats.org/officeDocument/2006/relationships/image" Target="../media/image105.jpeg"/><Relationship Id="rId3" Type="http://schemas.openxmlformats.org/officeDocument/2006/relationships/image" Target="../media/image92.png"/><Relationship Id="rId21" Type="http://schemas.openxmlformats.org/officeDocument/2006/relationships/image" Target="../media/image108.emf"/><Relationship Id="rId7" Type="http://schemas.openxmlformats.org/officeDocument/2006/relationships/image" Target="../media/image95.png"/><Relationship Id="rId12" Type="http://schemas.openxmlformats.org/officeDocument/2006/relationships/image" Target="../media/image100.jpeg"/><Relationship Id="rId17" Type="http://schemas.openxmlformats.org/officeDocument/2006/relationships/image" Target="../media/image104.jpe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103.jpeg"/><Relationship Id="rId20" Type="http://schemas.openxmlformats.org/officeDocument/2006/relationships/image" Target="../media/image107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11" Type="http://schemas.openxmlformats.org/officeDocument/2006/relationships/image" Target="../media/image99.jpeg"/><Relationship Id="rId5" Type="http://schemas.openxmlformats.org/officeDocument/2006/relationships/image" Target="../media/image94.png"/><Relationship Id="rId15" Type="http://schemas.microsoft.com/office/2007/relationships/hdphoto" Target="../media/hdphoto2.wdp"/><Relationship Id="rId10" Type="http://schemas.openxmlformats.org/officeDocument/2006/relationships/image" Target="../media/image98.jpeg"/><Relationship Id="rId19" Type="http://schemas.openxmlformats.org/officeDocument/2006/relationships/image" Target="../media/image106.emf"/><Relationship Id="rId4" Type="http://schemas.openxmlformats.org/officeDocument/2006/relationships/image" Target="../media/image93.tiff"/><Relationship Id="rId9" Type="http://schemas.openxmlformats.org/officeDocument/2006/relationships/image" Target="../media/image97.jpeg"/><Relationship Id="rId14" Type="http://schemas.openxmlformats.org/officeDocument/2006/relationships/image" Target="../media/image102.png"/><Relationship Id="rId22" Type="http://schemas.openxmlformats.org/officeDocument/2006/relationships/image" Target="../media/image10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1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3" Type="http://schemas.openxmlformats.org/officeDocument/2006/relationships/image" Target="../media/image112.jpeg"/><Relationship Id="rId7" Type="http://schemas.openxmlformats.org/officeDocument/2006/relationships/image" Target="../media/image11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Relationship Id="rId9" Type="http://schemas.openxmlformats.org/officeDocument/2006/relationships/image" Target="../media/image11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7" Type="http://schemas.openxmlformats.org/officeDocument/2006/relationships/image" Target="../media/image1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eg"/><Relationship Id="rId3" Type="http://schemas.openxmlformats.org/officeDocument/2006/relationships/image" Target="../media/image128.png"/><Relationship Id="rId7" Type="http://schemas.openxmlformats.org/officeDocument/2006/relationships/image" Target="../media/image13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1.jpeg"/><Relationship Id="rId5" Type="http://schemas.openxmlformats.org/officeDocument/2006/relationships/image" Target="../media/image130.png"/><Relationship Id="rId4" Type="http://schemas.openxmlformats.org/officeDocument/2006/relationships/image" Target="../media/image12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9.pn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p3.vsegei.ru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tif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1.emf"/><Relationship Id="rId4" Type="http://schemas.openxmlformats.org/officeDocument/2006/relationships/image" Target="../media/image12.jpeg"/><Relationship Id="rId9" Type="http://schemas.openxmlformats.org/officeDocument/2006/relationships/oleObject" Target="../embeddings/oleObject2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hyperlink" Target="https://ccgm.org/en/world/94-gis-database-geological-map-of-the-worl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4444" y="4873895"/>
            <a:ext cx="1157962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i="1" dirty="0">
                <a:solidFill>
                  <a:srgbClr val="232C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 роли регионального геологического изучения недр в решении вопросов воспроизводства МСБ Российской Федерации»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24629" y="6105002"/>
            <a:ext cx="7482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232C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О.В. Петров</a:t>
            </a:r>
            <a:r>
              <a:rPr lang="ru-RU" sz="1600" b="1" dirty="0">
                <a:solidFill>
                  <a:srgbClr val="232C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 Генеральный директор ФГБУ «ВСЕГЕИ»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4830" y="75890"/>
            <a:ext cx="1060120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i="1" dirty="0">
                <a:solidFill>
                  <a:srgbClr val="232C82"/>
                </a:solidFill>
              </a:rPr>
              <a:t>«Состояние и перспективы развития Государственного геологического картографирования территории Российской Федерации и ее континентального шельфа»</a:t>
            </a:r>
          </a:p>
          <a:p>
            <a:pPr algn="r"/>
            <a:endParaRPr lang="ru-RU" sz="1400" b="1" i="1" dirty="0">
              <a:solidFill>
                <a:srgbClr val="232C82"/>
              </a:solidFill>
            </a:endParaRPr>
          </a:p>
          <a:p>
            <a:pPr algn="r"/>
            <a:r>
              <a:rPr lang="ru-RU" sz="1600" b="1" i="1" dirty="0">
                <a:solidFill>
                  <a:srgbClr val="232C82"/>
                </a:solidFill>
              </a:rPr>
              <a:t>Круглый стол «Необходимость усиления прогнозно-поисковой эффективности регионального геологического изучения недр»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718" y="1400272"/>
            <a:ext cx="9860564" cy="330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2149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089F368-B9A6-4FE6-B459-16192878B3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34" b="12623"/>
          <a:stretch/>
        </p:blipFill>
        <p:spPr>
          <a:xfrm>
            <a:off x="7162080" y="4406456"/>
            <a:ext cx="5029920" cy="2238450"/>
          </a:xfrm>
          <a:prstGeom prst="rect">
            <a:avLst/>
          </a:prstGeom>
        </p:spPr>
      </p:pic>
      <p:sp>
        <p:nvSpPr>
          <p:cNvPr id="4098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11822113" y="6492875"/>
            <a:ext cx="369887" cy="365125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1200" b="1"/>
              <a:pPr>
                <a:spcBef>
                  <a:spcPct val="0"/>
                </a:spcBef>
                <a:buFontTx/>
                <a:buNone/>
              </a:pPr>
              <a:t>10</a:t>
            </a:fld>
            <a:endParaRPr lang="ru-RU" altLang="ru-RU" sz="1200" b="1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374FE91-2685-4F0D-B38E-816B483FFF1C}"/>
              </a:ext>
            </a:extLst>
          </p:cNvPr>
          <p:cNvSpPr/>
          <p:nvPr/>
        </p:nvSpPr>
        <p:spPr>
          <a:xfrm>
            <a:off x="2470388" y="31465"/>
            <a:ext cx="748897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Новая Тектоническая карта Мира масштаба 1:35 000</a:t>
            </a:r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02784D0-83CD-447D-964B-BE669FB25A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80" y="3616038"/>
            <a:ext cx="3669916" cy="27473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0AED2CA-8E64-440B-99F9-5581FA5A41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8"/>
          <a:stretch/>
        </p:blipFill>
        <p:spPr>
          <a:xfrm>
            <a:off x="318991" y="552058"/>
            <a:ext cx="4302793" cy="287694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D459AE4-D5B7-4669-8A73-C5E21E3EEAA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78"/>
          <a:stretch/>
        </p:blipFill>
        <p:spPr>
          <a:xfrm>
            <a:off x="4702817" y="552058"/>
            <a:ext cx="4915008" cy="425527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3B4B489-294A-43D0-BD2E-127081D685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892" y="110752"/>
            <a:ext cx="2095373" cy="209537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EEC1B99-B7F9-4F61-92DD-3E7A421FE3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412" y="2299921"/>
            <a:ext cx="2003785" cy="200378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ECA666D-2D0F-4F0A-8057-3AF57758094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002" y="4897043"/>
            <a:ext cx="3121271" cy="185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1097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11822113" y="6492875"/>
            <a:ext cx="369887" cy="365125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1200" b="1"/>
              <a:pPr>
                <a:spcBef>
                  <a:spcPct val="0"/>
                </a:spcBef>
                <a:buFontTx/>
                <a:buNone/>
              </a:pPr>
              <a:t>11</a:t>
            </a:fld>
            <a:endParaRPr lang="ru-RU" altLang="ru-RU" sz="1200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CABB0E-9F50-40BF-9FEA-9176D54D8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210" y="761119"/>
            <a:ext cx="3621634" cy="544957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A4677D-334D-427D-9BD1-03551CEE11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3750" y="3695164"/>
            <a:ext cx="2059318" cy="221008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EC0508D-CC1F-4E0D-A428-33DF684BC2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4744" y="952749"/>
            <a:ext cx="1817688" cy="19774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0C29D0-7122-4E49-B65F-BAD8BD6A5CF9}"/>
              </a:ext>
            </a:extLst>
          </p:cNvPr>
          <p:cNvSpPr txBox="1"/>
          <p:nvPr/>
        </p:nvSpPr>
        <p:spPr>
          <a:xfrm>
            <a:off x="498987" y="54618"/>
            <a:ext cx="576049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Тектоника Азии </a:t>
            </a:r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(Северная, Центральная и Восточная Азия)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5DFB7B-C3ED-4C24-BC28-72C0DBCAB889}"/>
              </a:ext>
            </a:extLst>
          </p:cNvPr>
          <p:cNvSpPr txBox="1"/>
          <p:nvPr/>
        </p:nvSpPr>
        <p:spPr>
          <a:xfrm>
            <a:off x="6641704" y="129396"/>
            <a:ext cx="5760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Тектоника Арктики</a:t>
            </a:r>
            <a:endParaRPr lang="ru-RU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AF62752-4143-4788-A299-302B4071C7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312" y="705689"/>
            <a:ext cx="3652964" cy="5503740"/>
          </a:xfrm>
          <a:prstGeom prst="rect">
            <a:avLst/>
          </a:prstGeom>
        </p:spPr>
      </p:pic>
      <p:pic>
        <p:nvPicPr>
          <p:cNvPr id="10" name="Рисунок 2">
            <a:extLst>
              <a:ext uri="{FF2B5EF4-FFF2-40B4-BE49-F238E27FC236}">
                <a16:creationId xmlns:a16="http://schemas.microsoft.com/office/drawing/2014/main" id="{4F9E911F-554D-4F45-BDBC-1B1D746CF37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874381" y="1049323"/>
            <a:ext cx="2317619" cy="1664783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1" name="Рисунок 2">
            <a:extLst>
              <a:ext uri="{FF2B5EF4-FFF2-40B4-BE49-F238E27FC236}">
                <a16:creationId xmlns:a16="http://schemas.microsoft.com/office/drawing/2014/main" id="{651469B3-AFFD-4527-9765-D40A5FD6967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943213" y="3333655"/>
            <a:ext cx="2179953" cy="2933103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695101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D234106-C1DB-4096-A50D-0C57EE54AC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4944" y="529708"/>
            <a:ext cx="5708948" cy="4100830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4098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11822113" y="6492875"/>
            <a:ext cx="369887" cy="365125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1200" b="1"/>
              <a:pPr>
                <a:spcBef>
                  <a:spcPct val="0"/>
                </a:spcBef>
                <a:buFontTx/>
                <a:buNone/>
              </a:pPr>
              <a:t>12</a:t>
            </a:fld>
            <a:endParaRPr lang="ru-RU" altLang="ru-RU" sz="1200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1F7C1D2-8E0B-441E-84A0-EAA17F78AC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421" y="2413520"/>
            <a:ext cx="5276813" cy="3914772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40F135F-7AB3-4A1B-812A-3428BDED89EC}"/>
              </a:ext>
            </a:extLst>
          </p:cNvPr>
          <p:cNvSpPr/>
          <p:nvPr/>
        </p:nvSpPr>
        <p:spPr>
          <a:xfrm>
            <a:off x="3609748" y="6338455"/>
            <a:ext cx="4408486" cy="519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Карта четвертичных образований территории </a:t>
            </a:r>
          </a:p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Российской Федерации м-ба 1:2,5М, 2019 г.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F6871E4-1DDD-4A5F-BD4C-CD083BE50D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886" y="1392380"/>
            <a:ext cx="3750170" cy="39918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097913-61EF-48A7-A1F2-2F240549FA94}"/>
              </a:ext>
            </a:extLst>
          </p:cNvPr>
          <p:cNvSpPr txBox="1"/>
          <p:nvPr/>
        </p:nvSpPr>
        <p:spPr>
          <a:xfrm>
            <a:off x="7842382" y="164772"/>
            <a:ext cx="4518643" cy="1011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Геологическое изучение опасных процессов, </a:t>
            </a:r>
          </a:p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связанных с миграцией углеводородов </a:t>
            </a:r>
          </a:p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в центральной экологической зоне </a:t>
            </a:r>
          </a:p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Байкальской природной территории, 2020 г.</a:t>
            </a:r>
            <a:endParaRPr lang="ru-RU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3349035-EB2E-47BF-A91B-C44CB25AE7D8}"/>
              </a:ext>
            </a:extLst>
          </p:cNvPr>
          <p:cNvSpPr/>
          <p:nvPr/>
        </p:nvSpPr>
        <p:spPr>
          <a:xfrm>
            <a:off x="492275" y="71994"/>
            <a:ext cx="459095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Тектоническая карта Арктики м-ба 1:10М, 2018 г.</a:t>
            </a:r>
          </a:p>
        </p:txBody>
      </p:sp>
    </p:spTree>
    <p:extLst>
      <p:ext uri="{BB962C8B-B14F-4D97-AF65-F5344CB8AC3E}">
        <p14:creationId xmlns:p14="http://schemas.microsoft.com/office/powerpoint/2010/main" val="20178920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11822113" y="6492875"/>
            <a:ext cx="369887" cy="365125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1200" b="1"/>
              <a:pPr>
                <a:spcBef>
                  <a:spcPct val="0"/>
                </a:spcBef>
                <a:buFontTx/>
                <a:buNone/>
              </a:pPr>
              <a:t>13</a:t>
            </a:fld>
            <a:endParaRPr lang="ru-RU" altLang="ru-RU" sz="1200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3DD411-CADF-4D81-A1C8-A52CE65AD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3044" y="678719"/>
            <a:ext cx="8692146" cy="4919812"/>
          </a:xfrm>
          <a:prstGeom prst="rect">
            <a:avLst/>
          </a:prstGeom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EA2899DF-AD1E-480D-8A95-9930108F55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936" y="25294"/>
            <a:ext cx="10433718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Государственное геологическое картографирование территории Российской Федерации и ее континентального шельфа масштаба 1:1 000 000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D00717-0766-4ECE-AA9A-560F8864B937}"/>
              </a:ext>
            </a:extLst>
          </p:cNvPr>
          <p:cNvSpPr txBox="1"/>
          <p:nvPr/>
        </p:nvSpPr>
        <p:spPr>
          <a:xfrm>
            <a:off x="628360" y="4972496"/>
            <a:ext cx="250421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00" b="1" dirty="0"/>
              <a:t>Прирост мелкомасштабной </a:t>
            </a:r>
          </a:p>
          <a:p>
            <a:pPr algn="ctr"/>
            <a:r>
              <a:rPr lang="ru-RU" sz="1100" b="1" dirty="0"/>
              <a:t>геологической изученности (тыс. км</a:t>
            </a:r>
            <a:r>
              <a:rPr lang="ru-RU" sz="1100" b="1" baseline="30000" dirty="0"/>
              <a:t>2</a:t>
            </a:r>
            <a:r>
              <a:rPr lang="ru-RU" sz="1100" b="1" dirty="0"/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5BA26C-EB58-4C69-A1C9-996D9F5EB0EB}"/>
              </a:ext>
            </a:extLst>
          </p:cNvPr>
          <p:cNvSpPr txBox="1"/>
          <p:nvPr/>
        </p:nvSpPr>
        <p:spPr>
          <a:xfrm>
            <a:off x="5475142" y="5830002"/>
            <a:ext cx="1459054" cy="280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600"/>
              </a:lnSpc>
              <a:spcBef>
                <a:spcPts val="600"/>
              </a:spcBef>
            </a:pPr>
            <a:r>
              <a:rPr lang="ru-RU" sz="1000" b="1" dirty="0"/>
              <a:t>Завершенные до 2021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852642B-09F2-4C5A-9F61-9E878E2160BE}"/>
              </a:ext>
            </a:extLst>
          </p:cNvPr>
          <p:cNvSpPr/>
          <p:nvPr/>
        </p:nvSpPr>
        <p:spPr>
          <a:xfrm>
            <a:off x="5012006" y="5886994"/>
            <a:ext cx="504056" cy="196385"/>
          </a:xfrm>
          <a:prstGeom prst="rect">
            <a:avLst/>
          </a:prstGeom>
          <a:solidFill>
            <a:srgbClr val="DF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1FFBFC5-79AE-4ED8-BCB4-9693A139194E}"/>
              </a:ext>
            </a:extLst>
          </p:cNvPr>
          <p:cNvSpPr/>
          <p:nvPr/>
        </p:nvSpPr>
        <p:spPr>
          <a:xfrm>
            <a:off x="5007926" y="6137653"/>
            <a:ext cx="504056" cy="216024"/>
          </a:xfrm>
          <a:prstGeom prst="rect">
            <a:avLst/>
          </a:prstGeom>
          <a:solidFill>
            <a:srgbClr val="B4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867F1AE-ABA3-4A98-AC2C-0BC26F35D729}"/>
              </a:ext>
            </a:extLst>
          </p:cNvPr>
          <p:cNvSpPr/>
          <p:nvPr/>
        </p:nvSpPr>
        <p:spPr>
          <a:xfrm>
            <a:off x="5000519" y="6409922"/>
            <a:ext cx="504056" cy="216024"/>
          </a:xfrm>
          <a:prstGeom prst="rect">
            <a:avLst/>
          </a:prstGeom>
          <a:solidFill>
            <a:srgbClr val="BE3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8F7EE5-CF96-402C-A061-C1E19D93F642}"/>
              </a:ext>
            </a:extLst>
          </p:cNvPr>
          <p:cNvSpPr txBox="1"/>
          <p:nvPr/>
        </p:nvSpPr>
        <p:spPr>
          <a:xfrm>
            <a:off x="5090391" y="5609052"/>
            <a:ext cx="17411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/>
              <a:t>Листы Госгеолкарты-1000/3</a:t>
            </a:r>
          </a:p>
        </p:txBody>
      </p:sp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id="{B4117098-0810-45EF-A757-42F65967B1C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4550505"/>
              </p:ext>
            </p:extLst>
          </p:nvPr>
        </p:nvGraphicFramePr>
        <p:xfrm>
          <a:off x="459244" y="5187940"/>
          <a:ext cx="2842445" cy="1226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D21F2781-2525-4EB6-BF0A-FA725E2F0051}"/>
              </a:ext>
            </a:extLst>
          </p:cNvPr>
          <p:cNvSpPr txBox="1"/>
          <p:nvPr/>
        </p:nvSpPr>
        <p:spPr>
          <a:xfrm>
            <a:off x="5475142" y="6093900"/>
            <a:ext cx="1420582" cy="579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600"/>
              </a:lnSpc>
              <a:spcBef>
                <a:spcPts val="600"/>
              </a:spcBef>
            </a:pPr>
            <a:r>
              <a:rPr lang="ru-RU" sz="1000" b="1" dirty="0"/>
              <a:t>Переходящие на 2021</a:t>
            </a:r>
          </a:p>
          <a:p>
            <a:pPr>
              <a:lnSpc>
                <a:spcPts val="1600"/>
              </a:lnSpc>
              <a:spcBef>
                <a:spcPts val="600"/>
              </a:spcBef>
            </a:pPr>
            <a:r>
              <a:rPr lang="ru-RU" sz="1000" b="1" dirty="0"/>
              <a:t>В работе с 2021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49BCA84-30BF-4C74-AAF1-EDA7C2374F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587" b="47168"/>
          <a:stretch/>
        </p:blipFill>
        <p:spPr>
          <a:xfrm>
            <a:off x="8283572" y="6001547"/>
            <a:ext cx="532863" cy="2465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EA30D05-3DCC-4EC5-BE40-BEC41A069096}"/>
              </a:ext>
            </a:extLst>
          </p:cNvPr>
          <p:cNvSpPr txBox="1"/>
          <p:nvPr/>
        </p:nvSpPr>
        <p:spPr>
          <a:xfrm>
            <a:off x="8467434" y="5776740"/>
            <a:ext cx="20938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/>
              <a:t>Мониторинг Госгеолкарты-1000/3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11DE16D-6827-45B0-B01E-7DF9F599DFDD}"/>
              </a:ext>
            </a:extLst>
          </p:cNvPr>
          <p:cNvSpPr txBox="1"/>
          <p:nvPr/>
        </p:nvSpPr>
        <p:spPr>
          <a:xfrm>
            <a:off x="8757057" y="5975448"/>
            <a:ext cx="23063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  <a:spcBef>
                <a:spcPts val="600"/>
              </a:spcBef>
            </a:pPr>
            <a:r>
              <a:rPr lang="ru-RU" sz="1000" b="1" dirty="0"/>
              <a:t>Оценочный этап (2020 г), подготовительный (2021 г)</a:t>
            </a:r>
          </a:p>
          <a:p>
            <a:pPr>
              <a:lnSpc>
                <a:spcPts val="1400"/>
              </a:lnSpc>
              <a:spcBef>
                <a:spcPts val="600"/>
              </a:spcBef>
            </a:pPr>
            <a:r>
              <a:rPr lang="ru-RU" sz="1000" b="1" dirty="0"/>
              <a:t>Оценочный этап (2021 г)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4354E7E-290D-4416-84C2-6CFA1BE150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6542" r="-9587"/>
          <a:stretch/>
        </p:blipFill>
        <p:spPr>
          <a:xfrm>
            <a:off x="8298302" y="6470735"/>
            <a:ext cx="532863" cy="20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2566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11822113" y="6492875"/>
            <a:ext cx="369887" cy="365125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1200" b="1"/>
              <a:pPr>
                <a:spcBef>
                  <a:spcPct val="0"/>
                </a:spcBef>
                <a:buFontTx/>
                <a:buNone/>
              </a:pPr>
              <a:t>14</a:t>
            </a:fld>
            <a:endParaRPr lang="ru-RU" altLang="ru-RU" sz="1200" b="1" dirty="0"/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id="{D2BDB553-0831-48DF-9C91-C890DCF6C4A6}"/>
              </a:ext>
            </a:extLst>
          </p:cNvPr>
          <p:cNvSpPr/>
          <p:nvPr/>
        </p:nvSpPr>
        <p:spPr>
          <a:xfrm>
            <a:off x="3181034" y="1392973"/>
            <a:ext cx="4737076" cy="439924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EC5388F-07B6-4722-AAE3-964ED6BDA06E}"/>
              </a:ext>
            </a:extLst>
          </p:cNvPr>
          <p:cNvSpPr txBox="1"/>
          <p:nvPr/>
        </p:nvSpPr>
        <p:spPr>
          <a:xfrm>
            <a:off x="7179610" y="85729"/>
            <a:ext cx="48489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lnSpc>
                <a:spcPts val="1480"/>
              </a:lnSpc>
              <a:defRPr sz="1600" b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lnSpc>
                <a:spcPct val="100000"/>
              </a:lnSpc>
            </a:pPr>
            <a:r>
              <a:rPr lang="ru-RU" b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Единая геолого-картографическая модель (ЕГКМ) - масштабируемая программно-технологическая платформа, обеспечивающая сбор, обработку, ведение  и представление цифровой геологической информации</a:t>
            </a:r>
          </a:p>
        </p:txBody>
      </p: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8B782857-434B-4247-8ADC-0C64C433068F}"/>
              </a:ext>
            </a:extLst>
          </p:cNvPr>
          <p:cNvGrpSpPr/>
          <p:nvPr/>
        </p:nvGrpSpPr>
        <p:grpSpPr>
          <a:xfrm>
            <a:off x="3491345" y="382893"/>
            <a:ext cx="3436190" cy="2677944"/>
            <a:chOff x="2068727" y="656127"/>
            <a:chExt cx="2883122" cy="2452613"/>
          </a:xfrm>
        </p:grpSpPr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9EF409F7-B4E0-4405-B68F-ADCAA09C48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68727" y="656127"/>
              <a:ext cx="1451276" cy="145127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5000"/>
                </a:lnSpc>
              </a:pPr>
              <a:r>
                <a:rPr lang="ru-RU" sz="1200" dirty="0">
                  <a:solidFill>
                    <a:schemeClr val="tx1"/>
                  </a:solidFill>
                </a:rPr>
                <a:t>ИС </a:t>
              </a:r>
              <a:r>
                <a:rPr lang="ru-RU" sz="1100" b="1" dirty="0" err="1">
                  <a:solidFill>
                    <a:schemeClr val="tx1"/>
                  </a:solidFill>
                </a:rPr>
                <a:t>Росгеолфонда</a:t>
              </a:r>
              <a:r>
                <a:rPr lang="ru-RU" sz="1100" b="1" dirty="0">
                  <a:solidFill>
                    <a:schemeClr val="tx1"/>
                  </a:solidFill>
                </a:rPr>
                <a:t> </a:t>
              </a:r>
              <a:r>
                <a:rPr lang="ru-RU" sz="1200" dirty="0">
                  <a:solidFill>
                    <a:schemeClr val="tx1"/>
                  </a:solidFill>
                </a:rPr>
                <a:t>МПИ (ГКМ увязанный с ГБЗ), </a:t>
              </a:r>
              <a:r>
                <a:rPr lang="ru-RU" sz="1200" dirty="0" err="1">
                  <a:solidFill>
                    <a:schemeClr val="tx1"/>
                  </a:solidFill>
                </a:rPr>
                <a:t>лицензиии</a:t>
              </a:r>
              <a:r>
                <a:rPr lang="ru-RU" sz="1200" dirty="0">
                  <a:solidFill>
                    <a:schemeClr val="tx1"/>
                  </a:solidFill>
                </a:rPr>
                <a:t>, изученность</a:t>
              </a:r>
            </a:p>
          </p:txBody>
        </p:sp>
        <p:cxnSp>
          <p:nvCxnSpPr>
            <p:cNvPr id="49" name="Прямая со стрелкой 48">
              <a:extLst>
                <a:ext uri="{FF2B5EF4-FFF2-40B4-BE49-F238E27FC236}">
                  <a16:creationId xmlns:a16="http://schemas.microsoft.com/office/drawing/2014/main" id="{1907E216-3CC0-4827-8C04-15D20034F4D8}"/>
                </a:ext>
              </a:extLst>
            </p:cNvPr>
            <p:cNvCxnSpPr/>
            <p:nvPr/>
          </p:nvCxnSpPr>
          <p:spPr>
            <a:xfrm flipH="1">
              <a:off x="4091236" y="1917133"/>
              <a:ext cx="81284" cy="291941"/>
            </a:xfrm>
            <a:prstGeom prst="straightConnector1">
              <a:avLst/>
            </a:prstGeom>
            <a:ln w="15875">
              <a:solidFill>
                <a:schemeClr val="tx2"/>
              </a:solidFill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 стрелкой 49">
              <a:extLst>
                <a:ext uri="{FF2B5EF4-FFF2-40B4-BE49-F238E27FC236}">
                  <a16:creationId xmlns:a16="http://schemas.microsoft.com/office/drawing/2014/main" id="{3036C23F-D28F-4D87-A7B6-1C21E0594511}"/>
                </a:ext>
              </a:extLst>
            </p:cNvPr>
            <p:cNvCxnSpPr>
              <a:stCxn id="48" idx="5"/>
            </p:cNvCxnSpPr>
            <p:nvPr/>
          </p:nvCxnSpPr>
          <p:spPr>
            <a:xfrm>
              <a:off x="3307469" y="1894868"/>
              <a:ext cx="332861" cy="330228"/>
            </a:xfrm>
            <a:prstGeom prst="straightConnector1">
              <a:avLst/>
            </a:prstGeom>
            <a:ln w="15875">
              <a:solidFill>
                <a:schemeClr val="tx2"/>
              </a:solidFill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Овал 50">
              <a:extLst>
                <a:ext uri="{FF2B5EF4-FFF2-40B4-BE49-F238E27FC236}">
                  <a16:creationId xmlns:a16="http://schemas.microsoft.com/office/drawing/2014/main" id="{56593E4C-1B67-46D9-8B73-1E5AEA2C65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57430" y="935159"/>
              <a:ext cx="1094419" cy="109441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dirty="0">
                  <a:solidFill>
                    <a:schemeClr val="tx1"/>
                  </a:solidFill>
                </a:rPr>
                <a:t>Другие </a:t>
              </a:r>
              <a:r>
                <a:rPr lang="ru-RU" sz="1200" dirty="0" err="1">
                  <a:solidFill>
                    <a:schemeClr val="tx1"/>
                  </a:solidFill>
                </a:rPr>
                <a:t>БИРы</a:t>
              </a:r>
              <a:r>
                <a:rPr lang="ru-RU" sz="1200" dirty="0">
                  <a:solidFill>
                    <a:schemeClr val="tx1"/>
                  </a:solidFill>
                </a:rPr>
                <a:t> </a:t>
              </a:r>
              <a:r>
                <a:rPr lang="ru-RU" sz="1200" dirty="0" err="1">
                  <a:solidFill>
                    <a:schemeClr val="tx1"/>
                  </a:solidFill>
                </a:rPr>
                <a:t>Роснедра</a:t>
              </a:r>
              <a:endParaRPr lang="ru-RU" sz="1200" dirty="0">
                <a:solidFill>
                  <a:schemeClr val="tx1"/>
                </a:solidFill>
              </a:endParaRPr>
            </a:p>
          </p:txBody>
        </p:sp>
        <p:sp>
          <p:nvSpPr>
            <p:cNvPr id="52" name="Овал 51">
              <a:extLst>
                <a:ext uri="{FF2B5EF4-FFF2-40B4-BE49-F238E27FC236}">
                  <a16:creationId xmlns:a16="http://schemas.microsoft.com/office/drawing/2014/main" id="{AB79285A-D4C4-42A9-9C01-52DDCDF9EE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78470" y="2190581"/>
              <a:ext cx="918159" cy="918159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5000"/>
                </a:lnSpc>
              </a:pPr>
              <a:r>
                <a:rPr lang="ru-RU" sz="1200" dirty="0"/>
                <a:t>Промежуточные БД</a:t>
              </a:r>
            </a:p>
          </p:txBody>
        </p:sp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824BC877-77C1-4B0E-9935-73B6562C6ECA}"/>
              </a:ext>
            </a:extLst>
          </p:cNvPr>
          <p:cNvGrpSpPr/>
          <p:nvPr/>
        </p:nvGrpSpPr>
        <p:grpSpPr>
          <a:xfrm>
            <a:off x="3800370" y="4345265"/>
            <a:ext cx="4612690" cy="2297998"/>
            <a:chOff x="1948127" y="4387190"/>
            <a:chExt cx="4612690" cy="2297998"/>
          </a:xfrm>
        </p:grpSpPr>
        <p:cxnSp>
          <p:nvCxnSpPr>
            <p:cNvPr id="54" name="Прямая со стрелкой 53">
              <a:extLst>
                <a:ext uri="{FF2B5EF4-FFF2-40B4-BE49-F238E27FC236}">
                  <a16:creationId xmlns:a16="http://schemas.microsoft.com/office/drawing/2014/main" id="{A8E32DE1-CE83-4AD1-8109-B283C04B1F86}"/>
                </a:ext>
              </a:extLst>
            </p:cNvPr>
            <p:cNvCxnSpPr/>
            <p:nvPr/>
          </p:nvCxnSpPr>
          <p:spPr>
            <a:xfrm flipV="1">
              <a:off x="3247414" y="4931650"/>
              <a:ext cx="148679" cy="250466"/>
            </a:xfrm>
            <a:prstGeom prst="straightConnector1">
              <a:avLst/>
            </a:prstGeom>
            <a:ln w="15875"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Прямая со стрелкой 54">
              <a:extLst>
                <a:ext uri="{FF2B5EF4-FFF2-40B4-BE49-F238E27FC236}">
                  <a16:creationId xmlns:a16="http://schemas.microsoft.com/office/drawing/2014/main" id="{478BEB30-A01A-4C41-BCEA-971EB8D2DEE4}"/>
                </a:ext>
              </a:extLst>
            </p:cNvPr>
            <p:cNvCxnSpPr/>
            <p:nvPr/>
          </p:nvCxnSpPr>
          <p:spPr>
            <a:xfrm flipV="1">
              <a:off x="4023171" y="5101825"/>
              <a:ext cx="1" cy="294806"/>
            </a:xfrm>
            <a:prstGeom prst="straightConnector1">
              <a:avLst/>
            </a:prstGeom>
            <a:ln w="15875"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Прямая со стрелкой 55">
              <a:extLst>
                <a:ext uri="{FF2B5EF4-FFF2-40B4-BE49-F238E27FC236}">
                  <a16:creationId xmlns:a16="http://schemas.microsoft.com/office/drawing/2014/main" id="{9AB4239F-BBB8-4D28-BD1E-6C3C252E9791}"/>
                </a:ext>
              </a:extLst>
            </p:cNvPr>
            <p:cNvCxnSpPr/>
            <p:nvPr/>
          </p:nvCxnSpPr>
          <p:spPr>
            <a:xfrm flipH="1" flipV="1">
              <a:off x="4681768" y="4987921"/>
              <a:ext cx="193442" cy="324862"/>
            </a:xfrm>
            <a:prstGeom prst="straightConnector1">
              <a:avLst/>
            </a:prstGeom>
            <a:ln w="15875"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Овал 56">
              <a:extLst>
                <a:ext uri="{FF2B5EF4-FFF2-40B4-BE49-F238E27FC236}">
                  <a16:creationId xmlns:a16="http://schemas.microsoft.com/office/drawing/2014/main" id="{BA786523-C7B1-4C17-AAAC-4AE3246431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22231" y="5404811"/>
              <a:ext cx="1104887" cy="1104887"/>
            </a:xfrm>
            <a:prstGeom prst="ellipse">
              <a:avLst/>
            </a:prstGeom>
            <a:ln>
              <a:solidFill>
                <a:schemeClr val="accent5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5000"/>
                </a:lnSpc>
              </a:pPr>
              <a:r>
                <a:rPr lang="ru-RU" sz="1300" dirty="0"/>
                <a:t>ИС БД </a:t>
              </a:r>
              <a:r>
                <a:rPr lang="ru-RU" sz="1300" dirty="0" err="1"/>
                <a:t>петротипов</a:t>
              </a:r>
              <a:endParaRPr lang="ru-RU" sz="1300" dirty="0"/>
            </a:p>
          </p:txBody>
        </p:sp>
        <p:sp>
          <p:nvSpPr>
            <p:cNvPr id="58" name="Овал 57">
              <a:extLst>
                <a:ext uri="{FF2B5EF4-FFF2-40B4-BE49-F238E27FC236}">
                  <a16:creationId xmlns:a16="http://schemas.microsoft.com/office/drawing/2014/main" id="{B3FAC876-A971-4DB7-A4F8-C5F85861ED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48127" y="5069622"/>
              <a:ext cx="1104887" cy="1104887"/>
            </a:xfrm>
            <a:prstGeom prst="ellipse">
              <a:avLst/>
            </a:prstGeom>
            <a:ln>
              <a:solidFill>
                <a:schemeClr val="accent5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5000"/>
                </a:lnSpc>
              </a:pPr>
              <a:r>
                <a:rPr lang="ru-RU" sz="1300" dirty="0"/>
                <a:t>ИС БД стратотипов (ЭССФ)</a:t>
              </a:r>
            </a:p>
          </p:txBody>
        </p:sp>
        <p:sp>
          <p:nvSpPr>
            <p:cNvPr id="59" name="Овал 58">
              <a:extLst>
                <a:ext uri="{FF2B5EF4-FFF2-40B4-BE49-F238E27FC236}">
                  <a16:creationId xmlns:a16="http://schemas.microsoft.com/office/drawing/2014/main" id="{2F6BB28E-348B-479B-A5D6-CB08C9774A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04171" y="5580301"/>
              <a:ext cx="1104887" cy="1104887"/>
            </a:xfrm>
            <a:prstGeom prst="ellipse">
              <a:avLst/>
            </a:prstGeom>
            <a:ln>
              <a:solidFill>
                <a:schemeClr val="accent5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5000"/>
                </a:lnSpc>
              </a:pPr>
              <a:r>
                <a:rPr lang="ru-RU" sz="1300" dirty="0"/>
                <a:t>ИС БД сводных и обзорных карт</a:t>
              </a:r>
            </a:p>
          </p:txBody>
        </p:sp>
        <p:sp>
          <p:nvSpPr>
            <p:cNvPr id="60" name="Овал 59">
              <a:extLst>
                <a:ext uri="{FF2B5EF4-FFF2-40B4-BE49-F238E27FC236}">
                  <a16:creationId xmlns:a16="http://schemas.microsoft.com/office/drawing/2014/main" id="{A0F30EA7-ADC6-4E18-8413-24FFF1382D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91891" y="5443476"/>
              <a:ext cx="1104887" cy="1104887"/>
            </a:xfrm>
            <a:prstGeom prst="ellipse">
              <a:avLst/>
            </a:prstGeom>
            <a:ln>
              <a:solidFill>
                <a:schemeClr val="accent5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5000"/>
                </a:lnSpc>
              </a:pPr>
              <a:r>
                <a:rPr lang="ru-RU" sz="1300" dirty="0"/>
                <a:t>ИС БД участков  Р</a:t>
              </a:r>
              <a:r>
                <a:rPr lang="ru-RU" sz="1300" baseline="-25000" dirty="0"/>
                <a:t>3</a:t>
              </a:r>
            </a:p>
          </p:txBody>
        </p:sp>
        <p:sp>
          <p:nvSpPr>
            <p:cNvPr id="61" name="Овал 60">
              <a:extLst>
                <a:ext uri="{FF2B5EF4-FFF2-40B4-BE49-F238E27FC236}">
                  <a16:creationId xmlns:a16="http://schemas.microsoft.com/office/drawing/2014/main" id="{015E2381-1C31-45EF-A39D-75B92F8654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27787" y="5122420"/>
              <a:ext cx="1056286" cy="1056286"/>
            </a:xfrm>
            <a:prstGeom prst="ellipse">
              <a:avLst/>
            </a:prstGeom>
            <a:ln>
              <a:solidFill>
                <a:schemeClr val="accent5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00" dirty="0"/>
                <a:t>ИС БД ООПТ</a:t>
              </a:r>
            </a:p>
          </p:txBody>
        </p:sp>
        <p:sp>
          <p:nvSpPr>
            <p:cNvPr id="62" name="Овал 61">
              <a:extLst>
                <a:ext uri="{FF2B5EF4-FFF2-40B4-BE49-F238E27FC236}">
                  <a16:creationId xmlns:a16="http://schemas.microsoft.com/office/drawing/2014/main" id="{168CDFE3-AB5F-4274-A14D-0BCEF31D87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04531" y="4387190"/>
              <a:ext cx="1056286" cy="1056286"/>
            </a:xfrm>
            <a:prstGeom prst="ellipse">
              <a:avLst/>
            </a:prstGeom>
            <a:ln>
              <a:solidFill>
                <a:schemeClr val="accent5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300" dirty="0"/>
                <a:t>ИС БД </a:t>
              </a:r>
              <a:r>
                <a:rPr lang="ru-RU" sz="1300" dirty="0" err="1"/>
                <a:t>геохрон</a:t>
              </a:r>
              <a:endParaRPr lang="ru-RU" sz="1300" dirty="0"/>
            </a:p>
          </p:txBody>
        </p:sp>
        <p:cxnSp>
          <p:nvCxnSpPr>
            <p:cNvPr id="63" name="Прямая со стрелкой 62">
              <a:extLst>
                <a:ext uri="{FF2B5EF4-FFF2-40B4-BE49-F238E27FC236}">
                  <a16:creationId xmlns:a16="http://schemas.microsoft.com/office/drawing/2014/main" id="{9C87E232-EF83-4A47-AC6C-9A5FED1E3BF9}"/>
                </a:ext>
              </a:extLst>
            </p:cNvPr>
            <p:cNvCxnSpPr/>
            <p:nvPr/>
          </p:nvCxnSpPr>
          <p:spPr>
            <a:xfrm flipH="1" flipV="1">
              <a:off x="5146221" y="4562412"/>
              <a:ext cx="346210" cy="263956"/>
            </a:xfrm>
            <a:prstGeom prst="straightConnector1">
              <a:avLst/>
            </a:prstGeom>
            <a:ln w="15875"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Скругленный прямоугольник 43">
            <a:extLst>
              <a:ext uri="{FF2B5EF4-FFF2-40B4-BE49-F238E27FC236}">
                <a16:creationId xmlns:a16="http://schemas.microsoft.com/office/drawing/2014/main" id="{1DA29EC1-FF04-47F1-A18B-1C5B2DA00453}"/>
              </a:ext>
            </a:extLst>
          </p:cNvPr>
          <p:cNvSpPr/>
          <p:nvPr/>
        </p:nvSpPr>
        <p:spPr>
          <a:xfrm>
            <a:off x="634966" y="3377675"/>
            <a:ext cx="2028563" cy="92595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5000"/>
              </a:lnSpc>
            </a:pPr>
            <a:r>
              <a:rPr lang="ru-RU" sz="1600" dirty="0"/>
              <a:t>141 исходных комплектов (197 листов) ГК-1000/3</a:t>
            </a:r>
          </a:p>
          <a:p>
            <a:pPr algn="ctr">
              <a:lnSpc>
                <a:spcPct val="85000"/>
              </a:lnSpc>
            </a:pPr>
            <a:r>
              <a:rPr lang="ru-RU" sz="1600" dirty="0"/>
              <a:t>+ 141 БПГД</a:t>
            </a:r>
          </a:p>
        </p:txBody>
      </p:sp>
      <p:sp>
        <p:nvSpPr>
          <p:cNvPr id="66" name="Скругленный прямоугольник 45">
            <a:extLst>
              <a:ext uri="{FF2B5EF4-FFF2-40B4-BE49-F238E27FC236}">
                <a16:creationId xmlns:a16="http://schemas.microsoft.com/office/drawing/2014/main" id="{4536D177-A1AD-458D-8743-11FA377E36DC}"/>
              </a:ext>
            </a:extLst>
          </p:cNvPr>
          <p:cNvSpPr/>
          <p:nvPr/>
        </p:nvSpPr>
        <p:spPr>
          <a:xfrm>
            <a:off x="8688421" y="3485467"/>
            <a:ext cx="3043429" cy="145220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5000"/>
              </a:lnSpc>
            </a:pPr>
            <a:r>
              <a:rPr lang="ru-RU" sz="1600" dirty="0"/>
              <a:t>Собственно </a:t>
            </a:r>
          </a:p>
          <a:p>
            <a:pPr algn="ctr">
              <a:lnSpc>
                <a:spcPct val="85000"/>
              </a:lnSpc>
            </a:pPr>
            <a:r>
              <a:rPr lang="ru-RU" sz="1600" dirty="0"/>
              <a:t>Мониторинг ГК-1000/3</a:t>
            </a:r>
          </a:p>
          <a:p>
            <a:pPr algn="ctr">
              <a:lnSpc>
                <a:spcPct val="85000"/>
              </a:lnSpc>
            </a:pPr>
            <a:r>
              <a:rPr lang="en-US" sz="1600" i="1" dirty="0"/>
              <a:t>N-</a:t>
            </a:r>
            <a:r>
              <a:rPr lang="ru-RU" sz="1600" i="1" dirty="0"/>
              <a:t>распределенных редакторов</a:t>
            </a:r>
          </a:p>
        </p:txBody>
      </p:sp>
      <p:cxnSp>
        <p:nvCxnSpPr>
          <p:cNvPr id="67" name="Прямая со стрелкой 66">
            <a:extLst>
              <a:ext uri="{FF2B5EF4-FFF2-40B4-BE49-F238E27FC236}">
                <a16:creationId xmlns:a16="http://schemas.microsoft.com/office/drawing/2014/main" id="{15B1080F-0A72-4875-927C-6B8AB0DA2976}"/>
              </a:ext>
            </a:extLst>
          </p:cNvPr>
          <p:cNvCxnSpPr>
            <a:cxnSpLocks/>
            <a:stCxn id="73" idx="6"/>
            <a:endCxn id="66" idx="1"/>
          </p:cNvCxnSpPr>
          <p:nvPr/>
        </p:nvCxnSpPr>
        <p:spPr>
          <a:xfrm>
            <a:off x="7032315" y="3879974"/>
            <a:ext cx="1656106" cy="331597"/>
          </a:xfrm>
          <a:prstGeom prst="straightConnector1">
            <a:avLst/>
          </a:prstGeom>
          <a:ln w="158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7FA2F40E-E161-47EC-9E6E-29B956C5F2C7}"/>
              </a:ext>
            </a:extLst>
          </p:cNvPr>
          <p:cNvGrpSpPr/>
          <p:nvPr/>
        </p:nvGrpSpPr>
        <p:grpSpPr>
          <a:xfrm>
            <a:off x="3313003" y="2909373"/>
            <a:ext cx="3719312" cy="2062576"/>
            <a:chOff x="1530865" y="2953988"/>
            <a:chExt cx="3719312" cy="2062576"/>
          </a:xfrm>
        </p:grpSpPr>
        <p:cxnSp>
          <p:nvCxnSpPr>
            <p:cNvPr id="69" name="Прямая со стрелкой 68">
              <a:extLst>
                <a:ext uri="{FF2B5EF4-FFF2-40B4-BE49-F238E27FC236}">
                  <a16:creationId xmlns:a16="http://schemas.microsoft.com/office/drawing/2014/main" id="{AAEF9B42-A555-4737-BA27-1E546E2056F7}"/>
                </a:ext>
              </a:extLst>
            </p:cNvPr>
            <p:cNvCxnSpPr>
              <a:stCxn id="64" idx="3"/>
              <a:endCxn id="71" idx="2"/>
            </p:cNvCxnSpPr>
            <p:nvPr/>
          </p:nvCxnSpPr>
          <p:spPr>
            <a:xfrm>
              <a:off x="1530865" y="3913907"/>
              <a:ext cx="1307510" cy="71369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0" name="Группа 69">
              <a:extLst>
                <a:ext uri="{FF2B5EF4-FFF2-40B4-BE49-F238E27FC236}">
                  <a16:creationId xmlns:a16="http://schemas.microsoft.com/office/drawing/2014/main" id="{1985C997-3DB2-4B25-A7FF-78336188E4BA}"/>
                </a:ext>
              </a:extLst>
            </p:cNvPr>
            <p:cNvGrpSpPr/>
            <p:nvPr/>
          </p:nvGrpSpPr>
          <p:grpSpPr>
            <a:xfrm>
              <a:off x="2838375" y="2953988"/>
              <a:ext cx="2411802" cy="2062576"/>
              <a:chOff x="2838375" y="2953988"/>
              <a:chExt cx="2411802" cy="2062576"/>
            </a:xfrm>
          </p:grpSpPr>
          <p:sp>
            <p:nvSpPr>
              <p:cNvPr id="71" name="Овал 70">
                <a:extLst>
                  <a:ext uri="{FF2B5EF4-FFF2-40B4-BE49-F238E27FC236}">
                    <a16:creationId xmlns:a16="http://schemas.microsoft.com/office/drawing/2014/main" id="{9052B53B-898F-499C-9445-BD99D3EE77A0}"/>
                  </a:ext>
                </a:extLst>
              </p:cNvPr>
              <p:cNvSpPr/>
              <p:nvPr/>
            </p:nvSpPr>
            <p:spPr>
              <a:xfrm>
                <a:off x="2838375" y="2953988"/>
                <a:ext cx="2206442" cy="2062576"/>
              </a:xfrm>
              <a:prstGeom prst="ellipse">
                <a:avLst/>
              </a:prstGeom>
              <a:solidFill>
                <a:schemeClr val="tx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b="1" dirty="0"/>
              </a:p>
            </p:txBody>
          </p:sp>
          <p:sp>
            <p:nvSpPr>
              <p:cNvPr id="72" name="Скругленный прямоугольник 51">
                <a:extLst>
                  <a:ext uri="{FF2B5EF4-FFF2-40B4-BE49-F238E27FC236}">
                    <a16:creationId xmlns:a16="http://schemas.microsoft.com/office/drawing/2014/main" id="{717FF0E0-F60F-4DDD-8C7F-0CDA7A6CC4E1}"/>
                  </a:ext>
                </a:extLst>
              </p:cNvPr>
              <p:cNvSpPr/>
              <p:nvPr/>
            </p:nvSpPr>
            <p:spPr>
              <a:xfrm>
                <a:off x="3024075" y="3566894"/>
                <a:ext cx="1176667" cy="1013519"/>
              </a:xfrm>
              <a:prstGeom prst="roundRect">
                <a:avLst/>
              </a:prstGeom>
              <a:solidFill>
                <a:srgbClr val="44546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b="1" dirty="0"/>
                  <a:t>БД ЕГКМ, </a:t>
                </a:r>
                <a:r>
                  <a:rPr lang="ru-RU" sz="1200" dirty="0"/>
                  <a:t>интерфейсы </a:t>
                </a:r>
                <a:r>
                  <a:rPr lang="ru-RU" sz="1200" dirty="0" err="1"/>
                  <a:t>взаимодейст</a:t>
                </a:r>
                <a:r>
                  <a:rPr lang="ru-RU" sz="1200" dirty="0"/>
                  <a:t>.</a:t>
                </a:r>
              </a:p>
            </p:txBody>
          </p:sp>
          <p:sp>
            <p:nvSpPr>
              <p:cNvPr id="73" name="Овал 72">
                <a:extLst>
                  <a:ext uri="{FF2B5EF4-FFF2-40B4-BE49-F238E27FC236}">
                    <a16:creationId xmlns:a16="http://schemas.microsoft.com/office/drawing/2014/main" id="{62E89109-1B82-4962-AA3D-7439F11A105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121133" y="3360067"/>
                <a:ext cx="1129044" cy="1129044"/>
              </a:xfrm>
              <a:prstGeom prst="ellipse">
                <a:avLst/>
              </a:prstGeom>
              <a:solidFill>
                <a:schemeClr val="tx2"/>
              </a:solidFill>
              <a:ln w="1905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5000"/>
                  </a:lnSpc>
                </a:pPr>
                <a:r>
                  <a:rPr lang="ru-RU" sz="1400" dirty="0"/>
                  <a:t>БД </a:t>
                </a:r>
                <a:r>
                  <a:rPr lang="ru-RU" sz="1400" dirty="0" err="1"/>
                  <a:t>серийн</a:t>
                </a:r>
                <a:r>
                  <a:rPr lang="ru-RU" sz="1400" dirty="0"/>
                  <a:t>. легенд</a:t>
                </a:r>
              </a:p>
            </p:txBody>
          </p:sp>
        </p:grpSp>
      </p:grpSp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17F6151F-E361-4C36-95D4-6E05DB19D43B}"/>
              </a:ext>
            </a:extLst>
          </p:cNvPr>
          <p:cNvGrpSpPr/>
          <p:nvPr/>
        </p:nvGrpSpPr>
        <p:grpSpPr>
          <a:xfrm>
            <a:off x="1649248" y="4303626"/>
            <a:ext cx="2772158" cy="1416403"/>
            <a:chOff x="34472" y="4264956"/>
            <a:chExt cx="2772158" cy="1416403"/>
          </a:xfrm>
        </p:grpSpPr>
        <p:cxnSp>
          <p:nvCxnSpPr>
            <p:cNvPr id="75" name="Соединительная линия уступом 54">
              <a:extLst>
                <a:ext uri="{FF2B5EF4-FFF2-40B4-BE49-F238E27FC236}">
                  <a16:creationId xmlns:a16="http://schemas.microsoft.com/office/drawing/2014/main" id="{461CE6ED-C46E-4671-B9CC-458D06CDD216}"/>
                </a:ext>
              </a:extLst>
            </p:cNvPr>
            <p:cNvCxnSpPr>
              <a:stCxn id="64" idx="2"/>
              <a:endCxn id="76" idx="2"/>
            </p:cNvCxnSpPr>
            <p:nvPr/>
          </p:nvCxnSpPr>
          <p:spPr>
            <a:xfrm rot="16200000" flipH="1">
              <a:off x="256248" y="4043180"/>
              <a:ext cx="863959" cy="1307511"/>
            </a:xfrm>
            <a:prstGeom prst="bentConnector2">
              <a:avLst/>
            </a:prstGeom>
            <a:ln w="15875">
              <a:solidFill>
                <a:schemeClr val="tx1"/>
              </a:solidFill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Овал 75">
              <a:extLst>
                <a:ext uri="{FF2B5EF4-FFF2-40B4-BE49-F238E27FC236}">
                  <a16:creationId xmlns:a16="http://schemas.microsoft.com/office/drawing/2014/main" id="{1163B8CD-A35F-4AC7-8A0A-498E9AFC22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41983" y="4576472"/>
              <a:ext cx="1104887" cy="1104887"/>
            </a:xfrm>
            <a:prstGeom prst="ellipse">
              <a:avLst/>
            </a:prstGeom>
            <a:ln>
              <a:solidFill>
                <a:schemeClr val="accent5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5000"/>
                </a:lnSpc>
              </a:pPr>
              <a:r>
                <a:rPr lang="ru-RU" sz="1300" dirty="0"/>
                <a:t>ИС БД </a:t>
              </a:r>
              <a:r>
                <a:rPr lang="ru-RU" sz="1300" dirty="0" err="1"/>
                <a:t>первич.и</a:t>
              </a:r>
              <a:r>
                <a:rPr lang="ru-RU" sz="1300" dirty="0"/>
                <a:t> </a:t>
              </a:r>
              <a:r>
                <a:rPr lang="ru-RU" sz="1300" dirty="0" err="1"/>
                <a:t>сопр</a:t>
              </a:r>
              <a:r>
                <a:rPr lang="ru-RU" sz="1300" dirty="0"/>
                <a:t>. данных (Карта фактов)</a:t>
              </a:r>
            </a:p>
          </p:txBody>
        </p:sp>
        <p:cxnSp>
          <p:nvCxnSpPr>
            <p:cNvPr id="77" name="Прямая со стрелкой 76">
              <a:extLst>
                <a:ext uri="{FF2B5EF4-FFF2-40B4-BE49-F238E27FC236}">
                  <a16:creationId xmlns:a16="http://schemas.microsoft.com/office/drawing/2014/main" id="{4236138E-AD6B-4E08-A45C-D49A18BFAC6C}"/>
                </a:ext>
              </a:extLst>
            </p:cNvPr>
            <p:cNvCxnSpPr/>
            <p:nvPr/>
          </p:nvCxnSpPr>
          <p:spPr>
            <a:xfrm flipV="1">
              <a:off x="2446870" y="4344046"/>
              <a:ext cx="359760" cy="310417"/>
            </a:xfrm>
            <a:prstGeom prst="straightConnector1">
              <a:avLst/>
            </a:prstGeom>
            <a:ln w="15875">
              <a:headEnd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Овал 78">
            <a:extLst>
              <a:ext uri="{FF2B5EF4-FFF2-40B4-BE49-F238E27FC236}">
                <a16:creationId xmlns:a16="http://schemas.microsoft.com/office/drawing/2014/main" id="{B74E75C5-03D3-421B-9AAB-885C256CF953}"/>
              </a:ext>
            </a:extLst>
          </p:cNvPr>
          <p:cNvSpPr>
            <a:spLocks noChangeAspect="1"/>
          </p:cNvSpPr>
          <p:nvPr/>
        </p:nvSpPr>
        <p:spPr>
          <a:xfrm>
            <a:off x="4049296" y="2732980"/>
            <a:ext cx="918159" cy="854047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5000"/>
              </a:lnSpc>
            </a:pPr>
            <a:r>
              <a:rPr lang="ru-RU" sz="1200" dirty="0"/>
              <a:t>Промежуточные БД</a:t>
            </a:r>
          </a:p>
        </p:txBody>
      </p:sp>
      <p:sp>
        <p:nvSpPr>
          <p:cNvPr id="81" name="Овал 80">
            <a:extLst>
              <a:ext uri="{FF2B5EF4-FFF2-40B4-BE49-F238E27FC236}">
                <a16:creationId xmlns:a16="http://schemas.microsoft.com/office/drawing/2014/main" id="{9961E065-7886-4E1C-BD15-DFF8351FC603}"/>
              </a:ext>
            </a:extLst>
          </p:cNvPr>
          <p:cNvSpPr>
            <a:spLocks noChangeAspect="1"/>
          </p:cNvSpPr>
          <p:nvPr/>
        </p:nvSpPr>
        <p:spPr>
          <a:xfrm>
            <a:off x="960678" y="764986"/>
            <a:ext cx="1755284" cy="1755284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5000"/>
              </a:lnSpc>
            </a:pPr>
            <a:r>
              <a:rPr lang="ru-RU" sz="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Глобальные БД - 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DDE</a:t>
            </a: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,геохронология, стратиграфия</a:t>
            </a:r>
          </a:p>
        </p:txBody>
      </p:sp>
      <p:cxnSp>
        <p:nvCxnSpPr>
          <p:cNvPr id="82" name="Прямая со стрелкой 81">
            <a:extLst>
              <a:ext uri="{FF2B5EF4-FFF2-40B4-BE49-F238E27FC236}">
                <a16:creationId xmlns:a16="http://schemas.microsoft.com/office/drawing/2014/main" id="{97281A8E-2566-4695-9B91-43ADFFDA647C}"/>
              </a:ext>
            </a:extLst>
          </p:cNvPr>
          <p:cNvCxnSpPr>
            <a:cxnSpLocks/>
          </p:cNvCxnSpPr>
          <p:nvPr/>
        </p:nvCxnSpPr>
        <p:spPr>
          <a:xfrm>
            <a:off x="2337423" y="2115521"/>
            <a:ext cx="1629335" cy="820099"/>
          </a:xfrm>
          <a:prstGeom prst="straightConnector1">
            <a:avLst/>
          </a:prstGeom>
          <a:ln w="15875">
            <a:solidFill>
              <a:schemeClr val="tx2"/>
            </a:solidFill>
            <a:headEnd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Скругленный прямоугольник 65">
            <a:extLst>
              <a:ext uri="{FF2B5EF4-FFF2-40B4-BE49-F238E27FC236}">
                <a16:creationId xmlns:a16="http://schemas.microsoft.com/office/drawing/2014/main" id="{52E1FE32-A699-4D24-A78F-8AC39DCF976A}"/>
              </a:ext>
            </a:extLst>
          </p:cNvPr>
          <p:cNvSpPr/>
          <p:nvPr/>
        </p:nvSpPr>
        <p:spPr>
          <a:xfrm>
            <a:off x="8833501" y="5176503"/>
            <a:ext cx="2927444" cy="108705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5000"/>
              </a:lnSpc>
            </a:pPr>
            <a:r>
              <a:rPr lang="ru-RU" sz="1600" dirty="0"/>
              <a:t>Аналоговый комплект ГК-1000/3, блок листов</a:t>
            </a:r>
          </a:p>
        </p:txBody>
      </p:sp>
      <p:sp>
        <p:nvSpPr>
          <p:cNvPr id="85" name="Скругленный прямоугольник 70">
            <a:extLst>
              <a:ext uri="{FF2B5EF4-FFF2-40B4-BE49-F238E27FC236}">
                <a16:creationId xmlns:a16="http://schemas.microsoft.com/office/drawing/2014/main" id="{00515F0E-EA2E-4BA0-AAF9-AA7A709471D7}"/>
              </a:ext>
            </a:extLst>
          </p:cNvPr>
          <p:cNvSpPr/>
          <p:nvPr/>
        </p:nvSpPr>
        <p:spPr>
          <a:xfrm>
            <a:off x="8734419" y="2551315"/>
            <a:ext cx="2918460" cy="80278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5000"/>
              </a:lnSpc>
            </a:pPr>
            <a:r>
              <a:rPr lang="ru-RU" sz="1600" dirty="0"/>
              <a:t>ВЭБ-приложение ГК всей территории РФ</a:t>
            </a:r>
          </a:p>
        </p:txBody>
      </p:sp>
      <p:sp>
        <p:nvSpPr>
          <p:cNvPr id="86" name="Прямоугольник 85">
            <a:extLst>
              <a:ext uri="{FF2B5EF4-FFF2-40B4-BE49-F238E27FC236}">
                <a16:creationId xmlns:a16="http://schemas.microsoft.com/office/drawing/2014/main" id="{6B23E95A-B1A1-433E-A98E-9894964FD451}"/>
              </a:ext>
            </a:extLst>
          </p:cNvPr>
          <p:cNvSpPr/>
          <p:nvPr/>
        </p:nvSpPr>
        <p:spPr>
          <a:xfrm>
            <a:off x="8833501" y="1774191"/>
            <a:ext cx="25871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Информация по любому слою должна быть доступна для выгрузки в локальный проект</a:t>
            </a:r>
          </a:p>
        </p:txBody>
      </p:sp>
    </p:spTree>
    <p:extLst>
      <p:ext uri="{BB962C8B-B14F-4D97-AF65-F5344CB8AC3E}">
        <p14:creationId xmlns:p14="http://schemas.microsoft.com/office/powerpoint/2010/main" val="16814376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11822113" y="6492875"/>
            <a:ext cx="369887" cy="365125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1200" b="1"/>
              <a:pPr>
                <a:spcBef>
                  <a:spcPct val="0"/>
                </a:spcBef>
                <a:buFontTx/>
                <a:buNone/>
              </a:pPr>
              <a:t>15</a:t>
            </a:fld>
            <a:endParaRPr lang="ru-RU" altLang="ru-RU" sz="12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8432758-D308-4B98-BC08-725E0453AD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365" y="3142582"/>
            <a:ext cx="6812526" cy="3276605"/>
          </a:xfrm>
          <a:prstGeom prst="rect">
            <a:avLst/>
          </a:prstGeom>
        </p:spPr>
      </p:pic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08EBDB61-C502-4C9A-B539-AF7A8836D7F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4995447"/>
              </p:ext>
            </p:extLst>
          </p:nvPr>
        </p:nvGraphicFramePr>
        <p:xfrm>
          <a:off x="7960807" y="244302"/>
          <a:ext cx="3861306" cy="64793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" name="Picture 3">
            <a:extLst>
              <a:ext uri="{FF2B5EF4-FFF2-40B4-BE49-F238E27FC236}">
                <a16:creationId xmlns:a16="http://schemas.microsoft.com/office/drawing/2014/main" id="{957D09CD-161B-4028-B5AE-7A85AA486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7898" y="170530"/>
            <a:ext cx="3412580" cy="28783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B9445E2F-A7FB-4D45-A9C5-C0B28D1D26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l="33311" r="34149" b="3159"/>
          <a:stretch/>
        </p:blipFill>
        <p:spPr bwMode="auto">
          <a:xfrm>
            <a:off x="4958750" y="134390"/>
            <a:ext cx="1827733" cy="28208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4CFBC50-3EE2-4050-861B-1625A4DE90BF}"/>
              </a:ext>
            </a:extLst>
          </p:cNvPr>
          <p:cNvSpPr/>
          <p:nvPr/>
        </p:nvSpPr>
        <p:spPr>
          <a:xfrm>
            <a:off x="7115695" y="134390"/>
            <a:ext cx="45233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Количество запросов к </a:t>
            </a:r>
          </a:p>
          <a:p>
            <a:pPr algn="ctr"/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картографическому серверу ВСЕГЕИ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0690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11822113" y="6492875"/>
            <a:ext cx="369887" cy="365125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1200" b="1"/>
              <a:pPr>
                <a:spcBef>
                  <a:spcPct val="0"/>
                </a:spcBef>
                <a:buFontTx/>
                <a:buNone/>
              </a:pPr>
              <a:t>16</a:t>
            </a:fld>
            <a:endParaRPr lang="ru-RU" altLang="ru-RU" sz="1200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57CDCE0-8F06-4BAA-9B88-4188E33EAF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63" y="37784"/>
            <a:ext cx="5083141" cy="5479589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EFDA52D-CA8E-481B-B42E-800D9BFB3C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310" y="897025"/>
            <a:ext cx="6499047" cy="5479589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4B8EB26-D100-4214-8DE5-AC0480D390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7603" y="37784"/>
            <a:ext cx="6219161" cy="4368338"/>
          </a:xfrm>
          <a:prstGeom prst="rect">
            <a:avLst/>
          </a:prstGeom>
          <a:ln>
            <a:solidFill>
              <a:srgbClr val="B0B1C6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3B54601-98F5-45F6-9E71-E2CF3F768D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9255" y="4500715"/>
            <a:ext cx="6242858" cy="2174722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480990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11822113" y="6492875"/>
            <a:ext cx="369887" cy="365125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1200" b="1"/>
              <a:pPr>
                <a:spcBef>
                  <a:spcPct val="0"/>
                </a:spcBef>
                <a:buFontTx/>
                <a:buNone/>
              </a:pPr>
              <a:t>17</a:t>
            </a:fld>
            <a:endParaRPr lang="ru-RU" altLang="ru-RU" sz="1200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9F9DAD-CCDE-4308-8780-15706E30A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6916" y="390896"/>
            <a:ext cx="3494978" cy="617615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828B8AC-699B-4A60-B3AD-54FB7DB282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6501"/>
            <a:ext cx="4222408" cy="60706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99A2B6F-2175-4E92-A401-7107F4305B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1204" y="2742734"/>
            <a:ext cx="3362325" cy="271180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A57896A-138D-40C3-9806-E4C5C9E3BD82}"/>
              </a:ext>
            </a:extLst>
          </p:cNvPr>
          <p:cNvSpPr/>
          <p:nvPr/>
        </p:nvSpPr>
        <p:spPr>
          <a:xfrm>
            <a:off x="1857375" y="751176"/>
            <a:ext cx="1304925" cy="89535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20454819-3E86-415D-AA96-201D2076E965}"/>
              </a:ext>
            </a:extLst>
          </p:cNvPr>
          <p:cNvCxnSpPr/>
          <p:nvPr/>
        </p:nvCxnSpPr>
        <p:spPr>
          <a:xfrm>
            <a:off x="1866900" y="770226"/>
            <a:ext cx="244304" cy="19725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9CF41B82-BCDD-45FD-A31D-F086E50A4771}"/>
              </a:ext>
            </a:extLst>
          </p:cNvPr>
          <p:cNvCxnSpPr/>
          <p:nvPr/>
        </p:nvCxnSpPr>
        <p:spPr>
          <a:xfrm>
            <a:off x="3162300" y="751176"/>
            <a:ext cx="2311229" cy="199155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D8F46B1-34FD-4EFC-8580-3B97241A5EA5}"/>
              </a:ext>
            </a:extLst>
          </p:cNvPr>
          <p:cNvSpPr/>
          <p:nvPr/>
        </p:nvSpPr>
        <p:spPr>
          <a:xfrm>
            <a:off x="8616916" y="2074008"/>
            <a:ext cx="1659859" cy="1477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5DFC5061-7D40-4BF4-98CF-86E7FDA8100E}"/>
              </a:ext>
            </a:extLst>
          </p:cNvPr>
          <p:cNvCxnSpPr/>
          <p:nvPr/>
        </p:nvCxnSpPr>
        <p:spPr>
          <a:xfrm flipH="1">
            <a:off x="5907975" y="2103926"/>
            <a:ext cx="2708942" cy="6388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DD48A3C1-CF57-4926-8173-AA382394DF1D}"/>
              </a:ext>
            </a:extLst>
          </p:cNvPr>
          <p:cNvCxnSpPr/>
          <p:nvPr/>
        </p:nvCxnSpPr>
        <p:spPr>
          <a:xfrm flipH="1">
            <a:off x="9398138" y="2103926"/>
            <a:ext cx="878637" cy="6388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EE40870-473B-472A-99D1-7983CA3A43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429" y="4744915"/>
            <a:ext cx="5528910" cy="53995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1F98AEA-3C66-4CEF-9E84-9E9B6D0500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082" y="5276307"/>
            <a:ext cx="5502625" cy="158169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FB98F82-4C91-4563-9691-E891CC0E18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07975" y="2748895"/>
            <a:ext cx="3514939" cy="3049103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B43E0967-B0F6-4891-95AC-CA062823DB20}"/>
              </a:ext>
            </a:extLst>
          </p:cNvPr>
          <p:cNvCxnSpPr/>
          <p:nvPr/>
        </p:nvCxnSpPr>
        <p:spPr>
          <a:xfrm flipH="1" flipV="1">
            <a:off x="3481131" y="2932995"/>
            <a:ext cx="2733676" cy="177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2A6BC3E4-1CAA-49CF-8345-BEB657C56823}"/>
              </a:ext>
            </a:extLst>
          </p:cNvPr>
          <p:cNvCxnSpPr/>
          <p:nvPr/>
        </p:nvCxnSpPr>
        <p:spPr>
          <a:xfrm flipH="1" flipV="1">
            <a:off x="4466713" y="4367092"/>
            <a:ext cx="1865131" cy="72707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1AD44CBA-AB63-4B04-A2FF-153E0C74423B}"/>
              </a:ext>
            </a:extLst>
          </p:cNvPr>
          <p:cNvCxnSpPr/>
          <p:nvPr/>
        </p:nvCxnSpPr>
        <p:spPr>
          <a:xfrm flipH="1" flipV="1">
            <a:off x="3886201" y="4483746"/>
            <a:ext cx="2621279" cy="122083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02630224-FB46-483C-977C-8D3CAE925465}"/>
              </a:ext>
            </a:extLst>
          </p:cNvPr>
          <p:cNvCxnSpPr/>
          <p:nvPr/>
        </p:nvCxnSpPr>
        <p:spPr>
          <a:xfrm flipV="1">
            <a:off x="2433556" y="3417621"/>
            <a:ext cx="302858" cy="156503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1D975425-CE1E-42EF-9720-D548686B4E13}"/>
              </a:ext>
            </a:extLst>
          </p:cNvPr>
          <p:cNvCxnSpPr/>
          <p:nvPr/>
        </p:nvCxnSpPr>
        <p:spPr>
          <a:xfrm flipV="1">
            <a:off x="3549962" y="4642338"/>
            <a:ext cx="70971" cy="201783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">
            <a:extLst>
              <a:ext uri="{FF2B5EF4-FFF2-40B4-BE49-F238E27FC236}">
                <a16:creationId xmlns:a16="http://schemas.microsoft.com/office/drawing/2014/main" id="{006F1446-AF68-41E8-AB65-93FBCFC80D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7716" y="9154"/>
            <a:ext cx="608726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53958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Создание единой, иерархически увязанной системы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минерагенического</a:t>
            </a:r>
            <a:r>
              <a:rPr lang="ru-RU" alt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районирования 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в комплектах Госгеолкарты-1000/3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2992979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F5566AF5-0D46-47A1-AA7E-0581E8DFABCD}"/>
              </a:ext>
            </a:extLst>
          </p:cNvPr>
          <p:cNvGrpSpPr/>
          <p:nvPr/>
        </p:nvGrpSpPr>
        <p:grpSpPr>
          <a:xfrm>
            <a:off x="1331260" y="731391"/>
            <a:ext cx="9346438" cy="5130968"/>
            <a:chOff x="16768" y="404286"/>
            <a:chExt cx="9144000" cy="4916251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19BDD02F-A6F8-4B5C-9BC0-64784CED3E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8" y="404286"/>
              <a:ext cx="9144000" cy="4916251"/>
            </a:xfrm>
            <a:prstGeom prst="rect">
              <a:avLst/>
            </a:prstGeom>
          </p:spPr>
        </p:pic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9DC3F6F5-9D0C-4CB5-B2EA-A83B5FB1EBCD}"/>
                </a:ext>
              </a:extLst>
            </p:cNvPr>
            <p:cNvSpPr/>
            <p:nvPr/>
          </p:nvSpPr>
          <p:spPr>
            <a:xfrm>
              <a:off x="251520" y="4581128"/>
              <a:ext cx="3096344" cy="6050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098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11822113" y="6492875"/>
            <a:ext cx="369887" cy="365125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1200" b="1"/>
              <a:pPr>
                <a:spcBef>
                  <a:spcPct val="0"/>
                </a:spcBef>
                <a:buFontTx/>
                <a:buNone/>
              </a:pPr>
              <a:t>18</a:t>
            </a:fld>
            <a:endParaRPr lang="ru-RU" altLang="ru-RU" sz="1200" b="1" dirty="0"/>
          </a:p>
        </p:txBody>
      </p:sp>
      <p:sp>
        <p:nvSpPr>
          <p:cNvPr id="3" name="Text Box 8">
            <a:extLst>
              <a:ext uri="{FF2B5EF4-FFF2-40B4-BE49-F238E27FC236}">
                <a16:creationId xmlns:a16="http://schemas.microsoft.com/office/drawing/2014/main" id="{6D0844B5-3388-48E1-A26E-9F6E099920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045" y="35845"/>
            <a:ext cx="1167790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Государственное геологическое картографирование территории Российской Федерации масштаба 1:200 000</a:t>
            </a:r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C83734D8-E0D7-49DF-9670-140D8EC75A8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119467"/>
              </p:ext>
            </p:extLst>
          </p:nvPr>
        </p:nvGraphicFramePr>
        <p:xfrm>
          <a:off x="9036646" y="5799379"/>
          <a:ext cx="2343638" cy="10351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55">
            <a:extLst>
              <a:ext uri="{FF2B5EF4-FFF2-40B4-BE49-F238E27FC236}">
                <a16:creationId xmlns:a16="http://schemas.microsoft.com/office/drawing/2014/main" id="{A3470061-CFC8-45D3-A93E-204643CE6F82}"/>
              </a:ext>
            </a:extLst>
          </p:cNvPr>
          <p:cNvSpPr txBox="1"/>
          <p:nvPr/>
        </p:nvSpPr>
        <p:spPr>
          <a:xfrm>
            <a:off x="8354290" y="5646915"/>
            <a:ext cx="35714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ru-RU" sz="1100" b="1" dirty="0">
                <a:latin typeface="+mn-lt"/>
              </a:rPr>
              <a:t>Прирост среднемасштабной </a:t>
            </a:r>
          </a:p>
          <a:p>
            <a:pPr algn="ctr"/>
            <a:r>
              <a:rPr lang="ru-RU" sz="1100" b="1" dirty="0">
                <a:latin typeface="+mn-lt"/>
              </a:rPr>
              <a:t>геологической изученности (тыс. км</a:t>
            </a:r>
            <a:r>
              <a:rPr lang="ru-RU" sz="1100" b="1" baseline="30000" dirty="0">
                <a:latin typeface="+mn-lt"/>
              </a:rPr>
              <a:t>2</a:t>
            </a:r>
            <a:r>
              <a:rPr lang="ru-RU" sz="1100" b="1" dirty="0">
                <a:latin typeface="+mn-lt"/>
              </a:rPr>
              <a:t>)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BC911F6-20EA-4FFD-AC8F-759F2474D8D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" t="84789" r="65237"/>
          <a:stretch/>
        </p:blipFill>
        <p:spPr>
          <a:xfrm>
            <a:off x="252773" y="5156190"/>
            <a:ext cx="4954822" cy="128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4788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11822113" y="6492875"/>
            <a:ext cx="369887" cy="365125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1200" b="1">
                <a:latin typeface="Arial" panose="020B060402020202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ru-RU" alt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1" b="13438"/>
          <a:stretch/>
        </p:blipFill>
        <p:spPr>
          <a:xfrm>
            <a:off x="3546014" y="388294"/>
            <a:ext cx="7048682" cy="373160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21088" y="2129033"/>
            <a:ext cx="385691" cy="217813"/>
          </a:xfrm>
          <a:prstGeom prst="rect">
            <a:avLst/>
          </a:prstGeom>
          <a:solidFill>
            <a:srgbClr val="FDFE76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32811" y="2888287"/>
            <a:ext cx="385691" cy="217813"/>
          </a:xfrm>
          <a:prstGeom prst="rect">
            <a:avLst/>
          </a:prstGeom>
          <a:solidFill>
            <a:srgbClr val="CA26BE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21088" y="3196524"/>
            <a:ext cx="385691" cy="217813"/>
          </a:xfrm>
          <a:prstGeom prst="rect">
            <a:avLst/>
          </a:prstGeom>
          <a:solidFill>
            <a:srgbClr val="0082C0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21088" y="3569727"/>
            <a:ext cx="385691" cy="217813"/>
          </a:xfrm>
          <a:prstGeom prst="rect">
            <a:avLst/>
          </a:prstGeom>
          <a:solidFill>
            <a:srgbClr val="B9DBB3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23"/>
          <p:cNvSpPr txBox="1"/>
          <p:nvPr/>
        </p:nvSpPr>
        <p:spPr>
          <a:xfrm>
            <a:off x="1206778" y="2048948"/>
            <a:ext cx="20851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В рамках работ по созданию комплектов ГК-1000/3</a:t>
            </a:r>
          </a:p>
        </p:txBody>
      </p:sp>
      <p:sp>
        <p:nvSpPr>
          <p:cNvPr id="9" name="TextBox 25"/>
          <p:cNvSpPr txBox="1"/>
          <p:nvPr/>
        </p:nvSpPr>
        <p:spPr>
          <a:xfrm>
            <a:off x="1014149" y="2435037"/>
            <a:ext cx="20851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В рамках работ по созданию комплектов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ГК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-200/2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26"/>
          <p:cNvSpPr txBox="1"/>
          <p:nvPr/>
        </p:nvSpPr>
        <p:spPr>
          <a:xfrm>
            <a:off x="1218501" y="2888425"/>
            <a:ext cx="20851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Партии ВСЕГЕИ</a:t>
            </a:r>
          </a:p>
        </p:txBody>
      </p:sp>
      <p:sp>
        <p:nvSpPr>
          <p:cNvPr id="11" name="TextBox 27"/>
          <p:cNvSpPr txBox="1"/>
          <p:nvPr/>
        </p:nvSpPr>
        <p:spPr>
          <a:xfrm>
            <a:off x="1218501" y="3173455"/>
            <a:ext cx="20851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Совместные работы</a:t>
            </a:r>
          </a:p>
        </p:txBody>
      </p:sp>
      <p:sp>
        <p:nvSpPr>
          <p:cNvPr id="12" name="TextBox 28"/>
          <p:cNvSpPr txBox="1"/>
          <p:nvPr/>
        </p:nvSpPr>
        <p:spPr>
          <a:xfrm>
            <a:off x="1236523" y="3554028"/>
            <a:ext cx="20851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В рамках других работ</a:t>
            </a:r>
          </a:p>
        </p:txBody>
      </p:sp>
      <p:sp>
        <p:nvSpPr>
          <p:cNvPr id="13" name="TextBox 25"/>
          <p:cNvSpPr txBox="1"/>
          <p:nvPr/>
        </p:nvSpPr>
        <p:spPr>
          <a:xfrm>
            <a:off x="841834" y="1716148"/>
            <a:ext cx="22572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Полевые работы</a:t>
            </a:r>
          </a:p>
        </p:txBody>
      </p:sp>
      <p:sp>
        <p:nvSpPr>
          <p:cNvPr id="14" name="Line 6"/>
          <p:cNvSpPr>
            <a:spLocks noChangeShapeType="1"/>
          </p:cNvSpPr>
          <p:nvPr/>
        </p:nvSpPr>
        <p:spPr bwMode="auto">
          <a:xfrm>
            <a:off x="1708832" y="529469"/>
            <a:ext cx="8856662" cy="0"/>
          </a:xfrm>
          <a:prstGeom prst="line">
            <a:avLst/>
          </a:prstGeom>
          <a:noFill/>
          <a:ln w="57150" cmpd="thinThick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0"/>
          <p:cNvSpPr txBox="1"/>
          <p:nvPr/>
        </p:nvSpPr>
        <p:spPr>
          <a:xfrm>
            <a:off x="290945" y="555896"/>
            <a:ext cx="334914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Полевые работы выполнялись на 9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объектах: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ВСЕГЕИ - 43 полевых партий,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Подрядчики - 52 полевые партии 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(в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т.ч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. совместно с партиями ВСЕГЕИ)</a:t>
            </a:r>
          </a:p>
        </p:txBody>
      </p:sp>
      <p:sp>
        <p:nvSpPr>
          <p:cNvPr id="16" name="Line 6"/>
          <p:cNvSpPr>
            <a:spLocks noChangeShapeType="1"/>
          </p:cNvSpPr>
          <p:nvPr/>
        </p:nvSpPr>
        <p:spPr bwMode="auto">
          <a:xfrm>
            <a:off x="1720773" y="512685"/>
            <a:ext cx="8856662" cy="0"/>
          </a:xfrm>
          <a:prstGeom prst="line">
            <a:avLst/>
          </a:prstGeom>
          <a:noFill/>
          <a:ln w="57150" cmpd="thinThick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79"/>
          <a:stretch/>
        </p:blipFill>
        <p:spPr>
          <a:xfrm>
            <a:off x="6935321" y="4074832"/>
            <a:ext cx="3425483" cy="226738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15" y="4150745"/>
            <a:ext cx="2970611" cy="222795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263" y="4124912"/>
            <a:ext cx="3365284" cy="224352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1206" r="682" b="1205"/>
          <a:stretch/>
        </p:blipFill>
        <p:spPr>
          <a:xfrm>
            <a:off x="5497486" y="4134402"/>
            <a:ext cx="3461911" cy="221456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9" t="28551" r="16284" b="15270"/>
          <a:stretch/>
        </p:blipFill>
        <p:spPr>
          <a:xfrm>
            <a:off x="8082044" y="4111572"/>
            <a:ext cx="3673567" cy="225449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3"/>
          <a:stretch/>
        </p:blipFill>
        <p:spPr>
          <a:xfrm>
            <a:off x="3098628" y="4141547"/>
            <a:ext cx="2386531" cy="2246355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1703512" y="37691"/>
            <a:ext cx="87128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Полевые работы по Государственному заданию ФГБУ «ВСЕГЕИ» - 2020</a:t>
            </a:r>
          </a:p>
          <a:p>
            <a:pPr algn="ctr"/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732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11822113" y="6492875"/>
            <a:ext cx="369887" cy="365125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1200" b="1"/>
              <a:pPr>
                <a:spcBef>
                  <a:spcPct val="0"/>
                </a:spcBef>
                <a:buFontTx/>
                <a:buNone/>
              </a:pPr>
              <a:t>2</a:t>
            </a:fld>
            <a:endParaRPr lang="ru-RU" altLang="ru-RU" sz="1200" b="1" dirty="0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861536B7-37E7-400E-ABDA-7871CD2867AF}"/>
              </a:ext>
            </a:extLst>
          </p:cNvPr>
          <p:cNvSpPr txBox="1">
            <a:spLocks/>
          </p:cNvSpPr>
          <p:nvPr/>
        </p:nvSpPr>
        <p:spPr>
          <a:xfrm>
            <a:off x="54033" y="176984"/>
            <a:ext cx="11991108" cy="144237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В настоящее время региональное геологическое изучение недр  территории Российской Федерации  и ее континентального шельфа закреплено в Законе «О недрах» в качестве главной задачи Государства, решаемой через распределенную систему бюджетных учреждений, находящихся в ведении Федерального агентства по недропользованию. </a:t>
            </a:r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49C061A8-6BED-42F9-B61A-F098E0FA3C45}"/>
              </a:ext>
            </a:extLst>
          </p:cNvPr>
          <p:cNvCxnSpPr>
            <a:endCxn id="24" idx="0"/>
          </p:cNvCxnSpPr>
          <p:nvPr/>
        </p:nvCxnSpPr>
        <p:spPr>
          <a:xfrm flipH="1">
            <a:off x="5209859" y="3873861"/>
            <a:ext cx="300236" cy="1876020"/>
          </a:xfrm>
          <a:prstGeom prst="straightConnector1">
            <a:avLst/>
          </a:prstGeom>
          <a:ln w="190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3231250E-0AA8-4DAA-8B8A-C29B4E08CF54}"/>
              </a:ext>
            </a:extLst>
          </p:cNvPr>
          <p:cNvCxnSpPr>
            <a:endCxn id="22" idx="0"/>
          </p:cNvCxnSpPr>
          <p:nvPr/>
        </p:nvCxnSpPr>
        <p:spPr>
          <a:xfrm>
            <a:off x="6255327" y="3737544"/>
            <a:ext cx="3538528" cy="2013202"/>
          </a:xfrm>
          <a:prstGeom prst="straightConnector1">
            <a:avLst/>
          </a:prstGeom>
          <a:ln w="190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CA21EBA-CF85-4B55-9E2E-87DCCC857C69}"/>
              </a:ext>
            </a:extLst>
          </p:cNvPr>
          <p:cNvSpPr/>
          <p:nvPr/>
        </p:nvSpPr>
        <p:spPr>
          <a:xfrm>
            <a:off x="4535027" y="1597181"/>
            <a:ext cx="2382094" cy="493606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    РОСНЕДРА        </a:t>
            </a:r>
          </a:p>
        </p:txBody>
      </p:sp>
      <p:pic>
        <p:nvPicPr>
          <p:cNvPr id="11" name="Picture 2" descr="Картинки по запросу">
            <a:extLst>
              <a:ext uri="{FF2B5EF4-FFF2-40B4-BE49-F238E27FC236}">
                <a16:creationId xmlns:a16="http://schemas.microsoft.com/office/drawing/2014/main" id="{88526D59-7CF1-431B-AFFA-BE753FC9A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1481" y="1621913"/>
            <a:ext cx="407693" cy="431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2C2E8A3-5D95-45FE-A8FC-AF0CA9944399}"/>
              </a:ext>
            </a:extLst>
          </p:cNvPr>
          <p:cNvSpPr/>
          <p:nvPr/>
        </p:nvSpPr>
        <p:spPr>
          <a:xfrm>
            <a:off x="5811505" y="5742437"/>
            <a:ext cx="1732824" cy="54496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100" dirty="0" err="1">
                <a:solidFill>
                  <a:schemeClr val="bg2">
                    <a:lumMod val="50000"/>
                  </a:schemeClr>
                </a:solidFill>
              </a:rPr>
              <a:t>Гидроспецгеология</a:t>
            </a:r>
            <a:endParaRPr lang="ru-RU" sz="11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26489AC-883D-428D-A3F7-F370EA07550E}"/>
              </a:ext>
            </a:extLst>
          </p:cNvPr>
          <p:cNvSpPr/>
          <p:nvPr/>
        </p:nvSpPr>
        <p:spPr>
          <a:xfrm>
            <a:off x="2792964" y="5750747"/>
            <a:ext cx="1813817" cy="54496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100" dirty="0" err="1">
                <a:solidFill>
                  <a:schemeClr val="bg2">
                    <a:lumMod val="50000"/>
                  </a:schemeClr>
                </a:solidFill>
              </a:rPr>
              <a:t>ВНИИОкеангеология</a:t>
            </a:r>
            <a:endParaRPr lang="ru-RU" sz="105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5B3E135-6930-46DE-BAB2-830206A7C225}"/>
              </a:ext>
            </a:extLst>
          </p:cNvPr>
          <p:cNvSpPr/>
          <p:nvPr/>
        </p:nvSpPr>
        <p:spPr>
          <a:xfrm>
            <a:off x="7586553" y="5748194"/>
            <a:ext cx="1562864" cy="54496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100" dirty="0">
                <a:solidFill>
                  <a:schemeClr val="bg2">
                    <a:lumMod val="50000"/>
                  </a:schemeClr>
                </a:solidFill>
              </a:rPr>
              <a:t>Росгеолфонд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B7A6C5A-07A4-4ECE-B257-2FE1D42645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2959" y="5861673"/>
            <a:ext cx="297163" cy="324196"/>
          </a:xfrm>
          <a:prstGeom prst="rect">
            <a:avLst/>
          </a:prstGeom>
        </p:spPr>
      </p:pic>
      <p:pic>
        <p:nvPicPr>
          <p:cNvPr id="16" name="Picture 16" descr="http://www.specgeo.ru/bitrix/templates/.default/images/logo.png">
            <a:extLst>
              <a:ext uri="{FF2B5EF4-FFF2-40B4-BE49-F238E27FC236}">
                <a16:creationId xmlns:a16="http://schemas.microsoft.com/office/drawing/2014/main" id="{80A7E4F0-3D6C-480E-B628-79FBDB3BE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3593" y="5840634"/>
            <a:ext cx="326372" cy="32637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7" name="Picture 18" descr="Картинки по запросу росгеолфонд эмблема">
            <a:extLst>
              <a:ext uri="{FF2B5EF4-FFF2-40B4-BE49-F238E27FC236}">
                <a16:creationId xmlns:a16="http://schemas.microsoft.com/office/drawing/2014/main" id="{81670506-5162-400B-A76F-57BD597E4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5067" y="5882859"/>
            <a:ext cx="513002" cy="27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83480ECA-8A96-4122-B468-D99495182B51}"/>
              </a:ext>
            </a:extLst>
          </p:cNvPr>
          <p:cNvCxnSpPr>
            <a:endCxn id="28" idx="0"/>
          </p:cNvCxnSpPr>
          <p:nvPr/>
        </p:nvCxnSpPr>
        <p:spPr>
          <a:xfrm flipH="1">
            <a:off x="2020209" y="3729380"/>
            <a:ext cx="3165597" cy="2013056"/>
          </a:xfrm>
          <a:prstGeom prst="straightConnector1">
            <a:avLst/>
          </a:prstGeom>
          <a:ln w="190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0ED5F801-A8E5-4DD9-86E8-B41F97BB7B8B}"/>
              </a:ext>
            </a:extLst>
          </p:cNvPr>
          <p:cNvCxnSpPr>
            <a:stCxn id="34" idx="5"/>
            <a:endCxn id="14" idx="0"/>
          </p:cNvCxnSpPr>
          <p:nvPr/>
        </p:nvCxnSpPr>
        <p:spPr>
          <a:xfrm>
            <a:off x="6133445" y="3804767"/>
            <a:ext cx="2234540" cy="1943427"/>
          </a:xfrm>
          <a:prstGeom prst="straightConnector1">
            <a:avLst/>
          </a:prstGeom>
          <a:ln w="190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E9AA4F8C-F418-40F2-BDE3-03E9A312ED03}"/>
              </a:ext>
            </a:extLst>
          </p:cNvPr>
          <p:cNvCxnSpPr>
            <a:endCxn id="12" idx="0"/>
          </p:cNvCxnSpPr>
          <p:nvPr/>
        </p:nvCxnSpPr>
        <p:spPr>
          <a:xfrm>
            <a:off x="5926628" y="3873861"/>
            <a:ext cx="751289" cy="1868576"/>
          </a:xfrm>
          <a:prstGeom prst="straightConnector1">
            <a:avLst/>
          </a:prstGeom>
          <a:ln w="190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B45A602F-7C93-4082-8657-624F45568CC5}"/>
              </a:ext>
            </a:extLst>
          </p:cNvPr>
          <p:cNvCxnSpPr>
            <a:stCxn id="34" idx="3"/>
            <a:endCxn id="13" idx="0"/>
          </p:cNvCxnSpPr>
          <p:nvPr/>
        </p:nvCxnSpPr>
        <p:spPr>
          <a:xfrm flipH="1">
            <a:off x="3699873" y="3804767"/>
            <a:ext cx="1618830" cy="1945980"/>
          </a:xfrm>
          <a:prstGeom prst="straightConnector1">
            <a:avLst/>
          </a:prstGeom>
          <a:ln w="190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8AF92EC0-7A0E-4470-84BE-EF73100C0F0F}"/>
              </a:ext>
            </a:extLst>
          </p:cNvPr>
          <p:cNvSpPr/>
          <p:nvPr/>
        </p:nvSpPr>
        <p:spPr>
          <a:xfrm>
            <a:off x="9254511" y="5750746"/>
            <a:ext cx="1078687" cy="54496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bg2">
                    <a:lumMod val="50000"/>
                  </a:schemeClr>
                </a:solidFill>
              </a:rPr>
              <a:t>7 ТФГИ </a:t>
            </a:r>
            <a:endParaRPr lang="ru-RU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0CDF8D4B-2766-4C40-8C43-5608EFC2AC4E}"/>
              </a:ext>
            </a:extLst>
          </p:cNvPr>
          <p:cNvSpPr/>
          <p:nvPr/>
        </p:nvSpPr>
        <p:spPr>
          <a:xfrm>
            <a:off x="9331400" y="4896366"/>
            <a:ext cx="887354" cy="30482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bg2">
                    <a:lumMod val="50000"/>
                  </a:schemeClr>
                </a:solidFill>
              </a:rPr>
              <a:t>Музей Самоцветы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C9195462-8966-44F4-A5ED-62C1D738863F}"/>
              </a:ext>
            </a:extLst>
          </p:cNvPr>
          <p:cNvSpPr/>
          <p:nvPr/>
        </p:nvSpPr>
        <p:spPr>
          <a:xfrm>
            <a:off x="4645999" y="5749881"/>
            <a:ext cx="1127719" cy="540266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100" dirty="0">
                <a:solidFill>
                  <a:schemeClr val="bg2">
                    <a:lumMod val="50000"/>
                  </a:schemeClr>
                </a:solidFill>
              </a:rPr>
              <a:t>         ИМГРЭ</a:t>
            </a:r>
          </a:p>
        </p:txBody>
      </p:sp>
      <p:pic>
        <p:nvPicPr>
          <p:cNvPr id="25" name="Picture 14" descr="Картинки по запросу имгрэ эмблема">
            <a:extLst>
              <a:ext uri="{FF2B5EF4-FFF2-40B4-BE49-F238E27FC236}">
                <a16:creationId xmlns:a16="http://schemas.microsoft.com/office/drawing/2014/main" id="{C3CD56AF-9E2A-4F0C-8321-1B8F9931E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8274" y="5865066"/>
            <a:ext cx="476259" cy="30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D041F171-2DC0-4659-925E-56B408D24F7D}"/>
              </a:ext>
            </a:extLst>
          </p:cNvPr>
          <p:cNvCxnSpPr>
            <a:stCxn id="34" idx="6"/>
            <a:endCxn id="23" idx="1"/>
          </p:cNvCxnSpPr>
          <p:nvPr/>
        </p:nvCxnSpPr>
        <p:spPr>
          <a:xfrm>
            <a:off x="6302183" y="3637959"/>
            <a:ext cx="3029217" cy="1410821"/>
          </a:xfrm>
          <a:prstGeom prst="straightConnector1">
            <a:avLst/>
          </a:prstGeom>
          <a:ln w="190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E04D8D3F-4CCA-432E-9CE5-6D89657C7BCF}"/>
              </a:ext>
            </a:extLst>
          </p:cNvPr>
          <p:cNvSpPr/>
          <p:nvPr/>
        </p:nvSpPr>
        <p:spPr>
          <a:xfrm>
            <a:off x="3363542" y="3981433"/>
            <a:ext cx="4916456" cy="276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1200" b="1" spc="910" dirty="0">
                <a:solidFill>
                  <a:srgbClr val="FF0000"/>
                </a:solidFill>
              </a:rPr>
              <a:t>Государственные задания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10912437-8625-49E7-BB5A-37C7A69E626A}"/>
              </a:ext>
            </a:extLst>
          </p:cNvPr>
          <p:cNvSpPr/>
          <p:nvPr/>
        </p:nvSpPr>
        <p:spPr>
          <a:xfrm>
            <a:off x="1276686" y="5742436"/>
            <a:ext cx="1487045" cy="54983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bg2">
                    <a:lumMod val="50000"/>
                  </a:schemeClr>
                </a:solidFill>
              </a:rPr>
              <a:t>             ВСЕГЕИ</a:t>
            </a:r>
          </a:p>
        </p:txBody>
      </p:sp>
      <p:pic>
        <p:nvPicPr>
          <p:cNvPr id="33" name="Picture 4" descr="Картинки по запросу">
            <a:extLst>
              <a:ext uri="{FF2B5EF4-FFF2-40B4-BE49-F238E27FC236}">
                <a16:creationId xmlns:a16="http://schemas.microsoft.com/office/drawing/2014/main" id="{E368F572-4B24-4529-97E8-541F7FD6D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3454" y="5882770"/>
            <a:ext cx="576064" cy="23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Овал 33">
            <a:extLst>
              <a:ext uri="{FF2B5EF4-FFF2-40B4-BE49-F238E27FC236}">
                <a16:creationId xmlns:a16="http://schemas.microsoft.com/office/drawing/2014/main" id="{CD7AFC35-E2F4-48AD-A2D8-B49253FA08B6}"/>
              </a:ext>
            </a:extLst>
          </p:cNvPr>
          <p:cNvSpPr/>
          <p:nvPr/>
        </p:nvSpPr>
        <p:spPr>
          <a:xfrm>
            <a:off x="5149965" y="3402056"/>
            <a:ext cx="1152218" cy="47180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2">
                    <a:lumMod val="75000"/>
                  </a:schemeClr>
                </a:solidFill>
              </a:rPr>
              <a:t>ОБАС</a:t>
            </a:r>
          </a:p>
          <a:p>
            <a:pPr algn="ctr"/>
            <a:endParaRPr lang="ru-RU" sz="300" dirty="0"/>
          </a:p>
        </p:txBody>
      </p:sp>
      <p:sp>
        <p:nvSpPr>
          <p:cNvPr id="35" name="Двойная стрелка вверх/вниз 38">
            <a:extLst>
              <a:ext uri="{FF2B5EF4-FFF2-40B4-BE49-F238E27FC236}">
                <a16:creationId xmlns:a16="http://schemas.microsoft.com/office/drawing/2014/main" id="{AEA9BAD0-3233-44C1-8320-20BE8CE0A8AA}"/>
              </a:ext>
            </a:extLst>
          </p:cNvPr>
          <p:cNvSpPr/>
          <p:nvPr/>
        </p:nvSpPr>
        <p:spPr>
          <a:xfrm>
            <a:off x="5566695" y="2119788"/>
            <a:ext cx="302521" cy="1199457"/>
          </a:xfrm>
          <a:prstGeom prst="upDownArrow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2B7A4F2-950B-425D-AD26-2354AC306365}"/>
              </a:ext>
            </a:extLst>
          </p:cNvPr>
          <p:cNvSpPr txBox="1"/>
          <p:nvPr/>
        </p:nvSpPr>
        <p:spPr>
          <a:xfrm>
            <a:off x="5151975" y="2497602"/>
            <a:ext cx="1148198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1200" dirty="0"/>
              <a:t>Мероприятия</a:t>
            </a:r>
            <a:br>
              <a:rPr lang="ru-RU" sz="1200" dirty="0"/>
            </a:br>
            <a:r>
              <a:rPr lang="ru-RU" sz="1200" dirty="0"/>
              <a:t>ГП «ВИПР»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FEC1808-ED20-4F87-A05A-A1D0731B8586}"/>
              </a:ext>
            </a:extLst>
          </p:cNvPr>
          <p:cNvSpPr txBox="1"/>
          <p:nvPr/>
        </p:nvSpPr>
        <p:spPr>
          <a:xfrm>
            <a:off x="3129363" y="4433805"/>
            <a:ext cx="5691377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spc="100" dirty="0">
                <a:solidFill>
                  <a:schemeClr val="bg2">
                    <a:lumMod val="75000"/>
                  </a:schemeClr>
                </a:solidFill>
              </a:rPr>
              <a:t>Федеральные Государственные Бюджетные Учреждения</a:t>
            </a:r>
          </a:p>
        </p:txBody>
      </p:sp>
    </p:spTree>
    <p:extLst>
      <p:ext uri="{BB962C8B-B14F-4D97-AF65-F5344CB8AC3E}">
        <p14:creationId xmlns:p14="http://schemas.microsoft.com/office/powerpoint/2010/main" val="22739469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11822113" y="6492875"/>
            <a:ext cx="369887" cy="365125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1200" b="1"/>
              <a:pPr>
                <a:spcBef>
                  <a:spcPct val="0"/>
                </a:spcBef>
                <a:buFontTx/>
                <a:buNone/>
              </a:pPr>
              <a:t>20</a:t>
            </a:fld>
            <a:endParaRPr lang="ru-RU" altLang="ru-RU" sz="1200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07D9E50-AB1E-4ABB-9625-2F4DA1E8E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989" y="238291"/>
            <a:ext cx="3853517" cy="49562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C96CCE-B099-4D88-8CA8-DDD6D2CA2597}"/>
              </a:ext>
            </a:extLst>
          </p:cNvPr>
          <p:cNvSpPr txBox="1"/>
          <p:nvPr/>
        </p:nvSpPr>
        <p:spPr>
          <a:xfrm>
            <a:off x="886830" y="298339"/>
            <a:ext cx="2754311" cy="10618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050" b="1" dirty="0">
                <a:latin typeface="Calibri" panose="020F0502020204030204" pitchFamily="34" charset="0"/>
              </a:rPr>
              <a:t>Выделен Васильевский золоторудно-россыпной узел. Апробированы прогнозные ресурсы рудного золота </a:t>
            </a:r>
            <a:r>
              <a:rPr lang="en-US" sz="1050" b="1" dirty="0">
                <a:latin typeface="Calibri" panose="020F0502020204030204" pitchFamily="34" charset="0"/>
              </a:rPr>
              <a:t>P</a:t>
            </a:r>
            <a:r>
              <a:rPr lang="ru-RU" sz="1050" b="1" dirty="0">
                <a:latin typeface="Calibri" panose="020F0502020204030204" pitchFamily="34" charset="0"/>
              </a:rPr>
              <a:t>3</a:t>
            </a:r>
            <a:r>
              <a:rPr lang="en-US" sz="1050" b="1" dirty="0">
                <a:latin typeface="Calibri" panose="020F0502020204030204" pitchFamily="34" charset="0"/>
              </a:rPr>
              <a:t> – </a:t>
            </a:r>
            <a:r>
              <a:rPr lang="ru-RU" sz="1050" b="1" dirty="0">
                <a:latin typeface="Calibri" panose="020F0502020204030204" pitchFamily="34" charset="0"/>
              </a:rPr>
              <a:t>80 т. (минерализованные зоны и жилы золото-</a:t>
            </a:r>
            <a:r>
              <a:rPr lang="ru-RU" sz="1050" b="1" dirty="0" err="1">
                <a:latin typeface="Calibri" panose="020F0502020204030204" pitchFamily="34" charset="0"/>
              </a:rPr>
              <a:t>малосульфидно</a:t>
            </a:r>
            <a:r>
              <a:rPr lang="ru-RU" sz="1050" b="1" dirty="0">
                <a:latin typeface="Calibri" panose="020F0502020204030204" pitchFamily="34" charset="0"/>
              </a:rPr>
              <a:t>-кварцевой формации)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31B9AA-C19C-4BEF-805F-7C1816A64B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2242" y="1035974"/>
            <a:ext cx="4174175" cy="321124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E9DA175-209A-4BDD-A778-206679B06E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523" y="4478651"/>
            <a:ext cx="1831804" cy="19571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5822669-562B-4398-9646-7FF9F9A78A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9373" y="5314629"/>
            <a:ext cx="2345286" cy="756724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2502D36-560B-4E19-99E7-AB29606051AF}"/>
              </a:ext>
            </a:extLst>
          </p:cNvPr>
          <p:cNvSpPr/>
          <p:nvPr/>
        </p:nvSpPr>
        <p:spPr>
          <a:xfrm>
            <a:off x="5439086" y="5164388"/>
            <a:ext cx="6152029" cy="15608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1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рамках ГДП-200 проведен комплекс геофизических </a:t>
            </a:r>
            <a:r>
              <a:rPr lang="ru-RU" sz="1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заверочных</a:t>
            </a:r>
            <a:r>
              <a:rPr lang="ru-RU" sz="1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работ (ВЭЗ-ВП, магниторазведка),   металлометрическое опробование, </a:t>
            </a:r>
            <a:r>
              <a:rPr lang="ru-RU" sz="1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штуфное</a:t>
            </a:r>
            <a:r>
              <a:rPr lang="ru-RU" sz="1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и бороздовое опробование. Пункты минерализации и минерализованные зоны над невскрытыми интрузиями показали содержания золота от </a:t>
            </a:r>
            <a:r>
              <a:rPr lang="ru-RU" sz="1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0,17 до 6,18 г/т</a:t>
            </a:r>
            <a:r>
              <a:rPr lang="ru-RU" sz="1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algn="ctr">
              <a:lnSpc>
                <a:spcPct val="115000"/>
              </a:lnSpc>
            </a:pPr>
            <a:r>
              <a:rPr lang="ru-RU" sz="1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Васильевский золоторудно-россыпной узел с ресурсами </a:t>
            </a:r>
            <a:r>
              <a:rPr lang="ru-RU" sz="1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Р3 – 80 т</a:t>
            </a:r>
            <a:r>
              <a:rPr lang="ru-RU" sz="1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рекомендован как первоочередной. </a:t>
            </a:r>
          </a:p>
          <a:p>
            <a:pPr algn="ctr">
              <a:lnSpc>
                <a:spcPct val="115000"/>
              </a:lnSpc>
            </a:pPr>
            <a:r>
              <a:rPr lang="ru-RU" sz="1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Объект лицензирован недропользователем в 2020-2021 г.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7F1195-A6C4-455D-B1F3-B52E4DD6C1EF}"/>
              </a:ext>
            </a:extLst>
          </p:cNvPr>
          <p:cNvSpPr txBox="1"/>
          <p:nvPr/>
        </p:nvSpPr>
        <p:spPr>
          <a:xfrm>
            <a:off x="4597507" y="4223807"/>
            <a:ext cx="1870265" cy="7271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825" b="1" dirty="0">
                <a:latin typeface="Arial" panose="020B0604020202020204" pitchFamily="34" charset="0"/>
                <a:cs typeface="Arial" panose="020B0604020202020204" pitchFamily="34" charset="0"/>
              </a:rPr>
              <a:t>По результатам интерпретации материалов КАГС-50 и геохимических аномалий выделен перспективный участок Туринский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BA618A7-5A9E-47A1-B184-BCA2491B9CD4}"/>
              </a:ext>
            </a:extLst>
          </p:cNvPr>
          <p:cNvSpPr/>
          <p:nvPr/>
        </p:nvSpPr>
        <p:spPr>
          <a:xfrm>
            <a:off x="6323264" y="167602"/>
            <a:ext cx="5576406" cy="584775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ГДП-200 листов </a:t>
            </a:r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M-50-I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Карымская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площадь)</a:t>
            </a:r>
          </a:p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Отв. исполнитель АО «</a:t>
            </a:r>
            <a:r>
              <a:rPr lang="ru-RU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СибПГО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(ОСП «Читагеологоразведка») А.В. Куриленко</a:t>
            </a:r>
          </a:p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Отв. исполнитель по объекту Госзадания ФГБУ «ВСЕГЕИ» Ю.Е. Вовшин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EBFF33B-BA25-48D1-99B3-D7155A91A4A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15391" y="1466898"/>
            <a:ext cx="2955920" cy="27803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F460B0F-33A1-45F9-A82F-1D7A077C4821}"/>
              </a:ext>
            </a:extLst>
          </p:cNvPr>
          <p:cNvSpPr/>
          <p:nvPr/>
        </p:nvSpPr>
        <p:spPr>
          <a:xfrm>
            <a:off x="9504309" y="996029"/>
            <a:ext cx="1082631" cy="364139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Участок Туринский</a:t>
            </a:r>
            <a:endParaRPr lang="ru-RU" sz="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B16408E-0C6E-4616-B4FF-9D32E4F0020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2075" y="4247712"/>
            <a:ext cx="3743557" cy="8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3132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11822113" y="6492875"/>
            <a:ext cx="369887" cy="365125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1200" b="1"/>
              <a:pPr>
                <a:spcBef>
                  <a:spcPct val="0"/>
                </a:spcBef>
                <a:buFontTx/>
                <a:buNone/>
              </a:pPr>
              <a:t>21</a:t>
            </a:fld>
            <a:endParaRPr lang="ru-RU" altLang="ru-RU" sz="1200" b="1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383EB5C-F002-437C-A680-10BA6678CDF5}"/>
              </a:ext>
            </a:extLst>
          </p:cNvPr>
          <p:cNvSpPr/>
          <p:nvPr/>
        </p:nvSpPr>
        <p:spPr>
          <a:xfrm>
            <a:off x="2591164" y="98231"/>
            <a:ext cx="75295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Внедрение современных лабораторных методов и технологий</a:t>
            </a:r>
            <a:endParaRPr lang="ru-RU" b="1" dirty="0">
              <a:cs typeface="Arial" panose="020B0604020202020204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6B4EC61-DEF3-405B-8FCC-ED3B974057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7187" y="487592"/>
            <a:ext cx="11814633" cy="863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7000"/>
              </a:lnSpc>
            </a:pPr>
            <a:r>
              <a:rPr lang="ru-RU" altLang="ru-RU" sz="1600" b="1" dirty="0">
                <a:cs typeface="Arial" panose="020B0604020202020204" pitchFamily="34" charset="0"/>
              </a:rPr>
              <a:t>Изучение  закономерностей распределения элементов-примесей (</a:t>
            </a:r>
            <a:r>
              <a:rPr lang="en-US" altLang="ru-RU" sz="1600" b="1" dirty="0">
                <a:cs typeface="Arial" panose="020B0604020202020204" pitchFamily="34" charset="0"/>
              </a:rPr>
              <a:t>REE</a:t>
            </a:r>
            <a:r>
              <a:rPr lang="ru-RU" altLang="ru-RU" sz="1600" b="1" dirty="0">
                <a:cs typeface="Arial" panose="020B0604020202020204" pitchFamily="34" charset="0"/>
              </a:rPr>
              <a:t>, Y, </a:t>
            </a:r>
            <a:r>
              <a:rPr lang="ru-RU" altLang="ru-RU" sz="1600" b="1" dirty="0" err="1">
                <a:cs typeface="Arial" panose="020B0604020202020204" pitchFamily="34" charset="0"/>
              </a:rPr>
              <a:t>Hf</a:t>
            </a:r>
            <a:r>
              <a:rPr lang="ru-RU" altLang="ru-RU" sz="1600" b="1" dirty="0">
                <a:cs typeface="Arial" panose="020B0604020202020204" pitchFamily="34" charset="0"/>
              </a:rPr>
              <a:t>, U, </a:t>
            </a:r>
            <a:r>
              <a:rPr lang="ru-RU" altLang="ru-RU" sz="1600" b="1" dirty="0" err="1">
                <a:cs typeface="Arial" panose="020B0604020202020204" pitchFamily="34" charset="0"/>
              </a:rPr>
              <a:t>Th</a:t>
            </a:r>
            <a:r>
              <a:rPr lang="ru-RU" altLang="ru-RU" sz="1600" b="1" dirty="0">
                <a:cs typeface="Arial" panose="020B0604020202020204" pitchFamily="34" charset="0"/>
              </a:rPr>
              <a:t>, </a:t>
            </a:r>
            <a:r>
              <a:rPr lang="ru-RU" altLang="ru-RU" sz="1600" b="1" dirty="0" err="1">
                <a:cs typeface="Arial" panose="020B0604020202020204" pitchFamily="34" charset="0"/>
              </a:rPr>
              <a:t>Pb</a:t>
            </a:r>
            <a:r>
              <a:rPr lang="ru-RU" altLang="ru-RU" sz="1600" b="1" dirty="0">
                <a:cs typeface="Arial" panose="020B0604020202020204" pitchFamily="34" charset="0"/>
              </a:rPr>
              <a:t>) в цирконе  из магматических пород , как индикатор рудоносности </a:t>
            </a:r>
            <a:r>
              <a:rPr lang="en-US" altLang="ru-RU" sz="1600" b="1" dirty="0">
                <a:cs typeface="Arial" panose="020B0604020202020204" pitchFamily="34" charset="0"/>
              </a:rPr>
              <a:t>Au</a:t>
            </a:r>
            <a:r>
              <a:rPr lang="ru-RU" altLang="ru-RU" sz="1600" b="1" dirty="0">
                <a:cs typeface="Arial" panose="020B0604020202020204" pitchFamily="34" charset="0"/>
              </a:rPr>
              <a:t>-</a:t>
            </a:r>
            <a:r>
              <a:rPr lang="en-US" altLang="ru-RU" sz="1600" b="1" dirty="0">
                <a:cs typeface="Arial" panose="020B0604020202020204" pitchFamily="34" charset="0"/>
              </a:rPr>
              <a:t>Cu</a:t>
            </a:r>
            <a:r>
              <a:rPr lang="ru-RU" altLang="ru-RU" sz="1600" b="1" dirty="0">
                <a:cs typeface="Arial" panose="020B0604020202020204" pitchFamily="34" charset="0"/>
              </a:rPr>
              <a:t>-порфировых систем – изучение на вторично-ионном масс-спектрометре  (</a:t>
            </a:r>
            <a:r>
              <a:rPr lang="en-US" altLang="ru-RU" sz="1600" b="1" dirty="0">
                <a:cs typeface="Arial" panose="020B0604020202020204" pitchFamily="34" charset="0"/>
              </a:rPr>
              <a:t>SIMS) </a:t>
            </a:r>
            <a:endParaRPr lang="ru-RU" altLang="ru-RU" sz="1600" b="1" dirty="0">
              <a:cs typeface="Arial" panose="020B0604020202020204" pitchFamily="34" charset="0"/>
            </a:endParaRPr>
          </a:p>
        </p:txBody>
      </p:sp>
      <p:pic>
        <p:nvPicPr>
          <p:cNvPr id="17" name="Picture 2" descr="Рис_4_Циркон_РЗЭ_1_низ">
            <a:extLst>
              <a:ext uri="{FF2B5EF4-FFF2-40B4-BE49-F238E27FC236}">
                <a16:creationId xmlns:a16="http://schemas.microsoft.com/office/drawing/2014/main" id="{96203651-7EED-4869-AD0C-B3A57D5BF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262" y="1500892"/>
            <a:ext cx="3554412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Рис_4_Циркон_РЗЭ_1_верх">
            <a:extLst>
              <a:ext uri="{FF2B5EF4-FFF2-40B4-BE49-F238E27FC236}">
                <a16:creationId xmlns:a16="http://schemas.microsoft.com/office/drawing/2014/main" id="{BCD9651F-BA22-4B55-B019-E8FA8963E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526" y="1656784"/>
            <a:ext cx="3460750" cy="257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 descr="Рис_4_Цирконы_REE_легенда">
            <a:extLst>
              <a:ext uri="{FF2B5EF4-FFF2-40B4-BE49-F238E27FC236}">
                <a16:creationId xmlns:a16="http://schemas.microsoft.com/office/drawing/2014/main" id="{6749FABB-E4CC-4351-9B0A-D239A7B62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982" y="4196972"/>
            <a:ext cx="5424763" cy="1084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4">
            <a:extLst>
              <a:ext uri="{FF2B5EF4-FFF2-40B4-BE49-F238E27FC236}">
                <a16:creationId xmlns:a16="http://schemas.microsoft.com/office/drawing/2014/main" id="{875F3B52-746B-4365-B06E-12FE409E4F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93" y="5517116"/>
            <a:ext cx="12153207" cy="8685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07000"/>
              </a:lnSpc>
            </a:pPr>
            <a:r>
              <a:rPr lang="ru-RU" altLang="ru-RU" sz="1200" dirty="0">
                <a:cs typeface="Arial" panose="020B0604020202020204" pitchFamily="34" charset="0"/>
              </a:rPr>
              <a:t>Положение геохимического состава изученных зерен цирконов из образцов магматических пород </a:t>
            </a:r>
            <a:r>
              <a:rPr lang="ru-RU" altLang="ru-RU" sz="1200" dirty="0" err="1">
                <a:cs typeface="Arial" panose="020B0604020202020204" pitchFamily="34" charset="0"/>
              </a:rPr>
              <a:t>Малмыжского</a:t>
            </a:r>
            <a:r>
              <a:rPr lang="ru-RU" altLang="ru-RU" sz="1200" dirty="0">
                <a:cs typeface="Arial" panose="020B0604020202020204" pitchFamily="34" charset="0"/>
              </a:rPr>
              <a:t> и </a:t>
            </a:r>
            <a:r>
              <a:rPr lang="ru-RU" altLang="ru-RU" sz="1200" dirty="0" err="1">
                <a:cs typeface="Arial" panose="020B0604020202020204" pitchFamily="34" charset="0"/>
              </a:rPr>
              <a:t>Понийского</a:t>
            </a:r>
            <a:r>
              <a:rPr lang="ru-RU" altLang="ru-RU" sz="1200" dirty="0">
                <a:cs typeface="Arial" panose="020B0604020202020204" pitchFamily="34" charset="0"/>
              </a:rPr>
              <a:t> рудных полей на вариационных диаграммах: </a:t>
            </a:r>
            <a:r>
              <a:rPr lang="en-US" altLang="ru-RU" sz="1200" dirty="0" err="1">
                <a:cs typeface="Arial" panose="020B0604020202020204" pitchFamily="34" charset="0"/>
              </a:rPr>
              <a:t>Eu</a:t>
            </a:r>
            <a:r>
              <a:rPr lang="ru-RU" altLang="ru-RU" sz="1200" dirty="0">
                <a:cs typeface="Arial" panose="020B0604020202020204" pitchFamily="34" charset="0"/>
              </a:rPr>
              <a:t>/</a:t>
            </a:r>
            <a:r>
              <a:rPr lang="en-US" altLang="ru-RU" sz="1200" dirty="0" err="1">
                <a:cs typeface="Arial" panose="020B0604020202020204" pitchFamily="34" charset="0"/>
              </a:rPr>
              <a:t>Eu</a:t>
            </a:r>
            <a:r>
              <a:rPr lang="ru-RU" altLang="ru-RU" sz="1200" dirty="0">
                <a:cs typeface="Arial" panose="020B0604020202020204" pitchFamily="34" charset="0"/>
              </a:rPr>
              <a:t>* ‑ (</a:t>
            </a:r>
            <a:r>
              <a:rPr lang="en-US" altLang="ru-RU" sz="1200" dirty="0">
                <a:cs typeface="Arial" panose="020B0604020202020204" pitchFamily="34" charset="0"/>
              </a:rPr>
              <a:t>Ce</a:t>
            </a:r>
            <a:r>
              <a:rPr lang="ru-RU" altLang="ru-RU" sz="1200" dirty="0">
                <a:cs typeface="Arial" panose="020B0604020202020204" pitchFamily="34" charset="0"/>
              </a:rPr>
              <a:t>/</a:t>
            </a:r>
            <a:r>
              <a:rPr lang="en-US" altLang="ru-RU" sz="1200" dirty="0" err="1">
                <a:cs typeface="Arial" panose="020B0604020202020204" pitchFamily="34" charset="0"/>
              </a:rPr>
              <a:t>Nd</a:t>
            </a:r>
            <a:r>
              <a:rPr lang="ru-RU" altLang="ru-RU" sz="1200" dirty="0">
                <a:cs typeface="Arial" panose="020B0604020202020204" pitchFamily="34" charset="0"/>
              </a:rPr>
              <a:t>)/</a:t>
            </a:r>
            <a:r>
              <a:rPr lang="en-US" altLang="ru-RU" sz="1200" dirty="0">
                <a:cs typeface="Arial" panose="020B0604020202020204" pitchFamily="34" charset="0"/>
              </a:rPr>
              <a:t>Y</a:t>
            </a:r>
            <a:r>
              <a:rPr lang="ru-RU" altLang="ru-RU" sz="1200" dirty="0">
                <a:cs typeface="Arial" panose="020B0604020202020204" pitchFamily="34" charset="0"/>
              </a:rPr>
              <a:t> (вверху) и </a:t>
            </a:r>
            <a:r>
              <a:rPr lang="en-US" altLang="ru-RU" sz="1200" dirty="0" err="1">
                <a:cs typeface="Arial" panose="020B0604020202020204" pitchFamily="34" charset="0"/>
              </a:rPr>
              <a:t>Eu</a:t>
            </a:r>
            <a:r>
              <a:rPr lang="ru-RU" altLang="ru-RU" sz="1200" dirty="0">
                <a:cs typeface="Arial" panose="020B0604020202020204" pitchFamily="34" charset="0"/>
              </a:rPr>
              <a:t>/</a:t>
            </a:r>
            <a:r>
              <a:rPr lang="en-US" altLang="ru-RU" sz="1200" dirty="0" err="1">
                <a:cs typeface="Arial" panose="020B0604020202020204" pitchFamily="34" charset="0"/>
              </a:rPr>
              <a:t>Eu</a:t>
            </a:r>
            <a:r>
              <a:rPr lang="ru-RU" altLang="ru-RU" sz="1200" dirty="0">
                <a:cs typeface="Arial" panose="020B0604020202020204" pitchFamily="34" charset="0"/>
              </a:rPr>
              <a:t>* ‑ </a:t>
            </a:r>
            <a:r>
              <a:rPr lang="en-US" altLang="ru-RU" sz="1200" dirty="0" err="1">
                <a:cs typeface="Arial" panose="020B0604020202020204" pitchFamily="34" charset="0"/>
              </a:rPr>
              <a:t>Dy</a:t>
            </a:r>
            <a:r>
              <a:rPr lang="ru-RU" altLang="ru-RU" sz="1200" dirty="0">
                <a:cs typeface="Arial" panose="020B0604020202020204" pitchFamily="34" charset="0"/>
              </a:rPr>
              <a:t>/</a:t>
            </a:r>
            <a:r>
              <a:rPr lang="en-US" altLang="ru-RU" sz="1200" dirty="0" err="1">
                <a:cs typeface="Arial" panose="020B0604020202020204" pitchFamily="34" charset="0"/>
              </a:rPr>
              <a:t>Nd</a:t>
            </a:r>
            <a:r>
              <a:rPr lang="en-US" altLang="ru-RU" sz="1200" dirty="0">
                <a:cs typeface="Arial" panose="020B0604020202020204" pitchFamily="34" charset="0"/>
              </a:rPr>
              <a:t> </a:t>
            </a:r>
            <a:r>
              <a:rPr lang="ru-RU" altLang="ru-RU" sz="1200" dirty="0">
                <a:cs typeface="Arial" panose="020B0604020202020204" pitchFamily="34" charset="0"/>
              </a:rPr>
              <a:t>(внизу), на которых для сравнения вынесены фигуративные точки геохимических составов цирконов из рудовмещающих интрузивных пород ведущих </a:t>
            </a:r>
            <a:r>
              <a:rPr lang="en-US" altLang="ru-RU" sz="1200" dirty="0">
                <a:cs typeface="Arial" panose="020B0604020202020204" pitchFamily="34" charset="0"/>
              </a:rPr>
              <a:t>Au</a:t>
            </a:r>
            <a:r>
              <a:rPr lang="ru-RU" altLang="ru-RU" sz="1200" dirty="0">
                <a:cs typeface="Arial" panose="020B0604020202020204" pitchFamily="34" charset="0"/>
              </a:rPr>
              <a:t>-</a:t>
            </a:r>
            <a:r>
              <a:rPr lang="en-US" altLang="ru-RU" sz="1200" dirty="0">
                <a:cs typeface="Arial" panose="020B0604020202020204" pitchFamily="34" charset="0"/>
              </a:rPr>
              <a:t>Cu</a:t>
            </a:r>
            <a:r>
              <a:rPr lang="ru-RU" altLang="ru-RU" sz="1200" dirty="0">
                <a:cs typeface="Arial" panose="020B0604020202020204" pitchFamily="34" charset="0"/>
              </a:rPr>
              <a:t>- и </a:t>
            </a:r>
            <a:r>
              <a:rPr lang="en-US" altLang="ru-RU" sz="1200" dirty="0">
                <a:cs typeface="Arial" panose="020B0604020202020204" pitchFamily="34" charset="0"/>
              </a:rPr>
              <a:t>Au</a:t>
            </a:r>
            <a:r>
              <a:rPr lang="ru-RU" altLang="ru-RU" sz="1200" dirty="0">
                <a:cs typeface="Arial" panose="020B0604020202020204" pitchFamily="34" charset="0"/>
              </a:rPr>
              <a:t>-</a:t>
            </a:r>
            <a:r>
              <a:rPr lang="en-US" altLang="ru-RU" sz="1200" dirty="0">
                <a:cs typeface="Arial" panose="020B0604020202020204" pitchFamily="34" charset="0"/>
              </a:rPr>
              <a:t>Cu</a:t>
            </a:r>
            <a:r>
              <a:rPr lang="ru-RU" altLang="ru-RU" sz="1200" dirty="0">
                <a:cs typeface="Arial" panose="020B0604020202020204" pitchFamily="34" charset="0"/>
              </a:rPr>
              <a:t>-</a:t>
            </a:r>
            <a:r>
              <a:rPr lang="en-US" altLang="ru-RU" sz="1200" dirty="0">
                <a:cs typeface="Arial" panose="020B0604020202020204" pitchFamily="34" charset="0"/>
              </a:rPr>
              <a:t>Mo</a:t>
            </a:r>
            <a:r>
              <a:rPr lang="ru-RU" altLang="ru-RU" sz="1200" dirty="0">
                <a:cs typeface="Arial" panose="020B0604020202020204" pitchFamily="34" charset="0"/>
              </a:rPr>
              <a:t>-порфировых месторождений Китая в сравнении с заведомо </a:t>
            </a:r>
            <a:r>
              <a:rPr lang="ru-RU" altLang="ru-RU" sz="1200" dirty="0" err="1">
                <a:cs typeface="Arial" panose="020B0604020202020204" pitchFamily="34" charset="0"/>
              </a:rPr>
              <a:t>безрудными</a:t>
            </a:r>
            <a:r>
              <a:rPr lang="ru-RU" altLang="ru-RU" sz="1200" dirty="0">
                <a:cs typeface="Arial" panose="020B0604020202020204" pitchFamily="34" charset="0"/>
              </a:rPr>
              <a:t> магматическими образованиями различных регионов мира (по Ю. Лу с соавторами </a:t>
            </a:r>
            <a:r>
              <a:rPr lang="en-US" altLang="ru-RU" sz="1200" dirty="0">
                <a:cs typeface="Arial" panose="020B0604020202020204" pitchFamily="34" charset="0"/>
              </a:rPr>
              <a:t>Lu et al</a:t>
            </a:r>
            <a:r>
              <a:rPr lang="ru-RU" altLang="ru-RU" sz="1200" dirty="0">
                <a:cs typeface="Arial" panose="020B0604020202020204" pitchFamily="34" charset="0"/>
              </a:rPr>
              <a:t>., 2016, Петров, 2020). </a:t>
            </a:r>
          </a:p>
        </p:txBody>
      </p:sp>
      <p:pic>
        <p:nvPicPr>
          <p:cNvPr id="21" name="Рисунок 1" descr="Описание: G:\Малмыж_SHRIMP_2019\Малмыж_статья_new\Статья_Малмыж_Пони_REE в цирконах\Статья_таблицы_рисунки_текст\Обр_ИМ_288_КЛ_цирконы.jpg">
            <a:extLst>
              <a:ext uri="{FF2B5EF4-FFF2-40B4-BE49-F238E27FC236}">
                <a16:creationId xmlns:a16="http://schemas.microsoft.com/office/drawing/2014/main" id="{DB569BDA-2916-448D-9D9C-3BB3AA3BB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52" y="1747433"/>
            <a:ext cx="3107805" cy="2522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09326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11822113" y="6492875"/>
            <a:ext cx="369887" cy="365125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1200" b="1"/>
              <a:pPr>
                <a:spcBef>
                  <a:spcPct val="0"/>
                </a:spcBef>
                <a:buFontTx/>
                <a:buNone/>
              </a:pPr>
              <a:t>22</a:t>
            </a:fld>
            <a:endParaRPr lang="ru-RU" altLang="ru-RU" sz="1200" b="1" dirty="0"/>
          </a:p>
        </p:txBody>
      </p:sp>
      <p:sp>
        <p:nvSpPr>
          <p:cNvPr id="24" name="Rectangle 9"/>
          <p:cNvSpPr txBox="1">
            <a:spLocks noChangeArrowheads="1"/>
          </p:cNvSpPr>
          <p:nvPr/>
        </p:nvSpPr>
        <p:spPr bwMode="auto">
          <a:xfrm>
            <a:off x="344977" y="309666"/>
            <a:ext cx="8464027" cy="634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algn="ctr">
              <a:defRPr sz="1100">
                <a:solidFill>
                  <a:srgbClr val="CCFFCC"/>
                </a:solidFill>
              </a:defRPr>
            </a:lvl1pPr>
          </a:lstStyle>
          <a:p>
            <a:pPr>
              <a:spcBef>
                <a:spcPts val="600"/>
              </a:spcBef>
            </a:pPr>
            <a:r>
              <a:rPr lang="ru-RU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Используется программно-технологический комплекс полевой документации </a:t>
            </a:r>
            <a:r>
              <a:rPr lang="ru-RU" sz="15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Sherpa</a:t>
            </a:r>
            <a:r>
              <a:rPr lang="ru-RU" sz="1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для привязки геологических наблюдений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89" y="1148120"/>
            <a:ext cx="6862387" cy="28097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26" name="Rectangle 9"/>
          <p:cNvSpPr txBox="1">
            <a:spLocks noChangeArrowheads="1"/>
          </p:cNvSpPr>
          <p:nvPr/>
        </p:nvSpPr>
        <p:spPr bwMode="auto">
          <a:xfrm>
            <a:off x="736447" y="3977083"/>
            <a:ext cx="6303774" cy="37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algn="ctr">
              <a:defRPr sz="1100">
                <a:solidFill>
                  <a:srgbClr val="CCFFCC"/>
                </a:solidFill>
              </a:defRPr>
            </a:lvl1pPr>
          </a:lstStyle>
          <a:p>
            <a:pPr indent="457200" algn="just">
              <a:defRPr/>
            </a:pPr>
            <a:r>
              <a:rPr lang="ru-RU" sz="1400" b="1" kern="0" dirty="0" err="1">
                <a:solidFill>
                  <a:schemeClr val="tx1"/>
                </a:solidFill>
              </a:rPr>
              <a:t>Sherpa-Android</a:t>
            </a:r>
            <a:r>
              <a:rPr lang="ru-RU" sz="1400" b="1" kern="0" dirty="0">
                <a:solidFill>
                  <a:schemeClr val="tx1"/>
                </a:solidFill>
              </a:rPr>
              <a:t>.</a:t>
            </a:r>
            <a:r>
              <a:rPr lang="ru-RU" sz="1400" kern="0" dirty="0">
                <a:solidFill>
                  <a:schemeClr val="tx1"/>
                </a:solidFill>
              </a:rPr>
              <a:t> Инструменты фиксации полевых наблюдений. </a:t>
            </a:r>
          </a:p>
          <a:p>
            <a:pPr indent="457200" algn="just">
              <a:defRPr/>
            </a:pPr>
            <a:endParaRPr lang="ru-RU" sz="1400" kern="0" dirty="0">
              <a:solidFill>
                <a:schemeClr val="tx1"/>
              </a:solidFill>
            </a:endParaRPr>
          </a:p>
        </p:txBody>
      </p:sp>
      <p:pic>
        <p:nvPicPr>
          <p:cNvPr id="27" name="Рисунок 2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72" y="4288857"/>
            <a:ext cx="3219610" cy="2137798"/>
          </a:xfrm>
          <a:prstGeom prst="rect">
            <a:avLst/>
          </a:prstGeom>
        </p:spPr>
      </p:pic>
      <p:pic>
        <p:nvPicPr>
          <p:cNvPr id="28" name="Рисунок 27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057" y="4288857"/>
            <a:ext cx="2965280" cy="2134682"/>
          </a:xfrm>
          <a:prstGeom prst="rect">
            <a:avLst/>
          </a:prstGeom>
        </p:spPr>
      </p:pic>
      <p:pic>
        <p:nvPicPr>
          <p:cNvPr id="29" name="Рисунок 1" descr="C:\Users\Mikhail_Shishkin\AppData\Local\Microsoft\Windows\Temporary Internet Files\Content.Word\WP_20150624_19_06_36_Pro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5" t="-1102" r="5981" b="14855"/>
          <a:stretch/>
        </p:blipFill>
        <p:spPr bwMode="auto">
          <a:xfrm>
            <a:off x="10010229" y="3646860"/>
            <a:ext cx="1947019" cy="2458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0" name="Объект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1551315"/>
              </p:ext>
            </p:extLst>
          </p:nvPr>
        </p:nvGraphicFramePr>
        <p:xfrm>
          <a:off x="7667625" y="2681288"/>
          <a:ext cx="2151063" cy="408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82" name="PHOTO-PAINT" r:id="rId8" imgW="3398400" imgH="6450120" progId="CorelPHOTOPAINT.Image.17">
                  <p:embed/>
                </p:oleObj>
              </mc:Choice>
              <mc:Fallback>
                <p:oleObj name="PHOTO-PAINT" r:id="rId8" imgW="3398400" imgH="6450120" progId="CorelPHOTOPAINT.Image.17">
                  <p:embed/>
                  <p:pic>
                    <p:nvPicPr>
                      <p:cNvPr id="12" name="Объект 1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667625" y="2681288"/>
                        <a:ext cx="2151063" cy="4083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Прямоугольник 30"/>
          <p:cNvSpPr/>
          <p:nvPr/>
        </p:nvSpPr>
        <p:spPr>
          <a:xfrm>
            <a:off x="1297351" y="-13499"/>
            <a:ext cx="87128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Внедрение современных технологий</a:t>
            </a:r>
          </a:p>
          <a:p>
            <a:pPr algn="ctr"/>
            <a:endParaRPr lang="ru-RU" b="1" dirty="0"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5B5D78F-846C-49FF-901A-5FFF03EDE6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38314" y="25687"/>
            <a:ext cx="2475210" cy="326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3397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11822113" y="6492875"/>
            <a:ext cx="369887" cy="365125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1200" b="1">
                <a:latin typeface="Arial" panose="020B0604020202020204" pitchFamily="34" charset="0"/>
                <a:cs typeface="Arial" panose="020B0604020202020204" pitchFamily="34" charset="0"/>
              </a:rPr>
              <a:pPr algn="ctr">
                <a:spcBef>
                  <a:spcPct val="0"/>
                </a:spcBef>
                <a:buFontTx/>
                <a:buNone/>
              </a:pPr>
              <a:t>23</a:t>
            </a:fld>
            <a:endParaRPr lang="ru-RU" alt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3FC2976-7A67-46CF-BF06-FF3BA74430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82"/>
          <a:stretch/>
        </p:blipFill>
        <p:spPr>
          <a:xfrm>
            <a:off x="10094458" y="2369776"/>
            <a:ext cx="1476220" cy="1511791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436F1BD-E395-4075-AFC1-CDD19B58D8EF}"/>
              </a:ext>
            </a:extLst>
          </p:cNvPr>
          <p:cNvSpPr/>
          <p:nvPr/>
        </p:nvSpPr>
        <p:spPr>
          <a:xfrm>
            <a:off x="4285301" y="2365550"/>
            <a:ext cx="3465092" cy="107721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Актуализируется техническая документация, составляются «Методические рекомендации по использованию технологии..»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A81CFBBF-0E06-4D37-8AD6-759E98ACC4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38" y="0"/>
            <a:ext cx="11692863" cy="66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algn="r">
              <a:lnSpc>
                <a:spcPts val="1900"/>
              </a:lnSpc>
              <a:defRPr b="0" u="sng">
                <a:solidFill>
                  <a:srgbClr val="0070C0"/>
                </a:solidFill>
                <a:latin typeface="Calibri Light" panose="020F0302020204030204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000" b="1" u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Модернизация комплексной технологии использования мобильных устройств </a:t>
            </a:r>
          </a:p>
          <a:p>
            <a:pPr algn="ctr">
              <a:lnSpc>
                <a:spcPct val="100000"/>
              </a:lnSpc>
            </a:pPr>
            <a:r>
              <a:rPr lang="ru-RU" sz="2000" b="1" u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проведении ГРР.</a:t>
            </a:r>
            <a:endParaRPr lang="en-US" sz="2000" b="1" u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183CB8F-6568-4366-A4B5-37469F14D39C}"/>
              </a:ext>
            </a:extLst>
          </p:cNvPr>
          <p:cNvSpPr/>
          <p:nvPr/>
        </p:nvSpPr>
        <p:spPr>
          <a:xfrm>
            <a:off x="3794861" y="3881567"/>
            <a:ext cx="4209969" cy="2554545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Пятое заседание Рабочей группы в области геологии и горной промышленности 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XVIII </a:t>
            </a:r>
            <a:r>
              <a:rPr lang="ru-RU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сессии Межправительственной Российско-Кубинской комиссии по торгово-экономическому и научно-техническому сотрудничеству в формате видеоконференции Кубинская сторона просит рассмотреть вопрос о передачи технологии 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SHERPA</a:t>
            </a:r>
            <a:endParaRPr lang="ru-RU" sz="1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0EA5D7C-0F4A-42F8-A88C-7FF698D51A7E}"/>
              </a:ext>
            </a:extLst>
          </p:cNvPr>
          <p:cNvPicPr/>
          <p:nvPr/>
        </p:nvPicPr>
        <p:blipFill rotWithShape="1">
          <a:blip r:embed="rId4"/>
          <a:srcRect l="5176" r="36206"/>
          <a:stretch/>
        </p:blipFill>
        <p:spPr>
          <a:xfrm>
            <a:off x="8490697" y="4201047"/>
            <a:ext cx="3079981" cy="23083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263AA1-8958-4214-9B07-A66A20593A55}"/>
              </a:ext>
            </a:extLst>
          </p:cNvPr>
          <p:cNvSpPr txBox="1"/>
          <p:nvPr/>
        </p:nvSpPr>
        <p:spPr>
          <a:xfrm>
            <a:off x="522201" y="693412"/>
            <a:ext cx="116375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ctr">
              <a:buFont typeface="Wingdings" panose="05000000000000000000" pitchFamily="2" charset="2"/>
              <a:buChar char="ü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средства фиксации результатов шлихового опробования, литохимического опробования донных отложений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и литохимического опробования по вторичным ореолам;</a:t>
            </a:r>
          </a:p>
          <a:p>
            <a:pPr marL="285750" lvl="0" indent="-285750" algn="ctr">
              <a:buFont typeface="Wingdings" panose="05000000000000000000" pitchFamily="2" charset="2"/>
              <a:buChar char="ü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средства использования предопределенных сетей наблюдений, заданных на этапе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предполевой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подготовки;</a:t>
            </a:r>
          </a:p>
          <a:p>
            <a:pPr marL="285750" lvl="0" indent="-285750" algn="ctr">
              <a:buFont typeface="Wingdings" panose="05000000000000000000" pitchFamily="2" charset="2"/>
              <a:buChar char="ü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средства описания горных выработок – шурфов, канав, расчисток и скважин;</a:t>
            </a:r>
          </a:p>
          <a:p>
            <a:pPr marL="285750" lvl="0" indent="-285750" algn="ctr">
              <a:buFont typeface="Wingdings" panose="05000000000000000000" pitchFamily="2" charset="2"/>
              <a:buChar char="ü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средства фиксации треков движения с использованием данных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GPS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lvl="0" indent="-285750" algn="ctr">
              <a:buFont typeface="Wingdings" panose="05000000000000000000" pitchFamily="2" charset="2"/>
              <a:buChar char="ü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инструмент для измерения элементов залегания с использованием сенсоров мобильного устройства;</a:t>
            </a:r>
          </a:p>
        </p:txBody>
      </p:sp>
      <p:pic>
        <p:nvPicPr>
          <p:cNvPr id="9" name="Picture 4" descr="Измерение азимута и угла падения">
            <a:extLst>
              <a:ext uri="{FF2B5EF4-FFF2-40B4-BE49-F238E27FC236}">
                <a16:creationId xmlns:a16="http://schemas.microsoft.com/office/drawing/2014/main" id="{CCB4938E-D965-4066-BD39-FFDB269DE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169" y="2397887"/>
            <a:ext cx="1533488" cy="148368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chemeClr val="accent6">
                <a:lumMod val="75000"/>
              </a:schemeClr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3791A1F-8B34-4B67-9C9A-4F403C1961B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6"/>
          <a:stretch/>
        </p:blipFill>
        <p:spPr>
          <a:xfrm>
            <a:off x="522201" y="2136907"/>
            <a:ext cx="2949562" cy="430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003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11822113" y="6492875"/>
            <a:ext cx="369887" cy="365125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1200" b="1"/>
              <a:pPr>
                <a:spcBef>
                  <a:spcPct val="0"/>
                </a:spcBef>
                <a:buFontTx/>
                <a:buNone/>
              </a:pPr>
              <a:t>24</a:t>
            </a:fld>
            <a:endParaRPr lang="ru-RU" altLang="ru-RU" sz="1200" b="1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42AFA72-AD5E-40BD-BF9F-516DC8796AE0}"/>
              </a:ext>
            </a:extLst>
          </p:cNvPr>
          <p:cNvSpPr/>
          <p:nvPr/>
        </p:nvSpPr>
        <p:spPr>
          <a:xfrm>
            <a:off x="997121" y="1398398"/>
            <a:ext cx="2340653" cy="2045473"/>
          </a:xfrm>
          <a:prstGeom prst="rect">
            <a:avLst/>
          </a:prstGeom>
          <a:noFill/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DA16584-C6D8-4008-ACD8-7C76545D3C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4179" y="1975701"/>
            <a:ext cx="1230680" cy="1378330"/>
          </a:xfrm>
          <a:prstGeom prst="rect">
            <a:avLst/>
          </a:prstGeom>
        </p:spPr>
      </p:pic>
      <p:pic>
        <p:nvPicPr>
          <p:cNvPr id="8" name="Picture 4" descr="T:\АРХИВ\Карты 1000\S-48\S48_mak\Макеты для печати_CorelDraw\S48\прил_1_геол_карта_лист_1.tif">
            <a:extLst>
              <a:ext uri="{FF2B5EF4-FFF2-40B4-BE49-F238E27FC236}">
                <a16:creationId xmlns:a16="http://schemas.microsoft.com/office/drawing/2014/main" id="{3F61A749-74F9-46F5-A107-DD979970B3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36494" y="1705093"/>
            <a:ext cx="884341" cy="1682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олилиния 6">
            <a:extLst>
              <a:ext uri="{FF2B5EF4-FFF2-40B4-BE49-F238E27FC236}">
                <a16:creationId xmlns:a16="http://schemas.microsoft.com/office/drawing/2014/main" id="{A0C4D88E-5F10-43C0-BD6D-5B6690FB5980}"/>
              </a:ext>
            </a:extLst>
          </p:cNvPr>
          <p:cNvSpPr/>
          <p:nvPr/>
        </p:nvSpPr>
        <p:spPr>
          <a:xfrm>
            <a:off x="2562851" y="1754460"/>
            <a:ext cx="266322" cy="282178"/>
          </a:xfrm>
          <a:custGeom>
            <a:avLst/>
            <a:gdLst>
              <a:gd name="connsiteX0" fmla="*/ 50800 w 755650"/>
              <a:gd name="connsiteY0" fmla="*/ 0 h 993775"/>
              <a:gd name="connsiteX1" fmla="*/ 0 w 755650"/>
              <a:gd name="connsiteY1" fmla="*/ 962025 h 993775"/>
              <a:gd name="connsiteX2" fmla="*/ 730250 w 755650"/>
              <a:gd name="connsiteY2" fmla="*/ 993775 h 993775"/>
              <a:gd name="connsiteX3" fmla="*/ 755650 w 755650"/>
              <a:gd name="connsiteY3" fmla="*/ 31750 h 993775"/>
              <a:gd name="connsiteX4" fmla="*/ 50800 w 755650"/>
              <a:gd name="connsiteY4" fmla="*/ 0 h 993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5650" h="993775">
                <a:moveTo>
                  <a:pt x="50800" y="0"/>
                </a:moveTo>
                <a:lnTo>
                  <a:pt x="0" y="962025"/>
                </a:lnTo>
                <a:lnTo>
                  <a:pt x="730250" y="993775"/>
                </a:lnTo>
                <a:lnTo>
                  <a:pt x="755650" y="31750"/>
                </a:lnTo>
                <a:lnTo>
                  <a:pt x="50800" y="0"/>
                </a:lnTo>
                <a:close/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ru-RU" sz="135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олилиния 7">
            <a:extLst>
              <a:ext uri="{FF2B5EF4-FFF2-40B4-BE49-F238E27FC236}">
                <a16:creationId xmlns:a16="http://schemas.microsoft.com/office/drawing/2014/main" id="{6CB9908B-40F8-4497-A299-07408C78B017}"/>
              </a:ext>
            </a:extLst>
          </p:cNvPr>
          <p:cNvSpPr>
            <a:spLocks noChangeAspect="1"/>
          </p:cNvSpPr>
          <p:nvPr/>
        </p:nvSpPr>
        <p:spPr>
          <a:xfrm>
            <a:off x="2717344" y="1730954"/>
            <a:ext cx="107113" cy="103940"/>
          </a:xfrm>
          <a:custGeom>
            <a:avLst/>
            <a:gdLst>
              <a:gd name="connsiteX0" fmla="*/ 80962 w 185737"/>
              <a:gd name="connsiteY0" fmla="*/ 7144 h 185737"/>
              <a:gd name="connsiteX1" fmla="*/ 171450 w 185737"/>
              <a:gd name="connsiteY1" fmla="*/ 0 h 185737"/>
              <a:gd name="connsiteX2" fmla="*/ 185737 w 185737"/>
              <a:gd name="connsiteY2" fmla="*/ 38100 h 185737"/>
              <a:gd name="connsiteX3" fmla="*/ 135731 w 185737"/>
              <a:gd name="connsiteY3" fmla="*/ 61912 h 185737"/>
              <a:gd name="connsiteX4" fmla="*/ 109537 w 185737"/>
              <a:gd name="connsiteY4" fmla="*/ 111919 h 185737"/>
              <a:gd name="connsiteX5" fmla="*/ 109537 w 185737"/>
              <a:gd name="connsiteY5" fmla="*/ 173831 h 185737"/>
              <a:gd name="connsiteX6" fmla="*/ 83344 w 185737"/>
              <a:gd name="connsiteY6" fmla="*/ 185737 h 185737"/>
              <a:gd name="connsiteX7" fmla="*/ 7144 w 185737"/>
              <a:gd name="connsiteY7" fmla="*/ 150019 h 185737"/>
              <a:gd name="connsiteX8" fmla="*/ 0 w 185737"/>
              <a:gd name="connsiteY8" fmla="*/ 119062 h 185737"/>
              <a:gd name="connsiteX9" fmla="*/ 9525 w 185737"/>
              <a:gd name="connsiteY9" fmla="*/ 59531 h 185737"/>
              <a:gd name="connsiteX10" fmla="*/ 80962 w 185737"/>
              <a:gd name="connsiteY10" fmla="*/ 7144 h 185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5737" h="185737">
                <a:moveTo>
                  <a:pt x="80962" y="7144"/>
                </a:moveTo>
                <a:lnTo>
                  <a:pt x="171450" y="0"/>
                </a:lnTo>
                <a:lnTo>
                  <a:pt x="185737" y="38100"/>
                </a:lnTo>
                <a:lnTo>
                  <a:pt x="135731" y="61912"/>
                </a:lnTo>
                <a:lnTo>
                  <a:pt x="109537" y="111919"/>
                </a:lnTo>
                <a:lnTo>
                  <a:pt x="109537" y="173831"/>
                </a:lnTo>
                <a:lnTo>
                  <a:pt x="83344" y="185737"/>
                </a:lnTo>
                <a:lnTo>
                  <a:pt x="7144" y="150019"/>
                </a:lnTo>
                <a:lnTo>
                  <a:pt x="0" y="119062"/>
                </a:lnTo>
                <a:lnTo>
                  <a:pt x="9525" y="59531"/>
                </a:lnTo>
                <a:lnTo>
                  <a:pt x="80962" y="7144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ru-RU" sz="135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033734C-4BB1-4992-9427-4FE4CFFA4FF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6393" y="2371855"/>
            <a:ext cx="992698" cy="982176"/>
          </a:xfrm>
          <a:prstGeom prst="rect">
            <a:avLst/>
          </a:prstGeom>
        </p:spPr>
      </p:pic>
      <p:sp>
        <p:nvSpPr>
          <p:cNvPr id="12" name="Полилиния 9">
            <a:extLst>
              <a:ext uri="{FF2B5EF4-FFF2-40B4-BE49-F238E27FC236}">
                <a16:creationId xmlns:a16="http://schemas.microsoft.com/office/drawing/2014/main" id="{CAF9B010-E796-40DF-BD75-ED3A53C6163B}"/>
              </a:ext>
            </a:extLst>
          </p:cNvPr>
          <p:cNvSpPr/>
          <p:nvPr/>
        </p:nvSpPr>
        <p:spPr>
          <a:xfrm>
            <a:off x="2375638" y="2460789"/>
            <a:ext cx="253246" cy="349116"/>
          </a:xfrm>
          <a:custGeom>
            <a:avLst/>
            <a:gdLst>
              <a:gd name="connsiteX0" fmla="*/ 50800 w 755650"/>
              <a:gd name="connsiteY0" fmla="*/ 0 h 993775"/>
              <a:gd name="connsiteX1" fmla="*/ 0 w 755650"/>
              <a:gd name="connsiteY1" fmla="*/ 962025 h 993775"/>
              <a:gd name="connsiteX2" fmla="*/ 730250 w 755650"/>
              <a:gd name="connsiteY2" fmla="*/ 993775 h 993775"/>
              <a:gd name="connsiteX3" fmla="*/ 755650 w 755650"/>
              <a:gd name="connsiteY3" fmla="*/ 31750 h 993775"/>
              <a:gd name="connsiteX4" fmla="*/ 50800 w 755650"/>
              <a:gd name="connsiteY4" fmla="*/ 0 h 993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5650" h="993775">
                <a:moveTo>
                  <a:pt x="50800" y="0"/>
                </a:moveTo>
                <a:lnTo>
                  <a:pt x="0" y="962025"/>
                </a:lnTo>
                <a:lnTo>
                  <a:pt x="730250" y="993775"/>
                </a:lnTo>
                <a:lnTo>
                  <a:pt x="755650" y="31750"/>
                </a:lnTo>
                <a:lnTo>
                  <a:pt x="50800" y="0"/>
                </a:lnTo>
                <a:close/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ru-RU" sz="135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олилиния 10">
            <a:extLst>
              <a:ext uri="{FF2B5EF4-FFF2-40B4-BE49-F238E27FC236}">
                <a16:creationId xmlns:a16="http://schemas.microsoft.com/office/drawing/2014/main" id="{A9A1EDB7-F006-499E-A9C5-CB2DDD10B219}"/>
              </a:ext>
            </a:extLst>
          </p:cNvPr>
          <p:cNvSpPr>
            <a:spLocks noChangeAspect="1"/>
          </p:cNvSpPr>
          <p:nvPr/>
        </p:nvSpPr>
        <p:spPr>
          <a:xfrm>
            <a:off x="2509679" y="2421135"/>
            <a:ext cx="172517" cy="167407"/>
          </a:xfrm>
          <a:custGeom>
            <a:avLst/>
            <a:gdLst>
              <a:gd name="connsiteX0" fmla="*/ 80962 w 185737"/>
              <a:gd name="connsiteY0" fmla="*/ 7144 h 185737"/>
              <a:gd name="connsiteX1" fmla="*/ 171450 w 185737"/>
              <a:gd name="connsiteY1" fmla="*/ 0 h 185737"/>
              <a:gd name="connsiteX2" fmla="*/ 185737 w 185737"/>
              <a:gd name="connsiteY2" fmla="*/ 38100 h 185737"/>
              <a:gd name="connsiteX3" fmla="*/ 135731 w 185737"/>
              <a:gd name="connsiteY3" fmla="*/ 61912 h 185737"/>
              <a:gd name="connsiteX4" fmla="*/ 109537 w 185737"/>
              <a:gd name="connsiteY4" fmla="*/ 111919 h 185737"/>
              <a:gd name="connsiteX5" fmla="*/ 109537 w 185737"/>
              <a:gd name="connsiteY5" fmla="*/ 173831 h 185737"/>
              <a:gd name="connsiteX6" fmla="*/ 83344 w 185737"/>
              <a:gd name="connsiteY6" fmla="*/ 185737 h 185737"/>
              <a:gd name="connsiteX7" fmla="*/ 7144 w 185737"/>
              <a:gd name="connsiteY7" fmla="*/ 150019 h 185737"/>
              <a:gd name="connsiteX8" fmla="*/ 0 w 185737"/>
              <a:gd name="connsiteY8" fmla="*/ 119062 h 185737"/>
              <a:gd name="connsiteX9" fmla="*/ 9525 w 185737"/>
              <a:gd name="connsiteY9" fmla="*/ 59531 h 185737"/>
              <a:gd name="connsiteX10" fmla="*/ 80962 w 185737"/>
              <a:gd name="connsiteY10" fmla="*/ 7144 h 185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5737" h="185737">
                <a:moveTo>
                  <a:pt x="80962" y="7144"/>
                </a:moveTo>
                <a:lnTo>
                  <a:pt x="171450" y="0"/>
                </a:lnTo>
                <a:lnTo>
                  <a:pt x="185737" y="38100"/>
                </a:lnTo>
                <a:lnTo>
                  <a:pt x="135731" y="61912"/>
                </a:lnTo>
                <a:lnTo>
                  <a:pt x="109537" y="111919"/>
                </a:lnTo>
                <a:lnTo>
                  <a:pt x="109537" y="173831"/>
                </a:lnTo>
                <a:lnTo>
                  <a:pt x="83344" y="185737"/>
                </a:lnTo>
                <a:lnTo>
                  <a:pt x="7144" y="150019"/>
                </a:lnTo>
                <a:lnTo>
                  <a:pt x="0" y="119062"/>
                </a:lnTo>
                <a:lnTo>
                  <a:pt x="9525" y="59531"/>
                </a:lnTo>
                <a:lnTo>
                  <a:pt x="80962" y="7144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ru-RU" sz="135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F0DBA2-FBA7-4422-89AE-155DC34B21B9}"/>
              </a:ext>
            </a:extLst>
          </p:cNvPr>
          <p:cNvSpPr txBox="1"/>
          <p:nvPr/>
        </p:nvSpPr>
        <p:spPr>
          <a:xfrm>
            <a:off x="1069539" y="1419009"/>
            <a:ext cx="2202747" cy="4154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ГГК 1000/3 лист </a:t>
            </a:r>
            <a:r>
              <a:rPr lang="en-US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S-48</a:t>
            </a:r>
            <a:r>
              <a:rPr lang="ru-RU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(2006-2009 г)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6E59A80-28EA-45F7-B3FC-3D2FE5F3EF06}"/>
              </a:ext>
            </a:extLst>
          </p:cNvPr>
          <p:cNvSpPr/>
          <p:nvPr/>
        </p:nvSpPr>
        <p:spPr>
          <a:xfrm>
            <a:off x="4147493" y="1400765"/>
            <a:ext cx="2490520" cy="2045473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FA2286E-A133-4046-B6A7-C4375ACD9D0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3229" y="1857709"/>
            <a:ext cx="1223844" cy="1544832"/>
          </a:xfrm>
          <a:prstGeom prst="rect">
            <a:avLst/>
          </a:prstGeom>
        </p:spPr>
      </p:pic>
      <p:sp>
        <p:nvSpPr>
          <p:cNvPr id="17" name="Полилиния 54">
            <a:extLst>
              <a:ext uri="{FF2B5EF4-FFF2-40B4-BE49-F238E27FC236}">
                <a16:creationId xmlns:a16="http://schemas.microsoft.com/office/drawing/2014/main" id="{72DA18D2-4419-41B2-A6C0-70E7E2E99E87}"/>
              </a:ext>
            </a:extLst>
          </p:cNvPr>
          <p:cNvSpPr>
            <a:spLocks noChangeAspect="1"/>
          </p:cNvSpPr>
          <p:nvPr/>
        </p:nvSpPr>
        <p:spPr>
          <a:xfrm>
            <a:off x="5044077" y="1896511"/>
            <a:ext cx="348326" cy="338008"/>
          </a:xfrm>
          <a:custGeom>
            <a:avLst/>
            <a:gdLst>
              <a:gd name="connsiteX0" fmla="*/ 80962 w 185737"/>
              <a:gd name="connsiteY0" fmla="*/ 7144 h 185737"/>
              <a:gd name="connsiteX1" fmla="*/ 171450 w 185737"/>
              <a:gd name="connsiteY1" fmla="*/ 0 h 185737"/>
              <a:gd name="connsiteX2" fmla="*/ 185737 w 185737"/>
              <a:gd name="connsiteY2" fmla="*/ 38100 h 185737"/>
              <a:gd name="connsiteX3" fmla="*/ 135731 w 185737"/>
              <a:gd name="connsiteY3" fmla="*/ 61912 h 185737"/>
              <a:gd name="connsiteX4" fmla="*/ 109537 w 185737"/>
              <a:gd name="connsiteY4" fmla="*/ 111919 h 185737"/>
              <a:gd name="connsiteX5" fmla="*/ 109537 w 185737"/>
              <a:gd name="connsiteY5" fmla="*/ 173831 h 185737"/>
              <a:gd name="connsiteX6" fmla="*/ 83344 w 185737"/>
              <a:gd name="connsiteY6" fmla="*/ 185737 h 185737"/>
              <a:gd name="connsiteX7" fmla="*/ 7144 w 185737"/>
              <a:gd name="connsiteY7" fmla="*/ 150019 h 185737"/>
              <a:gd name="connsiteX8" fmla="*/ 0 w 185737"/>
              <a:gd name="connsiteY8" fmla="*/ 119062 h 185737"/>
              <a:gd name="connsiteX9" fmla="*/ 9525 w 185737"/>
              <a:gd name="connsiteY9" fmla="*/ 59531 h 185737"/>
              <a:gd name="connsiteX10" fmla="*/ 80962 w 185737"/>
              <a:gd name="connsiteY10" fmla="*/ 7144 h 185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5737" h="185737">
                <a:moveTo>
                  <a:pt x="80962" y="7144"/>
                </a:moveTo>
                <a:lnTo>
                  <a:pt x="171450" y="0"/>
                </a:lnTo>
                <a:lnTo>
                  <a:pt x="185737" y="38100"/>
                </a:lnTo>
                <a:lnTo>
                  <a:pt x="135731" y="61912"/>
                </a:lnTo>
                <a:lnTo>
                  <a:pt x="109537" y="111919"/>
                </a:lnTo>
                <a:lnTo>
                  <a:pt x="109537" y="173831"/>
                </a:lnTo>
                <a:lnTo>
                  <a:pt x="83344" y="185737"/>
                </a:lnTo>
                <a:lnTo>
                  <a:pt x="7144" y="150019"/>
                </a:lnTo>
                <a:lnTo>
                  <a:pt x="0" y="119062"/>
                </a:lnTo>
                <a:lnTo>
                  <a:pt x="9525" y="59531"/>
                </a:lnTo>
                <a:lnTo>
                  <a:pt x="80962" y="7144"/>
                </a:lnTo>
                <a:close/>
              </a:path>
            </a:pathLst>
          </a:cu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ru-RU" sz="135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2F3294A-4E02-4559-BDFF-98BCFDC3A7A9}"/>
              </a:ext>
            </a:extLst>
          </p:cNvPr>
          <p:cNvSpPr txBox="1"/>
          <p:nvPr/>
        </p:nvSpPr>
        <p:spPr>
          <a:xfrm>
            <a:off x="4169265" y="1419314"/>
            <a:ext cx="2412623" cy="5078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ГС200, </a:t>
            </a:r>
            <a:r>
              <a:rPr lang="ru-RU" sz="9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Барковская</a:t>
            </a:r>
            <a:r>
              <a:rPr lang="ru-RU" sz="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площадь (2012-2014 г.)</a:t>
            </a:r>
          </a:p>
          <a:p>
            <a:pPr algn="ctr"/>
            <a:r>
              <a:rPr lang="ru-RU" sz="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Издание (2015-2016 г.)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716B5160-99C9-41AB-AA42-8F59EE44EA3E}"/>
              </a:ext>
            </a:extLst>
          </p:cNvPr>
          <p:cNvSpPr/>
          <p:nvPr/>
        </p:nvSpPr>
        <p:spPr>
          <a:xfrm>
            <a:off x="7289813" y="1396779"/>
            <a:ext cx="4070603" cy="2045473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02171341-9B3A-4EF3-B1F6-B8C7F0FF60A7}"/>
              </a:ext>
            </a:extLst>
          </p:cNvPr>
          <p:cNvSpPr/>
          <p:nvPr/>
        </p:nvSpPr>
        <p:spPr>
          <a:xfrm>
            <a:off x="874409" y="4095739"/>
            <a:ext cx="6723365" cy="2045473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09F5468-208B-4A7E-A7FC-8B89069E886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5990" y="1801627"/>
            <a:ext cx="1753847" cy="1556066"/>
          </a:xfrm>
          <a:prstGeom prst="rect">
            <a:avLst/>
          </a:prstGeom>
        </p:spPr>
      </p:pic>
      <p:pic>
        <p:nvPicPr>
          <p:cNvPr id="22" name="Picture 4" descr="C:\Users\boris_petrushkov\Desktop\МИНГЕО_2015\Призентация\Геохимия _ПРУ_50.jpg">
            <a:extLst>
              <a:ext uri="{FF2B5EF4-FFF2-40B4-BE49-F238E27FC236}">
                <a16:creationId xmlns:a16="http://schemas.microsoft.com/office/drawing/2014/main" id="{BCC9D208-66B0-465B-AC5B-63C4ED16D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53868" y="1795790"/>
            <a:ext cx="2241053" cy="83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boris_petrushkov\Desktop\МИНГЕО_2015\Призентация\гравика_50.jpg">
            <a:extLst>
              <a:ext uri="{FF2B5EF4-FFF2-40B4-BE49-F238E27FC236}">
                <a16:creationId xmlns:a16="http://schemas.microsoft.com/office/drawing/2014/main" id="{737F48B4-C9C5-46B5-A1A5-863B87E95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82525" y="2646511"/>
            <a:ext cx="703267" cy="69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:\Users\boris_petrushkov\Desktop\МИНГЕО_2015\Призентация\уран.jpg">
            <a:extLst>
              <a:ext uri="{FF2B5EF4-FFF2-40B4-BE49-F238E27FC236}">
                <a16:creationId xmlns:a16="http://schemas.microsoft.com/office/drawing/2014/main" id="{681AA7D6-5BEC-4E7A-8A38-1905A74F1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68063" y="2627053"/>
            <a:ext cx="717239" cy="71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boris_petrushkov\Desktop\МИНГЕО_2015\Призентация\магнитка.jpg">
            <a:extLst>
              <a:ext uri="{FF2B5EF4-FFF2-40B4-BE49-F238E27FC236}">
                <a16:creationId xmlns:a16="http://schemas.microsoft.com/office/drawing/2014/main" id="{B60D4561-EA51-4709-956F-29217AE1E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25813" y="2646511"/>
            <a:ext cx="702195" cy="702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олилиния 87">
            <a:extLst>
              <a:ext uri="{FF2B5EF4-FFF2-40B4-BE49-F238E27FC236}">
                <a16:creationId xmlns:a16="http://schemas.microsoft.com/office/drawing/2014/main" id="{C33132C6-960B-46B1-8A5A-9D11E248D417}"/>
              </a:ext>
            </a:extLst>
          </p:cNvPr>
          <p:cNvSpPr/>
          <p:nvPr/>
        </p:nvSpPr>
        <p:spPr>
          <a:xfrm>
            <a:off x="7474931" y="1895042"/>
            <a:ext cx="1460135" cy="1371175"/>
          </a:xfrm>
          <a:custGeom>
            <a:avLst/>
            <a:gdLst>
              <a:gd name="connsiteX0" fmla="*/ 1126331 w 1138237"/>
              <a:gd name="connsiteY0" fmla="*/ 0 h 1009650"/>
              <a:gd name="connsiteX1" fmla="*/ 585787 w 1138237"/>
              <a:gd name="connsiteY1" fmla="*/ 21431 h 1009650"/>
              <a:gd name="connsiteX2" fmla="*/ 154781 w 1138237"/>
              <a:gd name="connsiteY2" fmla="*/ 195262 h 1009650"/>
              <a:gd name="connsiteX3" fmla="*/ 0 w 1138237"/>
              <a:gd name="connsiteY3" fmla="*/ 576262 h 1009650"/>
              <a:gd name="connsiteX4" fmla="*/ 4762 w 1138237"/>
              <a:gd name="connsiteY4" fmla="*/ 792956 h 1009650"/>
              <a:gd name="connsiteX5" fmla="*/ 502443 w 1138237"/>
              <a:gd name="connsiteY5" fmla="*/ 1007268 h 1009650"/>
              <a:gd name="connsiteX6" fmla="*/ 595312 w 1138237"/>
              <a:gd name="connsiteY6" fmla="*/ 1009650 h 1009650"/>
              <a:gd name="connsiteX7" fmla="*/ 702468 w 1138237"/>
              <a:gd name="connsiteY7" fmla="*/ 633412 h 1009650"/>
              <a:gd name="connsiteX8" fmla="*/ 869156 w 1138237"/>
              <a:gd name="connsiteY8" fmla="*/ 357187 h 1009650"/>
              <a:gd name="connsiteX9" fmla="*/ 1138237 w 1138237"/>
              <a:gd name="connsiteY9" fmla="*/ 233362 h 1009650"/>
              <a:gd name="connsiteX10" fmla="*/ 1126331 w 1138237"/>
              <a:gd name="connsiteY10" fmla="*/ 0 h 1009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38237" h="1009650">
                <a:moveTo>
                  <a:pt x="1126331" y="0"/>
                </a:moveTo>
                <a:lnTo>
                  <a:pt x="585787" y="21431"/>
                </a:lnTo>
                <a:lnTo>
                  <a:pt x="154781" y="195262"/>
                </a:lnTo>
                <a:lnTo>
                  <a:pt x="0" y="576262"/>
                </a:lnTo>
                <a:lnTo>
                  <a:pt x="4762" y="792956"/>
                </a:lnTo>
                <a:lnTo>
                  <a:pt x="502443" y="1007268"/>
                </a:lnTo>
                <a:lnTo>
                  <a:pt x="595312" y="1009650"/>
                </a:lnTo>
                <a:lnTo>
                  <a:pt x="702468" y="633412"/>
                </a:lnTo>
                <a:lnTo>
                  <a:pt x="869156" y="357187"/>
                </a:lnTo>
                <a:lnTo>
                  <a:pt x="1138237" y="233362"/>
                </a:lnTo>
                <a:lnTo>
                  <a:pt x="1126331" y="0"/>
                </a:lnTo>
                <a:close/>
              </a:path>
            </a:pathLst>
          </a:cu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D3F5C3D-0E3D-44BF-91A5-C97AEEEBF08D}"/>
              </a:ext>
            </a:extLst>
          </p:cNvPr>
          <p:cNvSpPr txBox="1"/>
          <p:nvPr/>
        </p:nvSpPr>
        <p:spPr>
          <a:xfrm>
            <a:off x="7342912" y="1431403"/>
            <a:ext cx="3940507" cy="2539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Верхнеленинградская</a:t>
            </a:r>
            <a:r>
              <a:rPr lang="ru-RU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площадь (2009-2012 г.)</a:t>
            </a:r>
          </a:p>
        </p:txBody>
      </p: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17A540E4-4ABC-4E8E-B69C-8B4281911286}"/>
              </a:ext>
            </a:extLst>
          </p:cNvPr>
          <p:cNvCxnSpPr/>
          <p:nvPr/>
        </p:nvCxnSpPr>
        <p:spPr>
          <a:xfrm>
            <a:off x="8871195" y="2084826"/>
            <a:ext cx="534655" cy="0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B8AB036F-38AD-48F6-9404-0ECFE26E3B12}"/>
              </a:ext>
            </a:extLst>
          </p:cNvPr>
          <p:cNvCxnSpPr/>
          <p:nvPr/>
        </p:nvCxnSpPr>
        <p:spPr>
          <a:xfrm>
            <a:off x="8871195" y="2084826"/>
            <a:ext cx="345528" cy="561686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36C38F95-590F-409B-ABE1-51F47EE63C9D}"/>
              </a:ext>
            </a:extLst>
          </p:cNvPr>
          <p:cNvSpPr txBox="1"/>
          <p:nvPr/>
        </p:nvSpPr>
        <p:spPr>
          <a:xfrm>
            <a:off x="9840575" y="2010682"/>
            <a:ext cx="9233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геохимия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809D3BB-B9FE-45D9-9283-343388FB6D44}"/>
              </a:ext>
            </a:extLst>
          </p:cNvPr>
          <p:cNvSpPr txBox="1"/>
          <p:nvPr/>
        </p:nvSpPr>
        <p:spPr>
          <a:xfrm>
            <a:off x="9000387" y="2836830"/>
            <a:ext cx="111545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геофизика</a:t>
            </a:r>
          </a:p>
        </p:txBody>
      </p:sp>
      <p:pic>
        <p:nvPicPr>
          <p:cNvPr id="32" name="Picture 5" descr="C:\Users\boris_petrushkov\Desktop\МИНГЕО_2015\Призентация\рудопроявление ясное.jpg">
            <a:extLst>
              <a:ext uri="{FF2B5EF4-FFF2-40B4-BE49-F238E27FC236}">
                <a16:creationId xmlns:a16="http://schemas.microsoft.com/office/drawing/2014/main" id="{AE503120-9B2E-47C7-9FDE-ECA84EA74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9408" y="5267348"/>
            <a:ext cx="979673" cy="64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10">
            <a:extLst>
              <a:ext uri="{FF2B5EF4-FFF2-40B4-BE49-F238E27FC236}">
                <a16:creationId xmlns:a16="http://schemas.microsoft.com/office/drawing/2014/main" id="{6F4023B5-2B6C-459D-B95E-84547FCC2AEE}"/>
              </a:ext>
            </a:extLst>
          </p:cNvPr>
          <p:cNvSpPr txBox="1"/>
          <p:nvPr/>
        </p:nvSpPr>
        <p:spPr>
          <a:xfrm>
            <a:off x="4293849" y="5321167"/>
            <a:ext cx="17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Березиты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</a:t>
            </a:r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13,00 г/т.</a:t>
            </a:r>
          </a:p>
        </p:txBody>
      </p:sp>
      <p:pic>
        <p:nvPicPr>
          <p:cNvPr id="34" name="Picture 2" descr="C:\Users\boris_petrushkov\Desktop\МИНГЕО_2015\Призентация\ждановская толща.jpg">
            <a:extLst>
              <a:ext uri="{FF2B5EF4-FFF2-40B4-BE49-F238E27FC236}">
                <a16:creationId xmlns:a16="http://schemas.microsoft.com/office/drawing/2014/main" id="{FB7A9DCD-8102-4FAC-A745-C58C358A0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7002" l="0" r="947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4173" y="4396026"/>
            <a:ext cx="1205525" cy="88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4C9FCB69-377D-4B1A-BA14-E54949074941}"/>
              </a:ext>
            </a:extLst>
          </p:cNvPr>
          <p:cNvSpPr/>
          <p:nvPr/>
        </p:nvSpPr>
        <p:spPr>
          <a:xfrm>
            <a:off x="4159020" y="4586299"/>
            <a:ext cx="19483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Черные сланцы </a:t>
            </a:r>
          </a:p>
          <a:p>
            <a:pPr algn="ctr"/>
            <a:r>
              <a:rPr lang="en-US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 1,05 </a:t>
            </a:r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г/т.</a:t>
            </a:r>
          </a:p>
        </p:txBody>
      </p:sp>
      <p:pic>
        <p:nvPicPr>
          <p:cNvPr id="36" name="Picture 3" descr="C:\Users\boris_petrushkov\Desktop\МИНГЕО_2015\Призентация\барковское.jpg">
            <a:extLst>
              <a:ext uri="{FF2B5EF4-FFF2-40B4-BE49-F238E27FC236}">
                <a16:creationId xmlns:a16="http://schemas.microsoft.com/office/drawing/2014/main" id="{116C12C4-5864-4E7C-9B99-93E32A21D6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70555" y="4497417"/>
            <a:ext cx="626960" cy="460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686325E6-599F-4F30-AA5B-FBFE6C7A1BFF}"/>
              </a:ext>
            </a:extLst>
          </p:cNvPr>
          <p:cNvSpPr txBox="1"/>
          <p:nvPr/>
        </p:nvSpPr>
        <p:spPr>
          <a:xfrm>
            <a:off x="4363901" y="4063876"/>
            <a:ext cx="240296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Два типа руд </a:t>
            </a:r>
            <a:r>
              <a:rPr lang="ru-RU" sz="105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Верхнелениградского</a:t>
            </a:r>
            <a:r>
              <a:rPr lang="ru-RU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рудного узла</a:t>
            </a:r>
          </a:p>
        </p:txBody>
      </p:sp>
      <p:pic>
        <p:nvPicPr>
          <p:cNvPr id="38" name="Picture 8" descr="C:\Users\boris_petrushkov\Desktop\МИНГЕО_2015\Призентация\север.jpg">
            <a:extLst>
              <a:ext uri="{FF2B5EF4-FFF2-40B4-BE49-F238E27FC236}">
                <a16:creationId xmlns:a16="http://schemas.microsoft.com/office/drawing/2014/main" id="{D1101794-97A1-464A-AC2E-EC4FAA4EA9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62183" y="5283777"/>
            <a:ext cx="593534" cy="564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7F82A548-DC7C-4A7A-8A93-3469F4ACC7F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7626" y="4382010"/>
            <a:ext cx="1368824" cy="805091"/>
          </a:xfrm>
          <a:prstGeom prst="rect">
            <a:avLst/>
          </a:prstGeom>
        </p:spPr>
      </p:pic>
      <p:pic>
        <p:nvPicPr>
          <p:cNvPr id="40" name="Picture 2">
            <a:extLst>
              <a:ext uri="{FF2B5EF4-FFF2-40B4-BE49-F238E27FC236}">
                <a16:creationId xmlns:a16="http://schemas.microsoft.com/office/drawing/2014/main" id="{D05075AA-874E-4F8A-B79D-7B5056D87A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780" r="5364" b="40395"/>
          <a:stretch/>
        </p:blipFill>
        <p:spPr bwMode="auto">
          <a:xfrm>
            <a:off x="997474" y="5283474"/>
            <a:ext cx="1858332" cy="855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A922FFA6-B1C8-4F94-B4C1-6E5190A8626C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6090" y="1857709"/>
            <a:ext cx="1228279" cy="1544832"/>
          </a:xfrm>
          <a:prstGeom prst="rect">
            <a:avLst/>
          </a:prstGeom>
        </p:spPr>
      </p:pic>
      <p:sp>
        <p:nvSpPr>
          <p:cNvPr id="42" name="Полилиния 104">
            <a:extLst>
              <a:ext uri="{FF2B5EF4-FFF2-40B4-BE49-F238E27FC236}">
                <a16:creationId xmlns:a16="http://schemas.microsoft.com/office/drawing/2014/main" id="{2E5AC60E-F7AD-4472-BD6E-1478F2836182}"/>
              </a:ext>
            </a:extLst>
          </p:cNvPr>
          <p:cNvSpPr>
            <a:spLocks noChangeAspect="1"/>
          </p:cNvSpPr>
          <p:nvPr/>
        </p:nvSpPr>
        <p:spPr>
          <a:xfrm>
            <a:off x="6208612" y="1874533"/>
            <a:ext cx="429401" cy="416681"/>
          </a:xfrm>
          <a:custGeom>
            <a:avLst/>
            <a:gdLst>
              <a:gd name="connsiteX0" fmla="*/ 80962 w 185737"/>
              <a:gd name="connsiteY0" fmla="*/ 7144 h 185737"/>
              <a:gd name="connsiteX1" fmla="*/ 171450 w 185737"/>
              <a:gd name="connsiteY1" fmla="*/ 0 h 185737"/>
              <a:gd name="connsiteX2" fmla="*/ 185737 w 185737"/>
              <a:gd name="connsiteY2" fmla="*/ 38100 h 185737"/>
              <a:gd name="connsiteX3" fmla="*/ 135731 w 185737"/>
              <a:gd name="connsiteY3" fmla="*/ 61912 h 185737"/>
              <a:gd name="connsiteX4" fmla="*/ 109537 w 185737"/>
              <a:gd name="connsiteY4" fmla="*/ 111919 h 185737"/>
              <a:gd name="connsiteX5" fmla="*/ 109537 w 185737"/>
              <a:gd name="connsiteY5" fmla="*/ 173831 h 185737"/>
              <a:gd name="connsiteX6" fmla="*/ 83344 w 185737"/>
              <a:gd name="connsiteY6" fmla="*/ 185737 h 185737"/>
              <a:gd name="connsiteX7" fmla="*/ 7144 w 185737"/>
              <a:gd name="connsiteY7" fmla="*/ 150019 h 185737"/>
              <a:gd name="connsiteX8" fmla="*/ 0 w 185737"/>
              <a:gd name="connsiteY8" fmla="*/ 119062 h 185737"/>
              <a:gd name="connsiteX9" fmla="*/ 9525 w 185737"/>
              <a:gd name="connsiteY9" fmla="*/ 59531 h 185737"/>
              <a:gd name="connsiteX10" fmla="*/ 80962 w 185737"/>
              <a:gd name="connsiteY10" fmla="*/ 7144 h 185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5737" h="185737">
                <a:moveTo>
                  <a:pt x="80962" y="7144"/>
                </a:moveTo>
                <a:lnTo>
                  <a:pt x="171450" y="0"/>
                </a:lnTo>
                <a:lnTo>
                  <a:pt x="185737" y="38100"/>
                </a:lnTo>
                <a:lnTo>
                  <a:pt x="135731" y="61912"/>
                </a:lnTo>
                <a:lnTo>
                  <a:pt x="109537" y="111919"/>
                </a:lnTo>
                <a:lnTo>
                  <a:pt x="109537" y="173831"/>
                </a:lnTo>
                <a:lnTo>
                  <a:pt x="83344" y="185737"/>
                </a:lnTo>
                <a:lnTo>
                  <a:pt x="7144" y="150019"/>
                </a:lnTo>
                <a:lnTo>
                  <a:pt x="0" y="119062"/>
                </a:lnTo>
                <a:lnTo>
                  <a:pt x="9525" y="59531"/>
                </a:lnTo>
                <a:lnTo>
                  <a:pt x="80962" y="7144"/>
                </a:lnTo>
                <a:close/>
              </a:path>
            </a:pathLst>
          </a:cu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ru-RU" sz="135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0DC998F-8FD9-4269-873A-DAE80BBEB248}"/>
              </a:ext>
            </a:extLst>
          </p:cNvPr>
          <p:cNvSpPr txBox="1"/>
          <p:nvPr/>
        </p:nvSpPr>
        <p:spPr>
          <a:xfrm>
            <a:off x="913952" y="4116113"/>
            <a:ext cx="3307112" cy="3231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7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Детальные поисковые работы м-ба 1:25 000 и 1:10 000  (2015-2017 г.)</a:t>
            </a:r>
          </a:p>
          <a:p>
            <a:pPr algn="ctr"/>
            <a:r>
              <a:rPr lang="ru-RU" sz="7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проходкой траншей и бурением</a:t>
            </a:r>
            <a:endParaRPr lang="ru-RU" sz="75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EC4178A1-D8C8-40E8-9634-47C6430C5F48}"/>
              </a:ext>
            </a:extLst>
          </p:cNvPr>
          <p:cNvSpPr/>
          <p:nvPr/>
        </p:nvSpPr>
        <p:spPr>
          <a:xfrm>
            <a:off x="9043993" y="4087822"/>
            <a:ext cx="2157313" cy="204547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B70B5AED-C160-400D-AD18-6C2429421787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46" t="14328" r="6717" b="8602"/>
          <a:stretch/>
        </p:blipFill>
        <p:spPr>
          <a:xfrm>
            <a:off x="9177943" y="4394333"/>
            <a:ext cx="2001570" cy="1756774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468FDBB0-D20C-4DCE-916A-C14F95D57D8D}"/>
              </a:ext>
            </a:extLst>
          </p:cNvPr>
          <p:cNvSpPr txBox="1"/>
          <p:nvPr/>
        </p:nvSpPr>
        <p:spPr>
          <a:xfrm>
            <a:off x="9080338" y="4135849"/>
            <a:ext cx="1109081" cy="40395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67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Лицензия КРР03524БП</a:t>
            </a:r>
            <a:endParaRPr lang="en-US" sz="675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675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25.12.2020 - 31.12.2027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7BA8C4D-A1DD-4804-9960-DD73149A6496}"/>
              </a:ext>
            </a:extLst>
          </p:cNvPr>
          <p:cNvSpPr txBox="1"/>
          <p:nvPr/>
        </p:nvSpPr>
        <p:spPr>
          <a:xfrm>
            <a:off x="1268049" y="92810"/>
            <a:ext cx="10077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Госгеолкарты-1000/3 (2006 г.) к работам поисковой стадии и лицензированию (2020 г.)</a:t>
            </a:r>
          </a:p>
          <a:p>
            <a:pPr algn="ctr"/>
            <a:r>
              <a:rPr lang="ru-RU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Таймыро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-Североземельская серия листов</a:t>
            </a:r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7E36396A-BAD3-44B8-9722-3D691599B2E1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5356" y="4428435"/>
            <a:ext cx="1454436" cy="1697837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8F26CB9B-5A7B-4769-A721-00372D8867D7}"/>
              </a:ext>
            </a:extLst>
          </p:cNvPr>
          <p:cNvSpPr txBox="1"/>
          <p:nvPr/>
        </p:nvSpPr>
        <p:spPr>
          <a:xfrm>
            <a:off x="1397419" y="862457"/>
            <a:ext cx="1725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Госгеолкарта-1000/3,</a:t>
            </a:r>
            <a:r>
              <a:rPr lang="en-US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91 тыс. км</a:t>
            </a:r>
            <a:r>
              <a:rPr lang="ru-RU" sz="1200" b="1" baseline="300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endParaRPr lang="ru-RU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9050FD7-78EA-40DF-A280-C65C354A55E1}"/>
              </a:ext>
            </a:extLst>
          </p:cNvPr>
          <p:cNvSpPr txBox="1"/>
          <p:nvPr/>
        </p:nvSpPr>
        <p:spPr>
          <a:xfrm>
            <a:off x="8287380" y="862878"/>
            <a:ext cx="2666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«Общие поиски», </a:t>
            </a:r>
            <a:b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  км</a:t>
            </a:r>
            <a:r>
              <a:rPr lang="ru-RU" sz="1200" b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1FD65EB-A838-4255-BC0F-6992126CE462}"/>
              </a:ext>
            </a:extLst>
          </p:cNvPr>
          <p:cNvSpPr txBox="1"/>
          <p:nvPr/>
        </p:nvSpPr>
        <p:spPr>
          <a:xfrm>
            <a:off x="4540672" y="874135"/>
            <a:ext cx="2132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Госгеолкарта-200</a:t>
            </a:r>
            <a:b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4.1 </a:t>
            </a:r>
            <a:r>
              <a:rPr lang="ru-RU" sz="12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тыс</a:t>
            </a:r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км</a:t>
            </a:r>
            <a:r>
              <a:rPr lang="ru-RU" sz="1200" b="1" baseline="300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endParaRPr lang="ru-RU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A79BFB1-8510-4897-A75F-00DFE3A26AF4}"/>
              </a:ext>
            </a:extLst>
          </p:cNvPr>
          <p:cNvSpPr txBox="1"/>
          <p:nvPr/>
        </p:nvSpPr>
        <p:spPr>
          <a:xfrm>
            <a:off x="2350272" y="3751244"/>
            <a:ext cx="22200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«Детальные поиски», </a:t>
            </a:r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56 км</a:t>
            </a:r>
            <a:r>
              <a:rPr lang="ru-RU" sz="1200" b="1" baseline="300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endParaRPr lang="ru-RU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CE930B6-8A78-4526-B20C-2E4DB1BD2FAF}"/>
              </a:ext>
            </a:extLst>
          </p:cNvPr>
          <p:cNvSpPr txBox="1"/>
          <p:nvPr/>
        </p:nvSpPr>
        <p:spPr>
          <a:xfrm>
            <a:off x="9407765" y="3784231"/>
            <a:ext cx="171970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«Лицензирование»</a:t>
            </a: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B72C11C9-78B6-417D-83EC-0CB25BED6960}"/>
              </a:ext>
            </a:extLst>
          </p:cNvPr>
          <p:cNvSpPr/>
          <p:nvPr/>
        </p:nvSpPr>
        <p:spPr>
          <a:xfrm>
            <a:off x="1725417" y="1736934"/>
            <a:ext cx="7617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</a:t>
            </a:r>
            <a:r>
              <a:rPr lang="ru-RU" sz="1200" b="1" baseline="-25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150 т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5" name="Прямая со стрелкой 54">
            <a:extLst>
              <a:ext uri="{FF2B5EF4-FFF2-40B4-BE49-F238E27FC236}">
                <a16:creationId xmlns:a16="http://schemas.microsoft.com/office/drawing/2014/main" id="{CBD0CC34-8408-4BE8-9224-21179ED2A7F8}"/>
              </a:ext>
            </a:extLst>
          </p:cNvPr>
          <p:cNvCxnSpPr>
            <a:cxnSpLocks/>
          </p:cNvCxnSpPr>
          <p:nvPr/>
        </p:nvCxnSpPr>
        <p:spPr>
          <a:xfrm flipV="1">
            <a:off x="2447761" y="1863769"/>
            <a:ext cx="230180" cy="778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84FB10A0-0009-4344-97BA-227696AEB551}"/>
              </a:ext>
            </a:extLst>
          </p:cNvPr>
          <p:cNvSpPr/>
          <p:nvPr/>
        </p:nvSpPr>
        <p:spPr>
          <a:xfrm>
            <a:off x="5876031" y="2563894"/>
            <a:ext cx="676788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</a:t>
            </a:r>
            <a:r>
              <a:rPr lang="ru-RU" sz="1200" b="1" baseline="-25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70 т</a:t>
            </a:r>
          </a:p>
          <a:p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</a:t>
            </a:r>
            <a:r>
              <a:rPr lang="ru-RU" sz="1200" b="1" baseline="-25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28 т</a:t>
            </a:r>
          </a:p>
          <a:p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299284B2-3CF0-4992-B0FB-CF0785FA4D10}"/>
              </a:ext>
            </a:extLst>
          </p:cNvPr>
          <p:cNvSpPr/>
          <p:nvPr/>
        </p:nvSpPr>
        <p:spPr>
          <a:xfrm>
            <a:off x="7933501" y="2202082"/>
            <a:ext cx="676788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</a:t>
            </a:r>
            <a:r>
              <a:rPr lang="ru-RU" sz="1200" b="1" baseline="-25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70 т</a:t>
            </a:r>
          </a:p>
          <a:p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</a:t>
            </a:r>
            <a:r>
              <a:rPr lang="ru-RU" sz="1200" b="1" baseline="-25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28 т</a:t>
            </a:r>
          </a:p>
          <a:p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878C571-373E-4D7B-9D13-BEC7B364E75E}"/>
              </a:ext>
            </a:extLst>
          </p:cNvPr>
          <p:cNvSpPr txBox="1"/>
          <p:nvPr/>
        </p:nvSpPr>
        <p:spPr>
          <a:xfrm>
            <a:off x="827536" y="5137477"/>
            <a:ext cx="2183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Рудное тело по траншее 19 м,</a:t>
            </a:r>
            <a:r>
              <a:rPr lang="en-US" sz="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</a:t>
            </a:r>
            <a:r>
              <a:rPr lang="ru-RU" sz="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2,2 г/т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4CAA7F3-8E32-45F3-9680-1C449DD0ABC3}"/>
              </a:ext>
            </a:extLst>
          </p:cNvPr>
          <p:cNvSpPr txBox="1"/>
          <p:nvPr/>
        </p:nvSpPr>
        <p:spPr>
          <a:xfrm>
            <a:off x="1466142" y="1689244"/>
            <a:ext cx="41549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</a:t>
            </a:r>
            <a:endParaRPr lang="ru-RU" sz="135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63AF625-E26E-4E6C-AB02-5AED32B0667B}"/>
              </a:ext>
            </a:extLst>
          </p:cNvPr>
          <p:cNvSpPr txBox="1"/>
          <p:nvPr/>
        </p:nvSpPr>
        <p:spPr>
          <a:xfrm>
            <a:off x="5561528" y="2642561"/>
            <a:ext cx="41549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</a:t>
            </a:r>
            <a:endParaRPr lang="ru-RU" sz="135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BE4B8FE-5FC2-4705-BB5E-A898E3283D53}"/>
              </a:ext>
            </a:extLst>
          </p:cNvPr>
          <p:cNvSpPr txBox="1"/>
          <p:nvPr/>
        </p:nvSpPr>
        <p:spPr>
          <a:xfrm>
            <a:off x="7627248" y="2285229"/>
            <a:ext cx="41549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</a:t>
            </a:r>
            <a:endParaRPr lang="ru-RU" sz="135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792C3542-6C57-4D6B-868E-A529BB773238}"/>
              </a:ext>
            </a:extLst>
          </p:cNvPr>
          <p:cNvSpPr/>
          <p:nvPr/>
        </p:nvSpPr>
        <p:spPr>
          <a:xfrm>
            <a:off x="2491525" y="4467651"/>
            <a:ext cx="1016625" cy="3000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135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 </a:t>
            </a:r>
            <a:r>
              <a:rPr lang="ru-RU" sz="135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</a:t>
            </a:r>
            <a:r>
              <a:rPr lang="ru-RU" sz="1350" b="1" baseline="-25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ru-RU" sz="135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35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ru-RU" sz="135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 т</a:t>
            </a:r>
          </a:p>
        </p:txBody>
      </p:sp>
      <p:cxnSp>
        <p:nvCxnSpPr>
          <p:cNvPr id="63" name="Прямая со стрелкой 62">
            <a:extLst>
              <a:ext uri="{FF2B5EF4-FFF2-40B4-BE49-F238E27FC236}">
                <a16:creationId xmlns:a16="http://schemas.microsoft.com/office/drawing/2014/main" id="{E848D105-D44C-4D04-AE98-A737AE00A674}"/>
              </a:ext>
            </a:extLst>
          </p:cNvPr>
          <p:cNvCxnSpPr/>
          <p:nvPr/>
        </p:nvCxnSpPr>
        <p:spPr>
          <a:xfrm flipV="1">
            <a:off x="6000243" y="2234518"/>
            <a:ext cx="264319" cy="38353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79284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11822113" y="6492875"/>
            <a:ext cx="369887" cy="365125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1200" b="1"/>
              <a:pPr>
                <a:spcBef>
                  <a:spcPct val="0"/>
                </a:spcBef>
                <a:buFontTx/>
                <a:buNone/>
              </a:pPr>
              <a:t>25</a:t>
            </a:fld>
            <a:endParaRPr lang="ru-RU" altLang="ru-RU" sz="1200" b="1" dirty="0"/>
          </a:p>
        </p:txBody>
      </p:sp>
      <p:pic>
        <p:nvPicPr>
          <p:cNvPr id="6" name="Рисунок 3">
            <a:extLst>
              <a:ext uri="{FF2B5EF4-FFF2-40B4-BE49-F238E27FC236}">
                <a16:creationId xmlns:a16="http://schemas.microsoft.com/office/drawing/2014/main" id="{E8B91364-1DD6-44E6-B50C-6046936A9A9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1166" y="2182675"/>
            <a:ext cx="2484835" cy="3700463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8">
            <a:extLst>
              <a:ext uri="{FF2B5EF4-FFF2-40B4-BE49-F238E27FC236}">
                <a16:creationId xmlns:a16="http://schemas.microsoft.com/office/drawing/2014/main" id="{B088F43B-70D9-4AB3-ADDD-5B578C5135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515" y="574190"/>
            <a:ext cx="11725717" cy="127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altLang="ru-RU" sz="1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Полевые работы при разных видах современных ГСР -200 (ГДП-200, ГМК-200, ГГК-200) в зависимости от типа геологического строения района могут отличаться методологией, методикой проведения и итоговыми материалами. </a:t>
            </a:r>
            <a:r>
              <a:rPr lang="ru-RU" altLang="ru-RU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Однако все они исключают равномерное </a:t>
            </a:r>
            <a:r>
              <a:rPr lang="ru-RU" altLang="ru-RU" sz="11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исхаживание</a:t>
            </a:r>
            <a:r>
              <a:rPr lang="ru-RU" altLang="ru-RU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территории</a:t>
            </a:r>
            <a:r>
              <a:rPr lang="ru-RU" altLang="ru-RU" sz="1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как это было при ГС-200, ГС-50 прежних поколений. </a:t>
            </a:r>
          </a:p>
          <a:p>
            <a:pPr algn="just"/>
            <a:r>
              <a:rPr lang="ru-RU" altLang="ru-RU" sz="1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Основной их проведения является методика групповой геологической съемки, подразумевающая изучение опорных участков с необходимой детальностью (</a:t>
            </a:r>
            <a:r>
              <a:rPr lang="ru-RU" altLang="ru-RU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вплоть до </a:t>
            </a:r>
            <a:r>
              <a:rPr lang="ru-RU" altLang="ru-RU" sz="11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м-ба</a:t>
            </a:r>
            <a:r>
              <a:rPr lang="ru-RU" altLang="ru-RU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1:50 000 и крупнее с целью решения принципиальных вопросов взаимоотношений картографируемых подразделений, установления возраста современными методами, решения вопросов их </a:t>
            </a:r>
            <a:r>
              <a:rPr lang="ru-RU" altLang="ru-RU" sz="11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минерагенической</a:t>
            </a:r>
            <a:r>
              <a:rPr lang="ru-RU" altLang="ru-RU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специализации </a:t>
            </a:r>
            <a:r>
              <a:rPr lang="ru-RU" altLang="ru-RU" sz="1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затем прослеживание установленных закономерностей с помощью дистанционных и геофизических методов на всей территории листа. 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F24C292A-0C54-45DF-AC33-6F6416F9B8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836" y="2477527"/>
            <a:ext cx="1026319" cy="20774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750" b="1" baseline="0" dirty="0">
                <a:solidFill>
                  <a:srgbClr val="000000"/>
                </a:solidFill>
                <a:cs typeface="Arial" panose="020B0604020202020204" pitchFamily="34" charset="0"/>
              </a:rPr>
              <a:t>Опорные участки</a:t>
            </a:r>
          </a:p>
        </p:txBody>
      </p:sp>
      <p:cxnSp>
        <p:nvCxnSpPr>
          <p:cNvPr id="9" name="Прямая со стрелкой 11">
            <a:extLst>
              <a:ext uri="{FF2B5EF4-FFF2-40B4-BE49-F238E27FC236}">
                <a16:creationId xmlns:a16="http://schemas.microsoft.com/office/drawing/2014/main" id="{FF648391-6163-4E4E-A5C4-DA0D912B8F7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34470" y="2560028"/>
            <a:ext cx="159544" cy="8691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0" name="Прямая со стрелкой 14">
            <a:extLst>
              <a:ext uri="{FF2B5EF4-FFF2-40B4-BE49-F238E27FC236}">
                <a16:creationId xmlns:a16="http://schemas.microsoft.com/office/drawing/2014/main" id="{EA6713FB-AFAC-4D9E-AFBE-01FA63867F4C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604386" y="2698350"/>
            <a:ext cx="59070" cy="51183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1" name="Полилиния 8">
            <a:extLst>
              <a:ext uri="{FF2B5EF4-FFF2-40B4-BE49-F238E27FC236}">
                <a16:creationId xmlns:a16="http://schemas.microsoft.com/office/drawing/2014/main" id="{3DBD283B-5128-4DE2-A86C-2E6C2F82044E}"/>
              </a:ext>
            </a:extLst>
          </p:cNvPr>
          <p:cNvSpPr/>
          <p:nvPr/>
        </p:nvSpPr>
        <p:spPr>
          <a:xfrm>
            <a:off x="1364277" y="2673771"/>
            <a:ext cx="2058106" cy="2381250"/>
          </a:xfrm>
          <a:custGeom>
            <a:avLst/>
            <a:gdLst>
              <a:gd name="connsiteX0" fmla="*/ 161364 w 2646381"/>
              <a:gd name="connsiteY0" fmla="*/ 0 h 3173506"/>
              <a:gd name="connsiteX1" fmla="*/ 53788 w 2646381"/>
              <a:gd name="connsiteY1" fmla="*/ 828339 h 3173506"/>
              <a:gd name="connsiteX2" fmla="*/ 0 w 2646381"/>
              <a:gd name="connsiteY2" fmla="*/ 1463040 h 3173506"/>
              <a:gd name="connsiteX3" fmla="*/ 32272 w 2646381"/>
              <a:gd name="connsiteY3" fmla="*/ 1796527 h 3173506"/>
              <a:gd name="connsiteX4" fmla="*/ 96818 w 2646381"/>
              <a:gd name="connsiteY4" fmla="*/ 2033196 h 3173506"/>
              <a:gd name="connsiteX5" fmla="*/ 139849 w 2646381"/>
              <a:gd name="connsiteY5" fmla="*/ 2162287 h 3173506"/>
              <a:gd name="connsiteX6" fmla="*/ 236668 w 2646381"/>
              <a:gd name="connsiteY6" fmla="*/ 2377440 h 3173506"/>
              <a:gd name="connsiteX7" fmla="*/ 365760 w 2646381"/>
              <a:gd name="connsiteY7" fmla="*/ 2549563 h 3173506"/>
              <a:gd name="connsiteX8" fmla="*/ 441063 w 2646381"/>
              <a:gd name="connsiteY8" fmla="*/ 2614109 h 3173506"/>
              <a:gd name="connsiteX9" fmla="*/ 484094 w 2646381"/>
              <a:gd name="connsiteY9" fmla="*/ 2689412 h 3173506"/>
              <a:gd name="connsiteX10" fmla="*/ 602428 w 2646381"/>
              <a:gd name="connsiteY10" fmla="*/ 2786231 h 3173506"/>
              <a:gd name="connsiteX11" fmla="*/ 677731 w 2646381"/>
              <a:gd name="connsiteY11" fmla="*/ 2861535 h 3173506"/>
              <a:gd name="connsiteX12" fmla="*/ 720762 w 2646381"/>
              <a:gd name="connsiteY12" fmla="*/ 2872292 h 3173506"/>
              <a:gd name="connsiteX13" fmla="*/ 720762 w 2646381"/>
              <a:gd name="connsiteY13" fmla="*/ 2893807 h 3173506"/>
              <a:gd name="connsiteX14" fmla="*/ 828338 w 2646381"/>
              <a:gd name="connsiteY14" fmla="*/ 2969111 h 3173506"/>
              <a:gd name="connsiteX15" fmla="*/ 978945 w 2646381"/>
              <a:gd name="connsiteY15" fmla="*/ 3044415 h 3173506"/>
              <a:gd name="connsiteX16" fmla="*/ 1097280 w 2646381"/>
              <a:gd name="connsiteY16" fmla="*/ 3087445 h 3173506"/>
              <a:gd name="connsiteX17" fmla="*/ 1258644 w 2646381"/>
              <a:gd name="connsiteY17" fmla="*/ 3130476 h 3173506"/>
              <a:gd name="connsiteX18" fmla="*/ 1355463 w 2646381"/>
              <a:gd name="connsiteY18" fmla="*/ 3151991 h 3173506"/>
              <a:gd name="connsiteX19" fmla="*/ 1463040 w 2646381"/>
              <a:gd name="connsiteY19" fmla="*/ 3162749 h 3173506"/>
              <a:gd name="connsiteX20" fmla="*/ 1645920 w 2646381"/>
              <a:gd name="connsiteY20" fmla="*/ 3173506 h 3173506"/>
              <a:gd name="connsiteX21" fmla="*/ 1753496 w 2646381"/>
              <a:gd name="connsiteY21" fmla="*/ 3173506 h 3173506"/>
              <a:gd name="connsiteX22" fmla="*/ 1839557 w 2646381"/>
              <a:gd name="connsiteY22" fmla="*/ 3130476 h 3173506"/>
              <a:gd name="connsiteX23" fmla="*/ 2011680 w 2646381"/>
              <a:gd name="connsiteY23" fmla="*/ 3108960 h 3173506"/>
              <a:gd name="connsiteX24" fmla="*/ 2280621 w 2646381"/>
              <a:gd name="connsiteY24" fmla="*/ 3076687 h 3173506"/>
              <a:gd name="connsiteX25" fmla="*/ 2431228 w 2646381"/>
              <a:gd name="connsiteY25" fmla="*/ 2958353 h 3173506"/>
              <a:gd name="connsiteX26" fmla="*/ 2528047 w 2646381"/>
              <a:gd name="connsiteY26" fmla="*/ 2807746 h 3173506"/>
              <a:gd name="connsiteX27" fmla="*/ 2646381 w 2646381"/>
              <a:gd name="connsiteY27" fmla="*/ 2635624 h 3173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646381" h="3173506">
                <a:moveTo>
                  <a:pt x="161364" y="0"/>
                </a:moveTo>
                <a:lnTo>
                  <a:pt x="53788" y="828339"/>
                </a:lnTo>
                <a:lnTo>
                  <a:pt x="0" y="1463040"/>
                </a:lnTo>
                <a:lnTo>
                  <a:pt x="32272" y="1796527"/>
                </a:lnTo>
                <a:lnTo>
                  <a:pt x="96818" y="2033196"/>
                </a:lnTo>
                <a:lnTo>
                  <a:pt x="139849" y="2162287"/>
                </a:lnTo>
                <a:lnTo>
                  <a:pt x="236668" y="2377440"/>
                </a:lnTo>
                <a:lnTo>
                  <a:pt x="365760" y="2549563"/>
                </a:lnTo>
                <a:lnTo>
                  <a:pt x="441063" y="2614109"/>
                </a:lnTo>
                <a:lnTo>
                  <a:pt x="484094" y="2689412"/>
                </a:lnTo>
                <a:lnTo>
                  <a:pt x="602428" y="2786231"/>
                </a:lnTo>
                <a:cubicBezTo>
                  <a:pt x="627529" y="2811332"/>
                  <a:pt x="649022" y="2840656"/>
                  <a:pt x="677731" y="2861535"/>
                </a:cubicBezTo>
                <a:cubicBezTo>
                  <a:pt x="689688" y="2870231"/>
                  <a:pt x="708934" y="2863421"/>
                  <a:pt x="720762" y="2872292"/>
                </a:cubicBezTo>
                <a:cubicBezTo>
                  <a:pt x="726499" y="2876595"/>
                  <a:pt x="720762" y="2886635"/>
                  <a:pt x="720762" y="2893807"/>
                </a:cubicBezTo>
                <a:lnTo>
                  <a:pt x="828338" y="2969111"/>
                </a:lnTo>
                <a:lnTo>
                  <a:pt x="978945" y="3044415"/>
                </a:lnTo>
                <a:lnTo>
                  <a:pt x="1097280" y="3087445"/>
                </a:lnTo>
                <a:lnTo>
                  <a:pt x="1258644" y="3130476"/>
                </a:lnTo>
                <a:lnTo>
                  <a:pt x="1355463" y="3151991"/>
                </a:lnTo>
                <a:lnTo>
                  <a:pt x="1463040" y="3162749"/>
                </a:lnTo>
                <a:lnTo>
                  <a:pt x="1645920" y="3173506"/>
                </a:lnTo>
                <a:lnTo>
                  <a:pt x="1753496" y="3173506"/>
                </a:lnTo>
                <a:lnTo>
                  <a:pt x="1839557" y="3130476"/>
                </a:lnTo>
                <a:lnTo>
                  <a:pt x="2011680" y="3108960"/>
                </a:lnTo>
                <a:lnTo>
                  <a:pt x="2280621" y="3076687"/>
                </a:lnTo>
                <a:lnTo>
                  <a:pt x="2431228" y="2958353"/>
                </a:lnTo>
                <a:lnTo>
                  <a:pt x="2528047" y="2807746"/>
                </a:lnTo>
                <a:lnTo>
                  <a:pt x="2646381" y="2635624"/>
                </a:lnTo>
              </a:path>
            </a:pathLst>
          </a:custGeom>
          <a:noFill/>
          <a:ln w="53975" cmpd="thinThick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1C4B25DE-3602-451F-817C-B3C9E3DBE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8920" y="4229360"/>
            <a:ext cx="272832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1350" b="1" dirty="0">
                <a:solidFill>
                  <a:srgbClr val="00B050"/>
                </a:solidFill>
              </a:rPr>
              <a:t>1</a:t>
            </a:r>
          </a:p>
        </p:txBody>
      </p:sp>
      <p:sp>
        <p:nvSpPr>
          <p:cNvPr id="13" name="TextBox 25">
            <a:extLst>
              <a:ext uri="{FF2B5EF4-FFF2-40B4-BE49-F238E27FC236}">
                <a16:creationId xmlns:a16="http://schemas.microsoft.com/office/drawing/2014/main" id="{0F4D7091-3BFC-4B69-9059-0DD11D5797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3472" y="2932769"/>
            <a:ext cx="272832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1350" b="1" dirty="0">
                <a:solidFill>
                  <a:srgbClr val="FFC000"/>
                </a:solidFill>
              </a:rPr>
              <a:t>2</a:t>
            </a:r>
          </a:p>
        </p:txBody>
      </p:sp>
      <p:sp>
        <p:nvSpPr>
          <p:cNvPr id="14" name="Полилиния 11">
            <a:extLst>
              <a:ext uri="{FF2B5EF4-FFF2-40B4-BE49-F238E27FC236}">
                <a16:creationId xmlns:a16="http://schemas.microsoft.com/office/drawing/2014/main" id="{B7D885F8-3438-4F1A-97A2-38840AF02ED8}"/>
              </a:ext>
            </a:extLst>
          </p:cNvPr>
          <p:cNvSpPr/>
          <p:nvPr/>
        </p:nvSpPr>
        <p:spPr>
          <a:xfrm>
            <a:off x="3018761" y="4313496"/>
            <a:ext cx="403622" cy="548879"/>
          </a:xfrm>
          <a:custGeom>
            <a:avLst/>
            <a:gdLst>
              <a:gd name="connsiteX0" fmla="*/ 258184 w 537882"/>
              <a:gd name="connsiteY0" fmla="*/ 688489 h 731520"/>
              <a:gd name="connsiteX1" fmla="*/ 150607 w 537882"/>
              <a:gd name="connsiteY1" fmla="*/ 731520 h 731520"/>
              <a:gd name="connsiteX2" fmla="*/ 75304 w 537882"/>
              <a:gd name="connsiteY2" fmla="*/ 731520 h 731520"/>
              <a:gd name="connsiteX3" fmla="*/ 10758 w 537882"/>
              <a:gd name="connsiteY3" fmla="*/ 645459 h 731520"/>
              <a:gd name="connsiteX4" fmla="*/ 0 w 537882"/>
              <a:gd name="connsiteY4" fmla="*/ 537882 h 731520"/>
              <a:gd name="connsiteX5" fmla="*/ 32273 w 537882"/>
              <a:gd name="connsiteY5" fmla="*/ 376518 h 731520"/>
              <a:gd name="connsiteX6" fmla="*/ 96819 w 537882"/>
              <a:gd name="connsiteY6" fmla="*/ 279699 h 731520"/>
              <a:gd name="connsiteX7" fmla="*/ 161365 w 537882"/>
              <a:gd name="connsiteY7" fmla="*/ 172122 h 731520"/>
              <a:gd name="connsiteX8" fmla="*/ 258184 w 537882"/>
              <a:gd name="connsiteY8" fmla="*/ 75303 h 731520"/>
              <a:gd name="connsiteX9" fmla="*/ 355002 w 537882"/>
              <a:gd name="connsiteY9" fmla="*/ 21515 h 731520"/>
              <a:gd name="connsiteX10" fmla="*/ 355002 w 537882"/>
              <a:gd name="connsiteY10" fmla="*/ 21515 h 731520"/>
              <a:gd name="connsiteX11" fmla="*/ 473336 w 537882"/>
              <a:gd name="connsiteY11" fmla="*/ 0 h 731520"/>
              <a:gd name="connsiteX12" fmla="*/ 516367 w 537882"/>
              <a:gd name="connsiteY12" fmla="*/ 43031 h 731520"/>
              <a:gd name="connsiteX13" fmla="*/ 537882 w 537882"/>
              <a:gd name="connsiteY13" fmla="*/ 86061 h 731520"/>
              <a:gd name="connsiteX14" fmla="*/ 537882 w 537882"/>
              <a:gd name="connsiteY14" fmla="*/ 193638 h 731520"/>
              <a:gd name="connsiteX15" fmla="*/ 505609 w 537882"/>
              <a:gd name="connsiteY15" fmla="*/ 311972 h 731520"/>
              <a:gd name="connsiteX16" fmla="*/ 376518 w 537882"/>
              <a:gd name="connsiteY16" fmla="*/ 494852 h 731520"/>
              <a:gd name="connsiteX17" fmla="*/ 258184 w 537882"/>
              <a:gd name="connsiteY17" fmla="*/ 688489 h 73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37882" h="731520">
                <a:moveTo>
                  <a:pt x="258184" y="688489"/>
                </a:moveTo>
                <a:lnTo>
                  <a:pt x="150607" y="731520"/>
                </a:lnTo>
                <a:lnTo>
                  <a:pt x="75304" y="731520"/>
                </a:lnTo>
                <a:lnTo>
                  <a:pt x="10758" y="645459"/>
                </a:lnTo>
                <a:lnTo>
                  <a:pt x="0" y="537882"/>
                </a:lnTo>
                <a:lnTo>
                  <a:pt x="32273" y="376518"/>
                </a:lnTo>
                <a:lnTo>
                  <a:pt x="96819" y="279699"/>
                </a:lnTo>
                <a:lnTo>
                  <a:pt x="161365" y="172122"/>
                </a:lnTo>
                <a:lnTo>
                  <a:pt x="258184" y="75303"/>
                </a:lnTo>
                <a:lnTo>
                  <a:pt x="355002" y="21515"/>
                </a:lnTo>
                <a:lnTo>
                  <a:pt x="355002" y="21515"/>
                </a:lnTo>
                <a:lnTo>
                  <a:pt x="473336" y="0"/>
                </a:lnTo>
                <a:lnTo>
                  <a:pt x="516367" y="43031"/>
                </a:lnTo>
                <a:lnTo>
                  <a:pt x="537882" y="86061"/>
                </a:lnTo>
                <a:lnTo>
                  <a:pt x="537882" y="193638"/>
                </a:lnTo>
                <a:lnTo>
                  <a:pt x="505609" y="311972"/>
                </a:lnTo>
                <a:lnTo>
                  <a:pt x="376518" y="494852"/>
                </a:lnTo>
                <a:lnTo>
                  <a:pt x="258184" y="688489"/>
                </a:lnTo>
                <a:close/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15" name="TextBox 28">
            <a:extLst>
              <a:ext uri="{FF2B5EF4-FFF2-40B4-BE49-F238E27FC236}">
                <a16:creationId xmlns:a16="http://schemas.microsoft.com/office/drawing/2014/main" id="{1E651E51-B85E-4BA5-B83C-EC4F5FDD25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3295" y="4134388"/>
            <a:ext cx="272832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1350" b="1" dirty="0">
                <a:solidFill>
                  <a:srgbClr val="FF0000"/>
                </a:solidFill>
              </a:rPr>
              <a:t>3</a:t>
            </a:r>
          </a:p>
        </p:txBody>
      </p:sp>
      <p:grpSp>
        <p:nvGrpSpPr>
          <p:cNvPr id="16" name="Группа 14">
            <a:extLst>
              <a:ext uri="{FF2B5EF4-FFF2-40B4-BE49-F238E27FC236}">
                <a16:creationId xmlns:a16="http://schemas.microsoft.com/office/drawing/2014/main" id="{8EA735BF-750E-4D68-A98F-7EC26CDC8E04}"/>
              </a:ext>
            </a:extLst>
          </p:cNvPr>
          <p:cNvGrpSpPr>
            <a:grpSpLocks/>
          </p:cNvGrpSpPr>
          <p:nvPr/>
        </p:nvGrpSpPr>
        <p:grpSpPr bwMode="auto">
          <a:xfrm>
            <a:off x="4312211" y="2581833"/>
            <a:ext cx="4079081" cy="2572940"/>
            <a:chOff x="3377545" y="2208069"/>
            <a:chExt cx="5795040" cy="3747528"/>
          </a:xfrm>
        </p:grpSpPr>
        <p:pic>
          <p:nvPicPr>
            <p:cNvPr id="17" name="Рисунок 1">
              <a:extLst>
                <a:ext uri="{FF2B5EF4-FFF2-40B4-BE49-F238E27FC236}">
                  <a16:creationId xmlns:a16="http://schemas.microsoft.com/office/drawing/2014/main" id="{ED042112-B3A5-411B-BF3A-1AE8A4F1E0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440719" y="2208069"/>
              <a:ext cx="5731866" cy="3747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TextBox 24">
              <a:extLst>
                <a:ext uri="{FF2B5EF4-FFF2-40B4-BE49-F238E27FC236}">
                  <a16:creationId xmlns:a16="http://schemas.microsoft.com/office/drawing/2014/main" id="{8A7A46CA-F033-4DD8-8523-1535A89782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77545" y="2208069"/>
              <a:ext cx="387605" cy="437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altLang="ru-RU" sz="1350" b="1" dirty="0">
                  <a:solidFill>
                    <a:srgbClr val="00B050"/>
                  </a:solidFill>
                </a:rPr>
                <a:t>1</a:t>
              </a:r>
            </a:p>
          </p:txBody>
        </p:sp>
        <p:sp>
          <p:nvSpPr>
            <p:cNvPr id="19" name="TextBox 26">
              <a:extLst>
                <a:ext uri="{FF2B5EF4-FFF2-40B4-BE49-F238E27FC236}">
                  <a16:creationId xmlns:a16="http://schemas.microsoft.com/office/drawing/2014/main" id="{368CD9EA-F364-4153-846E-2DFE810D77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60031" y="2464454"/>
              <a:ext cx="387605" cy="437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altLang="ru-RU" sz="1350" b="1" dirty="0">
                  <a:solidFill>
                    <a:srgbClr val="FFC000"/>
                  </a:solidFill>
                </a:rPr>
                <a:t>2</a:t>
              </a:r>
            </a:p>
          </p:txBody>
        </p:sp>
        <p:sp>
          <p:nvSpPr>
            <p:cNvPr id="20" name="TextBox 29">
              <a:extLst>
                <a:ext uri="{FF2B5EF4-FFF2-40B4-BE49-F238E27FC236}">
                  <a16:creationId xmlns:a16="http://schemas.microsoft.com/office/drawing/2014/main" id="{9993FC0C-7A07-4B60-A01A-85DEC400ED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50199" y="2893587"/>
              <a:ext cx="387605" cy="437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altLang="ru-RU" sz="1350" b="1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21" name="TextBox 12">
              <a:extLst>
                <a:ext uri="{FF2B5EF4-FFF2-40B4-BE49-F238E27FC236}">
                  <a16:creationId xmlns:a16="http://schemas.microsoft.com/office/drawing/2014/main" id="{52BA9C59-2AC4-40B4-9C01-91612129EF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77545" y="5249619"/>
              <a:ext cx="4267626" cy="30259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altLang="ru-RU" sz="750" b="1" dirty="0" err="1">
                  <a:solidFill>
                    <a:srgbClr val="44546A"/>
                  </a:solidFill>
                </a:rPr>
                <a:t>Разноранговый</a:t>
              </a:r>
              <a:r>
                <a:rPr lang="ru-RU" altLang="ru-RU" sz="750" b="1" dirty="0">
                  <a:solidFill>
                    <a:srgbClr val="44546A"/>
                  </a:solidFill>
                </a:rPr>
                <a:t> уровень изучения в составе работ по ГСР-200</a:t>
              </a:r>
            </a:p>
          </p:txBody>
        </p:sp>
      </p:grpSp>
      <p:sp>
        <p:nvSpPr>
          <p:cNvPr id="22" name="Text Box 6">
            <a:extLst>
              <a:ext uri="{FF2B5EF4-FFF2-40B4-BE49-F238E27FC236}">
                <a16:creationId xmlns:a16="http://schemas.microsoft.com/office/drawing/2014/main" id="{FE2E7F12-876F-4ECA-B31F-ECAF4D762A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835" y="2018075"/>
            <a:ext cx="2789237" cy="34624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825" b="1" dirty="0">
                <a:solidFill>
                  <a:srgbClr val="000000"/>
                </a:solidFill>
                <a:latin typeface="Arial" charset="0"/>
                <a:cs typeface="Arial" panose="020B0604020202020204" pitchFamily="34" charset="0"/>
              </a:rPr>
              <a:t>Карта фактического материала по итогам 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825" b="1" dirty="0">
                <a:solidFill>
                  <a:srgbClr val="000000"/>
                </a:solidFill>
                <a:latin typeface="Arial" charset="0"/>
                <a:cs typeface="Arial" panose="020B0604020202020204" pitchFamily="34" charset="0"/>
              </a:rPr>
              <a:t>ГСР-200/2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54A314A-3B9E-4567-8D91-7DC598E73B58}"/>
              </a:ext>
            </a:extLst>
          </p:cNvPr>
          <p:cNvSpPr txBox="1"/>
          <p:nvPr/>
        </p:nvSpPr>
        <p:spPr>
          <a:xfrm>
            <a:off x="4365507" y="2231009"/>
            <a:ext cx="4034613" cy="41549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050" b="1" dirty="0">
                <a:solidFill>
                  <a:prstClr val="black"/>
                </a:solidFill>
                <a:cs typeface="Arial" panose="020B0604020202020204" pitchFamily="34" charset="0"/>
              </a:rPr>
              <a:t>Варианты работ разного масштаба </a:t>
            </a:r>
          </a:p>
          <a:p>
            <a:pPr algn="ctr">
              <a:defRPr/>
            </a:pPr>
            <a:r>
              <a:rPr lang="ru-RU" sz="1050" b="1" dirty="0">
                <a:solidFill>
                  <a:prstClr val="black"/>
                </a:solidFill>
                <a:cs typeface="Arial" panose="020B0604020202020204" pitchFamily="34" charset="0"/>
              </a:rPr>
              <a:t>в составе ГСР-200</a:t>
            </a: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ADD23842-C4A5-44A5-A739-5AE40A248E44}"/>
              </a:ext>
            </a:extLst>
          </p:cNvPr>
          <p:cNvSpPr/>
          <p:nvPr/>
        </p:nvSpPr>
        <p:spPr>
          <a:xfrm flipV="1">
            <a:off x="3103296" y="4520193"/>
            <a:ext cx="194072" cy="190500"/>
          </a:xfrm>
          <a:prstGeom prst="ellipse">
            <a:avLst/>
          </a:prstGeom>
          <a:solidFill>
            <a:srgbClr val="FFC000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25" name="TextBox 35">
            <a:extLst>
              <a:ext uri="{FF2B5EF4-FFF2-40B4-BE49-F238E27FC236}">
                <a16:creationId xmlns:a16="http://schemas.microsoft.com/office/drawing/2014/main" id="{409635C1-6B10-4895-9376-C32EA851FD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2459" y="4484111"/>
            <a:ext cx="235744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1350" b="1" dirty="0"/>
              <a:t>4</a:t>
            </a:r>
          </a:p>
        </p:txBody>
      </p:sp>
      <p:sp>
        <p:nvSpPr>
          <p:cNvPr id="26" name="TextBox 36">
            <a:extLst>
              <a:ext uri="{FF2B5EF4-FFF2-40B4-BE49-F238E27FC236}">
                <a16:creationId xmlns:a16="http://schemas.microsoft.com/office/drawing/2014/main" id="{970C3245-9431-44A9-B0B5-0FDED19737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6158" y="3315257"/>
            <a:ext cx="272832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1350" b="1" dirty="0"/>
              <a:t>4</a:t>
            </a:r>
          </a:p>
        </p:txBody>
      </p:sp>
      <p:sp>
        <p:nvSpPr>
          <p:cNvPr id="27" name="Полилиния 16">
            <a:extLst>
              <a:ext uri="{FF2B5EF4-FFF2-40B4-BE49-F238E27FC236}">
                <a16:creationId xmlns:a16="http://schemas.microsoft.com/office/drawing/2014/main" id="{549AED15-3BCB-4617-97EB-7D5E7A3CDD93}"/>
              </a:ext>
            </a:extLst>
          </p:cNvPr>
          <p:cNvSpPr/>
          <p:nvPr/>
        </p:nvSpPr>
        <p:spPr>
          <a:xfrm>
            <a:off x="2199698" y="2467236"/>
            <a:ext cx="275035" cy="283369"/>
          </a:xfrm>
          <a:custGeom>
            <a:avLst/>
            <a:gdLst>
              <a:gd name="connsiteX0" fmla="*/ 32273 w 365760"/>
              <a:gd name="connsiteY0" fmla="*/ 139849 h 376517"/>
              <a:gd name="connsiteX1" fmla="*/ 150607 w 365760"/>
              <a:gd name="connsiteY1" fmla="*/ 21515 h 376517"/>
              <a:gd name="connsiteX2" fmla="*/ 225911 w 365760"/>
              <a:gd name="connsiteY2" fmla="*/ 0 h 376517"/>
              <a:gd name="connsiteX3" fmla="*/ 344245 w 365760"/>
              <a:gd name="connsiteY3" fmla="*/ 32273 h 376517"/>
              <a:gd name="connsiteX4" fmla="*/ 365760 w 365760"/>
              <a:gd name="connsiteY4" fmla="*/ 107576 h 376517"/>
              <a:gd name="connsiteX5" fmla="*/ 365760 w 365760"/>
              <a:gd name="connsiteY5" fmla="*/ 204395 h 376517"/>
              <a:gd name="connsiteX6" fmla="*/ 322730 w 365760"/>
              <a:gd name="connsiteY6" fmla="*/ 290456 h 376517"/>
              <a:gd name="connsiteX7" fmla="*/ 182880 w 365760"/>
              <a:gd name="connsiteY7" fmla="*/ 365760 h 376517"/>
              <a:gd name="connsiteX8" fmla="*/ 107577 w 365760"/>
              <a:gd name="connsiteY8" fmla="*/ 376517 h 376517"/>
              <a:gd name="connsiteX9" fmla="*/ 10758 w 365760"/>
              <a:gd name="connsiteY9" fmla="*/ 355002 h 376517"/>
              <a:gd name="connsiteX10" fmla="*/ 10758 w 365760"/>
              <a:gd name="connsiteY10" fmla="*/ 355002 h 376517"/>
              <a:gd name="connsiteX11" fmla="*/ 0 w 365760"/>
              <a:gd name="connsiteY11" fmla="*/ 236668 h 376517"/>
              <a:gd name="connsiteX12" fmla="*/ 32273 w 365760"/>
              <a:gd name="connsiteY12" fmla="*/ 139849 h 376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65760" h="376517">
                <a:moveTo>
                  <a:pt x="32273" y="139849"/>
                </a:moveTo>
                <a:lnTo>
                  <a:pt x="150607" y="21515"/>
                </a:lnTo>
                <a:lnTo>
                  <a:pt x="225911" y="0"/>
                </a:lnTo>
                <a:lnTo>
                  <a:pt x="344245" y="32273"/>
                </a:lnTo>
                <a:lnTo>
                  <a:pt x="365760" y="107576"/>
                </a:lnTo>
                <a:lnTo>
                  <a:pt x="365760" y="204395"/>
                </a:lnTo>
                <a:lnTo>
                  <a:pt x="322730" y="290456"/>
                </a:lnTo>
                <a:lnTo>
                  <a:pt x="182880" y="365760"/>
                </a:lnTo>
                <a:lnTo>
                  <a:pt x="107577" y="376517"/>
                </a:lnTo>
                <a:lnTo>
                  <a:pt x="10758" y="355002"/>
                </a:lnTo>
                <a:lnTo>
                  <a:pt x="10758" y="355002"/>
                </a:lnTo>
                <a:lnTo>
                  <a:pt x="0" y="236668"/>
                </a:lnTo>
                <a:lnTo>
                  <a:pt x="32273" y="139849"/>
                </a:ln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28" name="TextBox 38">
            <a:extLst>
              <a:ext uri="{FF2B5EF4-FFF2-40B4-BE49-F238E27FC236}">
                <a16:creationId xmlns:a16="http://schemas.microsoft.com/office/drawing/2014/main" id="{C78FB4C7-E5B0-4D85-86C1-F0BD7A2432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5891" y="2467235"/>
            <a:ext cx="272832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135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9" name="Text Box 4">
            <a:extLst>
              <a:ext uri="{FF2B5EF4-FFF2-40B4-BE49-F238E27FC236}">
                <a16:creationId xmlns:a16="http://schemas.microsoft.com/office/drawing/2014/main" id="{7A506C1F-E411-46C1-8741-3A5332677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0036" y="95273"/>
            <a:ext cx="9268144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Решение задач прогнозно-поисковой направленности при производстве ГСР-200</a:t>
            </a:r>
          </a:p>
        </p:txBody>
      </p:sp>
      <p:sp>
        <p:nvSpPr>
          <p:cNvPr id="30" name="Text Box 4">
            <a:extLst>
              <a:ext uri="{FF2B5EF4-FFF2-40B4-BE49-F238E27FC236}">
                <a16:creationId xmlns:a16="http://schemas.microsoft.com/office/drawing/2014/main" id="{3C7A34C7-AACD-43FE-A647-9A3337864B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4895" y="5487688"/>
            <a:ext cx="7940084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02060"/>
                </a:solidFill>
                <a:cs typeface="Arial" panose="020B0604020202020204" pitchFamily="34" charset="0"/>
              </a:rPr>
              <a:t>ВОПРОС ЛОКАЛИЗАЦИИ ПРОГНОЗНЫХ ПЛОЩАДЕЙ</a:t>
            </a:r>
            <a:r>
              <a:rPr lang="en-US" altLang="ru-RU" sz="1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ru-RU" altLang="ru-RU" sz="1600" b="1" dirty="0">
                <a:solidFill>
                  <a:srgbClr val="002060"/>
                </a:solidFill>
                <a:cs typeface="Arial" panose="020B0604020202020204" pitchFamily="34" charset="0"/>
              </a:rPr>
              <a:t>МОЖЕТ БЫТЬ РЕШЕН НА СТАДИИ ГСР-200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02060"/>
                </a:solidFill>
                <a:cs typeface="Arial" panose="020B0604020202020204" pitchFamily="34" charset="0"/>
              </a:rPr>
              <a:t>(при условии увеличения стоимости работ, до уровня реальной оценки прогнозного потенциала соответствующего ранга)</a:t>
            </a:r>
          </a:p>
        </p:txBody>
      </p:sp>
      <p:sp>
        <p:nvSpPr>
          <p:cNvPr id="31" name="Полилиния 5">
            <a:extLst>
              <a:ext uri="{FF2B5EF4-FFF2-40B4-BE49-F238E27FC236}">
                <a16:creationId xmlns:a16="http://schemas.microsoft.com/office/drawing/2014/main" id="{D0367C16-9333-43AD-9549-4B92FC60A5EA}"/>
              </a:ext>
            </a:extLst>
          </p:cNvPr>
          <p:cNvSpPr/>
          <p:nvPr/>
        </p:nvSpPr>
        <p:spPr>
          <a:xfrm>
            <a:off x="1376977" y="2393417"/>
            <a:ext cx="1315640" cy="1493044"/>
          </a:xfrm>
          <a:custGeom>
            <a:avLst/>
            <a:gdLst>
              <a:gd name="connsiteX0" fmla="*/ 1753497 w 1753497"/>
              <a:gd name="connsiteY0" fmla="*/ 0 h 1990164"/>
              <a:gd name="connsiteX1" fmla="*/ 1731981 w 1753497"/>
              <a:gd name="connsiteY1" fmla="*/ 247426 h 1990164"/>
              <a:gd name="connsiteX2" fmla="*/ 1721224 w 1753497"/>
              <a:gd name="connsiteY2" fmla="*/ 580913 h 1990164"/>
              <a:gd name="connsiteX3" fmla="*/ 1581374 w 1753497"/>
              <a:gd name="connsiteY3" fmla="*/ 946673 h 1990164"/>
              <a:gd name="connsiteX4" fmla="*/ 1409252 w 1753497"/>
              <a:gd name="connsiteY4" fmla="*/ 1204856 h 1990164"/>
              <a:gd name="connsiteX5" fmla="*/ 1269402 w 1753497"/>
              <a:gd name="connsiteY5" fmla="*/ 1398494 h 1990164"/>
              <a:gd name="connsiteX6" fmla="*/ 1129553 w 1753497"/>
              <a:gd name="connsiteY6" fmla="*/ 1570616 h 1990164"/>
              <a:gd name="connsiteX7" fmla="*/ 1011219 w 1753497"/>
              <a:gd name="connsiteY7" fmla="*/ 1678193 h 1990164"/>
              <a:gd name="connsiteX8" fmla="*/ 925158 w 1753497"/>
              <a:gd name="connsiteY8" fmla="*/ 1764254 h 1990164"/>
              <a:gd name="connsiteX9" fmla="*/ 817581 w 1753497"/>
              <a:gd name="connsiteY9" fmla="*/ 1871830 h 1990164"/>
              <a:gd name="connsiteX10" fmla="*/ 710005 w 1753497"/>
              <a:gd name="connsiteY10" fmla="*/ 1925618 h 1990164"/>
              <a:gd name="connsiteX11" fmla="*/ 580913 w 1753497"/>
              <a:gd name="connsiteY11" fmla="*/ 1968649 h 1990164"/>
              <a:gd name="connsiteX12" fmla="*/ 473337 w 1753497"/>
              <a:gd name="connsiteY12" fmla="*/ 1990164 h 1990164"/>
              <a:gd name="connsiteX13" fmla="*/ 344245 w 1753497"/>
              <a:gd name="connsiteY13" fmla="*/ 1990164 h 1990164"/>
              <a:gd name="connsiteX14" fmla="*/ 172122 w 1753497"/>
              <a:gd name="connsiteY14" fmla="*/ 1979407 h 1990164"/>
              <a:gd name="connsiteX15" fmla="*/ 64546 w 1753497"/>
              <a:gd name="connsiteY15" fmla="*/ 1904103 h 1990164"/>
              <a:gd name="connsiteX16" fmla="*/ 64546 w 1753497"/>
              <a:gd name="connsiteY16" fmla="*/ 1904103 h 1990164"/>
              <a:gd name="connsiteX17" fmla="*/ 0 w 1753497"/>
              <a:gd name="connsiteY17" fmla="*/ 1592131 h 1990164"/>
              <a:gd name="connsiteX18" fmla="*/ 53788 w 1753497"/>
              <a:gd name="connsiteY18" fmla="*/ 1043491 h 1990164"/>
              <a:gd name="connsiteX19" fmla="*/ 118334 w 1753497"/>
              <a:gd name="connsiteY19" fmla="*/ 688489 h 1990164"/>
              <a:gd name="connsiteX20" fmla="*/ 172122 w 1753497"/>
              <a:gd name="connsiteY20" fmla="*/ 398033 h 1990164"/>
              <a:gd name="connsiteX21" fmla="*/ 258184 w 1753497"/>
              <a:gd name="connsiteY21" fmla="*/ 118334 h 1990164"/>
              <a:gd name="connsiteX22" fmla="*/ 258184 w 1753497"/>
              <a:gd name="connsiteY22" fmla="*/ 118334 h 1990164"/>
              <a:gd name="connsiteX23" fmla="*/ 258184 w 1753497"/>
              <a:gd name="connsiteY23" fmla="*/ 118334 h 1990164"/>
              <a:gd name="connsiteX24" fmla="*/ 258184 w 1753497"/>
              <a:gd name="connsiteY24" fmla="*/ 118334 h 1990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753497" h="1990164">
                <a:moveTo>
                  <a:pt x="1753497" y="0"/>
                </a:moveTo>
                <a:lnTo>
                  <a:pt x="1731981" y="247426"/>
                </a:lnTo>
                <a:lnTo>
                  <a:pt x="1721224" y="580913"/>
                </a:lnTo>
                <a:lnTo>
                  <a:pt x="1581374" y="946673"/>
                </a:lnTo>
                <a:lnTo>
                  <a:pt x="1409252" y="1204856"/>
                </a:lnTo>
                <a:lnTo>
                  <a:pt x="1269402" y="1398494"/>
                </a:lnTo>
                <a:lnTo>
                  <a:pt x="1129553" y="1570616"/>
                </a:lnTo>
                <a:lnTo>
                  <a:pt x="1011219" y="1678193"/>
                </a:lnTo>
                <a:lnTo>
                  <a:pt x="925158" y="1764254"/>
                </a:lnTo>
                <a:lnTo>
                  <a:pt x="817581" y="1871830"/>
                </a:lnTo>
                <a:lnTo>
                  <a:pt x="710005" y="1925618"/>
                </a:lnTo>
                <a:lnTo>
                  <a:pt x="580913" y="1968649"/>
                </a:lnTo>
                <a:lnTo>
                  <a:pt x="473337" y="1990164"/>
                </a:lnTo>
                <a:lnTo>
                  <a:pt x="344245" y="1990164"/>
                </a:lnTo>
                <a:lnTo>
                  <a:pt x="172122" y="1979407"/>
                </a:lnTo>
                <a:lnTo>
                  <a:pt x="64546" y="1904103"/>
                </a:lnTo>
                <a:lnTo>
                  <a:pt x="64546" y="1904103"/>
                </a:lnTo>
                <a:lnTo>
                  <a:pt x="0" y="1592131"/>
                </a:lnTo>
                <a:lnTo>
                  <a:pt x="53788" y="1043491"/>
                </a:lnTo>
                <a:lnTo>
                  <a:pt x="118334" y="688489"/>
                </a:lnTo>
                <a:lnTo>
                  <a:pt x="172122" y="398033"/>
                </a:lnTo>
                <a:lnTo>
                  <a:pt x="258184" y="118334"/>
                </a:lnTo>
                <a:lnTo>
                  <a:pt x="258184" y="118334"/>
                </a:lnTo>
                <a:lnTo>
                  <a:pt x="258184" y="118334"/>
                </a:lnTo>
                <a:lnTo>
                  <a:pt x="258184" y="118334"/>
                </a:lnTo>
              </a:path>
            </a:pathLst>
          </a:cu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B31F3333-5301-42BC-9076-F8EACA1250EC}"/>
              </a:ext>
            </a:extLst>
          </p:cNvPr>
          <p:cNvSpPr/>
          <p:nvPr/>
        </p:nvSpPr>
        <p:spPr>
          <a:xfrm>
            <a:off x="9063820" y="2544325"/>
            <a:ext cx="2758293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</a:rPr>
              <a:t>Выделение  новых перспективных площадей ранга рудных узлов с оценкой прогнозных ресурсов категории Р3, </a:t>
            </a:r>
          </a:p>
          <a:p>
            <a:r>
              <a:rPr lang="ru-RU" sz="1400" b="1" dirty="0">
                <a:latin typeface="Arial" panose="020B0604020202020204" pitchFamily="34" charset="0"/>
              </a:rPr>
              <a:t>по наиболее изученным участкам ранга рудных полей  категории Р2 (при наличии данных) , </a:t>
            </a:r>
          </a:p>
          <a:p>
            <a:r>
              <a:rPr lang="ru-RU" sz="1400" b="1" dirty="0">
                <a:latin typeface="Arial" panose="020B0604020202020204" pitchFamily="34" charset="0"/>
              </a:rPr>
              <a:t>при недостатке данных Р3 локализованные. 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21341562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11822113" y="6492875"/>
            <a:ext cx="369887" cy="365125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1200" b="1"/>
              <a:pPr>
                <a:spcBef>
                  <a:spcPct val="0"/>
                </a:spcBef>
                <a:buFontTx/>
                <a:buNone/>
              </a:pPr>
              <a:t>26</a:t>
            </a:fld>
            <a:endParaRPr lang="ru-RU" altLang="ru-RU" sz="1200" b="1" dirty="0"/>
          </a:p>
        </p:txBody>
      </p:sp>
      <p:sp>
        <p:nvSpPr>
          <p:cNvPr id="28" name="Полилиния 9">
            <a:extLst>
              <a:ext uri="{FF2B5EF4-FFF2-40B4-BE49-F238E27FC236}">
                <a16:creationId xmlns:a16="http://schemas.microsoft.com/office/drawing/2014/main" id="{9FEDC9EA-D842-4EB8-8EEE-DA9C17832AF3}"/>
              </a:ext>
            </a:extLst>
          </p:cNvPr>
          <p:cNvSpPr/>
          <p:nvPr/>
        </p:nvSpPr>
        <p:spPr bwMode="auto">
          <a:xfrm>
            <a:off x="8582782" y="261257"/>
            <a:ext cx="246286" cy="697563"/>
          </a:xfrm>
          <a:custGeom>
            <a:avLst/>
            <a:gdLst>
              <a:gd name="connsiteX0" fmla="*/ 0 w 638628"/>
              <a:gd name="connsiteY0" fmla="*/ 0 h 3425371"/>
              <a:gd name="connsiteX1" fmla="*/ 36285 w 638628"/>
              <a:gd name="connsiteY1" fmla="*/ 377371 h 3425371"/>
              <a:gd name="connsiteX2" fmla="*/ 101600 w 638628"/>
              <a:gd name="connsiteY2" fmla="*/ 950686 h 3425371"/>
              <a:gd name="connsiteX3" fmla="*/ 224971 w 638628"/>
              <a:gd name="connsiteY3" fmla="*/ 1531257 h 3425371"/>
              <a:gd name="connsiteX4" fmla="*/ 333828 w 638628"/>
              <a:gd name="connsiteY4" fmla="*/ 2046514 h 3425371"/>
              <a:gd name="connsiteX5" fmla="*/ 399143 w 638628"/>
              <a:gd name="connsiteY5" fmla="*/ 2293257 h 3425371"/>
              <a:gd name="connsiteX6" fmla="*/ 435428 w 638628"/>
              <a:gd name="connsiteY6" fmla="*/ 2648857 h 3425371"/>
              <a:gd name="connsiteX7" fmla="*/ 508000 w 638628"/>
              <a:gd name="connsiteY7" fmla="*/ 2917371 h 3425371"/>
              <a:gd name="connsiteX8" fmla="*/ 638628 w 638628"/>
              <a:gd name="connsiteY8" fmla="*/ 3425371 h 3425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8628" h="3425371">
                <a:moveTo>
                  <a:pt x="0" y="0"/>
                </a:moveTo>
                <a:cubicBezTo>
                  <a:pt x="9676" y="109461"/>
                  <a:pt x="19352" y="218923"/>
                  <a:pt x="36285" y="377371"/>
                </a:cubicBezTo>
                <a:cubicBezTo>
                  <a:pt x="53218" y="535819"/>
                  <a:pt x="70152" y="758372"/>
                  <a:pt x="101600" y="950686"/>
                </a:cubicBezTo>
                <a:cubicBezTo>
                  <a:pt x="133048" y="1143000"/>
                  <a:pt x="186266" y="1348619"/>
                  <a:pt x="224971" y="1531257"/>
                </a:cubicBezTo>
                <a:cubicBezTo>
                  <a:pt x="263676" y="1713895"/>
                  <a:pt x="304799" y="1919514"/>
                  <a:pt x="333828" y="2046514"/>
                </a:cubicBezTo>
                <a:cubicBezTo>
                  <a:pt x="362857" y="2173514"/>
                  <a:pt x="382210" y="2192867"/>
                  <a:pt x="399143" y="2293257"/>
                </a:cubicBezTo>
                <a:cubicBezTo>
                  <a:pt x="416076" y="2393648"/>
                  <a:pt x="417285" y="2544838"/>
                  <a:pt x="435428" y="2648857"/>
                </a:cubicBezTo>
                <a:cubicBezTo>
                  <a:pt x="453571" y="2752876"/>
                  <a:pt x="474133" y="2787952"/>
                  <a:pt x="508000" y="2917371"/>
                </a:cubicBezTo>
                <a:cubicBezTo>
                  <a:pt x="541867" y="3046790"/>
                  <a:pt x="590247" y="3236080"/>
                  <a:pt x="638628" y="3425371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3733">
              <a:solidFill>
                <a:srgbClr val="FF0000"/>
              </a:solidFill>
              <a:latin typeface="Times New Roman" pitchFamily="18" charset="0"/>
            </a:endParaRPr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7E9DD93F-CEBD-4C9D-8801-B78A7CB112C2}"/>
              </a:ext>
            </a:extLst>
          </p:cNvPr>
          <p:cNvGrpSpPr/>
          <p:nvPr/>
        </p:nvGrpSpPr>
        <p:grpSpPr>
          <a:xfrm>
            <a:off x="1766401" y="-172190"/>
            <a:ext cx="7294300" cy="5382495"/>
            <a:chOff x="2365540" y="100679"/>
            <a:chExt cx="5152073" cy="3620121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8C722839-511F-404D-965F-EC18BA4A7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5540" y="100679"/>
              <a:ext cx="5152073" cy="362012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1" name="Полилиния 10">
              <a:extLst>
                <a:ext uri="{FF2B5EF4-FFF2-40B4-BE49-F238E27FC236}">
                  <a16:creationId xmlns:a16="http://schemas.microsoft.com/office/drawing/2014/main" id="{31A36F17-86F9-49C4-BF6A-2434532099BD}"/>
                </a:ext>
              </a:extLst>
            </p:cNvPr>
            <p:cNvSpPr/>
            <p:nvPr/>
          </p:nvSpPr>
          <p:spPr bwMode="auto">
            <a:xfrm>
              <a:off x="6451135" y="195943"/>
              <a:ext cx="173955" cy="469162"/>
            </a:xfrm>
            <a:custGeom>
              <a:avLst/>
              <a:gdLst>
                <a:gd name="connsiteX0" fmla="*/ 465 w 631836"/>
                <a:gd name="connsiteY0" fmla="*/ 0 h 3434257"/>
                <a:gd name="connsiteX1" fmla="*/ 29494 w 631836"/>
                <a:gd name="connsiteY1" fmla="*/ 500743 h 3434257"/>
                <a:gd name="connsiteX2" fmla="*/ 189151 w 631836"/>
                <a:gd name="connsiteY2" fmla="*/ 1422400 h 3434257"/>
                <a:gd name="connsiteX3" fmla="*/ 341551 w 631836"/>
                <a:gd name="connsiteY3" fmla="*/ 2046514 h 3434257"/>
                <a:gd name="connsiteX4" fmla="*/ 392351 w 631836"/>
                <a:gd name="connsiteY4" fmla="*/ 2322286 h 3434257"/>
                <a:gd name="connsiteX5" fmla="*/ 457665 w 631836"/>
                <a:gd name="connsiteY5" fmla="*/ 2772228 h 3434257"/>
                <a:gd name="connsiteX6" fmla="*/ 588294 w 631836"/>
                <a:gd name="connsiteY6" fmla="*/ 3331028 h 3434257"/>
                <a:gd name="connsiteX7" fmla="*/ 631836 w 631836"/>
                <a:gd name="connsiteY7" fmla="*/ 3432628 h 3434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1836" h="3434257">
                  <a:moveTo>
                    <a:pt x="465" y="0"/>
                  </a:moveTo>
                  <a:cubicBezTo>
                    <a:pt x="-745" y="131838"/>
                    <a:pt x="-1954" y="263676"/>
                    <a:pt x="29494" y="500743"/>
                  </a:cubicBezTo>
                  <a:cubicBezTo>
                    <a:pt x="60942" y="737810"/>
                    <a:pt x="137142" y="1164772"/>
                    <a:pt x="189151" y="1422400"/>
                  </a:cubicBezTo>
                  <a:cubicBezTo>
                    <a:pt x="241160" y="1680028"/>
                    <a:pt x="307684" y="1896533"/>
                    <a:pt x="341551" y="2046514"/>
                  </a:cubicBezTo>
                  <a:cubicBezTo>
                    <a:pt x="375418" y="2196495"/>
                    <a:pt x="372999" y="2201334"/>
                    <a:pt x="392351" y="2322286"/>
                  </a:cubicBezTo>
                  <a:cubicBezTo>
                    <a:pt x="411703" y="2443238"/>
                    <a:pt x="425008" y="2604104"/>
                    <a:pt x="457665" y="2772228"/>
                  </a:cubicBezTo>
                  <a:cubicBezTo>
                    <a:pt x="490322" y="2940352"/>
                    <a:pt x="559266" y="3220961"/>
                    <a:pt x="588294" y="3331028"/>
                  </a:cubicBezTo>
                  <a:cubicBezTo>
                    <a:pt x="617322" y="3441095"/>
                    <a:pt x="624579" y="3436861"/>
                    <a:pt x="631836" y="3432628"/>
                  </a:cubicBez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121920" tIns="60960" rIns="121920" bIns="6096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z="3733">
                <a:solidFill>
                  <a:srgbClr val="FF9933"/>
                </a:solidFill>
                <a:latin typeface="Times New Roman" pitchFamily="18" charset="0"/>
              </a:endParaRPr>
            </a:p>
          </p:txBody>
        </p:sp>
      </p:grp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0A94132-5C7A-40D0-B8CD-E58301BCBB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88" y="62730"/>
            <a:ext cx="5475481" cy="394592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3" name="Рисунок 15" descr="C:\Users\Larisa_Voronyaeva\Desktop\брекчия.jpg">
            <a:extLst>
              <a:ext uri="{FF2B5EF4-FFF2-40B4-BE49-F238E27FC236}">
                <a16:creationId xmlns:a16="http://schemas.microsoft.com/office/drawing/2014/main" id="{7BD29F6F-078B-479B-B565-849786D4A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186" y="125847"/>
            <a:ext cx="2412209" cy="20690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314D3B74-982B-4023-B299-1D3156F5EC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08" y="3718101"/>
            <a:ext cx="4519011" cy="3115707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5" name="Picture 1" descr="Расчистка 12">
            <a:extLst>
              <a:ext uri="{FF2B5EF4-FFF2-40B4-BE49-F238E27FC236}">
                <a16:creationId xmlns:a16="http://schemas.microsoft.com/office/drawing/2014/main" id="{EF37457D-6691-4142-B01C-1781F2975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155" y="4429560"/>
            <a:ext cx="2959317" cy="16927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A1541B2F-D7AA-43B9-9AD6-5F4179671CCE}"/>
              </a:ext>
            </a:extLst>
          </p:cNvPr>
          <p:cNvSpPr/>
          <p:nvPr/>
        </p:nvSpPr>
        <p:spPr>
          <a:xfrm>
            <a:off x="9885549" y="801083"/>
            <a:ext cx="2224617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Метаморфизованные брекчии, контролирующие размещение золоторудных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метасоматитов</a:t>
            </a:r>
            <a:endParaRPr lang="ru-RU" sz="1200" dirty="0">
              <a:solidFill>
                <a:prstClr val="black"/>
              </a:solidFill>
            </a:endParaRPr>
          </a:p>
        </p:txBody>
      </p:sp>
      <p:pic>
        <p:nvPicPr>
          <p:cNvPr id="37" name="Рисунок 10" descr="C:\Users\Larisa_Voronyaeva\Desktop\золото.jpg">
            <a:extLst>
              <a:ext uri="{FF2B5EF4-FFF2-40B4-BE49-F238E27FC236}">
                <a16:creationId xmlns:a16="http://schemas.microsoft.com/office/drawing/2014/main" id="{3A587463-F30D-4D60-9BC3-5897A11E8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197" y="2198946"/>
            <a:ext cx="1991276" cy="157549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Рисунок 11" descr="C:\Users\Larisa_Voronyaeva\Desktop\золото.jpg">
            <a:extLst>
              <a:ext uri="{FF2B5EF4-FFF2-40B4-BE49-F238E27FC236}">
                <a16:creationId xmlns:a16="http://schemas.microsoft.com/office/drawing/2014/main" id="{BE3AC520-4042-403C-A6BA-D84CB5771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7271" y="2187556"/>
            <a:ext cx="1992391" cy="158916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B4BD9D85-F0CB-41C6-B9BA-07647954CE2B}"/>
              </a:ext>
            </a:extLst>
          </p:cNvPr>
          <p:cNvSpPr/>
          <p:nvPr/>
        </p:nvSpPr>
        <p:spPr>
          <a:xfrm>
            <a:off x="8591175" y="3895735"/>
            <a:ext cx="3471607" cy="42075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1067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Включения </a:t>
            </a:r>
            <a:r>
              <a:rPr lang="ru-RU" sz="1067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золотинок</a:t>
            </a:r>
            <a:r>
              <a:rPr lang="ru-RU" sz="1067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и сульфидов в силикатной матрице. Аншлиф 3188а</a:t>
            </a:r>
            <a:endParaRPr lang="ru-RU" sz="1067" dirty="0">
              <a:solidFill>
                <a:prstClr val="black"/>
              </a:solidFill>
            </a:endParaRP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C53EF1C1-906E-4D74-8212-AEDC1AB43AEA}"/>
              </a:ext>
            </a:extLst>
          </p:cNvPr>
          <p:cNvSpPr/>
          <p:nvPr/>
        </p:nvSpPr>
        <p:spPr>
          <a:xfrm>
            <a:off x="6043662" y="5491849"/>
            <a:ext cx="6096000" cy="108337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результатам анализа атомно-абсорбционным методом на золото 57 первоочередных проб рудного поля «г. Лисья» получены положительные результаты – 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90%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проб со значимыми содержаниями и в 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20%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проб содержания составляют 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 1,2 до 30 г/т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id="{DD830302-559A-43C4-9363-6C266B530412}"/>
              </a:ext>
            </a:extLst>
          </p:cNvPr>
          <p:cNvCxnSpPr/>
          <p:nvPr/>
        </p:nvCxnSpPr>
        <p:spPr bwMode="auto">
          <a:xfrm flipV="1">
            <a:off x="2374126" y="2968328"/>
            <a:ext cx="1374277" cy="197284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Прямая со стрелкой 41">
            <a:extLst>
              <a:ext uri="{FF2B5EF4-FFF2-40B4-BE49-F238E27FC236}">
                <a16:creationId xmlns:a16="http://schemas.microsoft.com/office/drawing/2014/main" id="{72D78B33-133A-4920-9B40-C731F1DAABFC}"/>
              </a:ext>
            </a:extLst>
          </p:cNvPr>
          <p:cNvCxnSpPr/>
          <p:nvPr/>
        </p:nvCxnSpPr>
        <p:spPr bwMode="auto">
          <a:xfrm flipH="1">
            <a:off x="2170408" y="5144654"/>
            <a:ext cx="1987464" cy="13130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6D0C59B4-8F72-4F04-AEAB-B677B80DC07E}"/>
              </a:ext>
            </a:extLst>
          </p:cNvPr>
          <p:cNvSpPr txBox="1"/>
          <p:nvPr/>
        </p:nvSpPr>
        <p:spPr>
          <a:xfrm>
            <a:off x="84040" y="45854"/>
            <a:ext cx="2968704" cy="11179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333" b="1" dirty="0">
                <a:latin typeface="Calibri" panose="020F0502020204030204" pitchFamily="34" charset="0"/>
              </a:rPr>
              <a:t>Предварительная оценка </a:t>
            </a:r>
          </a:p>
          <a:p>
            <a:r>
              <a:rPr lang="ru-RU" sz="1333" b="1" dirty="0">
                <a:latin typeface="Calibri" panose="020F0502020204030204" pitchFamily="34" charset="0"/>
              </a:rPr>
              <a:t>прогнозных ресурсов золота</a:t>
            </a:r>
          </a:p>
          <a:p>
            <a:r>
              <a:rPr lang="ru-RU" sz="1333" b="1" dirty="0">
                <a:latin typeface="Calibri" panose="020F0502020204030204" pitchFamily="34" charset="0"/>
              </a:rPr>
              <a:t>рудного поля  г. Лисья :  </a:t>
            </a:r>
            <a:r>
              <a:rPr lang="en-US" sz="1333" b="1" dirty="0">
                <a:latin typeface="Calibri" panose="020F0502020204030204" pitchFamily="34" charset="0"/>
              </a:rPr>
              <a:t>P2 – 28</a:t>
            </a:r>
            <a:r>
              <a:rPr lang="ru-RU" sz="1333" b="1" dirty="0">
                <a:latin typeface="Calibri" panose="020F0502020204030204" pitchFamily="34" charset="0"/>
              </a:rPr>
              <a:t> т,  южного фланга рудного узла: </a:t>
            </a:r>
          </a:p>
          <a:p>
            <a:r>
              <a:rPr lang="en-US" sz="1333" b="1" dirty="0">
                <a:latin typeface="Calibri" panose="020F0502020204030204" pitchFamily="34" charset="0"/>
              </a:rPr>
              <a:t>P3 – </a:t>
            </a:r>
            <a:r>
              <a:rPr lang="ru-RU" sz="1333" b="1" dirty="0">
                <a:latin typeface="Calibri" panose="020F0502020204030204" pitchFamily="34" charset="0"/>
              </a:rPr>
              <a:t>9</a:t>
            </a:r>
            <a:r>
              <a:rPr lang="en-US" sz="1333" b="1" dirty="0">
                <a:latin typeface="Calibri" panose="020F0502020204030204" pitchFamily="34" charset="0"/>
              </a:rPr>
              <a:t>0 </a:t>
            </a:r>
            <a:r>
              <a:rPr lang="ru-RU" sz="1333" b="1" dirty="0">
                <a:latin typeface="Calibri" panose="020F0502020204030204" pitchFamily="34" charset="0"/>
              </a:rPr>
              <a:t>т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D1C322E-C759-455F-A226-70DC1E6D2D15}"/>
              </a:ext>
            </a:extLst>
          </p:cNvPr>
          <p:cNvSpPr txBox="1"/>
          <p:nvPr/>
        </p:nvSpPr>
        <p:spPr>
          <a:xfrm>
            <a:off x="3284355" y="2907"/>
            <a:ext cx="2357312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67" b="1" dirty="0">
                <a:latin typeface="Calibri" panose="020F0502020204030204" pitchFamily="34" charset="0"/>
              </a:rPr>
              <a:t>Рудное поле г. Лисья</a:t>
            </a: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D8BFE08C-58D5-42E0-B267-005AF9765979}"/>
              </a:ext>
            </a:extLst>
          </p:cNvPr>
          <p:cNvSpPr/>
          <p:nvPr/>
        </p:nvSpPr>
        <p:spPr bwMode="auto">
          <a:xfrm rot="2642002">
            <a:off x="7118897" y="3025059"/>
            <a:ext cx="415072" cy="697563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3733">
              <a:solidFill>
                <a:srgbClr val="FF9933"/>
              </a:solidFill>
              <a:latin typeface="Times New Roman" pitchFamily="18" charset="0"/>
            </a:endParaRPr>
          </a:p>
        </p:txBody>
      </p:sp>
      <p:cxnSp>
        <p:nvCxnSpPr>
          <p:cNvPr id="46" name="Прямая со стрелкой 45">
            <a:extLst>
              <a:ext uri="{FF2B5EF4-FFF2-40B4-BE49-F238E27FC236}">
                <a16:creationId xmlns:a16="http://schemas.microsoft.com/office/drawing/2014/main" id="{66C553DC-2265-4FF7-9E44-E5401E143F9C}"/>
              </a:ext>
            </a:extLst>
          </p:cNvPr>
          <p:cNvCxnSpPr/>
          <p:nvPr/>
        </p:nvCxnSpPr>
        <p:spPr bwMode="auto">
          <a:xfrm>
            <a:off x="5478813" y="2372883"/>
            <a:ext cx="1768195" cy="96010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7" name="Овал 46">
            <a:extLst>
              <a:ext uri="{FF2B5EF4-FFF2-40B4-BE49-F238E27FC236}">
                <a16:creationId xmlns:a16="http://schemas.microsoft.com/office/drawing/2014/main" id="{450ECCEF-0A34-44DD-9A72-8154648BDC48}"/>
              </a:ext>
            </a:extLst>
          </p:cNvPr>
          <p:cNvSpPr/>
          <p:nvPr/>
        </p:nvSpPr>
        <p:spPr bwMode="auto">
          <a:xfrm rot="13955952">
            <a:off x="7176571" y="2680419"/>
            <a:ext cx="346325" cy="980906"/>
          </a:xfrm>
          <a:prstGeom prst="ellipse">
            <a:avLst/>
          </a:prstGeom>
          <a:noFill/>
          <a:ln w="444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121920" tIns="60960" rIns="121920" bIns="6096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3733">
              <a:solidFill>
                <a:srgbClr val="FF9933"/>
              </a:solidFill>
              <a:latin typeface="Times New Roman" pitchFamily="18" charset="0"/>
            </a:endParaRP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8EC64D75-FA77-4866-9C76-96B5B8044E24}"/>
              </a:ext>
            </a:extLst>
          </p:cNvPr>
          <p:cNvSpPr/>
          <p:nvPr/>
        </p:nvSpPr>
        <p:spPr bwMode="auto">
          <a:xfrm rot="19014960">
            <a:off x="3538259" y="2557605"/>
            <a:ext cx="597332" cy="697563"/>
          </a:xfrm>
          <a:prstGeom prst="rect">
            <a:avLst/>
          </a:prstGeom>
          <a:noFill/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3733">
              <a:solidFill>
                <a:srgbClr val="FF9933"/>
              </a:solidFill>
              <a:latin typeface="Times New Roman" pitchFamily="18" charset="0"/>
            </a:endParaRP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67827223-A70E-4060-AE55-04A69E4CB9CE}"/>
              </a:ext>
            </a:extLst>
          </p:cNvPr>
          <p:cNvSpPr/>
          <p:nvPr/>
        </p:nvSpPr>
        <p:spPr bwMode="auto">
          <a:xfrm rot="8288056">
            <a:off x="3769222" y="2476093"/>
            <a:ext cx="324028" cy="697563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3733">
              <a:solidFill>
                <a:srgbClr val="FF9933"/>
              </a:solidFill>
              <a:latin typeface="Times New Roman" pitchFamily="18" charset="0"/>
            </a:endParaRP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16607BE4-6E2C-4832-9E18-1982E5D3D528}"/>
              </a:ext>
            </a:extLst>
          </p:cNvPr>
          <p:cNvSpPr/>
          <p:nvPr/>
        </p:nvSpPr>
        <p:spPr>
          <a:xfrm>
            <a:off x="1308609" y="2731815"/>
            <a:ext cx="1915479" cy="47000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>
            <a:spAutoFit/>
          </a:bodyPr>
          <a:lstStyle/>
          <a:p>
            <a:pPr algn="r">
              <a:lnSpc>
                <a:spcPct val="115000"/>
              </a:lnSpc>
            </a:pPr>
            <a:r>
              <a:rPr lang="ru-RU" sz="1067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Контур проведенных электроразведочных работ</a:t>
            </a:r>
            <a:endParaRPr lang="ru-RU" sz="1067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D0591BAB-7C35-4DC4-BD3E-8122CB8DF3BF}"/>
              </a:ext>
            </a:extLst>
          </p:cNvPr>
          <p:cNvSpPr/>
          <p:nvPr/>
        </p:nvSpPr>
        <p:spPr>
          <a:xfrm>
            <a:off x="4219223" y="2479931"/>
            <a:ext cx="1581016" cy="281167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sz="1067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Территория МО РФ</a:t>
            </a:r>
            <a:endParaRPr lang="ru-RU" sz="1067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5EB5D75F-6F15-47E6-8E9D-016070632397}"/>
              </a:ext>
            </a:extLst>
          </p:cNvPr>
          <p:cNvSpPr/>
          <p:nvPr/>
        </p:nvSpPr>
        <p:spPr>
          <a:xfrm>
            <a:off x="5800239" y="9994"/>
            <a:ext cx="6339423" cy="748988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ru-RU" sz="1867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Листы R-36-XXVII, XXVIII (</a:t>
            </a:r>
            <a:r>
              <a:rPr lang="ru-RU" sz="1867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Урагубская</a:t>
            </a:r>
            <a:r>
              <a:rPr lang="ru-RU" sz="1867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площадь)</a:t>
            </a:r>
            <a:endParaRPr lang="ru-RU" sz="1867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Отв. исполнитель ФГБУ «ВСЕГЕИ» Л.В. Вороняева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Отв. исполнитель АО «СЗ ПГО» А.В. Гусев</a:t>
            </a:r>
          </a:p>
        </p:txBody>
      </p:sp>
    </p:spTree>
    <p:extLst>
      <p:ext uri="{BB962C8B-B14F-4D97-AF65-F5344CB8AC3E}">
        <p14:creationId xmlns:p14="http://schemas.microsoft.com/office/powerpoint/2010/main" val="27720881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11822113" y="6492875"/>
            <a:ext cx="369887" cy="365125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1200" b="1"/>
              <a:pPr>
                <a:spcBef>
                  <a:spcPct val="0"/>
                </a:spcBef>
                <a:buFontTx/>
                <a:buNone/>
              </a:pPr>
              <a:t>27</a:t>
            </a:fld>
            <a:endParaRPr lang="ru-RU" altLang="ru-RU" sz="1200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7A2DFB-4A26-4267-A2B8-F0F5CFC198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03" y="261840"/>
            <a:ext cx="3511469" cy="3922789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5CB11ED3-5B6C-4431-9140-58F0AD057361}"/>
              </a:ext>
            </a:extLst>
          </p:cNvPr>
          <p:cNvGrpSpPr/>
          <p:nvPr/>
        </p:nvGrpSpPr>
        <p:grpSpPr>
          <a:xfrm>
            <a:off x="0" y="-38446"/>
            <a:ext cx="12252960" cy="6864474"/>
            <a:chOff x="100054" y="-58272"/>
            <a:chExt cx="12516254" cy="7304587"/>
          </a:xfrm>
          <a:solidFill>
            <a:schemeClr val="bg1"/>
          </a:solidFill>
        </p:grpSpPr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B132C0B0-3999-412A-8641-C10685E432A4}"/>
                </a:ext>
              </a:extLst>
            </p:cNvPr>
            <p:cNvGrpSpPr/>
            <p:nvPr/>
          </p:nvGrpSpPr>
          <p:grpSpPr>
            <a:xfrm>
              <a:off x="2406821" y="479230"/>
              <a:ext cx="10066728" cy="6767085"/>
              <a:chOff x="2406821" y="479230"/>
              <a:chExt cx="10066728" cy="6767085"/>
            </a:xfrm>
            <a:grpFill/>
          </p:grpSpPr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id="{FD491703-FC79-490A-8755-BFB1477B29B2}"/>
                  </a:ext>
                </a:extLst>
              </p:cNvPr>
              <p:cNvSpPr/>
              <p:nvPr/>
            </p:nvSpPr>
            <p:spPr>
              <a:xfrm>
                <a:off x="2406821" y="1731312"/>
                <a:ext cx="1091189" cy="1377020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ru-RU" sz="240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0" name="Прямая со стрелкой 9">
                <a:extLst>
                  <a:ext uri="{FF2B5EF4-FFF2-40B4-BE49-F238E27FC236}">
                    <a16:creationId xmlns:a16="http://schemas.microsoft.com/office/drawing/2014/main" id="{F661180B-E584-4123-8BBE-7280AD165CAE}"/>
                  </a:ext>
                </a:extLst>
              </p:cNvPr>
              <p:cNvCxnSpPr>
                <a:stCxn id="9" idx="3"/>
                <a:endCxn id="9" idx="3"/>
              </p:cNvCxnSpPr>
              <p:nvPr/>
            </p:nvCxnSpPr>
            <p:spPr>
              <a:xfrm>
                <a:off x="3498009" y="2419822"/>
                <a:ext cx="0" cy="0"/>
              </a:xfrm>
              <a:prstGeom prst="straightConnector1">
                <a:avLst/>
              </a:prstGeom>
              <a:grpFill/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Прямая со стрелкой 10">
                <a:extLst>
                  <a:ext uri="{FF2B5EF4-FFF2-40B4-BE49-F238E27FC236}">
                    <a16:creationId xmlns:a16="http://schemas.microsoft.com/office/drawing/2014/main" id="{60A81E64-DFE2-4FBD-BE92-90D88BDFB5F1}"/>
                  </a:ext>
                </a:extLst>
              </p:cNvPr>
              <p:cNvCxnSpPr/>
              <p:nvPr/>
            </p:nvCxnSpPr>
            <p:spPr>
              <a:xfrm>
                <a:off x="7686158" y="2696586"/>
                <a:ext cx="43338" cy="8915"/>
              </a:xfrm>
              <a:prstGeom prst="straightConnector1">
                <a:avLst/>
              </a:prstGeom>
              <a:grpFill/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7BE903BB-00E9-4157-8BE0-5553AF7E9BAE}"/>
                  </a:ext>
                </a:extLst>
              </p:cNvPr>
              <p:cNvSpPr/>
              <p:nvPr/>
            </p:nvSpPr>
            <p:spPr>
              <a:xfrm>
                <a:off x="8848805" y="586443"/>
                <a:ext cx="3343199" cy="2195133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/>
                <a:r>
                  <a:rPr lang="ru-RU" sz="1067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По результатам КАГС-50 проведены заверочные наземные геологические, геофизические и геохимические  работы, включающие:</a:t>
                </a:r>
              </a:p>
              <a:p>
                <a:pPr marL="228594" indent="-228594" algn="just">
                  <a:buFontTx/>
                  <a:buChar char="-"/>
                </a:pPr>
                <a:r>
                  <a:rPr lang="ru-RU" sz="1067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электроразведку методом вызванной поляризации в модификации</a:t>
                </a:r>
              </a:p>
              <a:p>
                <a:pPr algn="just"/>
                <a:r>
                  <a:rPr lang="ru-RU" sz="1067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срединного градиента (ВП-СГ);</a:t>
                </a:r>
              </a:p>
              <a:p>
                <a:pPr marL="228594" indent="-228594" algn="just">
                  <a:buFontTx/>
                  <a:buChar char="-"/>
                </a:pPr>
                <a:r>
                  <a:rPr lang="ru-RU" sz="1067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магниторазведку;</a:t>
                </a:r>
              </a:p>
              <a:p>
                <a:pPr marL="228594" indent="-228594" algn="just">
                  <a:buFontTx/>
                  <a:buChar char="-"/>
                </a:pPr>
                <a:r>
                  <a:rPr lang="ru-RU" sz="1067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гамма-спектрометрию;</a:t>
                </a:r>
              </a:p>
              <a:p>
                <a:pPr marL="228594" indent="-228594" algn="just">
                  <a:buFontTx/>
                  <a:buChar char="-"/>
                </a:pPr>
                <a:r>
                  <a:rPr lang="ru-RU" sz="1067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отбор геохимических проб по вторичным ореолам рассеяния;</a:t>
                </a:r>
              </a:p>
              <a:p>
                <a:pPr marL="228594" indent="-228594" algn="just">
                  <a:buFontTx/>
                  <a:buChar char="-"/>
                </a:pPr>
                <a:r>
                  <a:rPr lang="ru-RU" sz="1067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поисковые маршруты масштаба 1:50 000.</a:t>
                </a:r>
              </a:p>
            </p:txBody>
          </p:sp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84FC6043-CBE4-4B7F-AB6C-9B03DF9241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62434" y="479230"/>
                <a:ext cx="5172075" cy="3651486"/>
              </a:xfrm>
              <a:prstGeom prst="rect">
                <a:avLst/>
              </a:prstGeom>
              <a:grpFill/>
            </p:spPr>
          </p:pic>
          <p:sp>
            <p:nvSpPr>
              <p:cNvPr id="14" name="Полилиния 110">
                <a:extLst>
                  <a:ext uri="{FF2B5EF4-FFF2-40B4-BE49-F238E27FC236}">
                    <a16:creationId xmlns:a16="http://schemas.microsoft.com/office/drawing/2014/main" id="{6A3AB540-169F-4819-AF46-839D229DB2CC}"/>
                  </a:ext>
                </a:extLst>
              </p:cNvPr>
              <p:cNvSpPr/>
              <p:nvPr/>
            </p:nvSpPr>
            <p:spPr bwMode="auto">
              <a:xfrm>
                <a:off x="5214577" y="1848395"/>
                <a:ext cx="617678" cy="742287"/>
              </a:xfrm>
              <a:custGeom>
                <a:avLst/>
                <a:gdLst>
                  <a:gd name="connsiteX0" fmla="*/ 0 w 2930400"/>
                  <a:gd name="connsiteY0" fmla="*/ 446400 h 2815200"/>
                  <a:gd name="connsiteX1" fmla="*/ 770400 w 2930400"/>
                  <a:gd name="connsiteY1" fmla="*/ 0 h 2815200"/>
                  <a:gd name="connsiteX2" fmla="*/ 2347200 w 2930400"/>
                  <a:gd name="connsiteY2" fmla="*/ 964800 h 2815200"/>
                  <a:gd name="connsiteX3" fmla="*/ 2930400 w 2930400"/>
                  <a:gd name="connsiteY3" fmla="*/ 1836000 h 2815200"/>
                  <a:gd name="connsiteX4" fmla="*/ 1267200 w 2930400"/>
                  <a:gd name="connsiteY4" fmla="*/ 2815200 h 2815200"/>
                  <a:gd name="connsiteX5" fmla="*/ 0 w 2930400"/>
                  <a:gd name="connsiteY5" fmla="*/ 446400 h 2815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30400" h="2815200">
                    <a:moveTo>
                      <a:pt x="0" y="446400"/>
                    </a:moveTo>
                    <a:lnTo>
                      <a:pt x="770400" y="0"/>
                    </a:lnTo>
                    <a:lnTo>
                      <a:pt x="2347200" y="964800"/>
                    </a:lnTo>
                    <a:lnTo>
                      <a:pt x="2930400" y="1836000"/>
                    </a:lnTo>
                    <a:lnTo>
                      <a:pt x="1267200" y="2815200"/>
                    </a:lnTo>
                    <a:lnTo>
                      <a:pt x="0" y="446400"/>
                    </a:lnTo>
                    <a:close/>
                  </a:path>
                </a:pathLst>
              </a:custGeom>
              <a:noFill/>
              <a:ln w="3810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artDeco"/>
                <a:bevelB/>
              </a:sp3d>
              <a:extLst/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  <a:spAutoFit/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3733">
                  <a:solidFill>
                    <a:srgbClr val="FF9933"/>
                  </a:solidFill>
                  <a:latin typeface="Times New Roman" pitchFamily="18" charset="0"/>
                </a:endParaRPr>
              </a:p>
            </p:txBody>
          </p:sp>
          <p:cxnSp>
            <p:nvCxnSpPr>
              <p:cNvPr id="15" name="Прямая со стрелкой 14">
                <a:extLst>
                  <a:ext uri="{FF2B5EF4-FFF2-40B4-BE49-F238E27FC236}">
                    <a16:creationId xmlns:a16="http://schemas.microsoft.com/office/drawing/2014/main" id="{6EE55679-CB7F-41B3-9AED-0A37C994AD7D}"/>
                  </a:ext>
                </a:extLst>
              </p:cNvPr>
              <p:cNvCxnSpPr/>
              <p:nvPr/>
            </p:nvCxnSpPr>
            <p:spPr>
              <a:xfrm flipV="1">
                <a:off x="3562434" y="2330812"/>
                <a:ext cx="1646924" cy="142808"/>
              </a:xfrm>
              <a:prstGeom prst="straightConnector1">
                <a:avLst/>
              </a:prstGeom>
              <a:grpFill/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" name="Группа 15">
                <a:extLst>
                  <a:ext uri="{FF2B5EF4-FFF2-40B4-BE49-F238E27FC236}">
                    <a16:creationId xmlns:a16="http://schemas.microsoft.com/office/drawing/2014/main" id="{CF9E1BB9-FD28-46FB-8D96-4E9131842988}"/>
                  </a:ext>
                </a:extLst>
              </p:cNvPr>
              <p:cNvGrpSpPr/>
              <p:nvPr/>
            </p:nvGrpSpPr>
            <p:grpSpPr>
              <a:xfrm>
                <a:off x="3817986" y="3908443"/>
                <a:ext cx="3467190" cy="3159508"/>
                <a:chOff x="4742526" y="3719440"/>
                <a:chExt cx="3467190" cy="3159508"/>
              </a:xfrm>
              <a:grpFill/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p:grpSpPr>
            <p:sp>
              <p:nvSpPr>
                <p:cNvPr id="19" name="Выноска со стрелкой вправо 116">
                  <a:extLst>
                    <a:ext uri="{FF2B5EF4-FFF2-40B4-BE49-F238E27FC236}">
                      <a16:creationId xmlns:a16="http://schemas.microsoft.com/office/drawing/2014/main" id="{AB90C0E0-65E9-418F-86D6-4915D5BACBDA}"/>
                    </a:ext>
                  </a:extLst>
                </p:cNvPr>
                <p:cNvSpPr/>
                <p:nvPr/>
              </p:nvSpPr>
              <p:spPr>
                <a:xfrm>
                  <a:off x="4773209" y="3719440"/>
                  <a:ext cx="3436507" cy="3159507"/>
                </a:xfrm>
                <a:prstGeom prst="rightArrowCallout">
                  <a:avLst>
                    <a:gd name="adj1" fmla="val 39543"/>
                    <a:gd name="adj2" fmla="val 25000"/>
                    <a:gd name="adj3" fmla="val 16616"/>
                    <a:gd name="adj4" fmla="val 81419"/>
                  </a:avLst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ru-RU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ru-RU" sz="2400">
                    <a:solidFill>
                      <a:prstClr val="white"/>
                    </a:solidFill>
                  </a:endParaRPr>
                </a:p>
              </p:txBody>
            </p:sp>
            <p:pic>
              <p:nvPicPr>
                <p:cNvPr id="20" name="Рисунок 19" descr="_Min_Points_">
                  <a:extLst>
                    <a:ext uri="{FF2B5EF4-FFF2-40B4-BE49-F238E27FC236}">
                      <a16:creationId xmlns:a16="http://schemas.microsoft.com/office/drawing/2014/main" id="{E2B82854-B506-4BAD-A629-8C3E38003588}"/>
                    </a:ext>
                  </a:extLst>
                </p:cNvPr>
                <p:cNvPicPr/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42526" y="3800476"/>
                  <a:ext cx="2821148" cy="3078472"/>
                </a:xfrm>
                <a:prstGeom prst="rect">
                  <a:avLst/>
                </a:prstGeom>
                <a:grpFill/>
                <a:ln>
                  <a:noFill/>
                </a:ln>
              </p:spPr>
            </p:pic>
          </p:grpSp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52DEE988-F825-407E-AB01-482A5DDEDA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72483" y="3037925"/>
                <a:ext cx="4328397" cy="4208390"/>
              </a:xfrm>
              <a:prstGeom prst="rect">
                <a:avLst/>
              </a:prstGeom>
              <a:grpFill/>
              <a:ln w="41275">
                <a:solidFill>
                  <a:srgbClr val="FF0000"/>
                </a:solidFill>
              </a:ln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p:spPr>
          </p:pic>
          <p:sp>
            <p:nvSpPr>
              <p:cNvPr id="18" name="TextBox 112">
                <a:extLst>
                  <a:ext uri="{FF2B5EF4-FFF2-40B4-BE49-F238E27FC236}">
                    <a16:creationId xmlns:a16="http://schemas.microsoft.com/office/drawing/2014/main" id="{FF186D6B-2AF7-47A0-809D-8A1461D9BA86}"/>
                  </a:ext>
                </a:extLst>
              </p:cNvPr>
              <p:cNvSpPr txBox="1"/>
              <p:nvPr/>
            </p:nvSpPr>
            <p:spPr>
              <a:xfrm>
                <a:off x="10216734" y="2783862"/>
                <a:ext cx="2256815" cy="170305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/>
                <a:r>
                  <a:rPr lang="ru-RU" sz="1400" b="1" dirty="0">
                    <a:solidFill>
                      <a:prstClr val="black"/>
                    </a:solidFill>
                  </a:rPr>
                  <a:t>Полученные результаты, позволили локализовать первоочередную перспективную площадь в ранге рудного поля в </a:t>
                </a:r>
                <a:r>
                  <a:rPr lang="ru-RU" sz="1400" b="1" dirty="0" err="1">
                    <a:solidFill>
                      <a:prstClr val="black"/>
                    </a:solidFill>
                  </a:rPr>
                  <a:t>надинтрузивной</a:t>
                </a:r>
                <a:r>
                  <a:rPr lang="ru-RU" sz="1400" b="1" dirty="0">
                    <a:solidFill>
                      <a:prstClr val="black"/>
                    </a:solidFill>
                  </a:rPr>
                  <a:t> части </a:t>
                </a:r>
                <a:r>
                  <a:rPr lang="ru-RU" sz="1400" b="1" dirty="0" err="1">
                    <a:solidFill>
                      <a:prstClr val="black"/>
                    </a:solidFill>
                  </a:rPr>
                  <a:t>Рассошинского</a:t>
                </a:r>
                <a:r>
                  <a:rPr lang="ru-RU" sz="1400" b="1" dirty="0">
                    <a:solidFill>
                      <a:prstClr val="black"/>
                    </a:solidFill>
                  </a:rPr>
                  <a:t> массива</a:t>
                </a:r>
              </a:p>
            </p:txBody>
          </p:sp>
        </p:grpSp>
        <p:sp>
          <p:nvSpPr>
            <p:cNvPr id="8" name="TextBox 2">
              <a:extLst>
                <a:ext uri="{FF2B5EF4-FFF2-40B4-BE49-F238E27FC236}">
                  <a16:creationId xmlns:a16="http://schemas.microsoft.com/office/drawing/2014/main" id="{ADDB436D-3A83-466B-A107-888DD7804E1F}"/>
                </a:ext>
              </a:extLst>
            </p:cNvPr>
            <p:cNvSpPr txBox="1"/>
            <p:nvPr/>
          </p:nvSpPr>
          <p:spPr>
            <a:xfrm>
              <a:off x="100054" y="-58272"/>
              <a:ext cx="12516254" cy="68777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  <a:defRPr/>
              </a:pPr>
              <a:r>
                <a:rPr lang="ru-RU" sz="1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ГДП-200 и подготовка к изданию листов Q-55-XXIX,XXX (</a:t>
              </a:r>
              <a:r>
                <a:rPr lang="ru-RU" sz="16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Рассошинская</a:t>
              </a:r>
              <a:r>
                <a:rPr lang="ru-RU" sz="1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площадь)</a:t>
              </a:r>
            </a:p>
            <a:p>
              <a:pPr algn="ctr">
                <a:defRPr/>
              </a:pPr>
              <a:r>
                <a:rPr lang="ru-RU" sz="12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ФГБУ «ВСЕГЕИ», отдел Якутии. Отв. исполнитель ведущий геолог Сычев С.Н. Норильский филиал ВСЕГЕИ Отв. исполнитель </a:t>
              </a:r>
              <a:r>
                <a:rPr lang="ru-RU" sz="12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Бомбизов</a:t>
              </a:r>
              <a:r>
                <a:rPr lang="ru-RU" sz="12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Е.А.</a:t>
              </a:r>
            </a:p>
          </p:txBody>
        </p:sp>
      </p:grpSp>
      <p:sp>
        <p:nvSpPr>
          <p:cNvPr id="5" name="TextBox 20">
            <a:extLst>
              <a:ext uri="{FF2B5EF4-FFF2-40B4-BE49-F238E27FC236}">
                <a16:creationId xmlns:a16="http://schemas.microsoft.com/office/drawing/2014/main" id="{9F5DB6B7-615E-4A16-B524-8E9C2A09D34A}"/>
              </a:ext>
            </a:extLst>
          </p:cNvPr>
          <p:cNvSpPr txBox="1"/>
          <p:nvPr/>
        </p:nvSpPr>
        <p:spPr>
          <a:xfrm>
            <a:off x="318543" y="4351499"/>
            <a:ext cx="3071002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Выделен </a:t>
            </a:r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Урадан-Рассошинский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медно-молибден-золоторудный узел.</a:t>
            </a:r>
          </a:p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Апробированы прогнозные ресурсы  Р3</a:t>
            </a:r>
          </a:p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рудного золота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112 т</a:t>
            </a:r>
          </a:p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меди – 2070 тыс. т</a:t>
            </a:r>
          </a:p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молибдена – 56 т</a:t>
            </a:r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85F44AAD-2939-4E75-8599-EC54D1E8D507}"/>
              </a:ext>
            </a:extLst>
          </p:cNvPr>
          <p:cNvCxnSpPr/>
          <p:nvPr/>
        </p:nvCxnSpPr>
        <p:spPr>
          <a:xfrm>
            <a:off x="5650373" y="2223234"/>
            <a:ext cx="2251587" cy="881283"/>
          </a:xfrm>
          <a:prstGeom prst="straightConnector1">
            <a:avLst/>
          </a:prstGeom>
          <a:ln w="635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29601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11822113" y="6492875"/>
            <a:ext cx="369887" cy="365125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1200" b="1"/>
              <a:pPr>
                <a:spcBef>
                  <a:spcPct val="0"/>
                </a:spcBef>
                <a:buFontTx/>
                <a:buNone/>
              </a:pPr>
              <a:t>28</a:t>
            </a:fld>
            <a:endParaRPr lang="ru-RU" altLang="ru-RU" sz="1200" b="1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85A6270-ECA1-4F92-A057-295EBE739933}"/>
              </a:ext>
            </a:extLst>
          </p:cNvPr>
          <p:cNvSpPr/>
          <p:nvPr/>
        </p:nvSpPr>
        <p:spPr>
          <a:xfrm>
            <a:off x="30684" y="-58775"/>
            <a:ext cx="7104672" cy="3477875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ГДП-200 листов 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Q-58-XXI,XXII </a:t>
            </a:r>
            <a:r>
              <a:rPr lang="ru-RU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(Верхне-</a:t>
            </a:r>
            <a:r>
              <a:rPr lang="ru-RU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Олойская</a:t>
            </a:r>
            <a:r>
              <a:rPr lang="ru-RU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площадь) </a:t>
            </a:r>
          </a:p>
          <a:p>
            <a:r>
              <a:rPr lang="ru-RU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ФГБУ ВСЕГЕИ, отдел Урала. Ответственный исполнитель-  ведущий научный сотрудник </a:t>
            </a:r>
            <a:r>
              <a:rPr lang="ru-RU" sz="1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Е.В.Старикова</a:t>
            </a:r>
            <a:r>
              <a:rPr lang="ru-RU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ООО «</a:t>
            </a:r>
            <a:r>
              <a:rPr lang="ru-RU" sz="1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Геохимпоиски</a:t>
            </a:r>
            <a:r>
              <a:rPr lang="ru-RU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». Ответственный исполнитель - Ю.Н. Николаев</a:t>
            </a:r>
          </a:p>
          <a:p>
            <a:pPr algn="ctr"/>
            <a:r>
              <a:rPr lang="ru-RU" sz="1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Ответственный  исполнитель ФГБУ «ВСЕГЕИ» </a:t>
            </a:r>
            <a:r>
              <a:rPr lang="ru-RU" sz="1200" dirty="0" err="1">
                <a:latin typeface="Arial" panose="020B0604020202020204" pitchFamily="34" charset="0"/>
                <a:cs typeface="Arial" panose="020B0604020202020204" pitchFamily="34" charset="0"/>
              </a:rPr>
              <a:t>Е.В.Старикова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DD1BA16-689B-47F8-90E6-B61096D265A6}"/>
              </a:ext>
            </a:extLst>
          </p:cNvPr>
          <p:cNvSpPr/>
          <p:nvPr/>
        </p:nvSpPr>
        <p:spPr>
          <a:xfrm>
            <a:off x="81340" y="747258"/>
            <a:ext cx="6244700" cy="1655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5000"/>
              </a:lnSpc>
            </a:pPr>
            <a:r>
              <a:rPr lang="ru-RU" sz="1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Локализован перспективный участок (потенциальное рудное поле) </a:t>
            </a:r>
          </a:p>
          <a:p>
            <a:pPr algn="just">
              <a:lnSpc>
                <a:spcPct val="115000"/>
              </a:lnSpc>
            </a:pPr>
            <a:r>
              <a:rPr lang="ru-RU" sz="1200" b="1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Правое Крыло</a:t>
            </a:r>
          </a:p>
          <a:p>
            <a:pPr algn="just"/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Включает высококонтрастную литохимическую аномалию золота, серебра и сопутствующих элементов на площади 1×2 км. В ее контурах установлено 7 рудных зон протяженностью до 50-160 м, шириной 1-2 м с содержаниями</a:t>
            </a:r>
          </a:p>
          <a:p>
            <a:pPr algn="just"/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Au </a:t>
            </a:r>
            <a:r>
              <a:rPr lang="ru-RU" sz="1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от 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0,</a:t>
            </a:r>
            <a:r>
              <a:rPr lang="en-US" sz="12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до 12-27 г/т, 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Ag </a:t>
            </a:r>
            <a:r>
              <a:rPr lang="ru-RU" sz="1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от </a:t>
            </a:r>
            <a:r>
              <a:rPr lang="en-US" sz="1200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×10 </a:t>
            </a:r>
            <a:r>
              <a:rPr lang="ru-RU" sz="1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г/т до 2 кг/т </a:t>
            </a:r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(золото-серебряная рудная формация, тип минерализованных зон дробления).</a:t>
            </a:r>
          </a:p>
          <a:p>
            <a:pPr algn="just"/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Предварительная оценка 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lang="en-US" sz="1200" b="1" baseline="-25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12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рудного поля: 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Au – </a:t>
            </a:r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50 т 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Ag – 750 </a:t>
            </a:r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9BD4B60-5AEB-4F24-A376-84BDB0E765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594" y="3755564"/>
            <a:ext cx="1880359" cy="304364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97DBC73-9FCA-4230-8857-D989961705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5" y="2835884"/>
            <a:ext cx="4860032" cy="3963326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7ACA347-57B4-49B4-A719-BA1CA1E68F2A}"/>
              </a:ext>
            </a:extLst>
          </p:cNvPr>
          <p:cNvSpPr/>
          <p:nvPr/>
        </p:nvSpPr>
        <p:spPr bwMode="auto">
          <a:xfrm>
            <a:off x="3221593" y="6223146"/>
            <a:ext cx="432048" cy="432048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>
              <a:ln>
                <a:noFill/>
              </a:ln>
              <a:solidFill>
                <a:srgbClr val="FF9933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0458480-6795-4A1E-857F-C8E90A55E9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" t="954" r="30750" b="2876"/>
          <a:stretch/>
        </p:blipFill>
        <p:spPr>
          <a:xfrm>
            <a:off x="4624578" y="1970307"/>
            <a:ext cx="4693921" cy="4946469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7A286A0-672E-4B27-849F-DBB8DCF6E968}"/>
              </a:ext>
            </a:extLst>
          </p:cNvPr>
          <p:cNvCxnSpPr/>
          <p:nvPr/>
        </p:nvCxnSpPr>
        <p:spPr bwMode="auto">
          <a:xfrm flipV="1">
            <a:off x="3221593" y="2262706"/>
            <a:ext cx="1512168" cy="396044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615C0BD1-ABDE-44A2-AA6D-DF8A0839BB67}"/>
              </a:ext>
            </a:extLst>
          </p:cNvPr>
          <p:cNvCxnSpPr/>
          <p:nvPr/>
        </p:nvCxnSpPr>
        <p:spPr bwMode="auto">
          <a:xfrm>
            <a:off x="3221593" y="6655194"/>
            <a:ext cx="151216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6BB6D2B-0C80-461E-AFA4-B93A5820D38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" t="2437" r="34693" b="3597"/>
          <a:stretch/>
        </p:blipFill>
        <p:spPr>
          <a:xfrm>
            <a:off x="7942543" y="-58775"/>
            <a:ext cx="4249783" cy="4833258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1B34300-6AAA-4DFF-97B5-8D56AE2AB243}"/>
              </a:ext>
            </a:extLst>
          </p:cNvPr>
          <p:cNvSpPr/>
          <p:nvPr/>
        </p:nvSpPr>
        <p:spPr bwMode="auto">
          <a:xfrm>
            <a:off x="6348135" y="4601523"/>
            <a:ext cx="1500489" cy="1719222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>
              <a:ln>
                <a:noFill/>
              </a:ln>
              <a:solidFill>
                <a:srgbClr val="FF9933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FE47B70-2EC5-4A8A-B6A4-DB4C1BA1D59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801" y="-42933"/>
            <a:ext cx="1549025" cy="1960069"/>
          </a:xfrm>
          <a:prstGeom prst="rect">
            <a:avLst/>
          </a:prstGeom>
        </p:spPr>
      </p:pic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6F4692A9-CEC2-4810-9A88-7427E48B1DF1}"/>
              </a:ext>
            </a:extLst>
          </p:cNvPr>
          <p:cNvCxnSpPr/>
          <p:nvPr/>
        </p:nvCxnSpPr>
        <p:spPr bwMode="auto">
          <a:xfrm flipV="1">
            <a:off x="6348135" y="280844"/>
            <a:ext cx="1703591" cy="432068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02CC8DDB-1D5B-4A12-A56D-7BB166296861}"/>
              </a:ext>
            </a:extLst>
          </p:cNvPr>
          <p:cNvCxnSpPr/>
          <p:nvPr/>
        </p:nvCxnSpPr>
        <p:spPr bwMode="auto">
          <a:xfrm flipV="1">
            <a:off x="7848624" y="4530627"/>
            <a:ext cx="4247910" cy="179011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6E9DA78-92DD-4AF7-825D-0D563554FD0C}"/>
              </a:ext>
            </a:extLst>
          </p:cNvPr>
          <p:cNvSpPr/>
          <p:nvPr/>
        </p:nvSpPr>
        <p:spPr>
          <a:xfrm>
            <a:off x="486313" y="6253596"/>
            <a:ext cx="10715105" cy="4924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300" b="1" dirty="0">
                <a:ea typeface="Calibri" panose="020F0502020204030204" pitchFamily="34" charset="0"/>
              </a:rPr>
              <a:t>Локализовано 3 потенциальных золоторудных поля  с суммарными прогнозными ресурсами Р2 - </a:t>
            </a:r>
            <a:r>
              <a:rPr lang="ru-RU" sz="1300" b="1" dirty="0" err="1">
                <a:ea typeface="Calibri" panose="020F0502020204030204" pitchFamily="34" charset="0"/>
              </a:rPr>
              <a:t>Au</a:t>
            </a:r>
            <a:r>
              <a:rPr lang="ru-RU" sz="1300" b="1" dirty="0">
                <a:ea typeface="Calibri" panose="020F0502020204030204" pitchFamily="34" charset="0"/>
              </a:rPr>
              <a:t> -105 т , </a:t>
            </a:r>
            <a:r>
              <a:rPr lang="ru-RU" sz="1300" b="1" dirty="0" err="1">
                <a:ea typeface="Calibri" panose="020F0502020204030204" pitchFamily="34" charset="0"/>
              </a:rPr>
              <a:t>Ag</a:t>
            </a:r>
            <a:r>
              <a:rPr lang="ru-RU" sz="1300" b="1" dirty="0">
                <a:ea typeface="Calibri" panose="020F0502020204030204" pitchFamily="34" charset="0"/>
              </a:rPr>
              <a:t> – 1600 т</a:t>
            </a:r>
          </a:p>
          <a:p>
            <a:pPr algn="ctr"/>
            <a:r>
              <a:rPr lang="ru-RU" sz="1300" b="1" dirty="0"/>
              <a:t>Площади уже лицензированы до завершения ГДП-200</a:t>
            </a:r>
          </a:p>
        </p:txBody>
      </p:sp>
    </p:spTree>
    <p:extLst>
      <p:ext uri="{BB962C8B-B14F-4D97-AF65-F5344CB8AC3E}">
        <p14:creationId xmlns:p14="http://schemas.microsoft.com/office/powerpoint/2010/main" val="20013387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11822113" y="6492875"/>
            <a:ext cx="369887" cy="365125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1200" b="1"/>
              <a:pPr>
                <a:spcBef>
                  <a:spcPct val="0"/>
                </a:spcBef>
                <a:buFontTx/>
                <a:buNone/>
              </a:pPr>
              <a:t>29</a:t>
            </a:fld>
            <a:endParaRPr lang="ru-RU" altLang="ru-RU" sz="1200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257A318-A6F7-4FB3-AE36-C7CA71CE79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9668" y="703336"/>
            <a:ext cx="2723577" cy="246402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14B099E-9AA9-49A8-B0F8-DE0DAECD0A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4115" y="929992"/>
            <a:ext cx="2055610" cy="187764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F37C638-96E6-42DD-9064-C612996984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811" y="3138393"/>
            <a:ext cx="2723577" cy="242490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57B126E-FD98-4BC5-8F91-42FFFF6A7C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7807" y="3333242"/>
            <a:ext cx="2082279" cy="1941221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5A560B7-D426-4576-A752-61F43692B709}"/>
              </a:ext>
            </a:extLst>
          </p:cNvPr>
          <p:cNvSpPr/>
          <p:nvPr/>
        </p:nvSpPr>
        <p:spPr>
          <a:xfrm>
            <a:off x="2608944" y="2104408"/>
            <a:ext cx="612971" cy="6615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30610DB-CAD6-4030-ADC4-B09D3F63564F}"/>
              </a:ext>
            </a:extLst>
          </p:cNvPr>
          <p:cNvSpPr/>
          <p:nvPr/>
        </p:nvSpPr>
        <p:spPr>
          <a:xfrm>
            <a:off x="2660538" y="4585603"/>
            <a:ext cx="612971" cy="6615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2858B21-5521-4756-8A42-07DF14B25341}"/>
              </a:ext>
            </a:extLst>
          </p:cNvPr>
          <p:cNvSpPr/>
          <p:nvPr/>
        </p:nvSpPr>
        <p:spPr>
          <a:xfrm>
            <a:off x="1218396" y="958942"/>
            <a:ext cx="2003519" cy="1816889"/>
          </a:xfrm>
          <a:prstGeom prst="rect">
            <a:avLst/>
          </a:prstGeom>
          <a:noFill/>
          <a:ln w="381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2D235AE-9532-40DA-8717-055BF3BD403A}"/>
              </a:ext>
            </a:extLst>
          </p:cNvPr>
          <p:cNvSpPr/>
          <p:nvPr/>
        </p:nvSpPr>
        <p:spPr>
          <a:xfrm>
            <a:off x="1218396" y="3382203"/>
            <a:ext cx="2055113" cy="1889252"/>
          </a:xfrm>
          <a:prstGeom prst="rect">
            <a:avLst/>
          </a:prstGeom>
          <a:noFill/>
          <a:ln w="381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483440-CE7C-4001-ABDF-29E3907D581A}"/>
              </a:ext>
            </a:extLst>
          </p:cNvPr>
          <p:cNvSpPr txBox="1"/>
          <p:nvPr/>
        </p:nvSpPr>
        <p:spPr>
          <a:xfrm>
            <a:off x="1218396" y="609611"/>
            <a:ext cx="2003519" cy="2308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900" dirty="0"/>
              <a:t>КЗПИ ГГК-1000/3 листа </a:t>
            </a:r>
            <a:r>
              <a:rPr lang="en-US" sz="900" dirty="0"/>
              <a:t>K-53 (2011)</a:t>
            </a:r>
            <a:endParaRPr lang="ru-RU" sz="9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B00ED8-4AF2-46B6-9967-BFCD08605F63}"/>
              </a:ext>
            </a:extLst>
          </p:cNvPr>
          <p:cNvSpPr txBox="1"/>
          <p:nvPr/>
        </p:nvSpPr>
        <p:spPr>
          <a:xfrm>
            <a:off x="1218396" y="3044417"/>
            <a:ext cx="2003519" cy="2308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900" dirty="0"/>
              <a:t>ГК ГГК-1000/3 листа </a:t>
            </a:r>
            <a:r>
              <a:rPr lang="en-US" sz="900" dirty="0"/>
              <a:t>K-53 (2011)</a:t>
            </a:r>
            <a:endParaRPr lang="ru-RU" sz="9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08A28E-70EC-486C-8B62-89B4E5DD5C0E}"/>
              </a:ext>
            </a:extLst>
          </p:cNvPr>
          <p:cNvSpPr txBox="1"/>
          <p:nvPr/>
        </p:nvSpPr>
        <p:spPr>
          <a:xfrm>
            <a:off x="3970216" y="743252"/>
            <a:ext cx="210469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900" dirty="0"/>
              <a:t>КЗПИ ГГК-200/2 листа </a:t>
            </a:r>
            <a:r>
              <a:rPr lang="en-US" sz="900" dirty="0"/>
              <a:t>K-53-II (</a:t>
            </a:r>
            <a:r>
              <a:rPr lang="ru-RU" sz="900" dirty="0"/>
              <a:t>авт. вариант)</a:t>
            </a:r>
            <a:r>
              <a:rPr lang="en-US" sz="900" dirty="0"/>
              <a:t> (2020)</a:t>
            </a:r>
            <a:endParaRPr lang="ru-RU" sz="9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A98358-6B79-4A95-BDA5-EA84BB0DC48C}"/>
              </a:ext>
            </a:extLst>
          </p:cNvPr>
          <p:cNvSpPr txBox="1"/>
          <p:nvPr/>
        </p:nvSpPr>
        <p:spPr>
          <a:xfrm>
            <a:off x="4023430" y="3215192"/>
            <a:ext cx="210469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900" dirty="0"/>
              <a:t>ГК ГГК-200/2 листа </a:t>
            </a:r>
            <a:r>
              <a:rPr lang="en-US" sz="900" dirty="0"/>
              <a:t>K-53-II (</a:t>
            </a:r>
            <a:r>
              <a:rPr lang="ru-RU" sz="900" dirty="0"/>
              <a:t>авт. вариант)</a:t>
            </a:r>
            <a:r>
              <a:rPr lang="en-US" sz="900" dirty="0"/>
              <a:t> (2020)</a:t>
            </a:r>
            <a:endParaRPr lang="ru-RU" sz="900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31AEE9F-DA46-439A-9789-B41DE76E304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9185" y="3314548"/>
            <a:ext cx="2251447" cy="2372585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5EC2E2F-9AD9-4203-A8D8-8D87C0A6AA15}"/>
              </a:ext>
            </a:extLst>
          </p:cNvPr>
          <p:cNvSpPr/>
          <p:nvPr/>
        </p:nvSpPr>
        <p:spPr>
          <a:xfrm>
            <a:off x="7879786" y="4761191"/>
            <a:ext cx="612971" cy="6615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89F9C639-F4A4-4852-B94F-1F31D40958A4}"/>
              </a:ext>
            </a:extLst>
          </p:cNvPr>
          <p:cNvSpPr/>
          <p:nvPr/>
        </p:nvSpPr>
        <p:spPr>
          <a:xfrm>
            <a:off x="5352361" y="2059090"/>
            <a:ext cx="612971" cy="6615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DAA1A78-085D-420B-A36F-22EE0106D3AC}"/>
              </a:ext>
            </a:extLst>
          </p:cNvPr>
          <p:cNvSpPr/>
          <p:nvPr/>
        </p:nvSpPr>
        <p:spPr>
          <a:xfrm>
            <a:off x="5414188" y="4531993"/>
            <a:ext cx="612971" cy="6615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265FF258-8131-4B6F-B324-4C756019B0A5}"/>
              </a:ext>
            </a:extLst>
          </p:cNvPr>
          <p:cNvCxnSpPr>
            <a:cxnSpLocks/>
          </p:cNvCxnSpPr>
          <p:nvPr/>
        </p:nvCxnSpPr>
        <p:spPr>
          <a:xfrm>
            <a:off x="3221915" y="2435170"/>
            <a:ext cx="2732764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3C24ECF4-4F8A-42BB-AC53-5C84FDF3FF01}"/>
              </a:ext>
            </a:extLst>
          </p:cNvPr>
          <p:cNvCxnSpPr>
            <a:cxnSpLocks/>
          </p:cNvCxnSpPr>
          <p:nvPr/>
        </p:nvCxnSpPr>
        <p:spPr>
          <a:xfrm>
            <a:off x="3325091" y="4916365"/>
            <a:ext cx="2683527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9">
            <a:extLst>
              <a:ext uri="{FF2B5EF4-FFF2-40B4-BE49-F238E27FC236}">
                <a16:creationId xmlns:a16="http://schemas.microsoft.com/office/drawing/2014/main" id="{1450A067-1451-4812-B955-65CDAD62BF7C}"/>
              </a:ext>
            </a:extLst>
          </p:cNvPr>
          <p:cNvCxnSpPr>
            <a:cxnSpLocks/>
          </p:cNvCxnSpPr>
          <p:nvPr/>
        </p:nvCxnSpPr>
        <p:spPr>
          <a:xfrm rot="16200000" flipH="1">
            <a:off x="5824937" y="2608601"/>
            <a:ext cx="2554250" cy="2301727"/>
          </a:xfrm>
          <a:prstGeom prst="curvedConnector3">
            <a:avLst>
              <a:gd name="adj1" fmla="val 50000"/>
            </a:avLst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AFCDED7-71CD-4F4F-9D0E-D955B130739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7498" y="929992"/>
            <a:ext cx="3390491" cy="3614196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085F6A62-38E4-4B4C-A8D1-CFB337BBFCD7}"/>
              </a:ext>
            </a:extLst>
          </p:cNvPr>
          <p:cNvSpPr/>
          <p:nvPr/>
        </p:nvSpPr>
        <p:spPr>
          <a:xfrm>
            <a:off x="153786" y="5742949"/>
            <a:ext cx="8186534" cy="549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результате работ ГДП-200 проведено уточнение геологического строения и </a:t>
            </a:r>
            <a:r>
              <a:rPr lang="ru-RU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минерагенического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районирования, что позволило выделить </a:t>
            </a:r>
            <a:r>
              <a:rPr lang="ru-RU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Герасимовскую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перспективную площадь</a:t>
            </a:r>
          </a:p>
        </p:txBody>
      </p:sp>
      <p:cxnSp>
        <p:nvCxnSpPr>
          <p:cNvPr id="24" name="Прямая со стрелкой 29">
            <a:extLst>
              <a:ext uri="{FF2B5EF4-FFF2-40B4-BE49-F238E27FC236}">
                <a16:creationId xmlns:a16="http://schemas.microsoft.com/office/drawing/2014/main" id="{C309BBBE-E350-49F8-A3F1-B45C01A9FA78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769925" y="3985276"/>
            <a:ext cx="1648274" cy="454355"/>
          </a:xfrm>
          <a:prstGeom prst="curvedConnector3">
            <a:avLst>
              <a:gd name="adj1" fmla="val 50000"/>
            </a:avLst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8FA18FE7-5A2D-4187-B172-2B5E6F5B338D}"/>
              </a:ext>
            </a:extLst>
          </p:cNvPr>
          <p:cNvSpPr/>
          <p:nvPr/>
        </p:nvSpPr>
        <p:spPr>
          <a:xfrm>
            <a:off x="7575568" y="115581"/>
            <a:ext cx="4531000" cy="584775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ГДП-200 листов </a:t>
            </a:r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K-53-II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(Партизанская площадь) </a:t>
            </a:r>
          </a:p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Отв. исполнитель ФГБУ «ВСЕГЕИ» И.Ю. Куделько</a:t>
            </a:r>
          </a:p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Отв. исполнитель АО «Дальневосточное ПГО» (г. Владивосток) Г.С. </a:t>
            </a:r>
            <a:r>
              <a:rPr lang="ru-RU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Белянский</a:t>
            </a:r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6B5A019A-654A-4976-86C6-4FE2C976A695}"/>
              </a:ext>
            </a:extLst>
          </p:cNvPr>
          <p:cNvSpPr/>
          <p:nvPr/>
        </p:nvSpPr>
        <p:spPr>
          <a:xfrm>
            <a:off x="8773577" y="4727228"/>
            <a:ext cx="3082404" cy="167214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Авторская оценка прогнозных ресурсов категории Р2 рудного золота </a:t>
            </a:r>
            <a:r>
              <a:rPr lang="ru-RU" sz="1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Герасимовской</a:t>
            </a:r>
            <a:r>
              <a:rPr lang="ru-RU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площади составляет 30 т. </a:t>
            </a:r>
            <a:r>
              <a:rPr lang="ru-RU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Паспорт объекта направлен на апробацию в ФГБУ «ЦНИГРИ». 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183F6855-2347-4169-9EB9-319D53554416}"/>
              </a:ext>
            </a:extLst>
          </p:cNvPr>
          <p:cNvSpPr/>
          <p:nvPr/>
        </p:nvSpPr>
        <p:spPr>
          <a:xfrm>
            <a:off x="6323938" y="932188"/>
            <a:ext cx="2878251" cy="11269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Герасимовская</a:t>
            </a:r>
            <a:r>
              <a:rPr lang="ru-RU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площадь включена в Перечень ТПИ на 2021 г. и плановые 2022-2023 </a:t>
            </a:r>
            <a:r>
              <a:rPr lang="ru-RU" sz="1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гг</a:t>
            </a:r>
            <a:endParaRPr lang="ru-RU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0393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11822113" y="6492875"/>
            <a:ext cx="369887" cy="365125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1200" b="1"/>
              <a:pPr>
                <a:spcBef>
                  <a:spcPct val="0"/>
                </a:spcBef>
                <a:buFontTx/>
                <a:buNone/>
              </a:pPr>
              <a:t>3</a:t>
            </a:fld>
            <a:endParaRPr lang="ru-RU" altLang="ru-RU" sz="1200" b="1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4A60A19-6A48-4438-87A6-B785AE04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461" y="404296"/>
            <a:ext cx="6962973" cy="6049408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9CBCB02-463A-4DBE-867A-615A6A00D58D}"/>
              </a:ext>
            </a:extLst>
          </p:cNvPr>
          <p:cNvSpPr/>
          <p:nvPr/>
        </p:nvSpPr>
        <p:spPr>
          <a:xfrm>
            <a:off x="361605" y="208850"/>
            <a:ext cx="113884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Постановлением Правительства РФ № 515 от 31 марта  2021 г. года внесены изменения в Госпрограмму ВИПР</a:t>
            </a:r>
          </a:p>
        </p:txBody>
      </p:sp>
    </p:spTree>
    <p:extLst>
      <p:ext uri="{BB962C8B-B14F-4D97-AF65-F5344CB8AC3E}">
        <p14:creationId xmlns:p14="http://schemas.microsoft.com/office/powerpoint/2010/main" val="11470635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11822113" y="6492875"/>
            <a:ext cx="369887" cy="365125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1200" b="1"/>
              <a:pPr>
                <a:spcBef>
                  <a:spcPct val="0"/>
                </a:spcBef>
                <a:buFontTx/>
                <a:buNone/>
              </a:pPr>
              <a:t>30</a:t>
            </a:fld>
            <a:endParaRPr lang="ru-RU" altLang="ru-RU" sz="1200" b="1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0F7A6D7-677E-497E-A37D-28D34E64F0A9}"/>
              </a:ext>
            </a:extLst>
          </p:cNvPr>
          <p:cNvSpPr/>
          <p:nvPr/>
        </p:nvSpPr>
        <p:spPr>
          <a:xfrm>
            <a:off x="241069" y="29095"/>
            <a:ext cx="10802389" cy="989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2843746-B7AE-4540-B192-C48B08728A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6572" y="793780"/>
            <a:ext cx="9527054" cy="527044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7BF9926-8857-4AB8-9E1B-7100E3173A8C}"/>
              </a:ext>
            </a:extLst>
          </p:cNvPr>
          <p:cNvSpPr/>
          <p:nvPr/>
        </p:nvSpPr>
        <p:spPr>
          <a:xfrm>
            <a:off x="782506" y="29095"/>
            <a:ext cx="10081120" cy="705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ts val="2500"/>
              </a:lnSpc>
              <a:defRPr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Карта перспективных объектов с оцененными прогнозными ресурсами </a:t>
            </a:r>
          </a:p>
          <a:p>
            <a:pPr algn="ctr" eaLnBrk="0" hangingPunct="0">
              <a:lnSpc>
                <a:spcPts val="2500"/>
              </a:lnSpc>
              <a:defRPr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категории Р</a:t>
            </a:r>
            <a:r>
              <a:rPr lang="ru-RU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и металлогеническим потенциалом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B98F35-D767-46D7-9D79-752E043A6C28}"/>
              </a:ext>
            </a:extLst>
          </p:cNvPr>
          <p:cNvSpPr txBox="1"/>
          <p:nvPr/>
        </p:nvSpPr>
        <p:spPr>
          <a:xfrm>
            <a:off x="2690878" y="6155743"/>
            <a:ext cx="7223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Ресурс доступен на сайте ВСЕГЕИ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http://www.vsegei.ru/ru/info/p3/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5641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11822113" y="6492875"/>
            <a:ext cx="369887" cy="365125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1200" b="1"/>
              <a:pPr>
                <a:spcBef>
                  <a:spcPct val="0"/>
                </a:spcBef>
                <a:buFontTx/>
                <a:buNone/>
              </a:pPr>
              <a:t>31</a:t>
            </a:fld>
            <a:endParaRPr lang="ru-RU" altLang="ru-RU" sz="1200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55A9F27-85E7-4D3D-9760-D1916928AC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26" y="0"/>
            <a:ext cx="9964715" cy="63829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AD8046-E47D-4575-9A70-FC686BD84EAD}"/>
              </a:ext>
            </a:extLst>
          </p:cNvPr>
          <p:cNvSpPr txBox="1"/>
          <p:nvPr/>
        </p:nvSpPr>
        <p:spPr>
          <a:xfrm>
            <a:off x="706679" y="98048"/>
            <a:ext cx="7730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Изученность территории Российской Федерации ГС-50 и ГК-200/2</a:t>
            </a:r>
          </a:p>
        </p:txBody>
      </p:sp>
    </p:spTree>
    <p:extLst>
      <p:ext uri="{BB962C8B-B14F-4D97-AF65-F5344CB8AC3E}">
        <p14:creationId xmlns:p14="http://schemas.microsoft.com/office/powerpoint/2010/main" val="13485890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11822113" y="6492875"/>
            <a:ext cx="369887" cy="365125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1200" b="1"/>
              <a:pPr>
                <a:spcBef>
                  <a:spcPct val="0"/>
                </a:spcBef>
                <a:buFontTx/>
                <a:buNone/>
              </a:pPr>
              <a:t>32</a:t>
            </a:fld>
            <a:endParaRPr lang="ru-RU" altLang="ru-RU" sz="1200" b="1" dirty="0"/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F1973B2D-0BF5-4002-9CB3-C676BEC86F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9969089"/>
              </p:ext>
            </p:extLst>
          </p:nvPr>
        </p:nvGraphicFramePr>
        <p:xfrm>
          <a:off x="585852" y="784136"/>
          <a:ext cx="11168343" cy="55950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16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47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53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1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872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220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6554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758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8179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92932">
                <a:tc>
                  <a:txBody>
                    <a:bodyPr/>
                    <a:lstStyle/>
                    <a:p>
                      <a:pPr algn="ctr"/>
                      <a:r>
                        <a:rPr lang="ru-RU" sz="1000" b="1" kern="1200" dirty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Этап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ysClr val="windowText" lastClr="000000"/>
                          </a:solidFill>
                        </a:rPr>
                        <a:t>I</a:t>
                      </a:r>
                      <a:r>
                        <a:rPr lang="ru-RU" sz="1000" b="0" dirty="0">
                          <a:solidFill>
                            <a:sysClr val="windowText" lastClr="000000"/>
                          </a:solidFill>
                        </a:rPr>
                        <a:t>. Региональное геологическое изучение недр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II</a:t>
                      </a:r>
                      <a:r>
                        <a:rPr lang="ru-RU" sz="1000" b="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.</a:t>
                      </a:r>
                      <a:r>
                        <a:rPr lang="ru-RU" sz="1000" b="0" baseline="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</a:t>
                      </a:r>
                      <a:r>
                        <a:rPr lang="ru-RU" sz="1000" b="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Геологическое изучение недр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III</a:t>
                      </a:r>
                      <a:r>
                        <a:rPr lang="ru-RU" sz="1000" b="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.</a:t>
                      </a:r>
                      <a:r>
                        <a:rPr lang="ru-RU" sz="1000" b="0" baseline="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Разведка и добыча полезных ископаемых</a:t>
                      </a:r>
                      <a:endParaRPr lang="ru-RU" sz="1000" b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2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99698"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>
                          <a:solidFill>
                            <a:sysClr val="windowText" lastClr="000000"/>
                          </a:solidFill>
                        </a:rPr>
                        <a:t>Стадия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ysClr val="windowText" lastClr="000000"/>
                          </a:solidFill>
                        </a:rPr>
                        <a:t>1. Сводное, обзорное, мелкомасштабное геологическое  картографирование и  прогнозирование полезных ископаемых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solidFill>
                            <a:sysClr val="windowText" lastClr="000000"/>
                          </a:solidFill>
                        </a:rPr>
                        <a:t>2. Среднемасштабное геологическое картографирование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rgbClr val="FF0000"/>
                          </a:solidFill>
                        </a:rPr>
                        <a:t>3. Геологическое </a:t>
                      </a:r>
                      <a:r>
                        <a:rPr lang="ru-RU" sz="1000" dirty="0" err="1">
                          <a:solidFill>
                            <a:srgbClr val="FF0000"/>
                          </a:solidFill>
                        </a:rPr>
                        <a:t>доизучение</a:t>
                      </a:r>
                      <a:r>
                        <a:rPr lang="ru-RU" sz="1000" dirty="0">
                          <a:solidFill>
                            <a:srgbClr val="FF0000"/>
                          </a:solidFill>
                        </a:rPr>
                        <a:t> площадей и геолого-</a:t>
                      </a:r>
                      <a:r>
                        <a:rPr lang="ru-RU" sz="1000" dirty="0" err="1">
                          <a:solidFill>
                            <a:srgbClr val="FF0000"/>
                          </a:solidFill>
                        </a:rPr>
                        <a:t>минерагеническое</a:t>
                      </a:r>
                      <a:r>
                        <a:rPr lang="ru-RU" sz="1000" dirty="0">
                          <a:solidFill>
                            <a:srgbClr val="FF0000"/>
                          </a:solidFill>
                        </a:rPr>
                        <a:t> картирование масштаба 1:50 000</a:t>
                      </a:r>
                      <a:r>
                        <a:rPr lang="ru-RU" sz="1000" baseline="0" dirty="0">
                          <a:solidFill>
                            <a:srgbClr val="FF0000"/>
                          </a:solidFill>
                        </a:rPr>
                        <a:t> (1:25 000)</a:t>
                      </a:r>
                      <a:endParaRPr lang="ru-RU" sz="10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4. Поиски месторождений полезных ископаемых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5. Оценка месторождений полезных ископаемых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6. Разведка (</a:t>
                      </a:r>
                      <a:r>
                        <a:rPr lang="ru-RU" sz="1000" dirty="0" err="1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доразведка</a:t>
                      </a:r>
                      <a:r>
                        <a:rPr lang="ru-RU" sz="10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) месторождений полезных ископаемых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7.Эксплуатационная разведка месторождений полезных ископаемых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744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err="1">
                          <a:solidFill>
                            <a:sysClr val="windowText" lastClr="000000"/>
                          </a:solidFill>
                        </a:rPr>
                        <a:t>Подстадия</a:t>
                      </a:r>
                      <a:endParaRPr lang="ru-RU" sz="10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ysClr val="windowText" lastClr="000000"/>
                          </a:solidFill>
                        </a:rPr>
                        <a:t>Сводное и обзорное геологическое картографирование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kern="1200" dirty="0">
                          <a:solidFill>
                            <a:sysClr val="windowText" lastClr="000000"/>
                          </a:solidFill>
                          <a:latin typeface="+mn-lt"/>
                          <a:ea typeface="+mn-ea"/>
                          <a:cs typeface="+mn-cs"/>
                        </a:rPr>
                        <a:t>Мелкомасштабное геологическое картографирование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kern="1200" dirty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4060">
                <a:tc>
                  <a:txBody>
                    <a:bodyPr/>
                    <a:lstStyle/>
                    <a:p>
                      <a:r>
                        <a:rPr lang="ru-RU" sz="1000" b="1" dirty="0">
                          <a:solidFill>
                            <a:sysClr val="windowText" lastClr="000000"/>
                          </a:solidFill>
                        </a:rPr>
                        <a:t>Масштаб работ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ysClr val="windowText" lastClr="000000"/>
                          </a:solidFill>
                        </a:rPr>
                        <a:t>1:2 500 000 и мельче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ysClr val="windowText" lastClr="000000"/>
                          </a:solidFill>
                        </a:rPr>
                        <a:t>1:1 000 000 (1:500 000)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ysClr val="windowText" lastClr="000000"/>
                          </a:solidFill>
                        </a:rPr>
                        <a:t>1:200 000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rgbClr val="FF0000"/>
                          </a:solidFill>
                        </a:rPr>
                        <a:t>1:50 000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1:50 000 - 1:10 000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1:10 000 - 1:2 000 и крупнее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0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575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>
                          <a:solidFill>
                            <a:sysClr val="windowText" lastClr="000000"/>
                          </a:solidFill>
                        </a:rPr>
                        <a:t>Результат в виде категории ресурсов/</a:t>
                      </a:r>
                      <a:br>
                        <a:rPr lang="ru-RU" sz="1000" b="1" dirty="0">
                          <a:solidFill>
                            <a:sysClr val="windowText" lastClr="000000"/>
                          </a:solidFill>
                        </a:rPr>
                      </a:br>
                      <a:r>
                        <a:rPr lang="ru-RU" sz="1000" b="1" dirty="0">
                          <a:solidFill>
                            <a:sysClr val="windowText" lastClr="000000"/>
                          </a:solidFill>
                        </a:rPr>
                        <a:t>запасов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ysClr val="windowText" lastClr="000000"/>
                          </a:solidFill>
                        </a:rPr>
                        <a:t>Прогнозирование полезных ископаемых с оценкой </a:t>
                      </a:r>
                      <a:br>
                        <a:rPr lang="ru-RU" sz="1000" dirty="0">
                          <a:solidFill>
                            <a:sysClr val="windowText" lastClr="000000"/>
                          </a:solidFill>
                        </a:rPr>
                      </a:br>
                      <a:r>
                        <a:rPr lang="ru-RU" sz="1000" dirty="0">
                          <a:solidFill>
                            <a:sysClr val="windowText" lastClr="000000"/>
                          </a:solidFill>
                        </a:rPr>
                        <a:t>МП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ysClr val="windowText" lastClr="000000"/>
                          </a:solidFill>
                        </a:rPr>
                        <a:t>Создание и мониторинг Государственной геологической карты масштаба 1:1 000 000 прогнозирование полезных ископаемых с оценкой  прогнозных ресурсов  категории Р3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ysClr val="windowText" lastClr="000000"/>
                          </a:solidFill>
                        </a:rPr>
                        <a:t>Выявление перспективных площадей для постановки поисковых работ  и развития заявительного принципа лицензирования с  оценкой  прогнозных ресурсов  категории </a:t>
                      </a:r>
                      <a:br>
                        <a:rPr lang="ru-RU" sz="1000" dirty="0">
                          <a:solidFill>
                            <a:sysClr val="windowText" lastClr="000000"/>
                          </a:solidFill>
                        </a:rPr>
                      </a:br>
                      <a:r>
                        <a:rPr lang="ru-RU" sz="1000" dirty="0">
                          <a:solidFill>
                            <a:sysClr val="windowText" lastClr="000000"/>
                          </a:solidFill>
                        </a:rPr>
                        <a:t>Р3 и Р3-локализованные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rgbClr val="FF0000"/>
                          </a:solidFill>
                        </a:rPr>
                        <a:t>Локализация площадей для постановки поисковых работ с  оценкой  прогнозных ресурсов  категории </a:t>
                      </a:r>
                      <a:br>
                        <a:rPr lang="ru-RU" sz="1000" dirty="0">
                          <a:solidFill>
                            <a:srgbClr val="FF0000"/>
                          </a:solidFill>
                        </a:rPr>
                      </a:br>
                      <a:r>
                        <a:rPr lang="ru-RU" sz="1000" dirty="0">
                          <a:solidFill>
                            <a:srgbClr val="FF0000"/>
                          </a:solidFill>
                        </a:rPr>
                        <a:t>Р2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Р2,</a:t>
                      </a:r>
                      <a:r>
                        <a:rPr lang="ru-RU" sz="1000" baseline="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Р1</a:t>
                      </a:r>
                      <a:endParaRPr lang="ru-RU" sz="10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С2 и С1</a:t>
                      </a:r>
                      <a:endParaRPr lang="ru-RU" sz="1000" baseline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ru-RU" sz="1000" baseline="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(Р1 на флангах и глубоких горизонтах, составление ТЭО)</a:t>
                      </a:r>
                      <a:endParaRPr lang="ru-RU" sz="10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R1,</a:t>
                      </a:r>
                      <a:r>
                        <a:rPr lang="en-US" sz="1000" baseline="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R2, </a:t>
                      </a:r>
                      <a:r>
                        <a:rPr lang="ru-RU" sz="10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В</a:t>
                      </a:r>
                      <a:r>
                        <a:rPr lang="en-US" sz="10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, </a:t>
                      </a:r>
                      <a:r>
                        <a:rPr lang="ru-RU" sz="10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С1</a:t>
                      </a:r>
                      <a:r>
                        <a:rPr lang="en-US" sz="10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, </a:t>
                      </a:r>
                      <a:r>
                        <a:rPr lang="ru-RU" sz="10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С2</a:t>
                      </a:r>
                    </a:p>
                    <a:p>
                      <a:pPr algn="ctr"/>
                      <a:r>
                        <a:rPr lang="ru-RU" sz="10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(составление ТЭО кондиций и ТЭО</a:t>
                      </a:r>
                      <a:r>
                        <a:rPr lang="ru-RU" sz="1000" baseline="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проекта</a:t>
                      </a:r>
                      <a:r>
                        <a:rPr lang="ru-RU" sz="10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R1,</a:t>
                      </a:r>
                      <a:r>
                        <a:rPr lang="en-US" sz="1000" baseline="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R2, </a:t>
                      </a:r>
                      <a:r>
                        <a:rPr lang="ru-RU" sz="10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В</a:t>
                      </a:r>
                      <a:r>
                        <a:rPr lang="en-US" sz="10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, </a:t>
                      </a:r>
                      <a:r>
                        <a:rPr lang="ru-RU" sz="10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С1</a:t>
                      </a:r>
                      <a:r>
                        <a:rPr lang="en-US" sz="10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, </a:t>
                      </a:r>
                      <a:r>
                        <a:rPr lang="ru-RU" sz="1000" dirty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С2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175DA98-2D1A-400A-BCA1-1D3E016D30F8}"/>
              </a:ext>
            </a:extLst>
          </p:cNvPr>
          <p:cNvSpPr/>
          <p:nvPr/>
        </p:nvSpPr>
        <p:spPr>
          <a:xfrm>
            <a:off x="1251065" y="62346"/>
            <a:ext cx="100958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Предложения к Положению о порядке проведения геологоразведочных работ по этапам и стадиям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(твердые полезные ископаемые), ФГБУ «ВСЕГЕИ», 2021 г.</a:t>
            </a:r>
          </a:p>
        </p:txBody>
      </p:sp>
    </p:spTree>
    <p:extLst>
      <p:ext uri="{BB962C8B-B14F-4D97-AF65-F5344CB8AC3E}">
        <p14:creationId xmlns:p14="http://schemas.microsoft.com/office/powerpoint/2010/main" val="29405907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11822113" y="6492875"/>
            <a:ext cx="369887" cy="365125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1200" b="1"/>
              <a:pPr>
                <a:spcBef>
                  <a:spcPct val="0"/>
                </a:spcBef>
                <a:buFontTx/>
                <a:buNone/>
              </a:pPr>
              <a:t>33</a:t>
            </a:fld>
            <a:endParaRPr lang="ru-RU" altLang="ru-RU" sz="1200" b="1" dirty="0"/>
          </a:p>
        </p:txBody>
      </p:sp>
      <p:sp>
        <p:nvSpPr>
          <p:cNvPr id="3" name="TextBox 15">
            <a:extLst>
              <a:ext uri="{FF2B5EF4-FFF2-40B4-BE49-F238E27FC236}">
                <a16:creationId xmlns:a16="http://schemas.microsoft.com/office/drawing/2014/main" id="{1993CD3E-CEBD-4248-8A6D-06C0FEDB00F4}"/>
              </a:ext>
            </a:extLst>
          </p:cNvPr>
          <p:cNvSpPr txBox="1"/>
          <p:nvPr/>
        </p:nvSpPr>
        <p:spPr>
          <a:xfrm>
            <a:off x="5409562" y="695431"/>
            <a:ext cx="32864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Региональное геологическое изучение недр на УВС</a:t>
            </a:r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id="{582C16A5-113C-43A0-AA76-3AA956637DD9}"/>
              </a:ext>
            </a:extLst>
          </p:cNvPr>
          <p:cNvSpPr txBox="1"/>
          <p:nvPr/>
        </p:nvSpPr>
        <p:spPr>
          <a:xfrm>
            <a:off x="5378017" y="1649468"/>
            <a:ext cx="36012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Прочие расходы на реализацию подпрограммы ВИПР</a:t>
            </a:r>
          </a:p>
        </p:txBody>
      </p:sp>
      <p:sp>
        <p:nvSpPr>
          <p:cNvPr id="5" name="TextBox 17">
            <a:extLst>
              <a:ext uri="{FF2B5EF4-FFF2-40B4-BE49-F238E27FC236}">
                <a16:creationId xmlns:a16="http://schemas.microsoft.com/office/drawing/2014/main" id="{EA614AF3-D6AE-4BB8-A7EA-D1BCE1610C8A}"/>
              </a:ext>
            </a:extLst>
          </p:cNvPr>
          <p:cNvSpPr txBox="1"/>
          <p:nvPr/>
        </p:nvSpPr>
        <p:spPr>
          <a:xfrm>
            <a:off x="5378017" y="1305978"/>
            <a:ext cx="36012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Затраты на воспроизводство МСБ (ТПИ, УВС и подземные воды)</a:t>
            </a:r>
          </a:p>
        </p:txBody>
      </p:sp>
      <p:sp>
        <p:nvSpPr>
          <p:cNvPr id="6" name="TextBox 17">
            <a:extLst>
              <a:ext uri="{FF2B5EF4-FFF2-40B4-BE49-F238E27FC236}">
                <a16:creationId xmlns:a16="http://schemas.microsoft.com/office/drawing/2014/main" id="{4919E772-6766-472C-95F5-BE746BD36620}"/>
              </a:ext>
            </a:extLst>
          </p:cNvPr>
          <p:cNvSpPr txBox="1"/>
          <p:nvPr/>
        </p:nvSpPr>
        <p:spPr>
          <a:xfrm>
            <a:off x="5393152" y="2301470"/>
            <a:ext cx="25779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Суммарные объемы финансирования</a:t>
            </a:r>
          </a:p>
        </p:txBody>
      </p:sp>
      <p:sp>
        <p:nvSpPr>
          <p:cNvPr id="7" name="TextBox 17">
            <a:extLst>
              <a:ext uri="{FF2B5EF4-FFF2-40B4-BE49-F238E27FC236}">
                <a16:creationId xmlns:a16="http://schemas.microsoft.com/office/drawing/2014/main" id="{5CFB1A79-F988-40BD-928F-3816B1847F21}"/>
              </a:ext>
            </a:extLst>
          </p:cNvPr>
          <p:cNvSpPr txBox="1"/>
          <p:nvPr/>
        </p:nvSpPr>
        <p:spPr>
          <a:xfrm>
            <a:off x="5380476" y="1920596"/>
            <a:ext cx="385769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Средства </a:t>
            </a:r>
            <a:r>
              <a:rPr lang="ru-RU" sz="1050" dirty="0" err="1">
                <a:latin typeface="Arial" panose="020B0604020202020204" pitchFamily="34" charset="0"/>
                <a:cs typeface="Arial" panose="020B0604020202020204" pitchFamily="34" charset="0"/>
              </a:rPr>
              <a:t>недропользователей</a:t>
            </a: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 на воспроизводство МСБ (ТПИ и УВС)</a:t>
            </a:r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177F9ED7-8E1C-434D-81D2-131675620F09}"/>
              </a:ext>
            </a:extLst>
          </p:cNvPr>
          <p:cNvSpPr txBox="1"/>
          <p:nvPr/>
        </p:nvSpPr>
        <p:spPr>
          <a:xfrm>
            <a:off x="5395651" y="966549"/>
            <a:ext cx="3583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Прочие работы общегеологического и специального назначения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CAACDBE-C850-4161-96C5-A74E719AD1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60" t="35395" r="5720" b="49584"/>
          <a:stretch/>
        </p:blipFill>
        <p:spPr>
          <a:xfrm>
            <a:off x="5104762" y="1684970"/>
            <a:ext cx="304800" cy="20618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2A56CDA-4396-4C53-A7DC-F6C7EF5BB2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" t="70663" r="-1" b="14073"/>
          <a:stretch/>
        </p:blipFill>
        <p:spPr>
          <a:xfrm>
            <a:off x="5133711" y="1973152"/>
            <a:ext cx="280346" cy="20953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76F6219-4598-4E51-8704-C3A22A639D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959" r="1091" b="67394"/>
          <a:stretch/>
        </p:blipFill>
        <p:spPr>
          <a:xfrm>
            <a:off x="5135390" y="729313"/>
            <a:ext cx="293151" cy="47447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3DA78CF-73C4-471F-B833-D15DE853FF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2" t="54335" r="8746" b="33910"/>
          <a:stretch/>
        </p:blipFill>
        <p:spPr>
          <a:xfrm>
            <a:off x="5130349" y="1340480"/>
            <a:ext cx="280477" cy="194176"/>
          </a:xfrm>
          <a:prstGeom prst="rect">
            <a:avLst/>
          </a:prstGeom>
        </p:spPr>
      </p:pic>
      <p:sp>
        <p:nvSpPr>
          <p:cNvPr id="13" name="Левая фигурная скобка 12">
            <a:extLst>
              <a:ext uri="{FF2B5EF4-FFF2-40B4-BE49-F238E27FC236}">
                <a16:creationId xmlns:a16="http://schemas.microsoft.com/office/drawing/2014/main" id="{2E525A67-15FD-4E6B-A076-8CC5C978E342}"/>
              </a:ext>
            </a:extLst>
          </p:cNvPr>
          <p:cNvSpPr/>
          <p:nvPr/>
        </p:nvSpPr>
        <p:spPr>
          <a:xfrm>
            <a:off x="4927594" y="526990"/>
            <a:ext cx="140209" cy="1375092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C7DAB1-4DF7-4D51-8411-A5910F18C44A}"/>
              </a:ext>
            </a:extLst>
          </p:cNvPr>
          <p:cNvSpPr txBox="1"/>
          <p:nvPr/>
        </p:nvSpPr>
        <p:spPr>
          <a:xfrm>
            <a:off x="4017780" y="727607"/>
            <a:ext cx="692497" cy="1084591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algn="ctr"/>
            <a:r>
              <a:rPr lang="ru-RU" sz="1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Средства </a:t>
            </a:r>
          </a:p>
          <a:p>
            <a:pPr algn="ctr"/>
            <a:r>
              <a:rPr lang="ru-RU" sz="1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федерального </a:t>
            </a:r>
          </a:p>
          <a:p>
            <a:pPr algn="ctr"/>
            <a:r>
              <a:rPr lang="ru-RU" sz="1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9AD677-3D92-4407-A218-772C66CCE4FF}"/>
              </a:ext>
            </a:extLst>
          </p:cNvPr>
          <p:cNvSpPr txBox="1"/>
          <p:nvPr/>
        </p:nvSpPr>
        <p:spPr>
          <a:xfrm>
            <a:off x="192864" y="76201"/>
            <a:ext cx="117368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Объемы  финансирования  регионального  геологического изучения недр и воспроизводства МСБ в России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1FB1F9E8-4FB2-4A27-8205-2AF409EBC59F}"/>
              </a:ext>
            </a:extLst>
          </p:cNvPr>
          <p:cNvSpPr/>
          <p:nvPr/>
        </p:nvSpPr>
        <p:spPr>
          <a:xfrm>
            <a:off x="3568286" y="6526085"/>
            <a:ext cx="8136033" cy="2539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1050" dirty="0">
                <a:cs typeface="Arial" panose="020B0604020202020204" pitchFamily="34" charset="0"/>
              </a:rPr>
              <a:t>По данным: Итоги работы Федерального агентства в 2020 году и планы на 2021 год (информационно-аналитические материалы)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76DA7AF-60E2-4AD3-8F65-609C6515262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30"/>
          <a:stretch/>
        </p:blipFill>
        <p:spPr>
          <a:xfrm>
            <a:off x="68587" y="421500"/>
            <a:ext cx="3990355" cy="5167740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48B96F70-DD2F-4414-BDD8-F50FDAE8ADEF}"/>
              </a:ext>
            </a:extLst>
          </p:cNvPr>
          <p:cNvSpPr/>
          <p:nvPr/>
        </p:nvSpPr>
        <p:spPr>
          <a:xfrm>
            <a:off x="1367543" y="484857"/>
            <a:ext cx="103207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год</a:t>
            </a:r>
          </a:p>
        </p:txBody>
      </p:sp>
      <p:sp>
        <p:nvSpPr>
          <p:cNvPr id="19" name="TextBox 17">
            <a:extLst>
              <a:ext uri="{FF2B5EF4-FFF2-40B4-BE49-F238E27FC236}">
                <a16:creationId xmlns:a16="http://schemas.microsoft.com/office/drawing/2014/main" id="{CC0DE45F-5E65-433F-8FA5-2758F9C65DE9}"/>
              </a:ext>
            </a:extLst>
          </p:cNvPr>
          <p:cNvSpPr txBox="1"/>
          <p:nvPr/>
        </p:nvSpPr>
        <p:spPr>
          <a:xfrm>
            <a:off x="446011" y="5438282"/>
            <a:ext cx="1135247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Средства </a:t>
            </a:r>
          </a:p>
          <a:p>
            <a:pPr algn="ctr"/>
            <a:r>
              <a:rPr lang="ru-RU" sz="10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федерального </a:t>
            </a:r>
          </a:p>
          <a:p>
            <a:pPr algn="ctr"/>
            <a:r>
              <a:rPr lang="ru-RU" sz="10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бюджета</a:t>
            </a:r>
          </a:p>
        </p:txBody>
      </p:sp>
      <p:sp>
        <p:nvSpPr>
          <p:cNvPr id="20" name="TextBox 17">
            <a:extLst>
              <a:ext uri="{FF2B5EF4-FFF2-40B4-BE49-F238E27FC236}">
                <a16:creationId xmlns:a16="http://schemas.microsoft.com/office/drawing/2014/main" id="{E345CAD9-FA36-4F4C-92B7-6ADD986B955D}"/>
              </a:ext>
            </a:extLst>
          </p:cNvPr>
          <p:cNvSpPr txBox="1"/>
          <p:nvPr/>
        </p:nvSpPr>
        <p:spPr>
          <a:xfrm>
            <a:off x="1475656" y="5458527"/>
            <a:ext cx="151035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Средства </a:t>
            </a:r>
          </a:p>
          <a:p>
            <a:pPr algn="ctr"/>
            <a:r>
              <a:rPr lang="ru-RU" sz="10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недропользователей</a:t>
            </a:r>
            <a:endParaRPr lang="ru-RU" sz="10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17">
            <a:extLst>
              <a:ext uri="{FF2B5EF4-FFF2-40B4-BE49-F238E27FC236}">
                <a16:creationId xmlns:a16="http://schemas.microsoft.com/office/drawing/2014/main" id="{89E91785-F7FB-47C7-9B04-1700DEA17484}"/>
              </a:ext>
            </a:extLst>
          </p:cNvPr>
          <p:cNvSpPr txBox="1"/>
          <p:nvPr/>
        </p:nvSpPr>
        <p:spPr>
          <a:xfrm>
            <a:off x="3108945" y="5533230"/>
            <a:ext cx="56618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Итого</a:t>
            </a:r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8CF22177-A523-44D8-B099-4F0DA09B06EA}"/>
              </a:ext>
            </a:extLst>
          </p:cNvPr>
          <p:cNvSpPr txBox="1"/>
          <p:nvPr/>
        </p:nvSpPr>
        <p:spPr>
          <a:xfrm>
            <a:off x="5412923" y="484857"/>
            <a:ext cx="37641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Региональные геолого-съемочные и геофизические работы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160566F-09B3-4EDF-B6E1-027309F524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36" t="89056" r="1257"/>
          <a:stretch/>
        </p:blipFill>
        <p:spPr>
          <a:xfrm>
            <a:off x="5104994" y="2363352"/>
            <a:ext cx="309063" cy="150227"/>
          </a:xfrm>
          <a:prstGeom prst="rect">
            <a:avLst/>
          </a:prstGeom>
        </p:spPr>
      </p:pic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553D3397-D4E2-4B27-82BC-2D1DF964278F}"/>
              </a:ext>
            </a:extLst>
          </p:cNvPr>
          <p:cNvGrpSpPr/>
          <p:nvPr/>
        </p:nvGrpSpPr>
        <p:grpSpPr>
          <a:xfrm>
            <a:off x="5130346" y="519798"/>
            <a:ext cx="279217" cy="374336"/>
            <a:chOff x="5098587" y="1939290"/>
            <a:chExt cx="279217" cy="374336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4C08ED08-DB5A-4863-9F33-DF6E3B13FB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-1959" r="6927" b="86821"/>
            <a:stretch/>
          </p:blipFill>
          <p:spPr>
            <a:xfrm>
              <a:off x="5101952" y="1939290"/>
              <a:ext cx="275852" cy="207809"/>
            </a:xfrm>
            <a:prstGeom prst="rect">
              <a:avLst/>
            </a:prstGeom>
          </p:spPr>
        </p:pic>
        <p:cxnSp>
          <p:nvCxnSpPr>
            <p:cNvPr id="26" name="Прямая соединительная линия 25">
              <a:extLst>
                <a:ext uri="{FF2B5EF4-FFF2-40B4-BE49-F238E27FC236}">
                  <a16:creationId xmlns:a16="http://schemas.microsoft.com/office/drawing/2014/main" id="{E6A868B9-A02C-4231-868B-B454054BD575}"/>
                </a:ext>
              </a:extLst>
            </p:cNvPr>
            <p:cNvCxnSpPr/>
            <p:nvPr/>
          </p:nvCxnSpPr>
          <p:spPr>
            <a:xfrm flipV="1">
              <a:off x="5098587" y="2195166"/>
              <a:ext cx="49477" cy="11846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>
              <a:extLst>
                <a:ext uri="{FF2B5EF4-FFF2-40B4-BE49-F238E27FC236}">
                  <a16:creationId xmlns:a16="http://schemas.microsoft.com/office/drawing/2014/main" id="{053DEE37-3AC0-4C58-95FF-5989599671D6}"/>
                </a:ext>
              </a:extLst>
            </p:cNvPr>
            <p:cNvCxnSpPr/>
            <p:nvPr/>
          </p:nvCxnSpPr>
          <p:spPr>
            <a:xfrm flipV="1">
              <a:off x="5152872" y="2195166"/>
              <a:ext cx="49477" cy="11846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9B9AA770-8183-4367-9491-C39BDA4DB602}"/>
                </a:ext>
              </a:extLst>
            </p:cNvPr>
            <p:cNvCxnSpPr/>
            <p:nvPr/>
          </p:nvCxnSpPr>
          <p:spPr>
            <a:xfrm flipV="1">
              <a:off x="5210607" y="2191644"/>
              <a:ext cx="49477" cy="11846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>
              <a:extLst>
                <a:ext uri="{FF2B5EF4-FFF2-40B4-BE49-F238E27FC236}">
                  <a16:creationId xmlns:a16="http://schemas.microsoft.com/office/drawing/2014/main" id="{06294C7E-6260-4E42-B008-38AB43CA8E0B}"/>
                </a:ext>
              </a:extLst>
            </p:cNvPr>
            <p:cNvCxnSpPr/>
            <p:nvPr/>
          </p:nvCxnSpPr>
          <p:spPr>
            <a:xfrm flipV="1">
              <a:off x="5264461" y="2191644"/>
              <a:ext cx="49477" cy="11846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>
              <a:extLst>
                <a:ext uri="{FF2B5EF4-FFF2-40B4-BE49-F238E27FC236}">
                  <a16:creationId xmlns:a16="http://schemas.microsoft.com/office/drawing/2014/main" id="{57921606-D418-4085-A1CB-D2437730D07C}"/>
                </a:ext>
              </a:extLst>
            </p:cNvPr>
            <p:cNvCxnSpPr/>
            <p:nvPr/>
          </p:nvCxnSpPr>
          <p:spPr>
            <a:xfrm flipV="1">
              <a:off x="5318315" y="2195166"/>
              <a:ext cx="49477" cy="11846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91A456B2-53F2-4B87-A69A-83089EC445C4}"/>
              </a:ext>
            </a:extLst>
          </p:cNvPr>
          <p:cNvCxnSpPr/>
          <p:nvPr/>
        </p:nvCxnSpPr>
        <p:spPr>
          <a:xfrm>
            <a:off x="1367543" y="4406632"/>
            <a:ext cx="1667757" cy="661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1EA9206E-62B4-42E0-91D6-188830F4F2AC}"/>
              </a:ext>
            </a:extLst>
          </p:cNvPr>
          <p:cNvCxnSpPr/>
          <p:nvPr/>
        </p:nvCxnSpPr>
        <p:spPr>
          <a:xfrm flipV="1">
            <a:off x="1367543" y="4261722"/>
            <a:ext cx="1667757" cy="357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98308DBD-402C-4127-B0AC-9BBD4219AD20}"/>
              </a:ext>
            </a:extLst>
          </p:cNvPr>
          <p:cNvCxnSpPr>
            <a:cxnSpLocks/>
            <a:endCxn id="25" idx="1"/>
          </p:cNvCxnSpPr>
          <p:nvPr/>
        </p:nvCxnSpPr>
        <p:spPr>
          <a:xfrm flipV="1">
            <a:off x="3801558" y="623703"/>
            <a:ext cx="1332153" cy="36807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84E6CE4D-7F52-4234-ABB8-1F1EFD7DB32B}"/>
              </a:ext>
            </a:extLst>
          </p:cNvPr>
          <p:cNvSpPr txBox="1"/>
          <p:nvPr/>
        </p:nvSpPr>
        <p:spPr>
          <a:xfrm>
            <a:off x="5067803" y="2789416"/>
            <a:ext cx="6622541" cy="34932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Направления региональных геолого-съемочных и геофизических работ: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Сводное и обзорное геологическое картографирование на территории суши РФ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Проведение работ по геологическому картографированию м-ба 1:1 000 000 на территории суши РФ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Проведение работ по геологическому картографированию масштаба 1:200 000 на территории суши РФ (региональные геолого-съемочные работы)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Создание государственной сети опорных геолого-геофизических профилей, параметрических и сверхглубоких скважин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ru-RU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Проведение специальных гравиметрических работ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ru-RU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Проведение работ по геологическому картографированию на континентальном шельфе РФ, в Арктике, Антарктике, в Мировом океане и на архипелаге Шпицберген</a:t>
            </a:r>
          </a:p>
        </p:txBody>
      </p:sp>
    </p:spTree>
    <p:extLst>
      <p:ext uri="{BB962C8B-B14F-4D97-AF65-F5344CB8AC3E}">
        <p14:creationId xmlns:p14="http://schemas.microsoft.com/office/powerpoint/2010/main" val="11214693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11822113" y="6492875"/>
            <a:ext cx="369887" cy="365125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1200" b="1"/>
              <a:pPr>
                <a:spcBef>
                  <a:spcPct val="0"/>
                </a:spcBef>
                <a:buFontTx/>
                <a:buNone/>
              </a:pPr>
              <a:t>34</a:t>
            </a:fld>
            <a:endParaRPr lang="ru-RU" altLang="ru-RU" sz="1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BC9649-DC38-4979-A3D0-D57D186C783F}"/>
              </a:ext>
            </a:extLst>
          </p:cNvPr>
          <p:cNvSpPr txBox="1"/>
          <p:nvPr/>
        </p:nvSpPr>
        <p:spPr>
          <a:xfrm>
            <a:off x="1396863" y="80074"/>
            <a:ext cx="88593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Соотношение затрат на воспроизводство Минерально-сырьевой базы и  региональное  геологическое изучение недр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14C1E0C-66ED-4B5E-A3E7-164476A4F689}"/>
              </a:ext>
            </a:extLst>
          </p:cNvPr>
          <p:cNvSpPr/>
          <p:nvPr/>
        </p:nvSpPr>
        <p:spPr>
          <a:xfrm>
            <a:off x="7849079" y="1798565"/>
            <a:ext cx="882284" cy="4086438"/>
          </a:xfrm>
          <a:prstGeom prst="rect">
            <a:avLst/>
          </a:prstGeom>
          <a:solidFill>
            <a:srgbClr val="2E75B6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5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6CCA608-88EF-49E8-AFB4-2F787AF09B37}"/>
              </a:ext>
            </a:extLst>
          </p:cNvPr>
          <p:cNvSpPr/>
          <p:nvPr/>
        </p:nvSpPr>
        <p:spPr>
          <a:xfrm>
            <a:off x="7843239" y="5880186"/>
            <a:ext cx="882284" cy="48600"/>
          </a:xfrm>
          <a:prstGeom prst="rect">
            <a:avLst/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5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82FF37C-23BD-4E37-BEF8-2CFFE7CF34F5}"/>
              </a:ext>
            </a:extLst>
          </p:cNvPr>
          <p:cNvSpPr/>
          <p:nvPr/>
        </p:nvSpPr>
        <p:spPr>
          <a:xfrm>
            <a:off x="2079415" y="1798565"/>
            <a:ext cx="882284" cy="3780000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5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CF27501-97B7-4815-8B93-2F599FD5495C}"/>
              </a:ext>
            </a:extLst>
          </p:cNvPr>
          <p:cNvSpPr/>
          <p:nvPr/>
        </p:nvSpPr>
        <p:spPr>
          <a:xfrm>
            <a:off x="2083038" y="5581282"/>
            <a:ext cx="894366" cy="378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5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92DD13-345B-4292-89CE-33254298FBD3}"/>
              </a:ext>
            </a:extLst>
          </p:cNvPr>
          <p:cNvSpPr txBox="1"/>
          <p:nvPr/>
        </p:nvSpPr>
        <p:spPr>
          <a:xfrm rot="16200000">
            <a:off x="722262" y="3508503"/>
            <a:ext cx="346284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50" b="1" spc="127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Общие затраты на воспроизводство МСБ</a:t>
            </a:r>
          </a:p>
        </p:txBody>
      </p:sp>
      <p:sp>
        <p:nvSpPr>
          <p:cNvPr id="9" name="Пятиугольник 11">
            <a:extLst>
              <a:ext uri="{FF2B5EF4-FFF2-40B4-BE49-F238E27FC236}">
                <a16:creationId xmlns:a16="http://schemas.microsoft.com/office/drawing/2014/main" id="{71D3D977-3871-4249-8D1B-EC5574FCD715}"/>
              </a:ext>
            </a:extLst>
          </p:cNvPr>
          <p:cNvSpPr/>
          <p:nvPr/>
        </p:nvSpPr>
        <p:spPr>
          <a:xfrm>
            <a:off x="6969469" y="5597164"/>
            <a:ext cx="616377" cy="346236"/>
          </a:xfrm>
          <a:prstGeom prst="homePlat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85000"/>
              </a:lnSpc>
            </a:pPr>
            <a:r>
              <a:rPr lang="ru-RU" sz="1200" dirty="0">
                <a:cs typeface="Arial" panose="020B0604020202020204" pitchFamily="34" charset="0"/>
              </a:rPr>
              <a:t>1,2%</a:t>
            </a:r>
          </a:p>
        </p:txBody>
      </p:sp>
      <p:sp>
        <p:nvSpPr>
          <p:cNvPr id="10" name="Штриховая стрелка вправо 12">
            <a:extLst>
              <a:ext uri="{FF2B5EF4-FFF2-40B4-BE49-F238E27FC236}">
                <a16:creationId xmlns:a16="http://schemas.microsoft.com/office/drawing/2014/main" id="{611FD4FC-4BC4-4DD6-8808-E5694F25DD17}"/>
              </a:ext>
            </a:extLst>
          </p:cNvPr>
          <p:cNvSpPr/>
          <p:nvPr/>
        </p:nvSpPr>
        <p:spPr>
          <a:xfrm>
            <a:off x="3030709" y="5660193"/>
            <a:ext cx="387655" cy="252407"/>
          </a:xfrm>
          <a:prstGeom prst="stripedRightArrow">
            <a:avLst>
              <a:gd name="adj1" fmla="val 44028"/>
              <a:gd name="adj2" fmla="val 76872"/>
            </a:avLst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5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769473-84F8-46A0-9050-6358B162E548}"/>
              </a:ext>
            </a:extLst>
          </p:cNvPr>
          <p:cNvSpPr txBox="1"/>
          <p:nvPr/>
        </p:nvSpPr>
        <p:spPr>
          <a:xfrm>
            <a:off x="6545192" y="1044300"/>
            <a:ext cx="38458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800" b="1" cap="small" spc="60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2100" spc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Российская</a:t>
            </a:r>
            <a:r>
              <a:rPr lang="ru-RU" sz="21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Федерация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65D8E9-387A-4C36-A6BA-33C4B016C362}"/>
              </a:ext>
            </a:extLst>
          </p:cNvPr>
          <p:cNvSpPr txBox="1"/>
          <p:nvPr/>
        </p:nvSpPr>
        <p:spPr>
          <a:xfrm>
            <a:off x="767042" y="1168310"/>
            <a:ext cx="378709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b="1" cap="small" spc="4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 </a:t>
            </a:r>
            <a:r>
              <a:rPr lang="ru-RU" sz="2100" b="1" cap="small" spc="4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2100" b="1" cap="small" spc="4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100" b="1" cap="small" spc="4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2100" b="1" cap="small" spc="4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Р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D102FE-DD4D-4598-9216-2992B35B625E}"/>
              </a:ext>
            </a:extLst>
          </p:cNvPr>
          <p:cNvSpPr txBox="1"/>
          <p:nvPr/>
        </p:nvSpPr>
        <p:spPr>
          <a:xfrm rot="16200000">
            <a:off x="6482790" y="3642440"/>
            <a:ext cx="346284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50" b="1" spc="127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Общие затраты на воспроизводство МСБ</a:t>
            </a:r>
          </a:p>
        </p:txBody>
      </p:sp>
      <p:sp>
        <p:nvSpPr>
          <p:cNvPr id="14" name="Блок-схема: узел 13">
            <a:extLst>
              <a:ext uri="{FF2B5EF4-FFF2-40B4-BE49-F238E27FC236}">
                <a16:creationId xmlns:a16="http://schemas.microsoft.com/office/drawing/2014/main" id="{131C60A7-57EC-40BE-99ED-571DC12C48AF}"/>
              </a:ext>
            </a:extLst>
          </p:cNvPr>
          <p:cNvSpPr/>
          <p:nvPr/>
        </p:nvSpPr>
        <p:spPr>
          <a:xfrm>
            <a:off x="9607288" y="5206446"/>
            <a:ext cx="791238" cy="802091"/>
          </a:xfrm>
          <a:prstGeom prst="flowChartConnector">
            <a:avLst/>
          </a:prstGeom>
          <a:gradFill flip="none" rotWithShape="1">
            <a:gsLst>
              <a:gs pos="24000">
                <a:schemeClr val="bg1"/>
              </a:gs>
              <a:gs pos="100000">
                <a:srgbClr val="FF0000"/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5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8EFCE7-01AC-4C1B-A4E0-DAD0040D511E}"/>
              </a:ext>
            </a:extLst>
          </p:cNvPr>
          <p:cNvSpPr txBox="1"/>
          <p:nvPr/>
        </p:nvSpPr>
        <p:spPr>
          <a:xfrm>
            <a:off x="9619415" y="5404358"/>
            <a:ext cx="826049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40</a:t>
            </a:r>
            <a:endParaRPr lang="ru-RU" sz="24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5A1ADE-192E-4B0D-9384-1CED3A8A2308}"/>
              </a:ext>
            </a:extLst>
          </p:cNvPr>
          <p:cNvSpPr txBox="1"/>
          <p:nvPr/>
        </p:nvSpPr>
        <p:spPr>
          <a:xfrm>
            <a:off x="9386835" y="4603121"/>
            <a:ext cx="1476701" cy="504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5000"/>
              </a:lnSpc>
              <a:defRPr sz="1400" b="1">
                <a:cs typeface="Arial" panose="020B0604020202020204" pitchFamily="34" charset="0"/>
              </a:defRPr>
            </a:lvl1pPr>
          </a:lstStyle>
          <a:p>
            <a:pPr algn="ctr"/>
            <a:r>
              <a:rPr lang="ru-RU" sz="1050" dirty="0"/>
              <a:t>Ежегодный прирост перспективных участков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C854E8-A9B9-45AB-8BF0-EC1122081743}"/>
              </a:ext>
            </a:extLst>
          </p:cNvPr>
          <p:cNvSpPr txBox="1"/>
          <p:nvPr/>
        </p:nvSpPr>
        <p:spPr>
          <a:xfrm>
            <a:off x="1105718" y="4828433"/>
            <a:ext cx="1205777" cy="779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400" b="1">
                <a:cs typeface="Arial" panose="020B0604020202020204" pitchFamily="34" charset="0"/>
              </a:defRPr>
            </a:lvl1pPr>
          </a:lstStyle>
          <a:p>
            <a:pPr algn="l">
              <a:lnSpc>
                <a:spcPct val="85000"/>
              </a:lnSpc>
            </a:pPr>
            <a:r>
              <a:rPr lang="ru-RU" sz="1050" b="0" dirty="0"/>
              <a:t>Затраты на региональные геолого-съемочные работы</a:t>
            </a:r>
          </a:p>
        </p:txBody>
      </p:sp>
      <p:sp>
        <p:nvSpPr>
          <p:cNvPr id="18" name="Пятиугольник 21">
            <a:extLst>
              <a:ext uri="{FF2B5EF4-FFF2-40B4-BE49-F238E27FC236}">
                <a16:creationId xmlns:a16="http://schemas.microsoft.com/office/drawing/2014/main" id="{CE88379B-4DAF-41DE-AFD4-1B832F688990}"/>
              </a:ext>
            </a:extLst>
          </p:cNvPr>
          <p:cNvSpPr/>
          <p:nvPr/>
        </p:nvSpPr>
        <p:spPr>
          <a:xfrm>
            <a:off x="1151785" y="5578565"/>
            <a:ext cx="830924" cy="472224"/>
          </a:xfrm>
          <a:prstGeom prst="homePlat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85000"/>
              </a:lnSpc>
            </a:pPr>
            <a:r>
              <a:rPr lang="ru-RU" sz="2100" dirty="0">
                <a:cs typeface="Arial" panose="020B0604020202020204" pitchFamily="34" charset="0"/>
              </a:rPr>
              <a:t>10%</a:t>
            </a:r>
          </a:p>
        </p:txBody>
      </p:sp>
      <p:sp>
        <p:nvSpPr>
          <p:cNvPr id="19" name="Блок-схема: узел 18">
            <a:extLst>
              <a:ext uri="{FF2B5EF4-FFF2-40B4-BE49-F238E27FC236}">
                <a16:creationId xmlns:a16="http://schemas.microsoft.com/office/drawing/2014/main" id="{390E6C6B-6421-4740-8BDB-55B7B79AA3A0}"/>
              </a:ext>
            </a:extLst>
          </p:cNvPr>
          <p:cNvSpPr/>
          <p:nvPr/>
        </p:nvSpPr>
        <p:spPr>
          <a:xfrm>
            <a:off x="3279895" y="3983114"/>
            <a:ext cx="2074454" cy="2067675"/>
          </a:xfrm>
          <a:prstGeom prst="flowChartConnector">
            <a:avLst/>
          </a:prstGeom>
          <a:gradFill flip="none" rotWithShape="1">
            <a:gsLst>
              <a:gs pos="24000">
                <a:schemeClr val="bg1"/>
              </a:gs>
              <a:gs pos="100000">
                <a:srgbClr val="FF0000"/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5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0" name="Штриховая стрелка вправо 23">
            <a:extLst>
              <a:ext uri="{FF2B5EF4-FFF2-40B4-BE49-F238E27FC236}">
                <a16:creationId xmlns:a16="http://schemas.microsoft.com/office/drawing/2014/main" id="{2EF1B6D0-8566-4918-92DE-EB67BB31E6F3}"/>
              </a:ext>
            </a:extLst>
          </p:cNvPr>
          <p:cNvSpPr/>
          <p:nvPr/>
        </p:nvSpPr>
        <p:spPr>
          <a:xfrm>
            <a:off x="8815210" y="5627779"/>
            <a:ext cx="528845" cy="301007"/>
          </a:xfrm>
          <a:prstGeom prst="stripedRightArrow">
            <a:avLst>
              <a:gd name="adj1" fmla="val 44028"/>
              <a:gd name="adj2" fmla="val 68867"/>
            </a:avLst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35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487B1F7-1FEE-48B0-83E4-2B24CD985394}"/>
              </a:ext>
            </a:extLst>
          </p:cNvPr>
          <p:cNvSpPr txBox="1"/>
          <p:nvPr/>
        </p:nvSpPr>
        <p:spPr>
          <a:xfrm>
            <a:off x="3440051" y="4866529"/>
            <a:ext cx="1821221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300- 400</a:t>
            </a:r>
            <a:endParaRPr lang="ru-RU" sz="24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67D3E20-A73F-4E35-B3DD-A1D7FFDD2A25}"/>
              </a:ext>
            </a:extLst>
          </p:cNvPr>
          <p:cNvSpPr txBox="1"/>
          <p:nvPr/>
        </p:nvSpPr>
        <p:spPr>
          <a:xfrm>
            <a:off x="6835082" y="4810307"/>
            <a:ext cx="1205777" cy="779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400" b="1">
                <a:cs typeface="Arial" panose="020B0604020202020204" pitchFamily="34" charset="0"/>
              </a:defRPr>
            </a:lvl1pPr>
          </a:lstStyle>
          <a:p>
            <a:pPr algn="l">
              <a:lnSpc>
                <a:spcPct val="85000"/>
              </a:lnSpc>
            </a:pPr>
            <a:r>
              <a:rPr lang="ru-RU" sz="1050" b="0" dirty="0"/>
              <a:t>Затраты на региональные геолого-съемочные работы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65C90E0-9226-4F2D-98A2-13DB7A4FCC50}"/>
              </a:ext>
            </a:extLst>
          </p:cNvPr>
          <p:cNvSpPr txBox="1"/>
          <p:nvPr/>
        </p:nvSpPr>
        <p:spPr>
          <a:xfrm>
            <a:off x="3578771" y="3282366"/>
            <a:ext cx="1476701" cy="504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85000"/>
              </a:lnSpc>
              <a:defRPr sz="1400" b="1">
                <a:cs typeface="Arial" panose="020B0604020202020204" pitchFamily="34" charset="0"/>
              </a:defRPr>
            </a:lvl1pPr>
          </a:lstStyle>
          <a:p>
            <a:pPr algn="ctr"/>
            <a:r>
              <a:rPr lang="ru-RU" sz="1050" dirty="0"/>
              <a:t>Ежегодный прирост перспективных участков</a:t>
            </a:r>
          </a:p>
        </p:txBody>
      </p:sp>
    </p:spTree>
    <p:extLst>
      <p:ext uri="{BB962C8B-B14F-4D97-AF65-F5344CB8AC3E}">
        <p14:creationId xmlns:p14="http://schemas.microsoft.com/office/powerpoint/2010/main" val="35133449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11822113" y="6492875"/>
            <a:ext cx="369887" cy="365125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1200" b="1"/>
              <a:pPr>
                <a:spcBef>
                  <a:spcPct val="0"/>
                </a:spcBef>
                <a:buFontTx/>
                <a:buNone/>
              </a:pPr>
              <a:t>35</a:t>
            </a:fld>
            <a:endParaRPr lang="ru-RU" altLang="ru-RU" sz="1200" b="1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09A31BE-82F4-4A05-9D50-B4F19FB50809}"/>
              </a:ext>
            </a:extLst>
          </p:cNvPr>
          <p:cNvSpPr/>
          <p:nvPr/>
        </p:nvSpPr>
        <p:spPr>
          <a:xfrm>
            <a:off x="-1" y="19119"/>
            <a:ext cx="119204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Инструкция по организации и производству  </a:t>
            </a:r>
            <a:r>
              <a:rPr lang="ru-RU" sz="16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геологосъемочных</a:t>
            </a:r>
            <a:r>
              <a:rPr lang="ru-RU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работ и составлению </a:t>
            </a:r>
          </a:p>
          <a:p>
            <a:pPr algn="ctr"/>
            <a:r>
              <a:rPr lang="ru-RU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Государственной геологической карты СССР масштаба 1:50 000 (1:25 000),  ВСЕГЕИ, 1984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DD9723B-5BEE-44EA-B71E-D6B4A1422B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303" y="676279"/>
            <a:ext cx="3350800" cy="566124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E46EC3-2B9B-4353-9B67-708EF5CA86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593" y="743922"/>
            <a:ext cx="3701169" cy="570587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839276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11822113" y="6492875"/>
            <a:ext cx="369887" cy="365125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1200" b="1"/>
              <a:pPr>
                <a:spcBef>
                  <a:spcPct val="0"/>
                </a:spcBef>
                <a:buFontTx/>
                <a:buNone/>
              </a:pPr>
              <a:t>36</a:t>
            </a:fld>
            <a:endParaRPr lang="ru-RU" altLang="ru-RU" sz="1200" b="1" dirty="0"/>
          </a:p>
        </p:txBody>
      </p:sp>
      <p:pic>
        <p:nvPicPr>
          <p:cNvPr id="3" name="Рисунок 2" descr="\\PC-ADM19\Public\1954\img297.jpg">
            <a:extLst>
              <a:ext uri="{FF2B5EF4-FFF2-40B4-BE49-F238E27FC236}">
                <a16:creationId xmlns:a16="http://schemas.microsoft.com/office/drawing/2014/main" id="{4C50BC09-EDCC-4120-A672-5200AB11700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8479" y="623262"/>
            <a:ext cx="3510958" cy="5869613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pic>
        <p:nvPicPr>
          <p:cNvPr id="4" name="Рисунок 3" descr="\\PC-ADM19\Public\1954\img305.jpg">
            <a:extLst>
              <a:ext uri="{FF2B5EF4-FFF2-40B4-BE49-F238E27FC236}">
                <a16:creationId xmlns:a16="http://schemas.microsoft.com/office/drawing/2014/main" id="{BECB86BB-8F8E-4F4A-A1E0-14EF350435B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7588" y="633603"/>
            <a:ext cx="3701291" cy="5859272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1DE6CE7-884F-417E-9965-80C716FCE8F1}"/>
              </a:ext>
            </a:extLst>
          </p:cNvPr>
          <p:cNvSpPr/>
          <p:nvPr/>
        </p:nvSpPr>
        <p:spPr>
          <a:xfrm>
            <a:off x="86605" y="38487"/>
            <a:ext cx="119204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Постановление Совета Министров СССР 1954 года </a:t>
            </a:r>
            <a:r>
              <a:rPr lang="ru-RU" b="1" i="1" dirty="0"/>
              <a:t>«Об усилении роли региональных геолого-съемочных работ»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437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11822113" y="6492875"/>
            <a:ext cx="369887" cy="365125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1200" b="1"/>
              <a:pPr>
                <a:spcBef>
                  <a:spcPct val="0"/>
                </a:spcBef>
                <a:buFontTx/>
                <a:buNone/>
              </a:pPr>
              <a:t>37</a:t>
            </a:fld>
            <a:endParaRPr lang="ru-RU" altLang="ru-RU" sz="1200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D1AD566-D242-4ED0-8EE8-15795D77DE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9416" y="2286549"/>
            <a:ext cx="8427995" cy="26454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5B8D0C-480D-4D80-BC24-2BBEC1894D53}"/>
              </a:ext>
            </a:extLst>
          </p:cNvPr>
          <p:cNvSpPr txBox="1"/>
          <p:nvPr/>
        </p:nvSpPr>
        <p:spPr>
          <a:xfrm>
            <a:off x="-226522" y="74641"/>
            <a:ext cx="1264504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Динамика  выявления  перспективных площадей для постановки </a:t>
            </a:r>
          </a:p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поисковых и поисково-оценочных работ при региональных работах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3B6030E-D211-4A1C-9D68-E7D9A6C54ED2}"/>
              </a:ext>
            </a:extLst>
          </p:cNvPr>
          <p:cNvSpPr/>
          <p:nvPr/>
        </p:nvSpPr>
        <p:spPr>
          <a:xfrm>
            <a:off x="328353" y="918475"/>
            <a:ext cx="116184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Востребованность перспективных площадей с оцененными прогнозными ресурсами Р</a:t>
            </a:r>
            <a:r>
              <a:rPr lang="ru-RU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в целях лицензирования составляет </a:t>
            </a:r>
          </a:p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350-400 площадей в год, что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через 5 – 6 лет приведет к полному исчерпанию созданного  фонда перспективных площадей. </a:t>
            </a:r>
            <a:endParaRPr lang="ru-RU" alt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9319075-924F-4B09-BB48-B956A151BE2F}"/>
              </a:ext>
            </a:extLst>
          </p:cNvPr>
          <p:cNvSpPr/>
          <p:nvPr/>
        </p:nvSpPr>
        <p:spPr>
          <a:xfrm>
            <a:off x="1949042" y="1731000"/>
            <a:ext cx="80352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cs typeface="Arial" panose="020B0604020202020204" pitchFamily="34" charset="0"/>
              </a:rPr>
              <a:t>Зависимость количества перспективных площадей от объемов ГСР-200 (ГК-200, ГДП-200, ГМК-200)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0E5DD6FF-B65B-4996-A70D-B9B8310535B5}"/>
              </a:ext>
            </a:extLst>
          </p:cNvPr>
          <p:cNvCxnSpPr/>
          <p:nvPr/>
        </p:nvCxnSpPr>
        <p:spPr>
          <a:xfrm>
            <a:off x="7018494" y="2715048"/>
            <a:ext cx="15505" cy="2806069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Двойная стрелка влево/вправо 8">
            <a:extLst>
              <a:ext uri="{FF2B5EF4-FFF2-40B4-BE49-F238E27FC236}">
                <a16:creationId xmlns:a16="http://schemas.microsoft.com/office/drawing/2014/main" id="{3D11A41A-BFE8-4958-801E-7C37369122DB}"/>
              </a:ext>
            </a:extLst>
          </p:cNvPr>
          <p:cNvSpPr/>
          <p:nvPr/>
        </p:nvSpPr>
        <p:spPr>
          <a:xfrm>
            <a:off x="2254868" y="5191880"/>
            <a:ext cx="4773151" cy="329237"/>
          </a:xfrm>
          <a:prstGeom prst="leftRight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350" dirty="0"/>
              <a:t>ГК-200/1</a:t>
            </a:r>
          </a:p>
        </p:txBody>
      </p:sp>
      <p:sp>
        <p:nvSpPr>
          <p:cNvPr id="9" name="Двойная стрелка влево/вправо 9">
            <a:extLst>
              <a:ext uri="{FF2B5EF4-FFF2-40B4-BE49-F238E27FC236}">
                <a16:creationId xmlns:a16="http://schemas.microsoft.com/office/drawing/2014/main" id="{079FDDEF-97CB-42B9-8ED3-95B78EA70626}"/>
              </a:ext>
            </a:extLst>
          </p:cNvPr>
          <p:cNvSpPr/>
          <p:nvPr/>
        </p:nvSpPr>
        <p:spPr>
          <a:xfrm>
            <a:off x="7037544" y="5197314"/>
            <a:ext cx="3258401" cy="330376"/>
          </a:xfrm>
          <a:prstGeom prst="leftRight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350" dirty="0"/>
              <a:t>ГК-200/2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86D1C63-06A5-453F-AA6B-F611252A6E72}"/>
              </a:ext>
            </a:extLst>
          </p:cNvPr>
          <p:cNvSpPr/>
          <p:nvPr/>
        </p:nvSpPr>
        <p:spPr>
          <a:xfrm>
            <a:off x="443611" y="5846455"/>
            <a:ext cx="10684093" cy="4154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050" dirty="0">
                <a:cs typeface="Arial" panose="020B0604020202020204" pitchFamily="34" charset="0"/>
              </a:rPr>
              <a:t>По данным: НРС Роснедра  - </a:t>
            </a:r>
            <a:r>
              <a:rPr lang="ru-RU" altLang="ru-RU" sz="1050" dirty="0">
                <a:cs typeface="Arial" panose="020B0604020202020204" pitchFamily="34" charset="0"/>
              </a:rPr>
              <a:t>количество листов ГК-200, рассмотренных на НРС по годам</a:t>
            </a:r>
            <a:r>
              <a:rPr lang="ru-RU" sz="1050" dirty="0">
                <a:cs typeface="Arial" panose="020B0604020202020204" pitchFamily="34" charset="0"/>
              </a:rPr>
              <a:t>   </a:t>
            </a:r>
            <a:r>
              <a:rPr lang="ru-RU" sz="1050" dirty="0">
                <a:cs typeface="Arial" panose="020B0604020202020204" pitchFamily="34" charset="0"/>
                <a:hlinkClick r:id="rId4"/>
              </a:rPr>
              <a:t>http://p3.vsegei.ru/</a:t>
            </a:r>
            <a:r>
              <a:rPr lang="ru-RU" sz="1050" dirty="0">
                <a:cs typeface="Arial" panose="020B0604020202020204" pitchFamily="34" charset="0"/>
              </a:rPr>
              <a:t>  - </a:t>
            </a:r>
            <a:r>
              <a:rPr lang="ru-RU" altLang="ru-RU" sz="1050" dirty="0">
                <a:cs typeface="Arial" panose="020B0604020202020204" pitchFamily="34" charset="0"/>
              </a:rPr>
              <a:t>Система учета </a:t>
            </a:r>
            <a:r>
              <a:rPr lang="ru-RU" sz="1050" dirty="0">
                <a:cs typeface="Arial" panose="020B0604020202020204" pitchFamily="34" charset="0"/>
              </a:rPr>
              <a:t>перспективных объектов с оцененными прогнозными ресурсами категории Р</a:t>
            </a:r>
            <a:r>
              <a:rPr lang="ru-RU" sz="1050" baseline="-25000" dirty="0">
                <a:cs typeface="Arial" panose="020B0604020202020204" pitchFamily="34" charset="0"/>
              </a:rPr>
              <a:t>3 </a:t>
            </a:r>
            <a:r>
              <a:rPr lang="ru-RU" sz="1050" dirty="0">
                <a:cs typeface="Arial" panose="020B0604020202020204" pitchFamily="34" charset="0"/>
              </a:rPr>
              <a:t>(Р</a:t>
            </a:r>
            <a:r>
              <a:rPr lang="ru-RU" sz="1050" baseline="-25000" dirty="0">
                <a:cs typeface="Arial" panose="020B0604020202020204" pitchFamily="34" charset="0"/>
              </a:rPr>
              <a:t>2</a:t>
            </a:r>
            <a:r>
              <a:rPr lang="ru-RU" sz="1050" dirty="0">
                <a:cs typeface="Arial" panose="020B0604020202020204" pitchFamily="34" charset="0"/>
              </a:rPr>
              <a:t>, Р</a:t>
            </a:r>
            <a:r>
              <a:rPr lang="ru-RU" sz="1050" baseline="-25000" dirty="0">
                <a:cs typeface="Arial" panose="020B0604020202020204" pitchFamily="34" charset="0"/>
              </a:rPr>
              <a:t>1</a:t>
            </a:r>
            <a:r>
              <a:rPr lang="ru-RU" sz="1050" dirty="0">
                <a:cs typeface="Arial" panose="020B0604020202020204" pitchFamily="34" charset="0"/>
              </a:rPr>
              <a:t>)</a:t>
            </a:r>
            <a:r>
              <a:rPr lang="ru-RU" altLang="ru-RU" sz="1050" dirty="0">
                <a:cs typeface="Arial" panose="020B0604020202020204" pitchFamily="34" charset="0"/>
              </a:rPr>
              <a:t>  </a:t>
            </a:r>
            <a:endParaRPr lang="ru-RU" sz="1050" baseline="-25000" dirty="0">
              <a:cs typeface="Arial" panose="020B0604020202020204" pitchFamily="34" charset="0"/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63F33E30-ACC2-4077-89B8-BE40DD17D32B}"/>
              </a:ext>
            </a:extLst>
          </p:cNvPr>
          <p:cNvCxnSpPr/>
          <p:nvPr/>
        </p:nvCxnSpPr>
        <p:spPr>
          <a:xfrm>
            <a:off x="2233383" y="2746651"/>
            <a:ext cx="15505" cy="2806069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4ADD8F2-E5B5-4266-82FC-3EB5FCBDE230}"/>
              </a:ext>
            </a:extLst>
          </p:cNvPr>
          <p:cNvSpPr txBox="1"/>
          <p:nvPr/>
        </p:nvSpPr>
        <p:spPr>
          <a:xfrm>
            <a:off x="2004532" y="4998706"/>
            <a:ext cx="83006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b="1" dirty="0"/>
              <a:t>1954              1960            1965           1970          1975            1980          1985          1990        1995            2000            2005          2010         2015            2020</a:t>
            </a: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878FEB31-D2C8-4789-8A1A-D3D00BA09760}"/>
              </a:ext>
            </a:extLst>
          </p:cNvPr>
          <p:cNvCxnSpPr/>
          <p:nvPr/>
        </p:nvCxnSpPr>
        <p:spPr>
          <a:xfrm flipH="1">
            <a:off x="3922106" y="4062555"/>
            <a:ext cx="691882" cy="5018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CBB3FF8-BBF3-4B42-80A6-0FAE11745D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5859" y="3894948"/>
            <a:ext cx="238673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altLang="ru-RU" sz="1200" dirty="0">
                <a:solidFill>
                  <a:schemeClr val="accent2">
                    <a:lumMod val="75000"/>
                  </a:schemeClr>
                </a:solidFill>
              </a:rPr>
              <a:t>Количество комплектов ГСР-200</a:t>
            </a:r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B7FBB86E-C202-44B5-B2B3-E1541685629C}"/>
              </a:ext>
            </a:extLst>
          </p:cNvPr>
          <p:cNvCxnSpPr/>
          <p:nvPr/>
        </p:nvCxnSpPr>
        <p:spPr>
          <a:xfrm flipH="1">
            <a:off x="3804132" y="3725236"/>
            <a:ext cx="322798" cy="2134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22">
            <a:extLst>
              <a:ext uri="{FF2B5EF4-FFF2-40B4-BE49-F238E27FC236}">
                <a16:creationId xmlns:a16="http://schemas.microsoft.com/office/drawing/2014/main" id="{720D30D4-B18F-48AB-88EE-1D9E321AE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2306" y="3408125"/>
            <a:ext cx="26162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altLang="ru-RU" sz="1200" dirty="0">
                <a:solidFill>
                  <a:srgbClr val="0070C0"/>
                </a:solidFill>
              </a:rPr>
              <a:t>Количество перспективных площадей по ГК-200/1</a:t>
            </a:r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13EFBD7F-F96A-40AC-B043-E6109C21A832}"/>
              </a:ext>
            </a:extLst>
          </p:cNvPr>
          <p:cNvCxnSpPr/>
          <p:nvPr/>
        </p:nvCxnSpPr>
        <p:spPr>
          <a:xfrm flipH="1">
            <a:off x="8108718" y="4499081"/>
            <a:ext cx="285910" cy="2248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22">
            <a:extLst>
              <a:ext uri="{FF2B5EF4-FFF2-40B4-BE49-F238E27FC236}">
                <a16:creationId xmlns:a16="http://schemas.microsoft.com/office/drawing/2014/main" id="{0FA115E7-9918-484E-8FA0-8AE3E29E85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1673" y="4109407"/>
            <a:ext cx="26162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altLang="ru-RU" sz="1200" dirty="0">
                <a:solidFill>
                  <a:srgbClr val="0070C0"/>
                </a:solidFill>
              </a:rPr>
              <a:t>Количество перспективных </a:t>
            </a:r>
            <a:br>
              <a:rPr lang="ru-RU" altLang="ru-RU" sz="1200" dirty="0">
                <a:solidFill>
                  <a:srgbClr val="0070C0"/>
                </a:solidFill>
              </a:rPr>
            </a:br>
            <a:r>
              <a:rPr lang="ru-RU" altLang="ru-RU" sz="1200" dirty="0">
                <a:solidFill>
                  <a:srgbClr val="0070C0"/>
                </a:solidFill>
              </a:rPr>
              <a:t>площадей по ГК-200/2</a:t>
            </a:r>
          </a:p>
        </p:txBody>
      </p:sp>
    </p:spTree>
    <p:extLst>
      <p:ext uri="{BB962C8B-B14F-4D97-AF65-F5344CB8AC3E}">
        <p14:creationId xmlns:p14="http://schemas.microsoft.com/office/powerpoint/2010/main" val="7687745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11822113" y="6492875"/>
            <a:ext cx="369887" cy="365125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1200" b="1"/>
              <a:pPr>
                <a:spcBef>
                  <a:spcPct val="0"/>
                </a:spcBef>
                <a:buFontTx/>
                <a:buNone/>
              </a:pPr>
              <a:t>38</a:t>
            </a:fld>
            <a:endParaRPr lang="ru-RU" altLang="ru-RU" sz="1200" b="1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006F5E5-6963-4008-A598-04E19966693F}"/>
              </a:ext>
            </a:extLst>
          </p:cNvPr>
          <p:cNvSpPr/>
          <p:nvPr/>
        </p:nvSpPr>
        <p:spPr>
          <a:xfrm>
            <a:off x="835304" y="108557"/>
            <a:ext cx="105213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Динамика лицензирования перспективных площадей</a:t>
            </a:r>
          </a:p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по заявительному принципу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13E21A92-1892-41C5-BFD8-177EC2AB03AA}"/>
              </a:ext>
            </a:extLst>
          </p:cNvPr>
          <p:cNvGrpSpPr/>
          <p:nvPr/>
        </p:nvGrpSpPr>
        <p:grpSpPr>
          <a:xfrm>
            <a:off x="1130406" y="939802"/>
            <a:ext cx="9281285" cy="5377870"/>
            <a:chOff x="1386532" y="883011"/>
            <a:chExt cx="7164875" cy="512394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AC64BE-7E15-41C3-AE5D-7CF5D83D11F4}"/>
                </a:ext>
              </a:extLst>
            </p:cNvPr>
            <p:cNvSpPr txBox="1"/>
            <p:nvPr/>
          </p:nvSpPr>
          <p:spPr>
            <a:xfrm rot="16200000">
              <a:off x="-826885" y="3096428"/>
              <a:ext cx="4754616" cy="3277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1400" b="1">
                  <a:cs typeface="Arial" panose="020B0604020202020204" pitchFamily="34" charset="0"/>
                </a:defRPr>
              </a:lvl1pPr>
            </a:lstStyle>
            <a:p>
              <a:pPr algn="l">
                <a:lnSpc>
                  <a:spcPct val="85000"/>
                </a:lnSpc>
              </a:pPr>
              <a:r>
                <a:rPr lang="ru-RU" sz="1800" b="0" spc="300" dirty="0">
                  <a:solidFill>
                    <a:schemeClr val="tx2"/>
                  </a:solidFill>
                </a:rPr>
                <a:t>Количество выданных лицензий</a:t>
              </a:r>
            </a:p>
          </p:txBody>
        </p: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4943A0CC-3FD5-461C-8C47-8E1619207C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245" r="5033" b="10949"/>
            <a:stretch/>
          </p:blipFill>
          <p:spPr>
            <a:xfrm>
              <a:off x="2817433" y="1988840"/>
              <a:ext cx="5354967" cy="352839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283B7A5-5997-4662-A206-5AAC7C749E4E}"/>
                </a:ext>
              </a:extLst>
            </p:cNvPr>
            <p:cNvSpPr txBox="1"/>
            <p:nvPr/>
          </p:nvSpPr>
          <p:spPr>
            <a:xfrm>
              <a:off x="3059832" y="5625988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/>
                <a:t>2015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E0B982F-AFC8-443C-B1FF-CB3CD4251BE1}"/>
                </a:ext>
              </a:extLst>
            </p:cNvPr>
            <p:cNvSpPr txBox="1"/>
            <p:nvPr/>
          </p:nvSpPr>
          <p:spPr>
            <a:xfrm>
              <a:off x="3974232" y="5625988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/>
                <a:t>2016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4895DD0-4200-4F36-B451-64C5E0D03662}"/>
                </a:ext>
              </a:extLst>
            </p:cNvPr>
            <p:cNvSpPr txBox="1"/>
            <p:nvPr/>
          </p:nvSpPr>
          <p:spPr>
            <a:xfrm>
              <a:off x="4888632" y="5625988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/>
                <a:t>2017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36C5933-9145-4578-92C4-A4DA62D8FF11}"/>
                </a:ext>
              </a:extLst>
            </p:cNvPr>
            <p:cNvSpPr txBox="1"/>
            <p:nvPr/>
          </p:nvSpPr>
          <p:spPr>
            <a:xfrm>
              <a:off x="5838135" y="5625988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/>
                <a:t>2018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CE5CD4C-E514-43D4-8A5F-08585E0C1065}"/>
                </a:ext>
              </a:extLst>
            </p:cNvPr>
            <p:cNvSpPr txBox="1"/>
            <p:nvPr/>
          </p:nvSpPr>
          <p:spPr>
            <a:xfrm>
              <a:off x="6740099" y="5625988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/>
                <a:t>2019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AAEC719-9972-4838-8B06-A5DF3434ECE8}"/>
                </a:ext>
              </a:extLst>
            </p:cNvPr>
            <p:cNvSpPr txBox="1"/>
            <p:nvPr/>
          </p:nvSpPr>
          <p:spPr>
            <a:xfrm>
              <a:off x="7637007" y="5637627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/>
                <a:t>2020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C55044B-6BC0-4C9B-B320-4679973C60FB}"/>
                </a:ext>
              </a:extLst>
            </p:cNvPr>
            <p:cNvSpPr txBox="1"/>
            <p:nvPr/>
          </p:nvSpPr>
          <p:spPr>
            <a:xfrm>
              <a:off x="2031088" y="5625988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/>
                <a:t>2014</a:t>
              </a:r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648B8C12-9523-46A0-8B53-5440D98F40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311" t="81209" r="86304" b="10949"/>
            <a:stretch/>
          </p:blipFill>
          <p:spPr>
            <a:xfrm>
              <a:off x="2354708" y="5373216"/>
              <a:ext cx="360040" cy="144016"/>
            </a:xfrm>
            <a:prstGeom prst="rect">
              <a:avLst/>
            </a:prstGeom>
          </p:spPr>
        </p:pic>
        <p:cxnSp>
          <p:nvCxnSpPr>
            <p:cNvPr id="15" name="Прямая соединительная линия 14">
              <a:extLst>
                <a:ext uri="{FF2B5EF4-FFF2-40B4-BE49-F238E27FC236}">
                  <a16:creationId xmlns:a16="http://schemas.microsoft.com/office/drawing/2014/main" id="{7C0A6E7C-5F32-4B15-BA92-4B66883545BD}"/>
                </a:ext>
              </a:extLst>
            </p:cNvPr>
            <p:cNvCxnSpPr/>
            <p:nvPr/>
          </p:nvCxnSpPr>
          <p:spPr>
            <a:xfrm flipH="1">
              <a:off x="2059631" y="5517232"/>
              <a:ext cx="6396602" cy="0"/>
            </a:xfrm>
            <a:prstGeom prst="line">
              <a:avLst/>
            </a:prstGeom>
            <a:ln w="285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0BDC34D-CD34-4605-B358-AE4C2F92A2B1}"/>
                </a:ext>
              </a:extLst>
            </p:cNvPr>
            <p:cNvSpPr txBox="1"/>
            <p:nvPr/>
          </p:nvSpPr>
          <p:spPr>
            <a:xfrm>
              <a:off x="2334043" y="5131931"/>
              <a:ext cx="43204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500" b="1" dirty="0">
                  <a:solidFill>
                    <a:srgbClr val="4B4B4B"/>
                  </a:solidFill>
                </a:rPr>
                <a:t>42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80927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11822113" y="6492875"/>
            <a:ext cx="369887" cy="365125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1200" b="1"/>
              <a:pPr>
                <a:spcBef>
                  <a:spcPct val="0"/>
                </a:spcBef>
                <a:buFontTx/>
                <a:buNone/>
              </a:pPr>
              <a:t>39</a:t>
            </a:fld>
            <a:endParaRPr lang="ru-RU" altLang="ru-RU" sz="1200" b="1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F9C8D25-DE69-46EE-B641-91BFFE030F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698"/>
          <a:stretch/>
        </p:blipFill>
        <p:spPr>
          <a:xfrm>
            <a:off x="1354975" y="1233437"/>
            <a:ext cx="3742799" cy="50969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218E900-ECC7-44A2-8759-11278BB570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5244" y="1232753"/>
            <a:ext cx="4446611" cy="50976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5DA4053-F97F-40EC-B14C-9E6B26852941}"/>
              </a:ext>
            </a:extLst>
          </p:cNvPr>
          <p:cNvSpPr txBox="1"/>
          <p:nvPr/>
        </p:nvSpPr>
        <p:spPr>
          <a:xfrm>
            <a:off x="291396" y="184483"/>
            <a:ext cx="11820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ПИСЬМО РУКОВОДИТЕЛЕЙ КРУПНЕЙШИХ КОМПАНИЙ-НЕДРОПОЛЬЗОВАТЕЛЕЙ – </a:t>
            </a:r>
            <a:b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АК «АЛРОСА», «ГМК «Норильский никель», «Полиметалл УК»  и Московского представительства корпорации «</a:t>
            </a: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Кинросс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Голд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» на имя Вице-Премьера Правительства Российской Федерации</a:t>
            </a:r>
          </a:p>
        </p:txBody>
      </p:sp>
    </p:spTree>
    <p:extLst>
      <p:ext uri="{BB962C8B-B14F-4D97-AF65-F5344CB8AC3E}">
        <p14:creationId xmlns:p14="http://schemas.microsoft.com/office/powerpoint/2010/main" val="647292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11822113" y="6492875"/>
            <a:ext cx="369887" cy="365125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1200" b="1"/>
              <a:pPr>
                <a:spcBef>
                  <a:spcPct val="0"/>
                </a:spcBef>
                <a:buFontTx/>
                <a:buNone/>
              </a:pPr>
              <a:t>4</a:t>
            </a:fld>
            <a:endParaRPr lang="ru-RU" altLang="ru-RU" sz="1200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3C9F71-543C-4F20-AE62-8D6EBF54F4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90" y="524694"/>
            <a:ext cx="9791134" cy="5968181"/>
          </a:xfrm>
          <a:prstGeom prst="rect">
            <a:avLst/>
          </a:prstGeom>
        </p:spPr>
      </p:pic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3408B0F8-26C8-4D6E-974F-7DBA49EEE5E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2766205"/>
              </p:ext>
            </p:extLst>
          </p:nvPr>
        </p:nvGraphicFramePr>
        <p:xfrm>
          <a:off x="7367337" y="4517213"/>
          <a:ext cx="3204387" cy="18909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7" name="CorelDRAW" r:id="rId5" imgW="7214466" imgH="4258246" progId="CorelDraw.Graphic.22">
                  <p:embed/>
                </p:oleObj>
              </mc:Choice>
              <mc:Fallback>
                <p:oleObj name="CorelDRAW" r:id="rId5" imgW="7214466" imgH="4258246" progId="CorelDraw.Graphic.22">
                  <p:embed/>
                  <p:pic>
                    <p:nvPicPr>
                      <p:cNvPr id="8" name="Объект 7">
                        <a:extLst>
                          <a:ext uri="{FF2B5EF4-FFF2-40B4-BE49-F238E27FC236}">
                            <a16:creationId xmlns:a16="http://schemas.microsoft.com/office/drawing/2014/main" id="{216140AE-8C1B-4400-9F61-99996DC66A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367337" y="4517213"/>
                        <a:ext cx="3204387" cy="18909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507E0EB-D2C9-4D16-B821-BC7C2B18325E}"/>
              </a:ext>
            </a:extLst>
          </p:cNvPr>
          <p:cNvSpPr/>
          <p:nvPr/>
        </p:nvSpPr>
        <p:spPr>
          <a:xfrm>
            <a:off x="557146" y="15838"/>
            <a:ext cx="111046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Сводное и обзорное геологическое картографирование территории Российской Федерации и ее континентального шельфа</a:t>
            </a:r>
            <a:endParaRPr lang="ru-RU" b="1" dirty="0"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7217ACD-3E60-45FB-A41B-87D41DF4541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2369" y="2486716"/>
            <a:ext cx="3244687" cy="195061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46CD133-4878-467A-AAF2-AA76B6E003E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4285" y="3717673"/>
            <a:ext cx="3135358" cy="184531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13" name="Объект 12">
            <a:extLst>
              <a:ext uri="{FF2B5EF4-FFF2-40B4-BE49-F238E27FC236}">
                <a16:creationId xmlns:a16="http://schemas.microsoft.com/office/drawing/2014/main" id="{8CCCFC87-C972-4463-8E77-3745186EF4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7690881"/>
              </p:ext>
            </p:extLst>
          </p:nvPr>
        </p:nvGraphicFramePr>
        <p:xfrm>
          <a:off x="310244" y="4203882"/>
          <a:ext cx="3168729" cy="20395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8" name="CorelDRAW" r:id="rId9" imgW="6713795" imgH="4320826" progId="CorelDraw.Graphic.22">
                  <p:embed/>
                </p:oleObj>
              </mc:Choice>
              <mc:Fallback>
                <p:oleObj name="CorelDRAW" r:id="rId9" imgW="6713795" imgH="4320826" progId="CorelDraw.Graphic.2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10244" y="4203882"/>
                        <a:ext cx="3168729" cy="20395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31070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11822113" y="6492875"/>
            <a:ext cx="369887" cy="365125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1200" b="1"/>
              <a:pPr>
                <a:spcBef>
                  <a:spcPct val="0"/>
                </a:spcBef>
                <a:buFontTx/>
                <a:buNone/>
              </a:pPr>
              <a:t>40</a:t>
            </a:fld>
            <a:endParaRPr lang="ru-RU" altLang="ru-RU" sz="1200" b="1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FCB0599-8F38-4472-80B3-EA6DE115C9A1}"/>
              </a:ext>
            </a:extLst>
          </p:cNvPr>
          <p:cNvSpPr/>
          <p:nvPr/>
        </p:nvSpPr>
        <p:spPr>
          <a:xfrm>
            <a:off x="892950" y="188640"/>
            <a:ext cx="4147662" cy="604867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5C0F73B-E135-4421-9985-E9A3316FA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966" y="692696"/>
            <a:ext cx="3816424" cy="4627094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B64DAB3-CA14-4CFD-96BB-39E05E0F7C2B}"/>
              </a:ext>
            </a:extLst>
          </p:cNvPr>
          <p:cNvSpPr/>
          <p:nvPr/>
        </p:nvSpPr>
        <p:spPr>
          <a:xfrm>
            <a:off x="6587851" y="188640"/>
            <a:ext cx="4147662" cy="604867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34B4B87-1B1C-4BD9-BE4C-0CF410A67982}"/>
              </a:ext>
            </a:extLst>
          </p:cNvPr>
          <p:cNvSpPr/>
          <p:nvPr/>
        </p:nvSpPr>
        <p:spPr>
          <a:xfrm>
            <a:off x="6717466" y="836712"/>
            <a:ext cx="388843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22 декабря 2018 года была утверждена </a:t>
            </a:r>
            <a:r>
              <a:rPr lang="ru-RU" sz="16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«Стратегия развития минерально-сырьевой базы Российской Федерации до 2035 года»,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которой предусматривается усиление работ по региональному геологическому изучению недр. </a:t>
            </a:r>
          </a:p>
          <a:p>
            <a:pPr indent="450215" algn="just">
              <a:spcAft>
                <a:spcPts val="0"/>
              </a:spcAft>
            </a:pP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Для формирования </a:t>
            </a:r>
            <a:r>
              <a:rPr lang="ru-RU" sz="1600" spc="-5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«поискового задела» на уровне 300-400 перспективных объектов в год, вместо нынешних 40 участков,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также </a:t>
            </a:r>
            <a:r>
              <a:rPr lang="ru-RU" sz="1600" spc="-5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необходимо </a:t>
            </a:r>
            <a:r>
              <a:rPr lang="ru-RU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Распоряжение Правительства Российской Федерации, аналогичное известному Постановлению Совета министров СССР от 1954 года. </a:t>
            </a:r>
          </a:p>
        </p:txBody>
      </p:sp>
    </p:spTree>
    <p:extLst>
      <p:ext uri="{BB962C8B-B14F-4D97-AF65-F5344CB8AC3E}">
        <p14:creationId xmlns:p14="http://schemas.microsoft.com/office/powerpoint/2010/main" val="12780574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11822113" y="6492875"/>
            <a:ext cx="369887" cy="365125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1200" b="1"/>
              <a:pPr>
                <a:spcBef>
                  <a:spcPct val="0"/>
                </a:spcBef>
                <a:buFontTx/>
                <a:buNone/>
              </a:pPr>
              <a:t>41</a:t>
            </a:fld>
            <a:endParaRPr lang="ru-RU" altLang="ru-RU" sz="1200" b="1" dirty="0"/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FFD66F2E-E90F-4319-9250-CA34611E9CCA}"/>
              </a:ext>
            </a:extLst>
          </p:cNvPr>
          <p:cNvCxnSpPr/>
          <p:nvPr/>
        </p:nvCxnSpPr>
        <p:spPr>
          <a:xfrm>
            <a:off x="5802827" y="603043"/>
            <a:ext cx="14236" cy="484674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5ACA460E-977D-4951-BD06-1184C36F841C}"/>
              </a:ext>
            </a:extLst>
          </p:cNvPr>
          <p:cNvCxnSpPr/>
          <p:nvPr/>
        </p:nvCxnSpPr>
        <p:spPr>
          <a:xfrm>
            <a:off x="3417731" y="594019"/>
            <a:ext cx="31247" cy="477626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5F9DD400-0A83-49AA-BC31-71BABD543889}"/>
              </a:ext>
            </a:extLst>
          </p:cNvPr>
          <p:cNvCxnSpPr/>
          <p:nvPr/>
        </p:nvCxnSpPr>
        <p:spPr>
          <a:xfrm>
            <a:off x="2632382" y="503884"/>
            <a:ext cx="25293" cy="537928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олилиния 7">
            <a:extLst>
              <a:ext uri="{FF2B5EF4-FFF2-40B4-BE49-F238E27FC236}">
                <a16:creationId xmlns:a16="http://schemas.microsoft.com/office/drawing/2014/main" id="{A1854E25-D320-4C31-BE00-E12F3F20FE5A}"/>
              </a:ext>
            </a:extLst>
          </p:cNvPr>
          <p:cNvSpPr/>
          <p:nvPr/>
        </p:nvSpPr>
        <p:spPr>
          <a:xfrm>
            <a:off x="1864596" y="576341"/>
            <a:ext cx="910689" cy="2237172"/>
          </a:xfrm>
          <a:custGeom>
            <a:avLst/>
            <a:gdLst>
              <a:gd name="connsiteX0" fmla="*/ 1091954 w 1216241"/>
              <a:gd name="connsiteY0" fmla="*/ 2210539 h 2237172"/>
              <a:gd name="connsiteX1" fmla="*/ 1083076 w 1216241"/>
              <a:gd name="connsiteY1" fmla="*/ 1571347 h 2237172"/>
              <a:gd name="connsiteX2" fmla="*/ 0 w 1216241"/>
              <a:gd name="connsiteY2" fmla="*/ 692458 h 2237172"/>
              <a:gd name="connsiteX3" fmla="*/ 0 w 1216241"/>
              <a:gd name="connsiteY3" fmla="*/ 0 h 2237172"/>
              <a:gd name="connsiteX4" fmla="*/ 1154097 w 1216241"/>
              <a:gd name="connsiteY4" fmla="*/ 8877 h 2237172"/>
              <a:gd name="connsiteX5" fmla="*/ 1216241 w 1216241"/>
              <a:gd name="connsiteY5" fmla="*/ 2237172 h 2237172"/>
              <a:gd name="connsiteX6" fmla="*/ 1091954 w 1216241"/>
              <a:gd name="connsiteY6" fmla="*/ 2210539 h 2237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6241" h="2237172">
                <a:moveTo>
                  <a:pt x="1091954" y="2210539"/>
                </a:moveTo>
                <a:lnTo>
                  <a:pt x="1083076" y="1571347"/>
                </a:lnTo>
                <a:lnTo>
                  <a:pt x="0" y="692458"/>
                </a:lnTo>
                <a:lnTo>
                  <a:pt x="0" y="0"/>
                </a:lnTo>
                <a:lnTo>
                  <a:pt x="1154097" y="8877"/>
                </a:lnTo>
                <a:lnTo>
                  <a:pt x="1216241" y="2237172"/>
                </a:lnTo>
                <a:lnTo>
                  <a:pt x="1091954" y="2210539"/>
                </a:lnTo>
                <a:close/>
              </a:path>
            </a:pathLst>
          </a:custGeom>
          <a:solidFill>
            <a:srgbClr val="CEFF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A5AD12-26A7-4F13-9743-DF13F0212698}"/>
              </a:ext>
            </a:extLst>
          </p:cNvPr>
          <p:cNvSpPr/>
          <p:nvPr/>
        </p:nvSpPr>
        <p:spPr>
          <a:xfrm>
            <a:off x="2653772" y="4771466"/>
            <a:ext cx="2248204" cy="23469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Блок-схема: ручной ввод 7">
            <a:extLst>
              <a:ext uri="{FF2B5EF4-FFF2-40B4-BE49-F238E27FC236}">
                <a16:creationId xmlns:a16="http://schemas.microsoft.com/office/drawing/2014/main" id="{141CF3F9-FBAC-4A98-BA94-08FD480EF6BD}"/>
              </a:ext>
            </a:extLst>
          </p:cNvPr>
          <p:cNvSpPr/>
          <p:nvPr/>
        </p:nvSpPr>
        <p:spPr>
          <a:xfrm rot="16200000">
            <a:off x="6662493" y="1523979"/>
            <a:ext cx="234692" cy="6729664"/>
          </a:xfrm>
          <a:prstGeom prst="flowChartManualInpu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5679DE9-4B54-44F6-8DE3-809C40042C3B}"/>
              </a:ext>
            </a:extLst>
          </p:cNvPr>
          <p:cNvSpPr/>
          <p:nvPr/>
        </p:nvSpPr>
        <p:spPr>
          <a:xfrm>
            <a:off x="2653773" y="3224150"/>
            <a:ext cx="2162224" cy="23502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C33D83A-9A8A-4118-8404-5DAC1A9FB232}"/>
              </a:ext>
            </a:extLst>
          </p:cNvPr>
          <p:cNvSpPr/>
          <p:nvPr/>
        </p:nvSpPr>
        <p:spPr>
          <a:xfrm>
            <a:off x="2656494" y="4465419"/>
            <a:ext cx="2159503" cy="23469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2A50165-F3F9-4DFC-9200-04794256549D}"/>
              </a:ext>
            </a:extLst>
          </p:cNvPr>
          <p:cNvSpPr/>
          <p:nvPr/>
        </p:nvSpPr>
        <p:spPr>
          <a:xfrm>
            <a:off x="2653772" y="3832346"/>
            <a:ext cx="774949" cy="23813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05BA8BE-4200-40E3-AE10-3AD4DD6F8AED}"/>
              </a:ext>
            </a:extLst>
          </p:cNvPr>
          <p:cNvSpPr/>
          <p:nvPr/>
        </p:nvSpPr>
        <p:spPr>
          <a:xfrm>
            <a:off x="5962293" y="594019"/>
            <a:ext cx="4185098" cy="2223016"/>
          </a:xfrm>
          <a:prstGeom prst="rect">
            <a:avLst/>
          </a:prstGeom>
          <a:gradFill flip="none" rotWithShape="1">
            <a:gsLst>
              <a:gs pos="0">
                <a:srgbClr val="FF3300">
                  <a:tint val="66000"/>
                  <a:satMod val="160000"/>
                  <a:alpha val="8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6D3B701-C6DC-4CA2-A6F3-B69070BC78DB}"/>
              </a:ext>
            </a:extLst>
          </p:cNvPr>
          <p:cNvSpPr/>
          <p:nvPr/>
        </p:nvSpPr>
        <p:spPr>
          <a:xfrm>
            <a:off x="2653773" y="584835"/>
            <a:ext cx="754814" cy="2239376"/>
          </a:xfrm>
          <a:prstGeom prst="rect">
            <a:avLst/>
          </a:prstGeom>
          <a:gradFill flip="none" rotWithShape="1">
            <a:gsLst>
              <a:gs pos="0">
                <a:srgbClr val="9DF4CF">
                  <a:tint val="66000"/>
                  <a:satMod val="160000"/>
                  <a:alpha val="80000"/>
                </a:srgbClr>
              </a:gs>
              <a:gs pos="50000">
                <a:srgbClr val="9DF4CF">
                  <a:tint val="44500"/>
                  <a:satMod val="160000"/>
                </a:srgbClr>
              </a:gs>
              <a:gs pos="100000">
                <a:srgbClr val="9DF4C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900"/>
              </a:lnSpc>
            </a:pPr>
            <a:endParaRPr lang="ru-RU" sz="1350" dirty="0">
              <a:solidFill>
                <a:schemeClr val="tx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8219A5E-6C62-4FF6-804C-C7F1B836DC32}"/>
              </a:ext>
            </a:extLst>
          </p:cNvPr>
          <p:cNvSpPr/>
          <p:nvPr/>
        </p:nvSpPr>
        <p:spPr>
          <a:xfrm>
            <a:off x="3526895" y="603043"/>
            <a:ext cx="2113390" cy="2223015"/>
          </a:xfrm>
          <a:prstGeom prst="rect">
            <a:avLst/>
          </a:prstGeom>
          <a:gradFill flip="none" rotWithShape="1">
            <a:gsLst>
              <a:gs pos="0">
                <a:srgbClr val="2358CF">
                  <a:tint val="66000"/>
                  <a:satMod val="160000"/>
                  <a:alpha val="80000"/>
                </a:srgbClr>
              </a:gs>
              <a:gs pos="50000">
                <a:srgbClr val="2358CF">
                  <a:tint val="44500"/>
                  <a:satMod val="160000"/>
                </a:srgbClr>
              </a:gs>
              <a:gs pos="100000">
                <a:srgbClr val="2358CF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15" name="Равнобедренный треугольник 14">
            <a:extLst>
              <a:ext uri="{FF2B5EF4-FFF2-40B4-BE49-F238E27FC236}">
                <a16:creationId xmlns:a16="http://schemas.microsoft.com/office/drawing/2014/main" id="{9E730CE1-61D8-4CC0-9846-5706E812912D}"/>
              </a:ext>
            </a:extLst>
          </p:cNvPr>
          <p:cNvSpPr/>
          <p:nvPr/>
        </p:nvSpPr>
        <p:spPr>
          <a:xfrm rot="5400000">
            <a:off x="2479938" y="1511375"/>
            <a:ext cx="2239377" cy="369236"/>
          </a:xfrm>
          <a:prstGeom prst="triangle">
            <a:avLst/>
          </a:prstGeom>
          <a:gradFill flip="none" rotWithShape="1">
            <a:gsLst>
              <a:gs pos="0">
                <a:srgbClr val="9DF4CF">
                  <a:tint val="66000"/>
                  <a:satMod val="160000"/>
                </a:srgbClr>
              </a:gs>
              <a:gs pos="50000">
                <a:srgbClr val="9DF4CF">
                  <a:tint val="44500"/>
                  <a:satMod val="160000"/>
                </a:srgbClr>
              </a:gs>
              <a:gs pos="100000">
                <a:srgbClr val="9DF4CF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16" name="Равнобедренный треугольник 15">
            <a:extLst>
              <a:ext uri="{FF2B5EF4-FFF2-40B4-BE49-F238E27FC236}">
                <a16:creationId xmlns:a16="http://schemas.microsoft.com/office/drawing/2014/main" id="{E34433FB-3E3B-4A0D-B201-D3FE90237DC8}"/>
              </a:ext>
            </a:extLst>
          </p:cNvPr>
          <p:cNvSpPr/>
          <p:nvPr/>
        </p:nvSpPr>
        <p:spPr>
          <a:xfrm rot="5400000">
            <a:off x="4736245" y="1490032"/>
            <a:ext cx="2230193" cy="457162"/>
          </a:xfrm>
          <a:prstGeom prst="triangle">
            <a:avLst/>
          </a:prstGeom>
          <a:gradFill flip="none" rotWithShape="1">
            <a:gsLst>
              <a:gs pos="0">
                <a:srgbClr val="9DABF5">
                  <a:tint val="66000"/>
                  <a:satMod val="160000"/>
                  <a:alpha val="80000"/>
                </a:srgbClr>
              </a:gs>
              <a:gs pos="50000">
                <a:srgbClr val="9DABF5">
                  <a:tint val="44500"/>
                  <a:satMod val="160000"/>
                </a:srgbClr>
              </a:gs>
              <a:gs pos="100000">
                <a:srgbClr val="9DABF5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3D70393-DA59-4AC6-8DED-4162C6998022}"/>
              </a:ext>
            </a:extLst>
          </p:cNvPr>
          <p:cNvSpPr/>
          <p:nvPr/>
        </p:nvSpPr>
        <p:spPr>
          <a:xfrm>
            <a:off x="3586392" y="576304"/>
            <a:ext cx="2102921" cy="4308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Поиски и оценка месторождений</a:t>
            </a:r>
            <a:endParaRPr lang="ru-RU" sz="1100" b="1" dirty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7E73E283-3773-4C9A-AFEB-906CFBA71268}"/>
              </a:ext>
            </a:extLst>
          </p:cNvPr>
          <p:cNvSpPr/>
          <p:nvPr/>
        </p:nvSpPr>
        <p:spPr>
          <a:xfrm>
            <a:off x="6842918" y="616091"/>
            <a:ext cx="2423847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350" b="1" dirty="0">
                <a:latin typeface="Arial" panose="020B0604020202020204" pitchFamily="34" charset="0"/>
                <a:cs typeface="Arial" panose="020B0604020202020204" pitchFamily="34" charset="0"/>
              </a:rPr>
              <a:t>Разведка и освоение месторождений</a:t>
            </a:r>
            <a:endParaRPr lang="ru-RU" sz="1350" b="1" dirty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id="{D1024CC3-3DA8-4558-AA3B-AAC25310D80F}"/>
              </a:ext>
            </a:extLst>
          </p:cNvPr>
          <p:cNvSpPr txBox="1"/>
          <p:nvPr/>
        </p:nvSpPr>
        <p:spPr>
          <a:xfrm>
            <a:off x="1948318" y="1584529"/>
            <a:ext cx="225168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950" dirty="0">
                <a:latin typeface="Arial" panose="020B0604020202020204" pitchFamily="34" charset="0"/>
                <a:cs typeface="Arial" panose="020B0604020202020204" pitchFamily="34" charset="0"/>
              </a:rPr>
              <a:t>Работы  масштабов </a:t>
            </a:r>
          </a:p>
          <a:p>
            <a:pPr algn="ctr"/>
            <a:r>
              <a:rPr lang="ru-RU" sz="950" dirty="0">
                <a:latin typeface="Arial" panose="020B0604020202020204" pitchFamily="34" charset="0"/>
                <a:cs typeface="Arial" panose="020B0604020202020204" pitchFamily="34" charset="0"/>
              </a:rPr>
              <a:t>1:1 000 000 – 1:200 000</a:t>
            </a:r>
          </a:p>
        </p:txBody>
      </p:sp>
      <p:sp>
        <p:nvSpPr>
          <p:cNvPr id="20" name="TextBox 13">
            <a:extLst>
              <a:ext uri="{FF2B5EF4-FFF2-40B4-BE49-F238E27FC236}">
                <a16:creationId xmlns:a16="http://schemas.microsoft.com/office/drawing/2014/main" id="{BEC42C44-C05D-462D-AFF4-F83E9040592E}"/>
              </a:ext>
            </a:extLst>
          </p:cNvPr>
          <p:cNvSpPr txBox="1"/>
          <p:nvPr/>
        </p:nvSpPr>
        <p:spPr>
          <a:xfrm>
            <a:off x="3777628" y="1625319"/>
            <a:ext cx="21100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Работы масштаба</a:t>
            </a:r>
          </a:p>
          <a:p>
            <a:pPr algn="ctr"/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1:5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000 – 1:25 000 – 1:10 000</a:t>
            </a:r>
          </a:p>
        </p:txBody>
      </p:sp>
      <p:sp>
        <p:nvSpPr>
          <p:cNvPr id="21" name="TextBox 15">
            <a:extLst>
              <a:ext uri="{FF2B5EF4-FFF2-40B4-BE49-F238E27FC236}">
                <a16:creationId xmlns:a16="http://schemas.microsoft.com/office/drawing/2014/main" id="{8EA23534-7D8D-425D-922F-E7E92ED9537F}"/>
              </a:ext>
            </a:extLst>
          </p:cNvPr>
          <p:cNvSpPr txBox="1"/>
          <p:nvPr/>
        </p:nvSpPr>
        <p:spPr>
          <a:xfrm>
            <a:off x="2587002" y="1222276"/>
            <a:ext cx="8778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n w="0">
                  <a:solidFill>
                    <a:schemeClr val="accent2">
                      <a:lumMod val="75000"/>
                    </a:schemeClr>
                  </a:solidFill>
                </a:ln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600" baseline="-25000" dirty="0">
                <a:ln w="0">
                  <a:solidFill>
                    <a:schemeClr val="accent2">
                      <a:lumMod val="75000"/>
                    </a:schemeClr>
                  </a:solidFill>
                </a:ln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600" dirty="0">
                <a:ln w="0">
                  <a:solidFill>
                    <a:schemeClr val="accent2">
                      <a:lumMod val="75000"/>
                    </a:schemeClr>
                  </a:solidFill>
                </a:ln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+Р</a:t>
            </a:r>
            <a:r>
              <a:rPr lang="ru-RU" sz="1600" baseline="-25000" dirty="0">
                <a:ln w="0">
                  <a:solidFill>
                    <a:schemeClr val="accent2">
                      <a:lumMod val="75000"/>
                    </a:schemeClr>
                  </a:solidFill>
                </a:ln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2" name="TextBox 16">
            <a:extLst>
              <a:ext uri="{FF2B5EF4-FFF2-40B4-BE49-F238E27FC236}">
                <a16:creationId xmlns:a16="http://schemas.microsoft.com/office/drawing/2014/main" id="{BB02DB68-9AA8-4A42-A06B-AA4C211A8DB1}"/>
              </a:ext>
            </a:extLst>
          </p:cNvPr>
          <p:cNvSpPr txBox="1"/>
          <p:nvPr/>
        </p:nvSpPr>
        <p:spPr>
          <a:xfrm>
            <a:off x="3769924" y="1237404"/>
            <a:ext cx="9008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n w="0">
                  <a:solidFill>
                    <a:schemeClr val="accent2">
                      <a:lumMod val="75000"/>
                    </a:schemeClr>
                  </a:solidFill>
                </a:ln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ru-RU" sz="1600" baseline="-25000" dirty="0">
                <a:ln w="0">
                  <a:solidFill>
                    <a:schemeClr val="accent2">
                      <a:lumMod val="75000"/>
                    </a:schemeClr>
                  </a:solidFill>
                </a:ln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dirty="0">
                <a:ln w="0">
                  <a:solidFill>
                    <a:schemeClr val="accent2">
                      <a:lumMod val="75000"/>
                    </a:schemeClr>
                  </a:solidFill>
                </a:ln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ru-RU" sz="1600" dirty="0">
                <a:ln w="0">
                  <a:solidFill>
                    <a:schemeClr val="accent2">
                      <a:lumMod val="75000"/>
                    </a:schemeClr>
                  </a:solidFill>
                </a:ln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1600" baseline="-25000" dirty="0">
                <a:ln w="0">
                  <a:solidFill>
                    <a:schemeClr val="accent2">
                      <a:lumMod val="75000"/>
                    </a:schemeClr>
                  </a:solidFill>
                </a:ln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3" name="TextBox 17">
            <a:extLst>
              <a:ext uri="{FF2B5EF4-FFF2-40B4-BE49-F238E27FC236}">
                <a16:creationId xmlns:a16="http://schemas.microsoft.com/office/drawing/2014/main" id="{4D418E4E-4AE2-4332-9912-57251C3217BB}"/>
              </a:ext>
            </a:extLst>
          </p:cNvPr>
          <p:cNvSpPr txBox="1"/>
          <p:nvPr/>
        </p:nvSpPr>
        <p:spPr>
          <a:xfrm>
            <a:off x="7139004" y="1254964"/>
            <a:ext cx="19926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ln w="0">
                  <a:solidFill>
                    <a:schemeClr val="accent2">
                      <a:lumMod val="75000"/>
                    </a:schemeClr>
                  </a:solidFill>
                </a:ln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запасы АВС</a:t>
            </a:r>
            <a:r>
              <a:rPr lang="ru-RU" sz="1600" baseline="-25000" dirty="0">
                <a:ln w="0">
                  <a:solidFill>
                    <a:schemeClr val="accent2">
                      <a:lumMod val="75000"/>
                    </a:schemeClr>
                  </a:solidFill>
                </a:ln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600" dirty="0">
                <a:ln w="0">
                  <a:solidFill>
                    <a:schemeClr val="accent2">
                      <a:lumMod val="75000"/>
                    </a:schemeClr>
                  </a:solidFill>
                </a:ln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+С</a:t>
            </a:r>
            <a:r>
              <a:rPr lang="ru-RU" sz="1600" baseline="-25000" dirty="0">
                <a:ln w="0">
                  <a:solidFill>
                    <a:schemeClr val="accent2">
                      <a:lumMod val="75000"/>
                    </a:schemeClr>
                  </a:solidFill>
                </a:ln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4" name="TextBox 19">
            <a:extLst>
              <a:ext uri="{FF2B5EF4-FFF2-40B4-BE49-F238E27FC236}">
                <a16:creationId xmlns:a16="http://schemas.microsoft.com/office/drawing/2014/main" id="{4AEC0AF3-D70E-4D9E-97EC-F0CE9D73BBC7}"/>
              </a:ext>
            </a:extLst>
          </p:cNvPr>
          <p:cNvSpPr txBox="1"/>
          <p:nvPr/>
        </p:nvSpPr>
        <p:spPr>
          <a:xfrm>
            <a:off x="1705326" y="526937"/>
            <a:ext cx="194042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Arial" panose="020B0604020202020204" pitchFamily="34" charset="0"/>
                <a:cs typeface="Arial" panose="020B0604020202020204" pitchFamily="34" charset="0"/>
              </a:rPr>
              <a:t>Региональное геологическое изучение недр и прогнозирование полезных ископаемых</a:t>
            </a:r>
            <a:endParaRPr lang="ru-RU" sz="1000" b="1" dirty="0"/>
          </a:p>
        </p:txBody>
      </p:sp>
      <p:sp>
        <p:nvSpPr>
          <p:cNvPr id="25" name="TextBox 42">
            <a:extLst>
              <a:ext uri="{FF2B5EF4-FFF2-40B4-BE49-F238E27FC236}">
                <a16:creationId xmlns:a16="http://schemas.microsoft.com/office/drawing/2014/main" id="{DE03DC24-EE01-43A5-A097-ECEAF8909B53}"/>
              </a:ext>
            </a:extLst>
          </p:cNvPr>
          <p:cNvSpPr txBox="1"/>
          <p:nvPr/>
        </p:nvSpPr>
        <p:spPr>
          <a:xfrm>
            <a:off x="2588117" y="4796084"/>
            <a:ext cx="13270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Затраты государства</a:t>
            </a:r>
          </a:p>
        </p:txBody>
      </p:sp>
      <p:sp>
        <p:nvSpPr>
          <p:cNvPr id="26" name="TextBox 43">
            <a:extLst>
              <a:ext uri="{FF2B5EF4-FFF2-40B4-BE49-F238E27FC236}">
                <a16:creationId xmlns:a16="http://schemas.microsoft.com/office/drawing/2014/main" id="{87888CEC-9514-4DD3-B402-C53C72CCC96A}"/>
              </a:ext>
            </a:extLst>
          </p:cNvPr>
          <p:cNvSpPr txBox="1"/>
          <p:nvPr/>
        </p:nvSpPr>
        <p:spPr>
          <a:xfrm>
            <a:off x="6134506" y="4765305"/>
            <a:ext cx="2073003" cy="25391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Затраты </a:t>
            </a:r>
            <a:r>
              <a:rPr lang="ru-RU" sz="1050" dirty="0" err="1">
                <a:latin typeface="Arial" panose="020B0604020202020204" pitchFamily="34" charset="0"/>
                <a:cs typeface="Arial" panose="020B0604020202020204" pitchFamily="34" charset="0"/>
              </a:rPr>
              <a:t>недропользователей</a:t>
            </a:r>
            <a:endParaRPr lang="ru-RU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Двойная стрелка влево/вправо 31">
            <a:extLst>
              <a:ext uri="{FF2B5EF4-FFF2-40B4-BE49-F238E27FC236}">
                <a16:creationId xmlns:a16="http://schemas.microsoft.com/office/drawing/2014/main" id="{7D39E786-78FC-4306-903A-8398F928E0C4}"/>
              </a:ext>
            </a:extLst>
          </p:cNvPr>
          <p:cNvSpPr/>
          <p:nvPr/>
        </p:nvSpPr>
        <p:spPr>
          <a:xfrm>
            <a:off x="2653771" y="5210521"/>
            <a:ext cx="781537" cy="329237"/>
          </a:xfrm>
          <a:prstGeom prst="leftRight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50" dirty="0">
                <a:solidFill>
                  <a:schemeClr val="tx1"/>
                </a:solidFill>
              </a:rPr>
              <a:t>5 </a:t>
            </a:r>
            <a:r>
              <a:rPr lang="ru-RU" sz="1350" dirty="0">
                <a:solidFill>
                  <a:schemeClr val="tx1"/>
                </a:solidFill>
              </a:rPr>
              <a:t>лет</a:t>
            </a:r>
          </a:p>
        </p:txBody>
      </p:sp>
      <p:sp>
        <p:nvSpPr>
          <p:cNvPr id="28" name="Двойная стрелка влево/вправо 32">
            <a:extLst>
              <a:ext uri="{FF2B5EF4-FFF2-40B4-BE49-F238E27FC236}">
                <a16:creationId xmlns:a16="http://schemas.microsoft.com/office/drawing/2014/main" id="{4882E2C9-62A0-44D9-A24C-8044AED2D861}"/>
              </a:ext>
            </a:extLst>
          </p:cNvPr>
          <p:cNvSpPr/>
          <p:nvPr/>
        </p:nvSpPr>
        <p:spPr>
          <a:xfrm>
            <a:off x="5813819" y="5209381"/>
            <a:ext cx="4333572" cy="330376"/>
          </a:xfrm>
          <a:prstGeom prst="leftRight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350" dirty="0">
                <a:solidFill>
                  <a:schemeClr val="tx1"/>
                </a:solidFill>
              </a:rPr>
              <a:t>6 лет и более</a:t>
            </a:r>
          </a:p>
        </p:txBody>
      </p:sp>
      <p:sp>
        <p:nvSpPr>
          <p:cNvPr id="29" name="Двойная стрелка влево/вправо 33">
            <a:extLst>
              <a:ext uri="{FF2B5EF4-FFF2-40B4-BE49-F238E27FC236}">
                <a16:creationId xmlns:a16="http://schemas.microsoft.com/office/drawing/2014/main" id="{FF7A416E-2130-4947-B3A5-2B266E3664BA}"/>
              </a:ext>
            </a:extLst>
          </p:cNvPr>
          <p:cNvSpPr/>
          <p:nvPr/>
        </p:nvSpPr>
        <p:spPr>
          <a:xfrm>
            <a:off x="3435309" y="5209381"/>
            <a:ext cx="2378510" cy="330376"/>
          </a:xfrm>
          <a:prstGeom prst="leftRight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350" dirty="0">
                <a:solidFill>
                  <a:schemeClr val="tx1"/>
                </a:solidFill>
              </a:rPr>
              <a:t>5 лет и более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C2A58017-098C-4FB8-B2EA-1912CAA45993}"/>
              </a:ext>
            </a:extLst>
          </p:cNvPr>
          <p:cNvSpPr/>
          <p:nvPr/>
        </p:nvSpPr>
        <p:spPr>
          <a:xfrm>
            <a:off x="3744329" y="958834"/>
            <a:ext cx="1718740" cy="2616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Поиски               Оценка</a:t>
            </a:r>
            <a:endParaRPr lang="ru-RU" sz="1100" dirty="0"/>
          </a:p>
        </p:txBody>
      </p:sp>
      <p:sp>
        <p:nvSpPr>
          <p:cNvPr id="31" name="TextBox 16">
            <a:extLst>
              <a:ext uri="{FF2B5EF4-FFF2-40B4-BE49-F238E27FC236}">
                <a16:creationId xmlns:a16="http://schemas.microsoft.com/office/drawing/2014/main" id="{C35B6F8B-D307-450A-8EC9-F2928F88658A}"/>
              </a:ext>
            </a:extLst>
          </p:cNvPr>
          <p:cNvSpPr txBox="1"/>
          <p:nvPr/>
        </p:nvSpPr>
        <p:spPr>
          <a:xfrm>
            <a:off x="4634206" y="1100171"/>
            <a:ext cx="985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>
                <a:ln w="0">
                  <a:solidFill>
                    <a:schemeClr val="accent2">
                      <a:lumMod val="75000"/>
                    </a:schemeClr>
                  </a:solidFill>
                </a:ln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запасы </a:t>
            </a:r>
          </a:p>
          <a:p>
            <a:pPr algn="ctr"/>
            <a:r>
              <a:rPr lang="en-US" sz="1600" dirty="0">
                <a:ln w="0">
                  <a:solidFill>
                    <a:schemeClr val="accent2">
                      <a:lumMod val="75000"/>
                    </a:schemeClr>
                  </a:solidFill>
                </a:ln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600" baseline="-25000" dirty="0">
                <a:ln w="0">
                  <a:solidFill>
                    <a:schemeClr val="accent2">
                      <a:lumMod val="75000"/>
                    </a:schemeClr>
                  </a:solidFill>
                </a:ln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dirty="0">
                <a:ln w="0">
                  <a:solidFill>
                    <a:schemeClr val="accent2">
                      <a:lumMod val="75000"/>
                    </a:schemeClr>
                  </a:solidFill>
                </a:ln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+C</a:t>
            </a:r>
            <a:r>
              <a:rPr lang="en-US" sz="1600" baseline="-25000" dirty="0">
                <a:ln w="0">
                  <a:solidFill>
                    <a:schemeClr val="accent2">
                      <a:lumMod val="75000"/>
                    </a:schemeClr>
                  </a:solidFill>
                </a:ln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1600" baseline="-25000" dirty="0">
              <a:ln w="0">
                <a:solidFill>
                  <a:schemeClr val="accent2">
                    <a:lumMod val="75000"/>
                  </a:schemeClr>
                </a:solidFill>
              </a:ln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Двойная стрелка влево/вправо 36">
            <a:extLst>
              <a:ext uri="{FF2B5EF4-FFF2-40B4-BE49-F238E27FC236}">
                <a16:creationId xmlns:a16="http://schemas.microsoft.com/office/drawing/2014/main" id="{F95EBD9D-7C6C-4899-AE08-99321A9016E2}"/>
              </a:ext>
            </a:extLst>
          </p:cNvPr>
          <p:cNvSpPr/>
          <p:nvPr/>
        </p:nvSpPr>
        <p:spPr>
          <a:xfrm>
            <a:off x="2664727" y="5504246"/>
            <a:ext cx="7479085" cy="316584"/>
          </a:xfrm>
          <a:prstGeom prst="leftRightArrow">
            <a:avLst>
              <a:gd name="adj1" fmla="val 50000"/>
              <a:gd name="adj2" fmla="val 258818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350" dirty="0">
                <a:solidFill>
                  <a:schemeClr val="tx1"/>
                </a:solidFill>
              </a:rPr>
              <a:t> 15 лет и более</a:t>
            </a:r>
          </a:p>
        </p:txBody>
      </p:sp>
      <p:sp>
        <p:nvSpPr>
          <p:cNvPr id="33" name="TextBox 12">
            <a:extLst>
              <a:ext uri="{FF2B5EF4-FFF2-40B4-BE49-F238E27FC236}">
                <a16:creationId xmlns:a16="http://schemas.microsoft.com/office/drawing/2014/main" id="{03476CEB-60EC-43DB-A12C-30D682A94FB0}"/>
              </a:ext>
            </a:extLst>
          </p:cNvPr>
          <p:cNvSpPr txBox="1"/>
          <p:nvPr/>
        </p:nvSpPr>
        <p:spPr>
          <a:xfrm>
            <a:off x="2653771" y="2076884"/>
            <a:ext cx="840778" cy="7848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Создание фонда перспектив-</a:t>
            </a:r>
            <a:r>
              <a:rPr lang="ru-RU" sz="900" dirty="0" err="1">
                <a:latin typeface="Arial" panose="020B0604020202020204" pitchFamily="34" charset="0"/>
                <a:cs typeface="Arial" panose="020B0604020202020204" pitchFamily="34" charset="0"/>
              </a:rPr>
              <a:t>ных</a:t>
            </a: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 площадей</a:t>
            </a:r>
            <a:endParaRPr lang="ru-RU" sz="9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12">
            <a:extLst>
              <a:ext uri="{FF2B5EF4-FFF2-40B4-BE49-F238E27FC236}">
                <a16:creationId xmlns:a16="http://schemas.microsoft.com/office/drawing/2014/main" id="{9D549296-1D7D-44D7-96D2-A25B039EB78C}"/>
              </a:ext>
            </a:extLst>
          </p:cNvPr>
          <p:cNvSpPr txBox="1"/>
          <p:nvPr/>
        </p:nvSpPr>
        <p:spPr>
          <a:xfrm>
            <a:off x="3877055" y="2034236"/>
            <a:ext cx="16961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Создание фонда перспективных участков с высокими категориями ресурсов</a:t>
            </a:r>
          </a:p>
        </p:txBody>
      </p:sp>
      <p:sp>
        <p:nvSpPr>
          <p:cNvPr id="35" name="TextBox 12">
            <a:extLst>
              <a:ext uri="{FF2B5EF4-FFF2-40B4-BE49-F238E27FC236}">
                <a16:creationId xmlns:a16="http://schemas.microsoft.com/office/drawing/2014/main" id="{EEAD6E9C-A634-4403-B2A0-CF872318915A}"/>
              </a:ext>
            </a:extLst>
          </p:cNvPr>
          <p:cNvSpPr txBox="1"/>
          <p:nvPr/>
        </p:nvSpPr>
        <p:spPr>
          <a:xfrm>
            <a:off x="6750137" y="2120410"/>
            <a:ext cx="277042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Постановка месторождений на государственный баланс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47373600-302D-43D5-97C1-DA4EF6730392}"/>
              </a:ext>
            </a:extLst>
          </p:cNvPr>
          <p:cNvSpPr/>
          <p:nvPr/>
        </p:nvSpPr>
        <p:spPr>
          <a:xfrm>
            <a:off x="2653773" y="2912329"/>
            <a:ext cx="7493618" cy="23100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37" name="TextBox 22">
            <a:extLst>
              <a:ext uri="{FF2B5EF4-FFF2-40B4-BE49-F238E27FC236}">
                <a16:creationId xmlns:a16="http://schemas.microsoft.com/office/drawing/2014/main" id="{E153BF8B-8CB3-4821-BCCF-FEE242D1CC0B}"/>
              </a:ext>
            </a:extLst>
          </p:cNvPr>
          <p:cNvSpPr txBox="1"/>
          <p:nvPr/>
        </p:nvSpPr>
        <p:spPr>
          <a:xfrm>
            <a:off x="1493278" y="2881055"/>
            <a:ext cx="1178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spc="-1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СССР  </a:t>
            </a:r>
          </a:p>
        </p:txBody>
      </p:sp>
      <p:sp>
        <p:nvSpPr>
          <p:cNvPr id="38" name="Блок-схема: ручной ввод 37">
            <a:extLst>
              <a:ext uri="{FF2B5EF4-FFF2-40B4-BE49-F238E27FC236}">
                <a16:creationId xmlns:a16="http://schemas.microsoft.com/office/drawing/2014/main" id="{0BDA44B8-AA9D-44FC-8053-A9B9D900C25E}"/>
              </a:ext>
            </a:extLst>
          </p:cNvPr>
          <p:cNvSpPr/>
          <p:nvPr/>
        </p:nvSpPr>
        <p:spPr>
          <a:xfrm rot="16200000">
            <a:off x="6673838" y="-14382"/>
            <a:ext cx="235024" cy="6712085"/>
          </a:xfrm>
          <a:prstGeom prst="flowChartManualInpu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39" name="Блок-схема: ручной ввод 38">
            <a:extLst>
              <a:ext uri="{FF2B5EF4-FFF2-40B4-BE49-F238E27FC236}">
                <a16:creationId xmlns:a16="http://schemas.microsoft.com/office/drawing/2014/main" id="{7B161893-8002-4FC9-A5DE-D0D71339F657}"/>
              </a:ext>
            </a:extLst>
          </p:cNvPr>
          <p:cNvSpPr/>
          <p:nvPr/>
        </p:nvSpPr>
        <p:spPr>
          <a:xfrm rot="16200000">
            <a:off x="6663854" y="1216571"/>
            <a:ext cx="234692" cy="6732385"/>
          </a:xfrm>
          <a:prstGeom prst="flowChartManualInpu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40" name="TextBox 24">
            <a:extLst>
              <a:ext uri="{FF2B5EF4-FFF2-40B4-BE49-F238E27FC236}">
                <a16:creationId xmlns:a16="http://schemas.microsoft.com/office/drawing/2014/main" id="{1581C8FD-F488-4896-811F-506CA8394930}"/>
              </a:ext>
            </a:extLst>
          </p:cNvPr>
          <p:cNvSpPr txBox="1"/>
          <p:nvPr/>
        </p:nvSpPr>
        <p:spPr>
          <a:xfrm>
            <a:off x="1677768" y="3821618"/>
            <a:ext cx="7506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spc="-1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Австралия</a:t>
            </a:r>
            <a:endParaRPr lang="ru-RU" sz="1050" spc="-11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26">
            <a:extLst>
              <a:ext uri="{FF2B5EF4-FFF2-40B4-BE49-F238E27FC236}">
                <a16:creationId xmlns:a16="http://schemas.microsoft.com/office/drawing/2014/main" id="{C1A98D51-BD0E-45A8-AF73-69869690E1E7}"/>
              </a:ext>
            </a:extLst>
          </p:cNvPr>
          <p:cNvSpPr txBox="1"/>
          <p:nvPr/>
        </p:nvSpPr>
        <p:spPr>
          <a:xfrm>
            <a:off x="1769141" y="3544437"/>
            <a:ext cx="509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spc="-1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США</a:t>
            </a:r>
            <a:endParaRPr lang="ru-RU" sz="1050" spc="-11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27">
            <a:extLst>
              <a:ext uri="{FF2B5EF4-FFF2-40B4-BE49-F238E27FC236}">
                <a16:creationId xmlns:a16="http://schemas.microsoft.com/office/drawing/2014/main" id="{D406ED79-5D99-4B43-A48D-0A6B8E9ACB06}"/>
              </a:ext>
            </a:extLst>
          </p:cNvPr>
          <p:cNvSpPr txBox="1"/>
          <p:nvPr/>
        </p:nvSpPr>
        <p:spPr>
          <a:xfrm>
            <a:off x="1794884" y="4440382"/>
            <a:ext cx="5164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spc="-1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Китай</a:t>
            </a:r>
            <a:endParaRPr lang="ru-RU" sz="1050" spc="-11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166">
            <a:extLst>
              <a:ext uri="{FF2B5EF4-FFF2-40B4-BE49-F238E27FC236}">
                <a16:creationId xmlns:a16="http://schemas.microsoft.com/office/drawing/2014/main" id="{0E04DCBA-87E1-419D-8D97-66695E57FE1F}"/>
              </a:ext>
            </a:extLst>
          </p:cNvPr>
          <p:cNvSpPr txBox="1"/>
          <p:nvPr/>
        </p:nvSpPr>
        <p:spPr>
          <a:xfrm>
            <a:off x="-112221" y="-4157"/>
            <a:ext cx="12032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Стадийность геологоразведочных работ в России (твердые полезные ископаемые) </a:t>
            </a:r>
          </a:p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утверждена распоряжением МПР РФ от 05.07.1999 г. №83-р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FA4558D-8FCE-4E0B-ACE5-6A82CCC3B428}"/>
              </a:ext>
            </a:extLst>
          </p:cNvPr>
          <p:cNvSpPr txBox="1"/>
          <p:nvPr/>
        </p:nvSpPr>
        <p:spPr>
          <a:xfrm>
            <a:off x="364469" y="5936251"/>
            <a:ext cx="114309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Каждая из стадий во временном отношении занимает от 5-ти и более лет. С момента выявления признаков наличия месторождения при проведении региональных геолого-съемочных работ, до постановки месторождения на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Госбаланс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проходит от 15 и более лет.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CF45E67-EC03-45AB-A4E4-0FB9E6D2D6D1}"/>
              </a:ext>
            </a:extLst>
          </p:cNvPr>
          <p:cNvSpPr txBox="1"/>
          <p:nvPr/>
        </p:nvSpPr>
        <p:spPr>
          <a:xfrm>
            <a:off x="4459206" y="4956167"/>
            <a:ext cx="3019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ПРОДОЛЖИТЕЛЬНОСТЬ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A0318F72-2F2F-43C7-8AD0-16560DAC37AD}"/>
              </a:ext>
            </a:extLst>
          </p:cNvPr>
          <p:cNvSpPr/>
          <p:nvPr/>
        </p:nvSpPr>
        <p:spPr>
          <a:xfrm>
            <a:off x="2653771" y="4148282"/>
            <a:ext cx="774951" cy="23813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7" name="TextBox 25">
            <a:extLst>
              <a:ext uri="{FF2B5EF4-FFF2-40B4-BE49-F238E27FC236}">
                <a16:creationId xmlns:a16="http://schemas.microsoft.com/office/drawing/2014/main" id="{95BB1BEC-DFC1-4F7E-AC34-F14C52425215}"/>
              </a:ext>
            </a:extLst>
          </p:cNvPr>
          <p:cNvSpPr txBox="1"/>
          <p:nvPr/>
        </p:nvSpPr>
        <p:spPr>
          <a:xfrm>
            <a:off x="1741409" y="4117273"/>
            <a:ext cx="5653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spc="-1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Канада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EB730C48-43BF-41BA-8316-FECF6BA773D2}"/>
              </a:ext>
            </a:extLst>
          </p:cNvPr>
          <p:cNvSpPr/>
          <p:nvPr/>
        </p:nvSpPr>
        <p:spPr>
          <a:xfrm>
            <a:off x="3439688" y="3528453"/>
            <a:ext cx="6699361" cy="23469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45D6B1F6-D3F6-4E7B-9A38-E9C766623A6E}"/>
              </a:ext>
            </a:extLst>
          </p:cNvPr>
          <p:cNvSpPr/>
          <p:nvPr/>
        </p:nvSpPr>
        <p:spPr>
          <a:xfrm>
            <a:off x="2653771" y="3526731"/>
            <a:ext cx="781537" cy="23813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5E0E8D66-4A11-49A7-B944-061921BB68D8}"/>
              </a:ext>
            </a:extLst>
          </p:cNvPr>
          <p:cNvSpPr/>
          <p:nvPr/>
        </p:nvSpPr>
        <p:spPr>
          <a:xfrm>
            <a:off x="3441098" y="3829343"/>
            <a:ext cx="6697952" cy="23469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0AC2F770-9A03-4CA9-BBF5-221772C6D798}"/>
              </a:ext>
            </a:extLst>
          </p:cNvPr>
          <p:cNvSpPr/>
          <p:nvPr/>
        </p:nvSpPr>
        <p:spPr>
          <a:xfrm>
            <a:off x="3441098" y="4148282"/>
            <a:ext cx="6697951" cy="24117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2" name="TextBox 26">
            <a:extLst>
              <a:ext uri="{FF2B5EF4-FFF2-40B4-BE49-F238E27FC236}">
                <a16:creationId xmlns:a16="http://schemas.microsoft.com/office/drawing/2014/main" id="{ED9ABE0B-BCD1-40ED-81E8-3589A3CC88DB}"/>
              </a:ext>
            </a:extLst>
          </p:cNvPr>
          <p:cNvSpPr txBox="1"/>
          <p:nvPr/>
        </p:nvSpPr>
        <p:spPr>
          <a:xfrm>
            <a:off x="1901466" y="3197042"/>
            <a:ext cx="3598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spc="-1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РФ</a:t>
            </a:r>
            <a:endParaRPr lang="ru-RU" sz="1050" spc="-11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9914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11822113" y="6492875"/>
            <a:ext cx="369887" cy="365125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1200" b="1"/>
              <a:pPr>
                <a:spcBef>
                  <a:spcPct val="0"/>
                </a:spcBef>
                <a:buFontTx/>
                <a:buNone/>
              </a:pPr>
              <a:t>42</a:t>
            </a:fld>
            <a:endParaRPr lang="ru-RU" altLang="ru-RU" sz="1200" b="1" dirty="0"/>
          </a:p>
        </p:txBody>
      </p:sp>
      <p:pic>
        <p:nvPicPr>
          <p:cNvPr id="3" name="Рисунок 1">
            <a:extLst>
              <a:ext uri="{FF2B5EF4-FFF2-40B4-BE49-F238E27FC236}">
                <a16:creationId xmlns:a16="http://schemas.microsoft.com/office/drawing/2014/main" id="{933AFCEA-797B-4828-AFC3-59EB876C85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96"/>
          <a:stretch/>
        </p:blipFill>
        <p:spPr bwMode="auto">
          <a:xfrm>
            <a:off x="951808" y="85767"/>
            <a:ext cx="10478191" cy="6307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62F11E-450F-4B93-8740-29A0F6B1CC41}"/>
              </a:ext>
            </a:extLst>
          </p:cNvPr>
          <p:cNvSpPr txBox="1"/>
          <p:nvPr/>
        </p:nvSpPr>
        <p:spPr>
          <a:xfrm>
            <a:off x="1600667" y="4601910"/>
            <a:ext cx="9492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50" b="1" dirty="0">
                <a:solidFill>
                  <a:schemeClr val="accent2"/>
                </a:solidFill>
              </a:rPr>
              <a:t>Р</a:t>
            </a:r>
            <a:r>
              <a:rPr lang="ru-RU" sz="1350" b="1" baseline="-25000" dirty="0">
                <a:solidFill>
                  <a:schemeClr val="accent2"/>
                </a:solidFill>
              </a:rPr>
              <a:t>3</a:t>
            </a:r>
            <a:r>
              <a:rPr lang="ru-RU" sz="1350" b="1" dirty="0">
                <a:solidFill>
                  <a:schemeClr val="accent2"/>
                </a:solidFill>
              </a:rPr>
              <a:t>, Р</a:t>
            </a:r>
            <a:r>
              <a:rPr lang="ru-RU" sz="1350" b="1" baseline="-25000" dirty="0">
                <a:solidFill>
                  <a:schemeClr val="accent2"/>
                </a:solidFill>
              </a:rPr>
              <a:t>3л</a:t>
            </a:r>
            <a:r>
              <a:rPr lang="ru-RU" sz="1350" b="1" dirty="0">
                <a:solidFill>
                  <a:schemeClr val="accent2"/>
                </a:solidFill>
              </a:rPr>
              <a:t> и Р</a:t>
            </a:r>
            <a:r>
              <a:rPr lang="ru-RU" sz="1350" b="1" baseline="-25000" dirty="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A720583-9231-4DA1-AADC-EA779A962E34}"/>
              </a:ext>
            </a:extLst>
          </p:cNvPr>
          <p:cNvSpPr/>
          <p:nvPr/>
        </p:nvSpPr>
        <p:spPr>
          <a:xfrm>
            <a:off x="10449098" y="374073"/>
            <a:ext cx="556953" cy="3241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80801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2CEFB78-D85E-48E3-B7CE-E0D0895B65FB}"/>
              </a:ext>
            </a:extLst>
          </p:cNvPr>
          <p:cNvSpPr txBox="1"/>
          <p:nvPr/>
        </p:nvSpPr>
        <p:spPr>
          <a:xfrm>
            <a:off x="1751914" y="5674993"/>
            <a:ext cx="83399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/>
              <a:t>БЛАГОДАРЮ ЗА ВНИМАНИЕ!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D9B07B6-DBE5-4277-A20F-630C4DB4C0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237" y="199027"/>
            <a:ext cx="9025525" cy="507346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6555899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11822113" y="6492875"/>
            <a:ext cx="369887" cy="365125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1200" b="1"/>
              <a:pPr>
                <a:spcBef>
                  <a:spcPct val="0"/>
                </a:spcBef>
                <a:buFontTx/>
                <a:buNone/>
              </a:pPr>
              <a:t>5</a:t>
            </a:fld>
            <a:endParaRPr lang="ru-RU" altLang="ru-RU" sz="1200" b="1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9945979-9DB8-4D42-A670-70D7FFA0EE9F}"/>
              </a:ext>
            </a:extLst>
          </p:cNvPr>
          <p:cNvSpPr/>
          <p:nvPr/>
        </p:nvSpPr>
        <p:spPr>
          <a:xfrm>
            <a:off x="4457273" y="5548151"/>
            <a:ext cx="7034395" cy="10926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B774178-2415-40D0-A74B-2C450CFE181C}"/>
              </a:ext>
            </a:extLst>
          </p:cNvPr>
          <p:cNvSpPr/>
          <p:nvPr/>
        </p:nvSpPr>
        <p:spPr>
          <a:xfrm>
            <a:off x="4463399" y="916663"/>
            <a:ext cx="6988648" cy="45019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Блок-схема: магнитный диск 4">
            <a:extLst>
              <a:ext uri="{FF2B5EF4-FFF2-40B4-BE49-F238E27FC236}">
                <a16:creationId xmlns:a16="http://schemas.microsoft.com/office/drawing/2014/main" id="{D1FFB527-C1CE-433D-BF32-11C1D52EB0AF}"/>
              </a:ext>
            </a:extLst>
          </p:cNvPr>
          <p:cNvSpPr/>
          <p:nvPr/>
        </p:nvSpPr>
        <p:spPr>
          <a:xfrm>
            <a:off x="835759" y="2104126"/>
            <a:ext cx="2308332" cy="1273680"/>
          </a:xfrm>
          <a:prstGeom prst="flowChartMagneticDisk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БД </a:t>
            </a:r>
            <a:r>
              <a:rPr lang="ru-RU" b="1" dirty="0" err="1"/>
              <a:t>Госгеолкарт</a:t>
            </a:r>
            <a:endParaRPr lang="ru-RU" b="1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AF40B42-B551-49D4-8C82-54370C44547B}"/>
              </a:ext>
            </a:extLst>
          </p:cNvPr>
          <p:cNvSpPr/>
          <p:nvPr/>
        </p:nvSpPr>
        <p:spPr>
          <a:xfrm>
            <a:off x="4618690" y="4478636"/>
            <a:ext cx="759860" cy="4010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Запад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CA198D6-7E7D-450E-B54A-73F21ACDE40D}"/>
              </a:ext>
            </a:extLst>
          </p:cNvPr>
          <p:cNvSpPr/>
          <p:nvPr/>
        </p:nvSpPr>
        <p:spPr>
          <a:xfrm>
            <a:off x="5517048" y="4478636"/>
            <a:ext cx="759860" cy="4010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Урал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CC3DD6F-CFC0-48D2-A149-A1EFDEE3243F}"/>
              </a:ext>
            </a:extLst>
          </p:cNvPr>
          <p:cNvSpPr/>
          <p:nvPr/>
        </p:nvSpPr>
        <p:spPr>
          <a:xfrm>
            <a:off x="6415406" y="4478636"/>
            <a:ext cx="759860" cy="4010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err="1"/>
              <a:t>ЗапСиб</a:t>
            </a:r>
            <a:endParaRPr lang="ru-RU" sz="14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A8A8561-687E-44FA-9AB5-3E17815381E3}"/>
              </a:ext>
            </a:extLst>
          </p:cNvPr>
          <p:cNvSpPr/>
          <p:nvPr/>
        </p:nvSpPr>
        <p:spPr>
          <a:xfrm>
            <a:off x="7313763" y="4478636"/>
            <a:ext cx="817153" cy="4010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err="1"/>
              <a:t>ВостСиб</a:t>
            </a:r>
            <a:endParaRPr lang="ru-RU" sz="140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138A83C-974E-4B87-8FEE-7B1AA702B7AC}"/>
              </a:ext>
            </a:extLst>
          </p:cNvPr>
          <p:cNvSpPr/>
          <p:nvPr/>
        </p:nvSpPr>
        <p:spPr>
          <a:xfrm>
            <a:off x="8212122" y="4478636"/>
            <a:ext cx="759860" cy="4010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err="1"/>
              <a:t>Забайк</a:t>
            </a:r>
            <a:endParaRPr lang="ru-RU" sz="14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756AF5D-3652-491A-A861-7231818D4026}"/>
              </a:ext>
            </a:extLst>
          </p:cNvPr>
          <p:cNvSpPr/>
          <p:nvPr/>
        </p:nvSpPr>
        <p:spPr>
          <a:xfrm>
            <a:off x="9110480" y="4478636"/>
            <a:ext cx="759860" cy="4010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,,,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EE1A86B-913A-4191-91CF-58C850AAAF79}"/>
              </a:ext>
            </a:extLst>
          </p:cNvPr>
          <p:cNvSpPr/>
          <p:nvPr/>
        </p:nvSpPr>
        <p:spPr>
          <a:xfrm>
            <a:off x="9950550" y="4478636"/>
            <a:ext cx="818148" cy="4010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Арктика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A827FA1-3C32-422D-8660-D21830533261}"/>
              </a:ext>
            </a:extLst>
          </p:cNvPr>
          <p:cNvSpPr/>
          <p:nvPr/>
        </p:nvSpPr>
        <p:spPr>
          <a:xfrm>
            <a:off x="7127961" y="6106843"/>
            <a:ext cx="759860" cy="4010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…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BC2039E-E598-44D1-9F41-C45133AA0D24}"/>
              </a:ext>
            </a:extLst>
          </p:cNvPr>
          <p:cNvSpPr/>
          <p:nvPr/>
        </p:nvSpPr>
        <p:spPr>
          <a:xfrm>
            <a:off x="8074446" y="6106843"/>
            <a:ext cx="759860" cy="4010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…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65E82C-AD7D-4460-93B2-4E4C502ED5CB}"/>
              </a:ext>
            </a:extLst>
          </p:cNvPr>
          <p:cNvSpPr txBox="1"/>
          <p:nvPr/>
        </p:nvSpPr>
        <p:spPr>
          <a:xfrm>
            <a:off x="4312537" y="5000294"/>
            <a:ext cx="3441316" cy="259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ts val="1300"/>
              </a:lnSpc>
              <a:defRPr sz="1400" b="0">
                <a:solidFill>
                  <a:schemeClr val="accent1">
                    <a:lumMod val="50000"/>
                  </a:schemeClr>
                </a:solidFill>
                <a:effectLst/>
              </a:defRPr>
            </a:lvl1pPr>
          </a:lstStyle>
          <a:p>
            <a:r>
              <a:rPr lang="ru-RU" sz="1800" b="1" dirty="0">
                <a:solidFill>
                  <a:schemeClr val="accent3">
                    <a:lumMod val="75000"/>
                  </a:schemeClr>
                </a:solidFill>
              </a:rPr>
              <a:t>Локальная сеть ВСЕГЕИ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064D7A-0372-47AC-8066-C689A1875DB2}"/>
              </a:ext>
            </a:extLst>
          </p:cNvPr>
          <p:cNvSpPr txBox="1"/>
          <p:nvPr/>
        </p:nvSpPr>
        <p:spPr>
          <a:xfrm>
            <a:off x="4201344" y="5817467"/>
            <a:ext cx="6733752" cy="259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ts val="1300"/>
              </a:lnSpc>
              <a:defRPr sz="1400" b="0">
                <a:solidFill>
                  <a:schemeClr val="accent1">
                    <a:lumMod val="50000"/>
                  </a:schemeClr>
                </a:solidFill>
                <a:effectLst/>
              </a:defRPr>
            </a:lvl1pPr>
          </a:lstStyle>
          <a:p>
            <a:r>
              <a:rPr lang="ru-RU" sz="1500" b="1" dirty="0">
                <a:solidFill>
                  <a:schemeClr val="accent3">
                    <a:lumMod val="75000"/>
                  </a:schemeClr>
                </a:solidFill>
              </a:rPr>
              <a:t>Пользователи, подключаемые через удаленный рабочий стол ВСЕГЕИ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8187202A-CE71-49FF-BAF9-E1096DE3B1EE}"/>
              </a:ext>
            </a:extLst>
          </p:cNvPr>
          <p:cNvSpPr/>
          <p:nvPr/>
        </p:nvSpPr>
        <p:spPr>
          <a:xfrm>
            <a:off x="8936440" y="6106843"/>
            <a:ext cx="759860" cy="4010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…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C0366BC6-0E88-484B-968D-ABC79E253B11}"/>
              </a:ext>
            </a:extLst>
          </p:cNvPr>
          <p:cNvSpPr/>
          <p:nvPr/>
        </p:nvSpPr>
        <p:spPr>
          <a:xfrm>
            <a:off x="9870340" y="6106843"/>
            <a:ext cx="759860" cy="4010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…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C857026-F733-4321-AE49-A250BA17DB68}"/>
              </a:ext>
            </a:extLst>
          </p:cNvPr>
          <p:cNvSpPr/>
          <p:nvPr/>
        </p:nvSpPr>
        <p:spPr>
          <a:xfrm>
            <a:off x="827564" y="5548151"/>
            <a:ext cx="1109700" cy="6214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5000"/>
              </a:lnSpc>
            </a:pPr>
            <a:r>
              <a:rPr lang="ru-RU" sz="1200" dirty="0"/>
              <a:t>Удаленный пользователь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6AD6B8BA-1AC4-417A-B9D9-7E75B788FC6A}"/>
              </a:ext>
            </a:extLst>
          </p:cNvPr>
          <p:cNvSpPr/>
          <p:nvPr/>
        </p:nvSpPr>
        <p:spPr>
          <a:xfrm>
            <a:off x="2025722" y="5548151"/>
            <a:ext cx="1072087" cy="6214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5000"/>
              </a:lnSpc>
            </a:pPr>
            <a:r>
              <a:rPr lang="ru-RU" sz="1200" dirty="0"/>
              <a:t>Удаленный пользователь</a:t>
            </a:r>
          </a:p>
        </p:txBody>
      </p:sp>
      <p:cxnSp>
        <p:nvCxnSpPr>
          <p:cNvPr id="21" name="Соединительная линия уступом 52">
            <a:extLst>
              <a:ext uri="{FF2B5EF4-FFF2-40B4-BE49-F238E27FC236}">
                <a16:creationId xmlns:a16="http://schemas.microsoft.com/office/drawing/2014/main" id="{564A4B8A-E8D2-4F32-AA34-5F905697BBD2}"/>
              </a:ext>
            </a:extLst>
          </p:cNvPr>
          <p:cNvCxnSpPr>
            <a:stCxn id="19" idx="0"/>
            <a:endCxn id="5" idx="3"/>
          </p:cNvCxnSpPr>
          <p:nvPr/>
        </p:nvCxnSpPr>
        <p:spPr>
          <a:xfrm rot="5400000" flipH="1" flipV="1">
            <a:off x="600997" y="4159224"/>
            <a:ext cx="2170345" cy="607511"/>
          </a:xfrm>
          <a:prstGeom prst="bentConnector3">
            <a:avLst>
              <a:gd name="adj1" fmla="val 50000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Соединительная линия уступом 53">
            <a:extLst>
              <a:ext uri="{FF2B5EF4-FFF2-40B4-BE49-F238E27FC236}">
                <a16:creationId xmlns:a16="http://schemas.microsoft.com/office/drawing/2014/main" id="{ED422B11-8AC5-479E-B708-032776125143}"/>
              </a:ext>
            </a:extLst>
          </p:cNvPr>
          <p:cNvCxnSpPr>
            <a:stCxn id="20" idx="0"/>
            <a:endCxn id="5" idx="3"/>
          </p:cNvCxnSpPr>
          <p:nvPr/>
        </p:nvCxnSpPr>
        <p:spPr>
          <a:xfrm rot="16200000" flipV="1">
            <a:off x="1190674" y="4177058"/>
            <a:ext cx="2170345" cy="571841"/>
          </a:xfrm>
          <a:prstGeom prst="bentConnector3">
            <a:avLst>
              <a:gd name="adj1" fmla="val 50000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оединительная линия уступом 55">
            <a:extLst>
              <a:ext uri="{FF2B5EF4-FFF2-40B4-BE49-F238E27FC236}">
                <a16:creationId xmlns:a16="http://schemas.microsoft.com/office/drawing/2014/main" id="{6F3A3C14-F42C-404B-AF8E-5931E804C469}"/>
              </a:ext>
            </a:extLst>
          </p:cNvPr>
          <p:cNvCxnSpPr>
            <a:stCxn id="6" idx="0"/>
          </p:cNvCxnSpPr>
          <p:nvPr/>
        </p:nvCxnSpPr>
        <p:spPr>
          <a:xfrm rot="5400000" flipH="1" flipV="1">
            <a:off x="6269897" y="2825763"/>
            <a:ext cx="381597" cy="292415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Соединительная линия уступом 56">
            <a:extLst>
              <a:ext uri="{FF2B5EF4-FFF2-40B4-BE49-F238E27FC236}">
                <a16:creationId xmlns:a16="http://schemas.microsoft.com/office/drawing/2014/main" id="{1BD653BD-CD08-4775-81B4-6285DCB19BAB}"/>
              </a:ext>
            </a:extLst>
          </p:cNvPr>
          <p:cNvCxnSpPr>
            <a:cxnSpLocks/>
            <a:stCxn id="3" idx="0"/>
            <a:endCxn id="11" idx="2"/>
          </p:cNvCxnSpPr>
          <p:nvPr/>
        </p:nvCxnSpPr>
        <p:spPr>
          <a:xfrm rot="5400000" flipH="1" flipV="1">
            <a:off x="8398209" y="4455951"/>
            <a:ext cx="668462" cy="1515939"/>
          </a:xfrm>
          <a:prstGeom prst="bentConnector3">
            <a:avLst>
              <a:gd name="adj1" fmla="val 50000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Соединительная линия уступом 57">
            <a:extLst>
              <a:ext uri="{FF2B5EF4-FFF2-40B4-BE49-F238E27FC236}">
                <a16:creationId xmlns:a16="http://schemas.microsoft.com/office/drawing/2014/main" id="{AF894E62-2679-4A44-A339-E594CD435B6C}"/>
              </a:ext>
            </a:extLst>
          </p:cNvPr>
          <p:cNvCxnSpPr>
            <a:cxnSpLocks/>
            <a:endCxn id="26" idx="3"/>
          </p:cNvCxnSpPr>
          <p:nvPr/>
        </p:nvCxnSpPr>
        <p:spPr>
          <a:xfrm rot="10800000" flipV="1">
            <a:off x="3239649" y="2607102"/>
            <a:ext cx="1249972" cy="1170923"/>
          </a:xfrm>
          <a:prstGeom prst="bentConnector3">
            <a:avLst/>
          </a:prstGeom>
          <a:ln w="12700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Двойные фигурные скобки 25">
            <a:extLst>
              <a:ext uri="{FF2B5EF4-FFF2-40B4-BE49-F238E27FC236}">
                <a16:creationId xmlns:a16="http://schemas.microsoft.com/office/drawing/2014/main" id="{12813E6A-43DD-44FF-AA54-B90FF3102E80}"/>
              </a:ext>
            </a:extLst>
          </p:cNvPr>
          <p:cNvSpPr/>
          <p:nvPr/>
        </p:nvSpPr>
        <p:spPr>
          <a:xfrm>
            <a:off x="739953" y="2104126"/>
            <a:ext cx="2499696" cy="3347800"/>
          </a:xfrm>
          <a:prstGeom prst="bracePair">
            <a:avLst>
              <a:gd name="adj" fmla="val 2659"/>
            </a:avLst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BC96A66-55FF-43C5-B428-27D4842D2389}"/>
              </a:ext>
            </a:extLst>
          </p:cNvPr>
          <p:cNvSpPr txBox="1"/>
          <p:nvPr/>
        </p:nvSpPr>
        <p:spPr>
          <a:xfrm>
            <a:off x="6287723" y="5608406"/>
            <a:ext cx="2997884" cy="278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ts val="1300"/>
              </a:lnSpc>
              <a:defRPr sz="1400" b="0">
                <a:solidFill>
                  <a:schemeClr val="accent1">
                    <a:lumMod val="50000"/>
                  </a:schemeClr>
                </a:solidFill>
                <a:effectLst/>
              </a:defRPr>
            </a:lvl1pPr>
          </a:lstStyle>
          <a:p>
            <a:r>
              <a:rPr lang="ru-RU" sz="1800" b="1" dirty="0"/>
              <a:t>Интернет,</a:t>
            </a:r>
            <a:r>
              <a:rPr lang="en-US" sz="1800" b="1" dirty="0"/>
              <a:t> VPN</a:t>
            </a:r>
            <a:r>
              <a:rPr lang="ru-RU" sz="1800" b="1" dirty="0"/>
              <a:t> </a:t>
            </a:r>
          </a:p>
        </p:txBody>
      </p:sp>
      <p:cxnSp>
        <p:nvCxnSpPr>
          <p:cNvPr id="28" name="Соединительная линия уступом 60">
            <a:extLst>
              <a:ext uri="{FF2B5EF4-FFF2-40B4-BE49-F238E27FC236}">
                <a16:creationId xmlns:a16="http://schemas.microsoft.com/office/drawing/2014/main" id="{4C96329F-100A-4E6A-B387-D5CFA2C6A0F9}"/>
              </a:ext>
            </a:extLst>
          </p:cNvPr>
          <p:cNvCxnSpPr>
            <a:stCxn id="12" idx="0"/>
          </p:cNvCxnSpPr>
          <p:nvPr/>
        </p:nvCxnSpPr>
        <p:spPr>
          <a:xfrm rot="16200000" flipV="1">
            <a:off x="8950399" y="3069411"/>
            <a:ext cx="381597" cy="2436854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682C21A0-957D-4304-81A8-BD8DC9C5C83B}"/>
              </a:ext>
            </a:extLst>
          </p:cNvPr>
          <p:cNvSpPr/>
          <p:nvPr/>
        </p:nvSpPr>
        <p:spPr>
          <a:xfrm>
            <a:off x="1205386" y="3567631"/>
            <a:ext cx="1607954" cy="9787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Виртуальная машина с </a:t>
            </a:r>
            <a:r>
              <a:rPr lang="en-US" dirty="0" err="1"/>
              <a:t>ArcGis</a:t>
            </a:r>
            <a:endParaRPr lang="ru-RU" dirty="0"/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011D5120-E6A7-4410-A7AB-C24D64CFB7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2081" y="1046678"/>
            <a:ext cx="5994533" cy="3120848"/>
          </a:xfrm>
          <a:prstGeom prst="rect">
            <a:avLst/>
          </a:prstGeom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46F58E10-D8FC-4A0C-B2AB-6B1A463AFF86}"/>
              </a:ext>
            </a:extLst>
          </p:cNvPr>
          <p:cNvSpPr/>
          <p:nvPr/>
        </p:nvSpPr>
        <p:spPr>
          <a:xfrm>
            <a:off x="1174899" y="4787764"/>
            <a:ext cx="1617571" cy="5679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069EF76-8282-4879-AD4B-13866AC021B0}"/>
              </a:ext>
            </a:extLst>
          </p:cNvPr>
          <p:cNvSpPr txBox="1"/>
          <p:nvPr/>
        </p:nvSpPr>
        <p:spPr>
          <a:xfrm>
            <a:off x="1319086" y="4909514"/>
            <a:ext cx="1428275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ts val="1300"/>
              </a:lnSpc>
              <a:defRPr sz="1400" b="0">
                <a:solidFill>
                  <a:schemeClr val="accent1">
                    <a:lumMod val="50000"/>
                  </a:schemeClr>
                </a:solidFill>
                <a:effectLst/>
              </a:defRPr>
            </a:lvl1pPr>
          </a:lstStyle>
          <a:p>
            <a:r>
              <a:rPr lang="ru-RU" sz="1800" b="1" dirty="0"/>
              <a:t>Интернет,</a:t>
            </a:r>
            <a:r>
              <a:rPr lang="en-US" sz="1800" b="1" dirty="0"/>
              <a:t> VPN</a:t>
            </a:r>
            <a:r>
              <a:rPr lang="ru-RU" sz="1800" b="1" dirty="0"/>
              <a:t>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5089B4C-786E-48A8-85A0-E42E50CB5C0A}"/>
              </a:ext>
            </a:extLst>
          </p:cNvPr>
          <p:cNvSpPr txBox="1"/>
          <p:nvPr/>
        </p:nvSpPr>
        <p:spPr>
          <a:xfrm>
            <a:off x="4027174" y="50748"/>
            <a:ext cx="79153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ts val="1300"/>
              </a:lnSpc>
              <a:defRPr sz="1400" b="0">
                <a:solidFill>
                  <a:schemeClr val="accent1">
                    <a:lumMod val="50000"/>
                  </a:schemeClr>
                </a:solidFill>
                <a:effectLst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Тектоническая карта России </a:t>
            </a:r>
          </a:p>
          <a:p>
            <a:pPr>
              <a:lnSpc>
                <a:spcPct val="100000"/>
              </a:lnSpc>
            </a:pPr>
            <a:r>
              <a:rPr lang="ru-RU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(многопользовательский режим создания)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534192A-7F96-4A41-9696-77F0AB2217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543"/>
          <a:stretch/>
        </p:blipFill>
        <p:spPr>
          <a:xfrm>
            <a:off x="278522" y="109375"/>
            <a:ext cx="3506669" cy="1932075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91781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11822113" y="6492875"/>
            <a:ext cx="369887" cy="365125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1200" b="1"/>
              <a:pPr>
                <a:spcBef>
                  <a:spcPct val="0"/>
                </a:spcBef>
                <a:buFontTx/>
                <a:buNone/>
              </a:pPr>
              <a:t>6</a:t>
            </a:fld>
            <a:endParaRPr lang="ru-RU" altLang="ru-RU" sz="1200" b="1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D84C3CB-9443-4CF4-BD71-C27A48967DFB}"/>
              </a:ext>
            </a:extLst>
          </p:cNvPr>
          <p:cNvSpPr/>
          <p:nvPr/>
        </p:nvSpPr>
        <p:spPr>
          <a:xfrm>
            <a:off x="239713" y="328411"/>
            <a:ext cx="52613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b="1" dirty="0">
                <a:latin typeface="Arial" panose="020B0604020202020204" pitchFamily="34" charset="0"/>
                <a:cs typeface="Arial" panose="020B0604020202020204" pitchFamily="34" charset="0"/>
              </a:rPr>
              <a:t>ИС «Карта магматических формаций»</a:t>
            </a:r>
          </a:p>
          <a:p>
            <a:endParaRPr lang="ru-RU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2CECF73-EB3D-428A-8606-0EB298C9D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1052" y="0"/>
            <a:ext cx="6153391" cy="347483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805F763-2DFC-4DC5-A682-3F1DEC7DA1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0023" y="3593735"/>
            <a:ext cx="5625015" cy="3167671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0DCD29D-9891-467B-9167-5F9BEE9D56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3055"/>
          <a:stretch/>
        </p:blipFill>
        <p:spPr>
          <a:xfrm>
            <a:off x="192797" y="1284028"/>
            <a:ext cx="5205990" cy="15058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B8FDA0A-611E-4C78-97F0-09CCAFBE592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1358"/>
          <a:stretch/>
        </p:blipFill>
        <p:spPr>
          <a:xfrm>
            <a:off x="322828" y="2862236"/>
            <a:ext cx="4945928" cy="348101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08068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11822113" y="6492875"/>
            <a:ext cx="369887" cy="365125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1200" b="1"/>
              <a:pPr>
                <a:spcBef>
                  <a:spcPct val="0"/>
                </a:spcBef>
                <a:buFontTx/>
                <a:buNone/>
              </a:pPr>
              <a:t>7</a:t>
            </a:fld>
            <a:endParaRPr lang="ru-RU" altLang="ru-RU" sz="1200" b="1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8B06E30-07E4-4613-A697-6D7B3EB33D18}"/>
              </a:ext>
            </a:extLst>
          </p:cNvPr>
          <p:cNvSpPr/>
          <p:nvPr/>
        </p:nvSpPr>
        <p:spPr>
          <a:xfrm>
            <a:off x="236913" y="74507"/>
            <a:ext cx="113981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«Карта закономерностей размещения золото-медно-порфировых месторождений России масштаба 1:2 500 000»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1CCE589-CACD-40BC-B6DB-9DA9C68099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13" y="782393"/>
            <a:ext cx="9059670" cy="5003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0FB0361-B7CF-450D-A03C-4F6A59C5BC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32711" y="5870243"/>
            <a:ext cx="4572001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cs typeface="Arial" panose="020B0604020202020204" pitchFamily="34" charset="0"/>
              </a:rPr>
              <a:t>Рудные объекты порфирового семейства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cs typeface="Arial" panose="020B0604020202020204" pitchFamily="34" charset="0"/>
              </a:rPr>
              <a:t> на территории Российской Федерации</a:t>
            </a:r>
          </a:p>
        </p:txBody>
      </p:sp>
      <p:pic>
        <p:nvPicPr>
          <p:cNvPr id="6" name="table">
            <a:extLst>
              <a:ext uri="{FF2B5EF4-FFF2-40B4-BE49-F238E27FC236}">
                <a16:creationId xmlns:a16="http://schemas.microsoft.com/office/drawing/2014/main" id="{C139A890-56BA-4028-A0F4-7284DAFCFC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9961" y="5905239"/>
            <a:ext cx="5354637" cy="72072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068C816-56EC-46C2-BB1F-20B1009788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604" y="1856694"/>
            <a:ext cx="3670790" cy="2608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5">
            <a:extLst>
              <a:ext uri="{FF2B5EF4-FFF2-40B4-BE49-F238E27FC236}">
                <a16:creationId xmlns:a16="http://schemas.microsoft.com/office/drawing/2014/main" id="{D4A75EF0-3101-49AD-B7D1-863FEDC951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6866" y="4549874"/>
            <a:ext cx="2716029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000" dirty="0">
                <a:cs typeface="Arial" panose="020B0604020202020204" pitchFamily="34" charset="0"/>
              </a:rPr>
              <a:t>Площади,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000" dirty="0">
                <a:cs typeface="Arial" panose="020B0604020202020204" pitchFamily="34" charset="0"/>
              </a:rPr>
              <a:t>перспективные на выявление объектов порфирового семейства, характеризующиеся </a:t>
            </a:r>
            <a:r>
              <a:rPr lang="ru-RU" altLang="ru-RU" sz="1000" dirty="0" err="1">
                <a:cs typeface="Arial" panose="020B0604020202020204" pitchFamily="34" charset="0"/>
              </a:rPr>
              <a:t>проявленностью</a:t>
            </a:r>
            <a:r>
              <a:rPr lang="ru-RU" altLang="ru-RU" sz="1000" dirty="0">
                <a:cs typeface="Arial" panose="020B0604020202020204" pitchFamily="34" charset="0"/>
              </a:rPr>
              <a:t> прямых поисковых признаков </a:t>
            </a:r>
            <a:r>
              <a:rPr lang="ru-RU" altLang="ru-RU" sz="1000" dirty="0" err="1">
                <a:cs typeface="Arial" panose="020B0604020202020204" pitchFamily="34" charset="0"/>
              </a:rPr>
              <a:t>оруденения</a:t>
            </a:r>
            <a:endParaRPr lang="ru-RU" altLang="ru-RU" sz="1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811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11822113" y="6492875"/>
            <a:ext cx="369887" cy="365125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1200" b="1"/>
              <a:pPr>
                <a:spcBef>
                  <a:spcPct val="0"/>
                </a:spcBef>
                <a:buFontTx/>
                <a:buNone/>
              </a:pPr>
              <a:t>8</a:t>
            </a:fld>
            <a:endParaRPr lang="ru-RU" altLang="ru-RU" sz="1200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ECC4C05-4D74-4070-82B0-693ADA1AB6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2043" y="4607613"/>
            <a:ext cx="1025525" cy="1439863"/>
          </a:xfrm>
          <a:prstGeom prst="rect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</p:pic>
      <p:sp>
        <p:nvSpPr>
          <p:cNvPr id="4" name="Rectangle 7">
            <a:extLst>
              <a:ext uri="{FF2B5EF4-FFF2-40B4-BE49-F238E27FC236}">
                <a16:creationId xmlns:a16="http://schemas.microsoft.com/office/drawing/2014/main" id="{51765758-E85F-4F29-9BEE-0F15446C04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5189" y="4527327"/>
            <a:ext cx="2189162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Академик </a:t>
            </a:r>
          </a:p>
          <a:p>
            <a:r>
              <a:rPr lang="ru-RU" alt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Ю.Г. Леонов</a:t>
            </a:r>
          </a:p>
          <a:p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(1934-2018)</a:t>
            </a:r>
          </a:p>
          <a:p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Генеральный Секретарь</a:t>
            </a:r>
          </a:p>
          <a:p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 1987-1996 гг.,</a:t>
            </a:r>
          </a:p>
          <a:p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Президент </a:t>
            </a:r>
          </a:p>
          <a:p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 1996-2012 гг.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F5D902-37A7-4DFE-8156-1F0F6AF846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6463797" y="4607614"/>
            <a:ext cx="1050925" cy="1439863"/>
          </a:xfrm>
          <a:prstGeom prst="rect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ED77D557-E0DF-484F-BB28-4B911161E6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2805" y="4547113"/>
            <a:ext cx="1787525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Академик </a:t>
            </a:r>
            <a:r>
              <a:rPr lang="ru-RU" alt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А.И.Ханчук</a:t>
            </a:r>
            <a:endParaRPr lang="ru-RU" alt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Президент с 2018 года</a:t>
            </a:r>
          </a:p>
          <a:p>
            <a:endParaRPr lang="ru-RU" alt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123DF43-70CF-4F79-8859-982C6551C5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>
          <a:xfrm>
            <a:off x="9340858" y="4607615"/>
            <a:ext cx="1112837" cy="1439863"/>
          </a:xfrm>
          <a:prstGeom prst="rect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B177AB-554E-4F2F-9BDE-F1E3FAC9A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6535" y="4099824"/>
            <a:ext cx="863693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Подкомиссия CGMW по Тектоническим картам основана в 1956 году</a:t>
            </a:r>
          </a:p>
          <a:p>
            <a:pPr algn="ctr" eaLnBrk="0" hangingPunct="0"/>
            <a:endParaRPr lang="en-US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01FF8C5B-591D-4E9E-9058-53BFF97732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58088" y="4547113"/>
            <a:ext cx="1787525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И.И.Поспелов</a:t>
            </a:r>
            <a:endParaRPr lang="ru-RU" alt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Генеральный секретарь</a:t>
            </a:r>
          </a:p>
          <a:p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 2000 года </a:t>
            </a:r>
          </a:p>
          <a:p>
            <a:endParaRPr lang="ru-RU" alt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BB91CEB-E422-4CDC-BE10-08C8EEB66C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5320" y="2502200"/>
            <a:ext cx="1093787" cy="1439863"/>
          </a:xfrm>
          <a:prstGeom prst="rect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76AA5A8-5485-48A6-BA45-CDD251314C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45943" y="2502200"/>
            <a:ext cx="1069975" cy="1439863"/>
          </a:xfrm>
          <a:prstGeom prst="rect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</p:pic>
      <p:sp>
        <p:nvSpPr>
          <p:cNvPr id="12" name="TextBox 22">
            <a:extLst>
              <a:ext uri="{FF2B5EF4-FFF2-40B4-BE49-F238E27FC236}">
                <a16:creationId xmlns:a16="http://schemas.microsoft.com/office/drawing/2014/main" id="{EBDACFC3-D629-459B-820C-9FBA91668D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7896" y="2480167"/>
            <a:ext cx="311467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Чл.-корр. РАН О.В. Петров, </a:t>
            </a:r>
          </a:p>
          <a:p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Вице-президент CGMW по Северной Евразии с 2004 года</a:t>
            </a:r>
          </a:p>
          <a:p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ВСЕГЕИ</a:t>
            </a:r>
          </a:p>
        </p:txBody>
      </p:sp>
      <p:sp>
        <p:nvSpPr>
          <p:cNvPr id="13" name="TextBox 22">
            <a:extLst>
              <a:ext uri="{FF2B5EF4-FFF2-40B4-BE49-F238E27FC236}">
                <a16:creationId xmlns:a16="http://schemas.microsoft.com/office/drawing/2014/main" id="{0AB48DD7-835F-4ADE-B8F3-B828A8B02E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1672" y="2516670"/>
            <a:ext cx="3114675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С.П. Шокальский</a:t>
            </a:r>
            <a:endParaRPr lang="en-US" alt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(19</a:t>
            </a:r>
            <a:r>
              <a:rPr lang="en-US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52</a:t>
            </a: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-20</a:t>
            </a:r>
            <a:r>
              <a:rPr lang="en-US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alt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Генеральный секретарь CGMW по Северной Евразии с 2004 года</a:t>
            </a:r>
          </a:p>
          <a:p>
            <a:r>
              <a:rPr lang="ru-RU" alt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ВСЕГЕИ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85F70F5-BC84-4A8E-B087-5E8F4017506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" r="5725"/>
          <a:stretch/>
        </p:blipFill>
        <p:spPr>
          <a:xfrm>
            <a:off x="244179" y="4550540"/>
            <a:ext cx="1029962" cy="1460878"/>
          </a:xfrm>
          <a:prstGeom prst="rect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</p:pic>
      <p:sp>
        <p:nvSpPr>
          <p:cNvPr id="15" name="TextBox 1">
            <a:extLst>
              <a:ext uri="{FF2B5EF4-FFF2-40B4-BE49-F238E27FC236}">
                <a16:creationId xmlns:a16="http://schemas.microsoft.com/office/drawing/2014/main" id="{99B92132-FE9E-4561-AF60-9A581CFE4E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17" y="173123"/>
            <a:ext cx="1182777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b="1">
                <a:solidFill>
                  <a:srgbClr val="002060"/>
                </a:solidFill>
                <a:latin typeface="Arial" panose="020B0604020202020204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ru-RU" sz="2200" dirty="0">
                <a:solidFill>
                  <a:schemeClr val="tx1"/>
                </a:solidFill>
              </a:rPr>
              <a:t>Подкомиссии 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ru-RU" sz="2200" dirty="0">
                <a:solidFill>
                  <a:schemeClr val="tx1"/>
                </a:solidFill>
              </a:rPr>
              <a:t>по Северной Евразии и Тектоническим картам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ru-RU" sz="2200" dirty="0">
                <a:solidFill>
                  <a:schemeClr val="tx1"/>
                </a:solidFill>
              </a:rPr>
              <a:t>Комиссии по геологической карте Мира (</a:t>
            </a:r>
            <a:r>
              <a:rPr lang="en-US" sz="2200" dirty="0">
                <a:solidFill>
                  <a:schemeClr val="tx1"/>
                </a:solidFill>
              </a:rPr>
              <a:t>CGMW) </a:t>
            </a:r>
            <a:r>
              <a:rPr lang="ru-RU" sz="2200" dirty="0">
                <a:solidFill>
                  <a:schemeClr val="tx1"/>
                </a:solidFill>
              </a:rPr>
              <a:t>традиционно возглавляются российскими учеными, которые имеют большой опыт и давние традиции тектонического картографирования в Арктике и Азии. </a:t>
            </a:r>
            <a:endParaRPr lang="ru-RU" altLang="ru-RU" sz="2200" dirty="0">
              <a:solidFill>
                <a:schemeClr val="tx1"/>
              </a:solidFill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89B6F5A-47F6-45F6-8B18-7C4E02C2A4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5038" y="4480085"/>
            <a:ext cx="2112963" cy="160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 dirty="0">
                <a:latin typeface="Arial" panose="020B0604020202020204" pitchFamily="34" charset="0"/>
              </a:rPr>
              <a:t>Академик </a:t>
            </a:r>
            <a:r>
              <a:rPr lang="ru-RU" altLang="ru-RU" sz="1400" dirty="0">
                <a:latin typeface="Arial" panose="020B0604020202020204" pitchFamily="34" charset="0"/>
              </a:rPr>
              <a:t> </a:t>
            </a:r>
            <a:r>
              <a:rPr lang="ru-RU" altLang="ru-RU" sz="1400" b="1" dirty="0">
                <a:latin typeface="Arial" panose="020B0604020202020204" pitchFamily="34" charset="0"/>
              </a:rPr>
              <a:t>В.Е. Хаин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dirty="0">
                <a:latin typeface="Arial" panose="020B0604020202020204" pitchFamily="34" charset="0"/>
              </a:rPr>
              <a:t>(1914-2009)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dirty="0">
                <a:latin typeface="Arial" panose="020B0604020202020204" pitchFamily="34" charset="0"/>
              </a:rPr>
              <a:t>Генеральный секретарь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dirty="0">
                <a:latin typeface="Arial" panose="020B0604020202020204" pitchFamily="34" charset="0"/>
              </a:rPr>
              <a:t>в 1972-1987 гг.,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dirty="0">
                <a:latin typeface="Arial" panose="020B0604020202020204" pitchFamily="34" charset="0"/>
              </a:rPr>
              <a:t>Президент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dirty="0">
                <a:latin typeface="Arial" panose="020B0604020202020204" pitchFamily="34" charset="0"/>
              </a:rPr>
              <a:t>в 1987-1996 гг.</a:t>
            </a:r>
          </a:p>
        </p:txBody>
      </p:sp>
      <p:sp>
        <p:nvSpPr>
          <p:cNvPr id="18" name="TextBox 20">
            <a:extLst>
              <a:ext uri="{FF2B5EF4-FFF2-40B4-BE49-F238E27FC236}">
                <a16:creationId xmlns:a16="http://schemas.microsoft.com/office/drawing/2014/main" id="{DEED160E-4C52-425D-80AD-39B4C42DC8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577" y="1936497"/>
            <a:ext cx="118277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b="1" dirty="0">
                <a:latin typeface="Arial" panose="020B0604020202020204" pitchFamily="34" charset="0"/>
              </a:rPr>
              <a:t>Подкомиссия </a:t>
            </a:r>
            <a:r>
              <a:rPr lang="en-US" altLang="ru-RU" b="1" dirty="0">
                <a:latin typeface="Arial" panose="020B0604020202020204" pitchFamily="34" charset="0"/>
              </a:rPr>
              <a:t>CGMW</a:t>
            </a:r>
            <a:r>
              <a:rPr lang="ru-RU" altLang="ru-RU" b="1" dirty="0">
                <a:latin typeface="Arial" panose="020B0604020202020204" pitchFamily="34" charset="0"/>
              </a:rPr>
              <a:t> по Северной Евразии (до 1996 г.– по СССР) основана в 1960 г.</a:t>
            </a:r>
          </a:p>
        </p:txBody>
      </p:sp>
    </p:spTree>
    <p:extLst>
      <p:ext uri="{BB962C8B-B14F-4D97-AF65-F5344CB8AC3E}">
        <p14:creationId xmlns:p14="http://schemas.microsoft.com/office/powerpoint/2010/main" val="21596382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11822113" y="6492875"/>
            <a:ext cx="369887" cy="365125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971E01-3881-4656-98A0-4A2B2021D5D3}" type="slidenum">
              <a:rPr lang="ru-RU" altLang="ru-RU" sz="1200" b="1"/>
              <a:pPr>
                <a:spcBef>
                  <a:spcPct val="0"/>
                </a:spcBef>
                <a:buFontTx/>
                <a:buNone/>
              </a:pPr>
              <a:t>9</a:t>
            </a:fld>
            <a:endParaRPr lang="ru-RU" altLang="ru-RU" sz="1200" b="1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A1CA6F4A-8F97-4133-86FB-F54E8CEC39DF}"/>
              </a:ext>
            </a:extLst>
          </p:cNvPr>
          <p:cNvSpPr/>
          <p:nvPr/>
        </p:nvSpPr>
        <p:spPr>
          <a:xfrm>
            <a:off x="0" y="9525"/>
            <a:ext cx="12192000" cy="7334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D097659-E508-46B1-9268-A9FA6247C5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/>
          </a:blip>
          <a:srcRect l="4954"/>
          <a:stretch/>
        </p:blipFill>
        <p:spPr>
          <a:xfrm>
            <a:off x="8118409" y="764267"/>
            <a:ext cx="3703704" cy="2377889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54F12AB-5F82-4450-95C8-8972E4F9609F}"/>
              </a:ext>
            </a:extLst>
          </p:cNvPr>
          <p:cNvSpPr txBox="1"/>
          <p:nvPr/>
        </p:nvSpPr>
        <p:spPr>
          <a:xfrm rot="16200000">
            <a:off x="9897903" y="-1170712"/>
            <a:ext cx="498598" cy="3426939"/>
          </a:xfrm>
          <a:prstGeom prst="rect">
            <a:avLst/>
          </a:prstGeom>
          <a:noFill/>
          <a:ln>
            <a:noFill/>
          </a:ln>
        </p:spPr>
        <p:txBody>
          <a:bodyPr vert="eaVert">
            <a:spAutoFit/>
          </a:bodyPr>
          <a:lstStyle/>
          <a:p>
            <a:pPr algn="ctr">
              <a:lnSpc>
                <a:spcPct val="85000"/>
              </a:lnSpc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TECTONIC MAP OF THE ANTARCTIC</a:t>
            </a:r>
          </a:p>
          <a:p>
            <a:pPr algn="ctr">
              <a:lnSpc>
                <a:spcPct val="85000"/>
              </a:lnSpc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Scale 1:10 M, CGMW, 2012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15">
            <a:extLst>
              <a:ext uri="{FF2B5EF4-FFF2-40B4-BE49-F238E27FC236}">
                <a16:creationId xmlns:a16="http://schemas.microsoft.com/office/drawing/2014/main" id="{2D34EE13-082D-46DF-A474-E5B0EE22C4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088" y="10911"/>
            <a:ext cx="12192000" cy="3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sz="2000" b="1">
                <a:latin typeface="Arial" charset="0"/>
              </a:rPr>
              <a:t>Карты</a:t>
            </a:r>
            <a:r>
              <a:rPr lang="ru-RU" sz="2000" b="1" dirty="0">
                <a:latin typeface="Arial" charset="0"/>
              </a:rPr>
              <a:t>, составленные под эгидой Комиссии по геологической карте Мира  </a:t>
            </a:r>
            <a:endParaRPr lang="en-US" sz="2000" b="1" dirty="0">
              <a:latin typeface="Arial" charset="0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27" name="Рисунок 2">
            <a:extLst>
              <a:ext uri="{FF2B5EF4-FFF2-40B4-BE49-F238E27FC236}">
                <a16:creationId xmlns:a16="http://schemas.microsoft.com/office/drawing/2014/main" id="{E0B66464-49B3-44CA-9C88-0E7308E0A4A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45699" y="3207458"/>
            <a:ext cx="4598323" cy="3303050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C2A4DE4-E444-4E40-A7FF-108CD7BA22B9}"/>
              </a:ext>
            </a:extLst>
          </p:cNvPr>
          <p:cNvSpPr txBox="1"/>
          <p:nvPr/>
        </p:nvSpPr>
        <p:spPr>
          <a:xfrm rot="16200000">
            <a:off x="8539985" y="4983232"/>
            <a:ext cx="498598" cy="3426939"/>
          </a:xfrm>
          <a:prstGeom prst="rect">
            <a:avLst/>
          </a:prstGeom>
          <a:noFill/>
          <a:ln>
            <a:noFill/>
          </a:ln>
        </p:spPr>
        <p:txBody>
          <a:bodyPr vert="eaVert">
            <a:spAutoFit/>
          </a:bodyPr>
          <a:lstStyle/>
          <a:p>
            <a:pPr algn="ctr">
              <a:lnSpc>
                <a:spcPct val="85000"/>
              </a:lnSpc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TECTONIC MAP OF THE ARCTIC</a:t>
            </a:r>
          </a:p>
          <a:p>
            <a:pPr algn="ctr">
              <a:lnSpc>
                <a:spcPct val="85000"/>
              </a:lnSpc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Scale 1:10 M, CGMW, 2019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80FE917-0AAD-4DA6-AA01-6A2CFAE574F3}"/>
              </a:ext>
            </a:extLst>
          </p:cNvPr>
          <p:cNvSpPr txBox="1"/>
          <p:nvPr/>
        </p:nvSpPr>
        <p:spPr>
          <a:xfrm rot="16200000">
            <a:off x="3623013" y="3627234"/>
            <a:ext cx="498598" cy="5273430"/>
          </a:xfrm>
          <a:prstGeom prst="rect">
            <a:avLst/>
          </a:prstGeom>
          <a:noFill/>
          <a:ln>
            <a:noFill/>
          </a:ln>
        </p:spPr>
        <p:txBody>
          <a:bodyPr vert="eaVert" wrap="square">
            <a:spAutoFit/>
          </a:bodyPr>
          <a:lstStyle/>
          <a:p>
            <a:pPr algn="ctr">
              <a:lnSpc>
                <a:spcPct val="85000"/>
              </a:lnSpc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TECTONIC MAP OF NORTHERN, CENTRAL</a:t>
            </a:r>
          </a:p>
          <a:p>
            <a:pPr algn="ctr">
              <a:lnSpc>
                <a:spcPct val="85000"/>
              </a:lnSpc>
              <a:defRPr/>
            </a:pP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AND EASTERN ASIA, Scale 1:2.5M, VSEGEI, 2012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5" descr="IGMA.jpg">
            <a:extLst>
              <a:ext uri="{FF2B5EF4-FFF2-40B4-BE49-F238E27FC236}">
                <a16:creationId xmlns:a16="http://schemas.microsoft.com/office/drawing/2014/main" id="{3E43F1A0-4C1D-4475-9EF6-1108BEF6AD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88" y="646510"/>
            <a:ext cx="5124124" cy="403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3FA1D84C-EC7D-442E-AD55-4AB371684BBF}"/>
              </a:ext>
            </a:extLst>
          </p:cNvPr>
          <p:cNvSpPr txBox="1">
            <a:spLocks/>
          </p:cNvSpPr>
          <p:nvPr/>
        </p:nvSpPr>
        <p:spPr>
          <a:xfrm>
            <a:off x="-766824" y="395632"/>
            <a:ext cx="7089775" cy="576262"/>
          </a:xfrm>
          <a:prstGeom prst="rect">
            <a:avLst/>
          </a:prstGeom>
        </p:spPr>
        <p:txBody>
          <a:bodyPr/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1200" b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INTERNATIONAL GEOLOGICAL MAP OF ASIA – IGMA 5000</a:t>
            </a:r>
            <a:endParaRPr lang="ru-RU" sz="1200" b="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Рисунок 6" descr="2_Tectonic Map.jpg">
            <a:extLst>
              <a:ext uri="{FF2B5EF4-FFF2-40B4-BE49-F238E27FC236}">
                <a16:creationId xmlns:a16="http://schemas.microsoft.com/office/drawing/2014/main" id="{F84B4330-B37A-47A5-AF2D-CF2051CCBB2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25091" y="1356615"/>
            <a:ext cx="4149888" cy="4579974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7806748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6362</TotalTime>
  <Words>3217</Words>
  <Application>Microsoft Office PowerPoint</Application>
  <PresentationFormat>Широкоэкранный</PresentationFormat>
  <Paragraphs>525</Paragraphs>
  <Slides>43</Slides>
  <Notes>42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43</vt:i4>
      </vt:variant>
    </vt:vector>
  </HeadingPairs>
  <TitlesOfParts>
    <vt:vector size="52" baseType="lpstr">
      <vt:lpstr>Arial</vt:lpstr>
      <vt:lpstr>Arial Black</vt:lpstr>
      <vt:lpstr>Calibri</vt:lpstr>
      <vt:lpstr>Calibri Light</vt:lpstr>
      <vt:lpstr>Times New Roman</vt:lpstr>
      <vt:lpstr>Wingdings</vt:lpstr>
      <vt:lpstr>Тема Office</vt:lpstr>
      <vt:lpstr>CorelDRAW</vt:lpstr>
      <vt:lpstr>PHOTO-PAINT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Остроумова Ирина Алексеевна</dc:creator>
  <cp:lastModifiedBy>Шнейдер Ольга Геннадьевна</cp:lastModifiedBy>
  <cp:revision>328</cp:revision>
  <cp:lastPrinted>2018-03-29T08:53:01Z</cp:lastPrinted>
  <dcterms:created xsi:type="dcterms:W3CDTF">2018-01-22T07:17:49Z</dcterms:created>
  <dcterms:modified xsi:type="dcterms:W3CDTF">2021-04-27T05:28:01Z</dcterms:modified>
</cp:coreProperties>
</file>