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80" r:id="rId5"/>
    <p:sldId id="257" r:id="rId6"/>
    <p:sldId id="262" r:id="rId7"/>
    <p:sldId id="273" r:id="rId8"/>
    <p:sldId id="261" r:id="rId9"/>
    <p:sldId id="271" r:id="rId10"/>
    <p:sldId id="272" r:id="rId11"/>
    <p:sldId id="266" r:id="rId12"/>
    <p:sldId id="267" r:id="rId13"/>
    <p:sldId id="268" r:id="rId14"/>
    <p:sldId id="269" r:id="rId15"/>
    <p:sldId id="279" r:id="rId16"/>
    <p:sldId id="270" r:id="rId17"/>
    <p:sldId id="265" r:id="rId18"/>
    <p:sldId id="259" r:id="rId19"/>
    <p:sldId id="275" r:id="rId20"/>
    <p:sldId id="276" r:id="rId21"/>
    <p:sldId id="278" r:id="rId22"/>
    <p:sldId id="277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00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3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06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55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96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56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7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81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A1627-12E6-4BF4-9281-406C1CC54A29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A3171-85CE-422E-AFF3-B4A364FDE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64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5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package" Target="../embeddings/_________Microsoft_Word2.docx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Documents\Фото полевые серии\Фото мои 2013 Атбаши-Аксай\IMG_4110 вид на вост конец Атбаш. хр с елк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9632"/>
            <a:ext cx="15605125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84101"/>
            <a:ext cx="77768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Georgiy</a:t>
            </a:r>
            <a:r>
              <a:rPr lang="en-US" sz="2400" b="1" dirty="0"/>
              <a:t> </a:t>
            </a:r>
            <a:r>
              <a:rPr lang="en-US" sz="2400" b="1" dirty="0" err="1"/>
              <a:t>Biske</a:t>
            </a:r>
            <a:r>
              <a:rPr lang="en-US" sz="2400" dirty="0"/>
              <a:t> (</a:t>
            </a:r>
            <a:r>
              <a:rPr lang="en-US" sz="2400" dirty="0" err="1"/>
              <a:t>St.Petersburg</a:t>
            </a:r>
            <a:r>
              <a:rPr lang="en-US" sz="2400" dirty="0"/>
              <a:t> State University), </a:t>
            </a:r>
            <a:r>
              <a:rPr lang="en-US" sz="2400" b="1" dirty="0" err="1"/>
              <a:t>Dmitriy</a:t>
            </a:r>
            <a:r>
              <a:rPr lang="en-US" sz="2400" b="1" dirty="0"/>
              <a:t> </a:t>
            </a:r>
            <a:r>
              <a:rPr lang="en-US" sz="2400" b="1" dirty="0" err="1"/>
              <a:t>Konopelko</a:t>
            </a:r>
            <a:r>
              <a:rPr lang="en-US" sz="2400" dirty="0"/>
              <a:t> (</a:t>
            </a:r>
            <a:r>
              <a:rPr lang="en-US" sz="2400" dirty="0" err="1"/>
              <a:t>St.Petersburg</a:t>
            </a:r>
            <a:r>
              <a:rPr lang="en-US" sz="2400" dirty="0"/>
              <a:t> State University), </a:t>
            </a:r>
            <a:r>
              <a:rPr lang="en-US" sz="2400" b="1" dirty="0" err="1"/>
              <a:t>Reimar</a:t>
            </a:r>
            <a:r>
              <a:rPr lang="en-US" sz="2400" b="1" dirty="0"/>
              <a:t> </a:t>
            </a:r>
            <a:r>
              <a:rPr lang="en-US" sz="2400" b="1" dirty="0" err="1"/>
              <a:t>Seltmann</a:t>
            </a:r>
            <a:r>
              <a:rPr lang="en-US" sz="2400" dirty="0"/>
              <a:t> (NHM, CERCAMS)</a:t>
            </a:r>
            <a:endParaRPr lang="ru-RU" sz="2400" dirty="0"/>
          </a:p>
          <a:p>
            <a:r>
              <a:rPr lang="en-US" sz="3200" b="1" dirty="0"/>
              <a:t>Tectonic evolution of the Tien Shan revisited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832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Devonian Alai microcontinent inside the Turkestan ocean consists mainly of accreted Silurian arc-</a:t>
            </a:r>
            <a:r>
              <a:rPr lang="en-US" sz="2800" dirty="0" err="1" smtClean="0"/>
              <a:t>origined</a:t>
            </a:r>
            <a:r>
              <a:rPr lang="en-US" sz="2800" dirty="0" smtClean="0"/>
              <a:t> and deep sea volcano-sedimentary material</a:t>
            </a:r>
            <a:endParaRPr lang="ru-RU" sz="2800" dirty="0"/>
          </a:p>
        </p:txBody>
      </p:sp>
      <p:pic>
        <p:nvPicPr>
          <p:cNvPr id="13314" name="Picture 2" descr="C:\Users\BGS\Desktop\Вика 5.09.17\Fi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4" y="2185270"/>
            <a:ext cx="8838163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335592"/>
              </p:ext>
            </p:extLst>
          </p:nvPr>
        </p:nvGraphicFramePr>
        <p:xfrm>
          <a:off x="179512" y="85468"/>
          <a:ext cx="8856984" cy="68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Документ" r:id="rId3" imgW="5941048" imgH="4609997" progId="Word.Document.12">
                  <p:embed/>
                </p:oleObj>
              </mc:Choice>
              <mc:Fallback>
                <p:oleObj name="Документ" r:id="rId3" imgW="5941048" imgH="46099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85468"/>
                        <a:ext cx="8856984" cy="68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60" y="620688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Lower Silurian continental volcanic arc of </a:t>
            </a:r>
            <a:r>
              <a:rPr lang="en-US" sz="2000" dirty="0" err="1" smtClean="0"/>
              <a:t>Haidu</a:t>
            </a:r>
            <a:r>
              <a:rPr lang="en-US" sz="2000" dirty="0" smtClean="0"/>
              <a:t>, covered by Devonian carbonate platform. </a:t>
            </a:r>
            <a:r>
              <a:rPr lang="en-US" sz="2000" dirty="0" err="1" smtClean="0"/>
              <a:t>Haidu</a:t>
            </a:r>
            <a:r>
              <a:rPr lang="en-US" sz="2000" dirty="0" smtClean="0"/>
              <a:t> River, Great </a:t>
            </a:r>
            <a:r>
              <a:rPr lang="en-US" sz="2000" dirty="0" err="1" smtClean="0"/>
              <a:t>Yulduz</a:t>
            </a:r>
            <a:r>
              <a:rPr lang="en-US" sz="2000" dirty="0" smtClean="0"/>
              <a:t> depression, </a:t>
            </a:r>
            <a:r>
              <a:rPr lang="en-US" sz="2000" dirty="0"/>
              <a:t>C</a:t>
            </a:r>
            <a:r>
              <a:rPr lang="en-US" sz="2000" dirty="0" smtClean="0"/>
              <a:t>hinese Southern Tian-Shan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728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94266"/>
              </p:ext>
            </p:extLst>
          </p:nvPr>
        </p:nvGraphicFramePr>
        <p:xfrm>
          <a:off x="251520" y="352885"/>
          <a:ext cx="8424936" cy="6538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Документ" r:id="rId3" imgW="5941048" imgH="4609997" progId="Word.Document.12">
                  <p:embed/>
                </p:oleObj>
              </mc:Choice>
              <mc:Fallback>
                <p:oleObj name="Документ" r:id="rId3" imgW="5941048" imgH="46099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352885"/>
                        <a:ext cx="8424936" cy="6538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943853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Rhyodacites</a:t>
            </a:r>
            <a:r>
              <a:rPr lang="en-US" dirty="0" smtClean="0"/>
              <a:t> of 440 Ma, </a:t>
            </a:r>
            <a:r>
              <a:rPr lang="en-US" dirty="0" err="1" smtClean="0"/>
              <a:t>xenocrist</a:t>
            </a:r>
            <a:r>
              <a:rPr lang="en-US" dirty="0" smtClean="0"/>
              <a:t>. 2500 Ma (</a:t>
            </a:r>
            <a:r>
              <a:rPr lang="en-US" dirty="0" err="1" smtClean="0"/>
              <a:t>Alexeyev</a:t>
            </a:r>
            <a:r>
              <a:rPr lang="en-US" dirty="0" smtClean="0"/>
              <a:t> et al., 2015)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46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431335"/>
              </p:ext>
            </p:extLst>
          </p:nvPr>
        </p:nvGraphicFramePr>
        <p:xfrm>
          <a:off x="-416106" y="-315416"/>
          <a:ext cx="9560106" cy="741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Документ" r:id="rId3" imgW="5941048" imgH="4609997" progId="Word.Document.12">
                  <p:embed/>
                </p:oleObj>
              </mc:Choice>
              <mc:Fallback>
                <p:oleObj name="Документ" r:id="rId3" imgW="5941048" imgH="46099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16106" y="-315416"/>
                        <a:ext cx="9560106" cy="7419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88224" y="575982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tuffs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263691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breccia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37923"/>
              </p:ext>
            </p:extLst>
          </p:nvPr>
        </p:nvGraphicFramePr>
        <p:xfrm>
          <a:off x="291641" y="260649"/>
          <a:ext cx="8456823" cy="656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Документ" r:id="rId3" imgW="5941048" imgH="4609997" progId="Word.Document.12">
                  <p:embed/>
                </p:oleObj>
              </mc:Choice>
              <mc:Fallback>
                <p:oleObj name="Документ" r:id="rId3" imgW="5941048" imgH="46099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641" y="260649"/>
                        <a:ext cx="8456823" cy="656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60" y="609329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Andesite breccia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142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738745"/>
              </p:ext>
            </p:extLst>
          </p:nvPr>
        </p:nvGraphicFramePr>
        <p:xfrm>
          <a:off x="516106" y="-10159790"/>
          <a:ext cx="8208912" cy="16113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Документ" r:id="rId3" imgW="5433306" imgH="8102594" progId="Word.Document.12">
                  <p:embed/>
                </p:oleObj>
              </mc:Choice>
              <mc:Fallback>
                <p:oleObj name="Документ" r:id="rId3" imgW="5433306" imgH="810259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6106" y="-10159790"/>
                        <a:ext cx="8208912" cy="16113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4905" y="598615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 of the OPS</a:t>
            </a:r>
            <a:r>
              <a:rPr lang="ru-RU" b="1" dirty="0" smtClean="0"/>
              <a:t> </a:t>
            </a:r>
            <a:r>
              <a:rPr lang="en-US" b="1" dirty="0" smtClean="0"/>
              <a:t>in respect to the Turkestan ocean (</a:t>
            </a:r>
            <a:r>
              <a:rPr lang="en-US" b="1" dirty="0" err="1" smtClean="0"/>
              <a:t>Safonova</a:t>
            </a:r>
            <a:r>
              <a:rPr lang="en-US" b="1" dirty="0" smtClean="0"/>
              <a:t> et al., 2016)</a:t>
            </a:r>
            <a:r>
              <a:rPr lang="ru-RU" b="1" dirty="0" smtClean="0"/>
              <a:t>: </a:t>
            </a:r>
            <a:r>
              <a:rPr lang="en-US" b="1" dirty="0" smtClean="0"/>
              <a:t>seamount after IA volcanic \limestone debris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29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650858"/>
              </p:ext>
            </p:extLst>
          </p:nvPr>
        </p:nvGraphicFramePr>
        <p:xfrm>
          <a:off x="323528" y="2060848"/>
          <a:ext cx="8722886" cy="4580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Документ" r:id="rId3" imgW="5852166" imgH="2347477" progId="Word.Document.12">
                  <p:embed/>
                </p:oleObj>
              </mc:Choice>
              <mc:Fallback>
                <p:oleObj name="Документ" r:id="rId3" imgW="5852166" imgH="234747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2060848"/>
                        <a:ext cx="8722886" cy="4580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476672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Haidu</a:t>
            </a:r>
            <a:r>
              <a:rPr lang="en-US" sz="2800" dirty="0" smtClean="0"/>
              <a:t> continental </a:t>
            </a:r>
            <a:r>
              <a:rPr lang="en-US" sz="2800" smtClean="0"/>
              <a:t>arc separated </a:t>
            </a:r>
            <a:r>
              <a:rPr lang="en-US" sz="2800" dirty="0" smtClean="0"/>
              <a:t>from the </a:t>
            </a:r>
            <a:r>
              <a:rPr lang="en-US" sz="2800" dirty="0" err="1" smtClean="0"/>
              <a:t>Tarim</a:t>
            </a:r>
            <a:r>
              <a:rPr lang="en-US" sz="2800" dirty="0" smtClean="0"/>
              <a:t> active margin in the Late Silurian – Early to Middle Devonian with spreading of the </a:t>
            </a:r>
            <a:r>
              <a:rPr lang="en-US" sz="2800" dirty="0" err="1" smtClean="0"/>
              <a:t>Kule</a:t>
            </a:r>
            <a:r>
              <a:rPr lang="en-US" sz="2800" dirty="0" smtClean="0"/>
              <a:t> marginal sea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0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154676"/>
              </p:ext>
            </p:extLst>
          </p:nvPr>
        </p:nvGraphicFramePr>
        <p:xfrm>
          <a:off x="-26126" y="2276872"/>
          <a:ext cx="9051634" cy="3364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Документ" r:id="rId3" imgW="6407408" imgH="2381316" progId="Word.Document.12">
                  <p:embed/>
                </p:oleObj>
              </mc:Choice>
              <mc:Fallback>
                <p:oleObj name="Документ" r:id="rId3" imgW="6407408" imgH="23813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6126" y="2276872"/>
                        <a:ext cx="9051634" cy="3364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60" y="476672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General sketch of the Tian-Shan collisional geodynamics: </a:t>
            </a:r>
            <a:r>
              <a:rPr lang="en-US" sz="3200" dirty="0" err="1" smtClean="0"/>
              <a:t>Tarim</a:t>
            </a:r>
            <a:r>
              <a:rPr lang="en-US" sz="3200" dirty="0" smtClean="0"/>
              <a:t> to </a:t>
            </a:r>
            <a:r>
              <a:rPr lang="en-US" sz="3200" dirty="0" err="1" smtClean="0"/>
              <a:t>Junggar</a:t>
            </a:r>
            <a:r>
              <a:rPr lang="en-US" sz="3200" dirty="0" smtClean="0"/>
              <a:t> transect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66124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Volcanism of the </a:t>
            </a:r>
            <a:r>
              <a:rPr lang="en-US" dirty="0" err="1"/>
              <a:t>Bogdoshan</a:t>
            </a:r>
            <a:r>
              <a:rPr lang="en-US" dirty="0"/>
              <a:t> arc completed before </a:t>
            </a:r>
            <a:r>
              <a:rPr lang="en-US" dirty="0" err="1"/>
              <a:t>Moscovian</a:t>
            </a:r>
            <a:r>
              <a:rPr lang="en-US" dirty="0"/>
              <a:t> when the arc covered by carbonates  and then amalgamated with Kazakhstan-</a:t>
            </a:r>
            <a:r>
              <a:rPr lang="en-US" dirty="0" err="1"/>
              <a:t>Yili</a:t>
            </a:r>
            <a:r>
              <a:rPr lang="en-US" dirty="0"/>
              <a:t> </a:t>
            </a:r>
            <a:r>
              <a:rPr lang="en-US" dirty="0" smtClean="0"/>
              <a:t>continent</a:t>
            </a:r>
          </a:p>
          <a:p>
            <a:r>
              <a:rPr lang="en-US" dirty="0" smtClean="0"/>
              <a:t>Last bathyal </a:t>
            </a:r>
            <a:r>
              <a:rPr lang="en-US" dirty="0" err="1" smtClean="0"/>
              <a:t>cherts</a:t>
            </a:r>
            <a:r>
              <a:rPr lang="en-US" dirty="0" smtClean="0"/>
              <a:t> of the STS are C2k-gh, last ocean uplift </a:t>
            </a:r>
            <a:r>
              <a:rPr lang="en-US" dirty="0" err="1" smtClean="0"/>
              <a:t>turbidites</a:t>
            </a:r>
            <a:r>
              <a:rPr lang="en-US" dirty="0" smtClean="0"/>
              <a:t> are P1as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signes</a:t>
            </a:r>
            <a:r>
              <a:rPr lang="en-US" dirty="0" smtClean="0"/>
              <a:t> of the Triassic collision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457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/>
              <a:t>Lower Carboniferous tuffs of the </a:t>
            </a:r>
            <a:r>
              <a:rPr lang="en-US" sz="2400" dirty="0" err="1" smtClean="0"/>
              <a:t>Bogdoshan</a:t>
            </a:r>
            <a:r>
              <a:rPr lang="en-US" sz="2400" dirty="0" smtClean="0"/>
              <a:t> arc, Chinese North Tian-Shan,  </a:t>
            </a:r>
            <a:r>
              <a:rPr lang="en-US" sz="2400" dirty="0" err="1" smtClean="0"/>
              <a:t>Dadungou</a:t>
            </a:r>
            <a:r>
              <a:rPr lang="en-US" sz="2400" dirty="0" smtClean="0"/>
              <a:t> River</a:t>
            </a:r>
            <a:endParaRPr lang="ru-RU" sz="2400" dirty="0"/>
          </a:p>
        </p:txBody>
      </p:sp>
      <p:pic>
        <p:nvPicPr>
          <p:cNvPr id="4098" name="Picture 2" descr="C:\Users\BGS\Desktop\Фото Синцзян Богдошань 2014 снимки Алексеева по дням\Дадунго 23.8\IMG_4843 слоистые туф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340808"/>
            <a:ext cx="10965061" cy="82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2" y="908720"/>
            <a:ext cx="8219257" cy="5089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362" name="Picture 2" descr="C:\Users\BGS\Desktop\Inked2014-9 Дорога Му-Ша горизонт извков С2 (29.8)_L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92696"/>
            <a:ext cx="806489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196752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end of arc volcanism in the eastern </a:t>
            </a:r>
            <a:r>
              <a:rPr lang="en-US" dirty="0" err="1" smtClean="0"/>
              <a:t>Bogdoshan</a:t>
            </a:r>
            <a:r>
              <a:rPr lang="en-US" dirty="0" smtClean="0"/>
              <a:t> Range, Northern Tian-Shan.</a:t>
            </a:r>
          </a:p>
          <a:p>
            <a:r>
              <a:rPr lang="en-US" dirty="0" smtClean="0"/>
              <a:t>C1-2 – volcanic rocks, C2m1 – limestones, C3-P1 -  shallow </a:t>
            </a:r>
            <a:r>
              <a:rPr lang="en-US" smtClean="0"/>
              <a:t>sea sandstones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6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052180"/>
              </p:ext>
            </p:extLst>
          </p:nvPr>
        </p:nvGraphicFramePr>
        <p:xfrm>
          <a:off x="0" y="1556792"/>
          <a:ext cx="9217023" cy="3060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Документ" r:id="rId3" imgW="8457181" imgH="2807514" progId="Word.Document.12">
                  <p:embed/>
                </p:oleObj>
              </mc:Choice>
              <mc:Fallback>
                <p:oleObj name="Документ" r:id="rId3" imgW="8457181" imgH="280751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556792"/>
                        <a:ext cx="9217023" cy="3060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786797"/>
              </p:ext>
            </p:extLst>
          </p:nvPr>
        </p:nvGraphicFramePr>
        <p:xfrm>
          <a:off x="335468" y="4797152"/>
          <a:ext cx="8805774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Документ" r:id="rId5" imgW="5937809" imgH="1165279" progId="Word.Document.12">
                  <p:embed/>
                </p:oleObj>
              </mc:Choice>
              <mc:Fallback>
                <p:oleObj name="Документ" r:id="rId5" imgW="5937809" imgH="11652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468" y="4797152"/>
                        <a:ext cx="8805774" cy="1728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75656" y="404665"/>
            <a:ext cx="538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General sketch of Paleozoic Tian-Shan (</a:t>
            </a:r>
            <a:r>
              <a:rPr lang="en-US" b="1" dirty="0" err="1" smtClean="0"/>
              <a:t>Alexeiev</a:t>
            </a:r>
            <a:r>
              <a:rPr lang="en-US" b="1" dirty="0" smtClean="0"/>
              <a:t> et al., 2015)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74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3810" y="1196752"/>
            <a:ext cx="69847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 smtClean="0"/>
              <a:t>northern, </a:t>
            </a:r>
            <a:r>
              <a:rPr lang="en-US" sz="2400" b="1" dirty="0" err="1" smtClean="0"/>
              <a:t>Bukantau</a:t>
            </a:r>
            <a:r>
              <a:rPr lang="en-US" sz="2400" b="1" dirty="0" smtClean="0"/>
              <a:t>–</a:t>
            </a:r>
            <a:r>
              <a:rPr lang="en-US" sz="2400" b="1" dirty="0" err="1" smtClean="0"/>
              <a:t>Kokshaal</a:t>
            </a:r>
            <a:r>
              <a:rPr lang="en-US" sz="2400" b="1" dirty="0" smtClean="0"/>
              <a:t> branch of the collisional Southern TS has </a:t>
            </a:r>
            <a:r>
              <a:rPr lang="en-US" sz="2400" b="1" dirty="0">
                <a:solidFill>
                  <a:srgbClr val="FF0000"/>
                </a:solidFill>
              </a:rPr>
              <a:t>southward-directed </a:t>
            </a:r>
            <a:r>
              <a:rPr lang="en-US" sz="2400" b="1" dirty="0" smtClean="0">
                <a:solidFill>
                  <a:srgbClr val="FF0000"/>
                </a:solidFill>
              </a:rPr>
              <a:t>thrusts </a:t>
            </a:r>
            <a:r>
              <a:rPr lang="en-US" sz="2400" b="1" dirty="0" smtClean="0"/>
              <a:t>originated after the Turkestan ocean crust </a:t>
            </a:r>
            <a:r>
              <a:rPr lang="en-US" sz="2400" b="1" dirty="0" err="1" smtClean="0"/>
              <a:t>subducted</a:t>
            </a:r>
            <a:r>
              <a:rPr lang="en-US" sz="2400" b="1" dirty="0" smtClean="0"/>
              <a:t> to the north under the Kazakhstan continent.</a:t>
            </a:r>
          </a:p>
          <a:p>
            <a:r>
              <a:rPr lang="en-US" sz="2400" b="1" dirty="0" smtClean="0"/>
              <a:t>This branch </a:t>
            </a:r>
            <a:r>
              <a:rPr lang="en-US" sz="2400" b="1" dirty="0"/>
              <a:t>is more than 2000 km long and includes </a:t>
            </a:r>
            <a:r>
              <a:rPr lang="en-US" sz="2400" b="1" dirty="0" smtClean="0"/>
              <a:t>mountains in the </a:t>
            </a:r>
            <a:r>
              <a:rPr lang="en-US" sz="2400" b="1" dirty="0" err="1"/>
              <a:t>Kyzylkum</a:t>
            </a:r>
            <a:r>
              <a:rPr lang="en-US" sz="2400" b="1" dirty="0"/>
              <a:t>, </a:t>
            </a:r>
            <a:r>
              <a:rPr lang="en-US" sz="2400" b="1" dirty="0" err="1"/>
              <a:t>Nuratau</a:t>
            </a:r>
            <a:r>
              <a:rPr lang="en-US" sz="2400" b="1" dirty="0"/>
              <a:t>, and Turkestan–Alai systems south of </a:t>
            </a:r>
            <a:r>
              <a:rPr lang="en-US" sz="2400" b="1" dirty="0" smtClean="0"/>
              <a:t>the </a:t>
            </a:r>
            <a:r>
              <a:rPr lang="en-US" sz="2400" b="1" dirty="0" err="1" smtClean="0"/>
              <a:t>Ferghana</a:t>
            </a:r>
            <a:r>
              <a:rPr lang="en-US" sz="2400" b="1" dirty="0" smtClean="0"/>
              <a:t> depression </a:t>
            </a:r>
            <a:r>
              <a:rPr lang="en-US" sz="2400" b="1" dirty="0"/>
              <a:t>and </a:t>
            </a:r>
            <a:r>
              <a:rPr lang="en-US" sz="2400" b="1" dirty="0" err="1"/>
              <a:t>Ferghana</a:t>
            </a:r>
            <a:r>
              <a:rPr lang="en-US" sz="2400" b="1" dirty="0"/>
              <a:t> range. It also </a:t>
            </a:r>
            <a:r>
              <a:rPr lang="en-US" sz="2400" b="1" dirty="0" smtClean="0"/>
              <a:t>encompasses the </a:t>
            </a:r>
            <a:r>
              <a:rPr lang="en-US" sz="2400" b="1" dirty="0" err="1"/>
              <a:t>Atbashi</a:t>
            </a:r>
            <a:r>
              <a:rPr lang="en-US" sz="2400" b="1" dirty="0"/>
              <a:t>, </a:t>
            </a:r>
            <a:r>
              <a:rPr lang="en-US" sz="2400" b="1" dirty="0" err="1"/>
              <a:t>Janyjer</a:t>
            </a:r>
            <a:r>
              <a:rPr lang="en-US" sz="2400" b="1" dirty="0"/>
              <a:t>, </a:t>
            </a:r>
            <a:r>
              <a:rPr lang="en-US" sz="2400" b="1" dirty="0" err="1"/>
              <a:t>Borkoldoi</a:t>
            </a:r>
            <a:r>
              <a:rPr lang="en-US" sz="2400" b="1" dirty="0"/>
              <a:t> and </a:t>
            </a:r>
            <a:r>
              <a:rPr lang="en-US" sz="2400" b="1" dirty="0" err="1"/>
              <a:t>Kokshaal</a:t>
            </a:r>
            <a:r>
              <a:rPr lang="en-US" sz="2400" b="1" dirty="0"/>
              <a:t> mountains of</a:t>
            </a:r>
          </a:p>
          <a:p>
            <a:r>
              <a:rPr lang="en-US" sz="2400" b="1" dirty="0"/>
              <a:t>Kyrgyz Tian-Shan to the east, and the highest peaks of </a:t>
            </a:r>
            <a:r>
              <a:rPr lang="en-US" sz="2400" b="1" dirty="0" smtClean="0"/>
              <a:t>Han-</a:t>
            </a:r>
            <a:r>
              <a:rPr lang="en-US" sz="2400" b="1" dirty="0" err="1" smtClean="0"/>
              <a:t>Tengri</a:t>
            </a:r>
            <a:r>
              <a:rPr lang="en-US" sz="2400" b="1" dirty="0" smtClean="0"/>
              <a:t>, Pobeda</a:t>
            </a:r>
            <a:r>
              <a:rPr lang="en-US" sz="2400" b="1" dirty="0"/>
              <a:t>, </a:t>
            </a:r>
            <a:r>
              <a:rPr lang="en-US" sz="2400" b="1" dirty="0" err="1"/>
              <a:t>Halyktau</a:t>
            </a:r>
            <a:r>
              <a:rPr lang="en-US" sz="2400" b="1" dirty="0"/>
              <a:t> (</a:t>
            </a:r>
            <a:r>
              <a:rPr lang="en-US" sz="2400" b="1" dirty="0" err="1"/>
              <a:t>Harke</a:t>
            </a:r>
            <a:r>
              <a:rPr lang="en-US" sz="2400" b="1" dirty="0" smtClean="0"/>
              <a:t>) and </a:t>
            </a:r>
            <a:r>
              <a:rPr lang="en-US" sz="2400" b="1" dirty="0"/>
              <a:t>other ridges of the Chinese </a:t>
            </a:r>
            <a:r>
              <a:rPr lang="en-US" sz="2400" b="1" dirty="0" smtClean="0"/>
              <a:t>Tian-Shan </a:t>
            </a:r>
            <a:r>
              <a:rPr lang="en-US" sz="2400" b="1" dirty="0"/>
              <a:t>up to 90°E longitude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759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GS\Desktop\Alexeiev et al Fig 4 Se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1" y="692696"/>
            <a:ext cx="9331912" cy="300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77072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Geological section across Chinese Southern Tian-Shan. </a:t>
            </a:r>
          </a:p>
          <a:p>
            <a:r>
              <a:rPr lang="en-US" sz="2800" dirty="0" smtClean="0"/>
              <a:t>C2k-g – </a:t>
            </a:r>
            <a:r>
              <a:rPr lang="en-US" sz="2800" dirty="0" err="1" smtClean="0"/>
              <a:t>turbidites</a:t>
            </a:r>
            <a:r>
              <a:rPr lang="en-US" sz="2800" dirty="0" smtClean="0"/>
              <a:t> of the </a:t>
            </a:r>
            <a:r>
              <a:rPr lang="en-US" sz="2800" dirty="0" err="1" smtClean="0"/>
              <a:t>foredeep</a:t>
            </a:r>
            <a:r>
              <a:rPr lang="en-US" sz="2800" dirty="0" smtClean="0"/>
              <a:t>, with arc volcanic\carbonate S2-C2 nappes thrusted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14537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Диск DE на июнь 2013\БИСКЭ\Тяньшань-фото\Kаравш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8" y="-5191"/>
            <a:ext cx="9323512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30932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Karavshin</a:t>
            </a:r>
            <a:r>
              <a:rPr lang="en-US" sz="2800" dirty="0" smtClean="0"/>
              <a:t> nappes, Turkestan Range, Southern Kyrgyzstan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332656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south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028384" y="517322"/>
            <a:ext cx="111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north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8772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foredeep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21062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GS\Desktop\Inked2012 103_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8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653872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Telemet</a:t>
            </a:r>
            <a:r>
              <a:rPr lang="en-US" sz="2800" dirty="0" smtClean="0"/>
              <a:t> nappe in the </a:t>
            </a:r>
            <a:r>
              <a:rPr lang="en-US" sz="2800" dirty="0" err="1" smtClean="0"/>
              <a:t>Harke</a:t>
            </a:r>
            <a:r>
              <a:rPr lang="en-US" sz="2800" dirty="0" smtClean="0"/>
              <a:t> mountains, Chinese Southern Tian-Shan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283968" y="239476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Thank you – and go ahead!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2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466653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 </a:t>
            </a:r>
            <a:r>
              <a:rPr lang="en-US" sz="3200" b="1" dirty="0"/>
              <a:t>Main investigation problems and new </a:t>
            </a:r>
            <a:r>
              <a:rPr lang="en-US" sz="3200" b="1" dirty="0" smtClean="0"/>
              <a:t>achievements:</a:t>
            </a:r>
            <a:br>
              <a:rPr lang="en-US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dirty="0"/>
              <a:t>1. </a:t>
            </a:r>
            <a:r>
              <a:rPr lang="en-US" sz="3200" dirty="0">
                <a:solidFill>
                  <a:srgbClr val="FF0000"/>
                </a:solidFill>
              </a:rPr>
              <a:t>Precambrian basement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2. Arc </a:t>
            </a:r>
            <a:r>
              <a:rPr lang="en-US" sz="3200" dirty="0" smtClean="0"/>
              <a:t>and intraplate </a:t>
            </a:r>
            <a:r>
              <a:rPr lang="en-US" sz="3200" dirty="0" smtClean="0">
                <a:solidFill>
                  <a:srgbClr val="FF0000"/>
                </a:solidFill>
              </a:rPr>
              <a:t>magmatism before the collision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. Thrust collisional tectonics of the Eastern TS (not a problem with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Central and Western TS)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en-US" sz="3200" dirty="0" smtClean="0"/>
              <a:t>4. </a:t>
            </a:r>
            <a:r>
              <a:rPr lang="en-US" sz="3200" dirty="0" err="1"/>
              <a:t>Syn</a:t>
            </a:r>
            <a:r>
              <a:rPr lang="en-US" sz="3200" dirty="0"/>
              <a:t>- to </a:t>
            </a:r>
            <a:r>
              <a:rPr lang="en-US" sz="3200" dirty="0" err="1"/>
              <a:t>postcollisional</a:t>
            </a:r>
            <a:r>
              <a:rPr lang="en-US" sz="3200" dirty="0"/>
              <a:t> magmatism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170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18592"/>
            <a:ext cx="8928993" cy="698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Precambrian basement</a:t>
            </a:r>
          </a:p>
          <a:p>
            <a:endParaRPr lang="en-US" b="1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/>
              <a:t>Northern Tian-Shan: granites and metamorphism of 1100-1045Ma  </a:t>
            </a:r>
            <a:r>
              <a:rPr lang="ru-RU" sz="2000" b="1" dirty="0">
                <a:ea typeface="Calibri"/>
                <a:cs typeface="Times New Roman"/>
              </a:rPr>
              <a:t>(</a:t>
            </a:r>
            <a:r>
              <a:rPr lang="en-US" sz="2000" b="1" dirty="0">
                <a:ea typeface="Calibri"/>
                <a:cs typeface="Times New Roman"/>
              </a:rPr>
              <a:t>Kr</a:t>
            </a:r>
            <a:r>
              <a:rPr lang="ru-RU" sz="2000" b="1" dirty="0">
                <a:ea typeface="Calibri"/>
                <a:cs typeface="Times New Roman"/>
              </a:rPr>
              <a:t>ö</a:t>
            </a:r>
            <a:r>
              <a:rPr lang="en-US" sz="2000" b="1" dirty="0" err="1">
                <a:ea typeface="Calibri"/>
                <a:cs typeface="Times New Roman"/>
              </a:rPr>
              <a:t>ner</a:t>
            </a:r>
            <a:r>
              <a:rPr lang="en-US" sz="2000" b="1" dirty="0">
                <a:ea typeface="Calibri"/>
                <a:cs typeface="Times New Roman"/>
              </a:rPr>
              <a:t> </a:t>
            </a:r>
            <a:r>
              <a:rPr lang="ru-RU" sz="2000" b="1" dirty="0">
                <a:ea typeface="Calibri"/>
                <a:cs typeface="Times New Roman"/>
              </a:rPr>
              <a:t>  </a:t>
            </a:r>
            <a:r>
              <a:rPr lang="en-US" sz="2000" b="1" dirty="0">
                <a:ea typeface="Calibri"/>
                <a:cs typeface="Times New Roman"/>
              </a:rPr>
              <a:t>et al</a:t>
            </a:r>
            <a:r>
              <a:rPr lang="ru-RU" sz="2000" b="1" dirty="0">
                <a:ea typeface="Calibri"/>
                <a:cs typeface="Times New Roman"/>
              </a:rPr>
              <a:t>., 2013</a:t>
            </a:r>
            <a:r>
              <a:rPr lang="ru-RU" sz="2000" b="1" dirty="0" smtClean="0">
                <a:ea typeface="Calibri"/>
                <a:cs typeface="Times New Roman"/>
              </a:rPr>
              <a:t>).</a:t>
            </a:r>
            <a:r>
              <a:rPr lang="en-US" sz="2000" b="1" dirty="0">
                <a:ea typeface="Calibri"/>
                <a:cs typeface="Times New Roman"/>
              </a:rPr>
              <a:t> Collisional Cambrian-Ordovician (500-460 Ma) metamorphism (</a:t>
            </a:r>
            <a:r>
              <a:rPr lang="en-US" sz="2000" b="1" dirty="0" err="1">
                <a:ea typeface="Calibri"/>
                <a:cs typeface="Times New Roman"/>
              </a:rPr>
              <a:t>Klemd</a:t>
            </a:r>
            <a:r>
              <a:rPr lang="en-US" sz="2000" b="1" dirty="0">
                <a:ea typeface="Calibri"/>
                <a:cs typeface="Times New Roman"/>
              </a:rPr>
              <a:t> et al., 2012, 2014; </a:t>
            </a:r>
            <a:r>
              <a:rPr lang="en-US" sz="2000" b="1" dirty="0" err="1">
                <a:ea typeface="Calibri"/>
                <a:cs typeface="Times New Roman"/>
              </a:rPr>
              <a:t>Коnopelko</a:t>
            </a:r>
            <a:r>
              <a:rPr lang="en-US" sz="2000" b="1" dirty="0">
                <a:ea typeface="Calibri"/>
                <a:cs typeface="Times New Roman"/>
              </a:rPr>
              <a:t>, </a:t>
            </a:r>
            <a:r>
              <a:rPr lang="en-US" sz="2000" b="1" dirty="0" err="1">
                <a:ea typeface="Calibri"/>
                <a:cs typeface="Times New Roman"/>
              </a:rPr>
              <a:t>Klemd</a:t>
            </a:r>
            <a:r>
              <a:rPr lang="en-US" sz="2000" b="1" dirty="0">
                <a:ea typeface="Calibri"/>
                <a:cs typeface="Times New Roman"/>
              </a:rPr>
              <a:t>, 2016; </a:t>
            </a:r>
            <a:r>
              <a:rPr lang="en-US" sz="2000" b="1" dirty="0" err="1">
                <a:ea typeface="Calibri"/>
                <a:cs typeface="Times New Roman"/>
              </a:rPr>
              <a:t>Kröner</a:t>
            </a:r>
            <a:r>
              <a:rPr lang="en-US" sz="2000" b="1" dirty="0">
                <a:ea typeface="Calibri"/>
                <a:cs typeface="Times New Roman"/>
              </a:rPr>
              <a:t> et al., 2012)  of the Neoproterozoic volcanic-sedimentary cover. 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No lower Precambrian </a:t>
            </a:r>
            <a:r>
              <a:rPr lang="en-US" sz="2000" b="1" dirty="0" err="1">
                <a:solidFill>
                  <a:srgbClr val="FF0000"/>
                </a:solidFill>
                <a:ea typeface="Calibri"/>
                <a:cs typeface="Times New Roman"/>
              </a:rPr>
              <a:t>protolith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ea typeface="Calibri"/>
                <a:cs typeface="Times New Roman"/>
              </a:rPr>
              <a:t>Middle Tian-Shan: </a:t>
            </a:r>
            <a:r>
              <a:rPr lang="en-US" sz="2000" b="1" dirty="0" err="1">
                <a:ea typeface="Calibri"/>
                <a:cs typeface="Times New Roman"/>
              </a:rPr>
              <a:t>Grenvillian</a:t>
            </a:r>
            <a:r>
              <a:rPr lang="en-US" sz="2000" b="1" dirty="0">
                <a:ea typeface="Calibri"/>
                <a:cs typeface="Times New Roman"/>
              </a:rPr>
              <a:t> basement with inclusion of Lower Proterozoic granitic fragments  (1800-2300 </a:t>
            </a:r>
            <a:r>
              <a:rPr lang="ru-RU" sz="2000" b="1" dirty="0">
                <a:ea typeface="Calibri"/>
                <a:cs typeface="Times New Roman"/>
              </a:rPr>
              <a:t>мл</a:t>
            </a:r>
            <a:r>
              <a:rPr lang="en-US" sz="2000" b="1" dirty="0">
                <a:ea typeface="Calibri"/>
                <a:cs typeface="Times New Roman"/>
              </a:rPr>
              <a:t>) (</a:t>
            </a:r>
            <a:r>
              <a:rPr lang="en-US" sz="2000" b="1" dirty="0" err="1">
                <a:ea typeface="Calibri"/>
                <a:cs typeface="Times New Roman"/>
              </a:rPr>
              <a:t>Kr</a:t>
            </a:r>
            <a:r>
              <a:rPr lang="en-US" sz="2000" b="1" dirty="0" err="1">
                <a:ea typeface="Calibri"/>
                <a:cs typeface="Calibri"/>
              </a:rPr>
              <a:t>ö</a:t>
            </a:r>
            <a:r>
              <a:rPr lang="en-US" sz="2000" b="1" dirty="0" err="1">
                <a:ea typeface="Calibri"/>
                <a:cs typeface="Times New Roman"/>
              </a:rPr>
              <a:t>ner</a:t>
            </a:r>
            <a:r>
              <a:rPr lang="en-US" sz="2000" b="1" dirty="0">
                <a:ea typeface="Calibri"/>
                <a:cs typeface="Times New Roman"/>
              </a:rPr>
              <a:t> et al.,  2017), active margin or back-arc magmatism of 820-700 Ma (</a:t>
            </a:r>
            <a:r>
              <a:rPr lang="en-US" sz="2000" b="1" dirty="0" err="1">
                <a:ea typeface="Calibri"/>
                <a:cs typeface="Times New Roman"/>
              </a:rPr>
              <a:t>Konopelko</a:t>
            </a:r>
            <a:r>
              <a:rPr lang="en-US" sz="2000" b="1" dirty="0">
                <a:ea typeface="Calibri"/>
                <a:cs typeface="Times New Roman"/>
              </a:rPr>
              <a:t> et al., 2014, 2017). Ordovician and Carboniferous, 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not </a:t>
            </a:r>
            <a:r>
              <a:rPr lang="ru-RU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a 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Proterozoic metamorphism </a:t>
            </a:r>
            <a:r>
              <a:rPr lang="en-US" sz="2000" b="1" dirty="0">
                <a:ea typeface="Calibri"/>
                <a:cs typeface="Times New Roman"/>
              </a:rPr>
              <a:t>of the </a:t>
            </a:r>
            <a:r>
              <a:rPr lang="en-US" sz="2000" b="1" dirty="0" err="1">
                <a:ea typeface="Calibri"/>
                <a:cs typeface="Times New Roman"/>
              </a:rPr>
              <a:t>Kassan</a:t>
            </a:r>
            <a:r>
              <a:rPr lang="en-US" sz="2000" b="1" dirty="0">
                <a:ea typeface="Calibri"/>
                <a:cs typeface="Times New Roman"/>
              </a:rPr>
              <a:t>-Terek dome (</a:t>
            </a:r>
            <a:r>
              <a:rPr lang="en-US" sz="2000" b="1" dirty="0" err="1">
                <a:ea typeface="Calibri"/>
                <a:cs typeface="Times New Roman"/>
              </a:rPr>
              <a:t>Alexeiev</a:t>
            </a:r>
            <a:r>
              <a:rPr lang="en-US" sz="2000" b="1" dirty="0">
                <a:ea typeface="Calibri"/>
                <a:cs typeface="Times New Roman"/>
              </a:rPr>
              <a:t> et al., 2016; </a:t>
            </a:r>
            <a:r>
              <a:rPr lang="en-US" sz="2000" b="1" dirty="0" err="1">
                <a:ea typeface="Calibri"/>
                <a:cs typeface="Times New Roman"/>
              </a:rPr>
              <a:t>Mühlberg</a:t>
            </a:r>
            <a:r>
              <a:rPr lang="en-US" sz="2000" b="1" dirty="0">
                <a:ea typeface="Calibri"/>
                <a:cs typeface="Times New Roman"/>
              </a:rPr>
              <a:t> et al., 2016)</a:t>
            </a: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ea typeface="Calibri"/>
                <a:cs typeface="Times New Roman"/>
              </a:rPr>
              <a:t>Southern Tian-Shan: 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no Precambrian in the </a:t>
            </a:r>
            <a:r>
              <a:rPr lang="en-US" sz="2000" b="1" dirty="0" err="1">
                <a:solidFill>
                  <a:srgbClr val="FF0000"/>
                </a:solidFill>
                <a:ea typeface="Calibri"/>
                <a:cs typeface="Times New Roman"/>
              </a:rPr>
              <a:t>Atbashi</a:t>
            </a:r>
            <a:r>
              <a:rPr lang="en-US" sz="2000" b="1" dirty="0">
                <a:solidFill>
                  <a:srgbClr val="FF0000"/>
                </a:solidFill>
                <a:ea typeface="Calibri"/>
                <a:cs typeface="Times New Roman"/>
              </a:rPr>
              <a:t> metamorphic complex </a:t>
            </a:r>
            <a:r>
              <a:rPr lang="en-US" sz="2000" b="1" dirty="0">
                <a:ea typeface="Calibri"/>
                <a:cs typeface="Times New Roman"/>
              </a:rPr>
              <a:t>(</a:t>
            </a:r>
            <a:r>
              <a:rPr lang="en-US" sz="2000" b="1" dirty="0" err="1">
                <a:ea typeface="Calibri"/>
                <a:cs typeface="Times New Roman"/>
              </a:rPr>
              <a:t>Kr</a:t>
            </a:r>
            <a:r>
              <a:rPr lang="en-US" sz="2000" b="1" dirty="0" err="1">
                <a:ea typeface="Calibri"/>
                <a:cs typeface="Calibri"/>
              </a:rPr>
              <a:t>ö</a:t>
            </a:r>
            <a:r>
              <a:rPr lang="en-US" sz="2000" b="1" dirty="0" err="1">
                <a:ea typeface="Calibri"/>
                <a:cs typeface="Times New Roman"/>
              </a:rPr>
              <a:t>ner</a:t>
            </a:r>
            <a:r>
              <a:rPr lang="en-US" sz="2000" b="1" dirty="0">
                <a:ea typeface="Calibri"/>
                <a:cs typeface="Times New Roman"/>
              </a:rPr>
              <a:t> et al., 2013; Rojas-</a:t>
            </a:r>
            <a:r>
              <a:rPr lang="en-US" sz="2000" b="1" dirty="0" err="1">
                <a:ea typeface="Calibri"/>
                <a:cs typeface="Times New Roman"/>
              </a:rPr>
              <a:t>Agramonte</a:t>
            </a:r>
            <a:r>
              <a:rPr lang="en-US" sz="2000" b="1" dirty="0">
                <a:ea typeface="Calibri"/>
                <a:cs typeface="Times New Roman"/>
              </a:rPr>
              <a:t> et al., 2016), but it existed as a basement of some MC (</a:t>
            </a:r>
            <a:r>
              <a:rPr lang="en-US" sz="2000" b="1" dirty="0" err="1">
                <a:ea typeface="Calibri"/>
                <a:cs typeface="Times New Roman"/>
              </a:rPr>
              <a:t>Biske</a:t>
            </a:r>
            <a:r>
              <a:rPr lang="en-US" sz="2000" b="1" dirty="0">
                <a:ea typeface="Calibri"/>
                <a:cs typeface="Times New Roman"/>
              </a:rPr>
              <a:t>, 1996 and data unpublished</a:t>
            </a:r>
            <a:r>
              <a:rPr lang="en-US" sz="2000" b="1" dirty="0" smtClean="0">
                <a:ea typeface="Calibri"/>
                <a:cs typeface="Times New Roman"/>
              </a:rPr>
              <a:t>). 550-660Ma (not AR-PR1)metamorphic age of the </a:t>
            </a:r>
            <a:r>
              <a:rPr lang="en-US" sz="2000" b="1" dirty="0" err="1" smtClean="0">
                <a:ea typeface="Calibri"/>
                <a:cs typeface="Times New Roman"/>
              </a:rPr>
              <a:t>Garm</a:t>
            </a:r>
            <a:r>
              <a:rPr lang="en-US" sz="2000" b="1" dirty="0" smtClean="0">
                <a:ea typeface="Calibri"/>
                <a:cs typeface="Times New Roman"/>
              </a:rPr>
              <a:t> </a:t>
            </a:r>
            <a:r>
              <a:rPr lang="en-US" sz="2000" b="1" dirty="0">
                <a:ea typeface="Calibri"/>
                <a:cs typeface="Times New Roman"/>
              </a:rPr>
              <a:t>basement (</a:t>
            </a:r>
            <a:r>
              <a:rPr lang="en-US" sz="2000" b="1" dirty="0" err="1" smtClean="0">
                <a:ea typeface="Calibri"/>
                <a:cs typeface="Times New Roman"/>
              </a:rPr>
              <a:t>Käßner</a:t>
            </a:r>
            <a:r>
              <a:rPr lang="en-US" sz="2000" b="1" dirty="0" smtClean="0">
                <a:ea typeface="Calibri"/>
                <a:cs typeface="Times New Roman"/>
              </a:rPr>
              <a:t> et al., 2016), problems yet unsolved with </a:t>
            </a:r>
            <a:r>
              <a:rPr lang="en-US" sz="2000" b="1" dirty="0" err="1" smtClean="0">
                <a:ea typeface="Calibri"/>
                <a:cs typeface="Times New Roman"/>
              </a:rPr>
              <a:t>S.Hissar</a:t>
            </a:r>
            <a:r>
              <a:rPr lang="en-US" sz="2000" b="1" dirty="0" smtClean="0">
                <a:ea typeface="Calibri"/>
                <a:cs typeface="Times New Roman"/>
              </a:rPr>
              <a:t> basement</a:t>
            </a: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ea typeface="Calibri"/>
                <a:cs typeface="Times New Roman"/>
              </a:rPr>
              <a:t> </a:t>
            </a:r>
            <a:endParaRPr lang="ru-RU" dirty="0">
              <a:ea typeface="Calibri"/>
              <a:cs typeface="Times New Roman"/>
            </a:endParaRP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30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GS\Desktop\презентация ВСЕГЕИ окт 2017\схема ТШ старая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98541" cy="34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715038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Main magmatic provinces of the Tian-Shan.</a:t>
            </a:r>
          </a:p>
          <a:p>
            <a:r>
              <a:rPr lang="en-US" sz="2400" dirty="0" smtClean="0"/>
              <a:t>2 – </a:t>
            </a:r>
            <a:r>
              <a:rPr lang="en-US" sz="2400" dirty="0" err="1" smtClean="0"/>
              <a:t>Postcollisional</a:t>
            </a:r>
            <a:r>
              <a:rPr lang="en-US" sz="2400" dirty="0" smtClean="0"/>
              <a:t> </a:t>
            </a:r>
            <a:r>
              <a:rPr lang="en-US" sz="2400" dirty="0" err="1" smtClean="0"/>
              <a:t>volcanics</a:t>
            </a:r>
            <a:r>
              <a:rPr lang="en-US" sz="2400" dirty="0" smtClean="0"/>
              <a:t> of C2-P</a:t>
            </a:r>
            <a:r>
              <a:rPr lang="ru-RU" sz="2400" dirty="0" smtClean="0"/>
              <a:t> </a:t>
            </a:r>
            <a:r>
              <a:rPr lang="en-US" sz="2400" dirty="0" smtClean="0"/>
              <a:t>in the Northern TS </a:t>
            </a:r>
          </a:p>
          <a:p>
            <a:r>
              <a:rPr lang="en-US" sz="2400" dirty="0" smtClean="0"/>
              <a:t>Accreted arcs of the Kazakhstan basement : 3 – Silurian – Lower Carboniferous, 4 –Lower Paleozoic, </a:t>
            </a:r>
          </a:p>
          <a:p>
            <a:r>
              <a:rPr lang="en-US" sz="2400" dirty="0" smtClean="0"/>
              <a:t>5 –Continental active margin and magmatic arc of D-</a:t>
            </a:r>
            <a:r>
              <a:rPr lang="ru-RU" sz="2400" dirty="0" smtClean="0"/>
              <a:t>С2 (</a:t>
            </a:r>
            <a:r>
              <a:rPr lang="en-US" sz="2400" dirty="0" err="1" smtClean="0"/>
              <a:t>Kurama</a:t>
            </a:r>
            <a:r>
              <a:rPr lang="en-US" sz="2400" dirty="0" smtClean="0"/>
              <a:t>), 8 – the same of C1-2 (</a:t>
            </a:r>
            <a:r>
              <a:rPr lang="en-US" sz="2400" dirty="0" err="1" smtClean="0"/>
              <a:t>Hissar</a:t>
            </a:r>
            <a:r>
              <a:rPr lang="en-US" sz="2400" dirty="0" smtClean="0"/>
              <a:t>) </a:t>
            </a:r>
          </a:p>
          <a:p>
            <a:r>
              <a:rPr lang="en-US" sz="2400" dirty="0" smtClean="0"/>
              <a:t>6 – Continental cover of </a:t>
            </a:r>
            <a:r>
              <a:rPr lang="en-US" sz="2400" dirty="0" err="1" smtClean="0"/>
              <a:t>Kazakhztan</a:t>
            </a:r>
            <a:r>
              <a:rPr lang="en-US" sz="2400" dirty="0" smtClean="0"/>
              <a:t>, 11 – the same of </a:t>
            </a:r>
            <a:r>
              <a:rPr lang="en-US" sz="2400" dirty="0" err="1" smtClean="0"/>
              <a:t>Tarim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12 – Precambrian basement.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88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Ordovician island arc accreted to the Kazakhstan </a:t>
            </a:r>
            <a:r>
              <a:rPr lang="en-US" sz="1800" dirty="0" smtClean="0"/>
              <a:t>(</a:t>
            </a:r>
            <a:r>
              <a:rPr lang="en-US" sz="1800" dirty="0" err="1" smtClean="0"/>
              <a:t>Alexeyev</a:t>
            </a:r>
            <a:r>
              <a:rPr lang="en-US" sz="1800" dirty="0" smtClean="0"/>
              <a:t> et al., 2016). </a:t>
            </a:r>
            <a:r>
              <a:rPr lang="en-US" sz="1800" dirty="0" err="1" smtClean="0"/>
              <a:t>Bozbutau</a:t>
            </a:r>
            <a:r>
              <a:rPr lang="en-US" sz="1800" dirty="0" smtClean="0"/>
              <a:t> continental arc fragment of 467-445 Ma magmatic age and </a:t>
            </a:r>
            <a:r>
              <a:rPr lang="en-US" sz="1800" dirty="0"/>
              <a:t>1200-1700 Ma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en-US" sz="1800" dirty="0" smtClean="0"/>
              <a:t>crustal model age </a:t>
            </a:r>
            <a:endParaRPr lang="ru-RU" sz="1800" dirty="0"/>
          </a:p>
        </p:txBody>
      </p:sp>
      <p:pic>
        <p:nvPicPr>
          <p:cNvPr id="5124" name="Picture 4" descr="C:\Users\BGS\Desktop\Fig 1 Map Tianshan revised 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091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0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Beside of the active margin </a:t>
            </a:r>
            <a:r>
              <a:rPr lang="en-US" sz="2200" dirty="0" smtClean="0"/>
              <a:t>(425 </a:t>
            </a:r>
            <a:r>
              <a:rPr lang="en-US" sz="2200" dirty="0"/>
              <a:t>Ma old </a:t>
            </a:r>
            <a:r>
              <a:rPr lang="en-US" sz="2200" dirty="0" err="1"/>
              <a:t>Muzbulak</a:t>
            </a:r>
            <a:r>
              <a:rPr lang="en-US" sz="2200" dirty="0"/>
              <a:t> granite of the </a:t>
            </a:r>
            <a:r>
              <a:rPr lang="en-US" sz="2200" dirty="0" err="1"/>
              <a:t>Mogol</a:t>
            </a:r>
            <a:r>
              <a:rPr lang="en-US" sz="2200" dirty="0"/>
              <a:t>-Tau</a:t>
            </a:r>
            <a:r>
              <a:rPr lang="en-US" sz="2200" dirty="0" smtClean="0"/>
              <a:t>, </a:t>
            </a:r>
            <a:r>
              <a:rPr lang="en-US" sz="2200" dirty="0" err="1" smtClean="0"/>
              <a:t>Konopelko</a:t>
            </a:r>
            <a:r>
              <a:rPr lang="en-US" sz="2200" dirty="0" smtClean="0"/>
              <a:t> et al., 2017) </a:t>
            </a:r>
            <a:r>
              <a:rPr lang="en-US" dirty="0" smtClean="0"/>
              <a:t>at least one island arc developed inside of the Turkestan (South Tian-Shan) ocean </a:t>
            </a:r>
            <a:r>
              <a:rPr lang="en-US" b="1" dirty="0" smtClean="0"/>
              <a:t>in Silurian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719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ublic\Documents\Фото полевые серии\фото ФЕРГАНА 2015\2015 Ю.Фергана\IMG_4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-28722"/>
            <a:ext cx="8568951" cy="577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843" y="5778260"/>
            <a:ext cx="878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Lower Silurian </a:t>
            </a:r>
            <a:r>
              <a:rPr lang="en-US" sz="2000" dirty="0" err="1"/>
              <a:t>Karatyube</a:t>
            </a:r>
            <a:r>
              <a:rPr lang="en-US" sz="2000" dirty="0"/>
              <a:t> island </a:t>
            </a:r>
            <a:r>
              <a:rPr lang="en-US" sz="2000" b="1" dirty="0"/>
              <a:t>arc of the Southern </a:t>
            </a:r>
            <a:r>
              <a:rPr lang="en-US" sz="2000" b="1" dirty="0" err="1"/>
              <a:t>Ferghana</a:t>
            </a:r>
            <a:r>
              <a:rPr lang="en-US" sz="2000" b="1" dirty="0"/>
              <a:t>: andesite breccia with graptolite </a:t>
            </a:r>
            <a:r>
              <a:rPr lang="en-US" sz="2000" dirty="0"/>
              <a:t>slate interlayers.  Silurian </a:t>
            </a:r>
            <a:r>
              <a:rPr lang="en-US" sz="2000" dirty="0" smtClean="0"/>
              <a:t>volcanic</a:t>
            </a:r>
            <a:r>
              <a:rPr lang="ru-RU" sz="2000" dirty="0" smtClean="0"/>
              <a:t> </a:t>
            </a:r>
            <a:r>
              <a:rPr lang="en-US" sz="2000" dirty="0" smtClean="0"/>
              <a:t>rocks </a:t>
            </a:r>
            <a:r>
              <a:rPr lang="en-US" sz="2000" dirty="0"/>
              <a:t>were later relayed and accreted into  the basement of Alai </a:t>
            </a:r>
            <a:r>
              <a:rPr lang="en-US" sz="2000" dirty="0" smtClean="0"/>
              <a:t>MC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320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GS\Desktop\материалы презентация ВСЕГЕИ окт 2017\запад Biske geodynamic model V13_f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37" y="332656"/>
            <a:ext cx="6696743" cy="66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4368" y="764704"/>
            <a:ext cx="1080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western </a:t>
            </a:r>
            <a:r>
              <a:rPr lang="en-US" b="1" dirty="0" err="1" smtClean="0"/>
              <a:t>South.TS</a:t>
            </a:r>
            <a:r>
              <a:rPr lang="en-US" b="1" dirty="0" smtClean="0"/>
              <a:t> geodynamic cartoons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5564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767</Words>
  <Application>Microsoft Office PowerPoint</Application>
  <PresentationFormat>On-screen Show (4:3)</PresentationFormat>
  <Paragraphs>46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Документ</vt:lpstr>
      <vt:lpstr>PowerPoint Presentation</vt:lpstr>
      <vt:lpstr>PowerPoint Presentation</vt:lpstr>
      <vt:lpstr> Main investigation problems and new achievements:  1. Precambrian basement 2. Arc and intraplate magmatism before the collision 3. Thrust collisional tectonics of the Eastern TS (not a problem with Central and Western TS) 4. Syn- to postcollisional magmatism </vt:lpstr>
      <vt:lpstr>PowerPoint Presentation</vt:lpstr>
      <vt:lpstr>PowerPoint Presentation</vt:lpstr>
      <vt:lpstr>Ordovician island arc accreted to the Kazakhstan (Alexeyev et al., 2016). Bozbutau continental arc fragment of 467-445 Ma magmatic age and 1200-1700 Ma crustal model age </vt:lpstr>
      <vt:lpstr>Beside of the active margin (425 Ma old Muzbulak granite of the Mogol-Tau, Konopelko et al., 2017) at least one island arc developed inside of the Turkestan (South Tian-Shan) ocean in Silurian </vt:lpstr>
      <vt:lpstr>PowerPoint Presentation</vt:lpstr>
      <vt:lpstr>PowerPoint Presentation</vt:lpstr>
      <vt:lpstr>Devonian Alai microcontinent inside the Turkestan ocean consists mainly of accreted Silurian arc-origined and deep sea volcano-sedimentary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 Carboniferous tuffs of the Bogdoshan arc, Chinese North Tian-Shan,  Dadungou River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BGS</dc:creator>
  <cp:lastModifiedBy>Уч. запись ЗУС</cp:lastModifiedBy>
  <cp:revision>65</cp:revision>
  <dcterms:created xsi:type="dcterms:W3CDTF">2017-10-15T12:33:33Z</dcterms:created>
  <dcterms:modified xsi:type="dcterms:W3CDTF">2017-10-27T07:03:39Z</dcterms:modified>
</cp:coreProperties>
</file>