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9" r:id="rId2"/>
    <p:sldId id="486" r:id="rId3"/>
    <p:sldId id="456" r:id="rId4"/>
    <p:sldId id="457" r:id="rId5"/>
    <p:sldId id="458" r:id="rId6"/>
    <p:sldId id="475" r:id="rId7"/>
    <p:sldId id="478" r:id="rId8"/>
    <p:sldId id="388" r:id="rId9"/>
    <p:sldId id="278" r:id="rId10"/>
    <p:sldId id="422" r:id="rId11"/>
    <p:sldId id="423" r:id="rId12"/>
    <p:sldId id="459" r:id="rId13"/>
    <p:sldId id="460" r:id="rId14"/>
    <p:sldId id="461" r:id="rId15"/>
    <p:sldId id="455" r:id="rId16"/>
    <p:sldId id="462" r:id="rId17"/>
    <p:sldId id="463" r:id="rId18"/>
    <p:sldId id="464" r:id="rId19"/>
    <p:sldId id="474" r:id="rId20"/>
    <p:sldId id="491" r:id="rId21"/>
    <p:sldId id="477" r:id="rId22"/>
    <p:sldId id="465" r:id="rId23"/>
    <p:sldId id="476" r:id="rId24"/>
    <p:sldId id="426" r:id="rId25"/>
    <p:sldId id="490" r:id="rId26"/>
    <p:sldId id="425" r:id="rId27"/>
    <p:sldId id="403" r:id="rId28"/>
    <p:sldId id="446" r:id="rId29"/>
    <p:sldId id="438" r:id="rId30"/>
    <p:sldId id="439" r:id="rId31"/>
    <p:sldId id="480" r:id="rId32"/>
    <p:sldId id="402" r:id="rId33"/>
    <p:sldId id="447" r:id="rId34"/>
    <p:sldId id="466" r:id="rId35"/>
    <p:sldId id="427" r:id="rId36"/>
    <p:sldId id="429" r:id="rId37"/>
    <p:sldId id="441" r:id="rId38"/>
    <p:sldId id="489" r:id="rId39"/>
    <p:sldId id="421" r:id="rId40"/>
    <p:sldId id="442" r:id="rId41"/>
    <p:sldId id="362" r:id="rId42"/>
    <p:sldId id="364" r:id="rId43"/>
    <p:sldId id="365" r:id="rId44"/>
    <p:sldId id="366" r:id="rId45"/>
    <p:sldId id="448" r:id="rId46"/>
    <p:sldId id="449" r:id="rId47"/>
    <p:sldId id="451" r:id="rId48"/>
    <p:sldId id="467" r:id="rId49"/>
    <p:sldId id="482" r:id="rId50"/>
    <p:sldId id="483" r:id="rId51"/>
    <p:sldId id="484" r:id="rId52"/>
    <p:sldId id="485" r:id="rId53"/>
    <p:sldId id="417" r:id="rId54"/>
    <p:sldId id="443" r:id="rId55"/>
    <p:sldId id="412" r:id="rId56"/>
    <p:sldId id="414" r:id="rId57"/>
    <p:sldId id="452" r:id="rId58"/>
    <p:sldId id="406" r:id="rId59"/>
    <p:sldId id="444" r:id="rId60"/>
    <p:sldId id="434" r:id="rId61"/>
    <p:sldId id="415" r:id="rId62"/>
    <p:sldId id="472" r:id="rId63"/>
    <p:sldId id="435" r:id="rId64"/>
    <p:sldId id="468" r:id="rId65"/>
    <p:sldId id="453" r:id="rId66"/>
    <p:sldId id="487" r:id="rId67"/>
    <p:sldId id="454" r:id="rId68"/>
    <p:sldId id="488" r:id="rId69"/>
    <p:sldId id="337" r:id="rId70"/>
  </p:sldIdLst>
  <p:sldSz cx="9144000" cy="6858000" type="screen4x3"/>
  <p:notesSz cx="9942513" cy="67611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00FF"/>
    <a:srgbClr val="D519FF"/>
    <a:srgbClr val="FF388C"/>
    <a:srgbClr val="009900"/>
    <a:srgbClr val="CC00CC"/>
    <a:srgbClr val="993300"/>
    <a:srgbClr val="00FF00"/>
    <a:srgbClr val="00FFFF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2" autoAdjust="0"/>
    <p:restoredTop sz="86364" autoAdjust="0"/>
  </p:normalViewPr>
  <p:slideViewPr>
    <p:cSldViewPr>
      <p:cViewPr>
        <p:scale>
          <a:sx n="53" d="100"/>
          <a:sy n="53" d="100"/>
        </p:scale>
        <p:origin x="-324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A6F865E-61C7-4E54-8376-29EE14A7508C}" type="datetimeFigureOut">
              <a:rPr lang="en-US"/>
              <a:pPr>
                <a:defRPr/>
              </a:pPr>
              <a:t>10/26/2017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0485AD5-AD81-47CE-A0BC-2217B59850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71076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0B161A0-3509-4804-B790-A305016F2AE8}" type="datetimeFigureOut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508000"/>
            <a:ext cx="3379787" cy="2533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2" y="3211553"/>
            <a:ext cx="7954010" cy="304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9B4C0F-7FDD-494C-A9DE-4EB2281BB4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8423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9pPr>
          </a:lstStyle>
          <a:p>
            <a:pPr eaLnBrk="1" hangingPunct="1"/>
            <a:fld id="{7AF2367B-3201-4722-A3EC-AC0443B7F96A}" type="slidenum">
              <a:rPr lang="de-DE" altLang="en-US" sz="1200"/>
              <a:pPr eaLnBrk="1" hangingPunct="1"/>
              <a:t>6</a:t>
            </a:fld>
            <a:endParaRPr lang="de-DE" altLang="en-US" sz="1200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252" y="3211553"/>
            <a:ext cx="7954010" cy="304252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A65C2-B7B0-46E3-8DD8-0A313B16B052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F261E-40AE-4DAD-8312-1750DFF5A4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4B13B-46B3-41AA-8DD6-B10182C5C7CA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D82B9-6B31-4B79-8435-E70D5E731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E0372-3D70-4033-8463-7E27DE9F098B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43BC2-B0D2-494F-A22A-FBA2DC2BFE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3513C3-F071-42AF-8903-9101502A65F9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7F4EC-092F-434D-B42E-176925B62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75478-F70E-4820-9526-E0FFC9A70716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30BDF-E641-4791-8F86-759B83837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FB994-AF8B-4810-945C-3AF113841391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37E73-3178-46B8-92E3-D84C3A5B6B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132A4-6C36-4FB9-AE04-AF4DCFD98B73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2E225-3F81-4EF1-80EB-AC6C59893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2613E-6F43-4B11-8A8D-DF789371543E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47CBF-F755-493D-B693-F9123A8D02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2C6BC-E940-41F7-B650-0A8E9482EAC9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5A120-2C73-4383-B2AA-92CD50BE8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05C99-A020-4AAA-95F2-7C4A60FC120A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DE6C9-75E3-4171-997B-F2966A23FB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0051B-BC31-4216-A9C6-10F467AAF7A1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D5DFE-AC40-4A03-9879-D0A603F46B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863D8-4771-49E9-96D4-D1A634CE0C76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05038-56A7-48FA-9607-A032F8E12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29EB02-9E2B-406D-8CB2-A244FD45A6AB}" type="datetime1">
              <a:rPr lang="ru-RU" smtClean="0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17FBFA-D2CB-4119-ACA9-9A64DB26E7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103.jpeg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789040"/>
          </a:xfrm>
        </p:spPr>
        <p:txBody>
          <a:bodyPr/>
          <a:lstStyle/>
          <a:p>
            <a:r>
              <a:rPr lang="en-GB" sz="5400" dirty="0" smtClean="0"/>
              <a:t> </a:t>
            </a:r>
            <a:r>
              <a:rPr lang="en-GB" sz="5400" b="1" dirty="0" smtClean="0">
                <a:solidFill>
                  <a:srgbClr val="C00000"/>
                </a:solidFill>
              </a:rPr>
              <a:t>Porphyry Cu(</a:t>
            </a:r>
            <a:r>
              <a:rPr lang="en-GB" sz="5400" b="1" dirty="0" err="1" smtClean="0">
                <a:solidFill>
                  <a:srgbClr val="C00000"/>
                </a:solidFill>
              </a:rPr>
              <a:t>Mo,Au</a:t>
            </a:r>
            <a:r>
              <a:rPr lang="en-GB" sz="5400" b="1" dirty="0" smtClean="0">
                <a:solidFill>
                  <a:srgbClr val="C00000"/>
                </a:solidFill>
              </a:rPr>
              <a:t>) deposits </a:t>
            </a:r>
            <a:br>
              <a:rPr lang="en-GB" sz="5400" b="1" dirty="0" smtClean="0">
                <a:solidFill>
                  <a:srgbClr val="C00000"/>
                </a:solidFill>
              </a:rPr>
            </a:br>
            <a:r>
              <a:rPr lang="en-GB" sz="5400" b="1" dirty="0" smtClean="0">
                <a:solidFill>
                  <a:srgbClr val="C00000"/>
                </a:solidFill>
              </a:rPr>
              <a:t>of the Urals</a:t>
            </a:r>
            <a:r>
              <a:rPr lang="en-GB" sz="5400" i="1" dirty="0" smtClean="0"/>
              <a:t> </a:t>
            </a:r>
            <a:br>
              <a:rPr lang="en-GB" sz="5400" i="1" dirty="0" smtClean="0"/>
            </a:br>
            <a:r>
              <a:rPr lang="en-GB" sz="5400" b="1" dirty="0" smtClean="0">
                <a:solidFill>
                  <a:schemeClr val="accent3">
                    <a:lumMod val="75000"/>
                  </a:schemeClr>
                </a:solidFill>
              </a:rPr>
              <a:t>as sources of critical metals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0" y="4077072"/>
            <a:ext cx="914399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itchFamily="34" charset="0"/>
              </a:rPr>
              <a:t>Olga </a:t>
            </a:r>
            <a:r>
              <a:rPr lang="en-US" sz="3600" b="1" dirty="0" err="1" smtClean="0">
                <a:latin typeface="Calibri" pitchFamily="34" charset="0"/>
              </a:rPr>
              <a:t>Plotinskaya</a:t>
            </a:r>
            <a:r>
              <a:rPr lang="en-US" sz="3600" b="1" i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3200" b="1" i="1" dirty="0" smtClean="0">
                <a:solidFill>
                  <a:schemeClr val="tx2"/>
                </a:solidFill>
                <a:latin typeface="Calibri" pitchFamily="34" charset="0"/>
              </a:rPr>
              <a:t>IGEM </a:t>
            </a:r>
            <a:r>
              <a:rPr lang="en-US" sz="3200" b="1" i="1" dirty="0" smtClean="0">
                <a:solidFill>
                  <a:schemeClr val="tx2"/>
                </a:solidFill>
                <a:latin typeface="Calibri" pitchFamily="34" charset="0"/>
              </a:rPr>
              <a:t>RAS, </a:t>
            </a:r>
            <a:r>
              <a:rPr lang="en-US" sz="3200" b="1" i="1" dirty="0" smtClean="0">
                <a:solidFill>
                  <a:schemeClr val="tx2"/>
                </a:solidFill>
                <a:latin typeface="Calibri" pitchFamily="34" charset="0"/>
              </a:rPr>
              <a:t>Moscow</a:t>
            </a:r>
            <a:endParaRPr lang="en-US" sz="3600" b="1" dirty="0" smtClean="0">
              <a:latin typeface="Calibri" pitchFamily="34" charset="0"/>
            </a:endParaRPr>
          </a:p>
          <a:p>
            <a:pPr algn="ctr"/>
            <a:r>
              <a:rPr lang="en-US" sz="3200" b="1" dirty="0" smtClean="0">
                <a:latin typeface="Calibri" pitchFamily="34" charset="0"/>
              </a:rPr>
              <a:t>Anatoly </a:t>
            </a:r>
            <a:r>
              <a:rPr lang="en-US" sz="3200" b="1" dirty="0">
                <a:latin typeface="Calibri" pitchFamily="34" charset="0"/>
              </a:rPr>
              <a:t>I. </a:t>
            </a:r>
            <a:r>
              <a:rPr lang="en-US" sz="3200" b="1" dirty="0" err="1" smtClean="0">
                <a:latin typeface="Calibri" pitchFamily="34" charset="0"/>
              </a:rPr>
              <a:t>Grabezhev</a:t>
            </a:r>
            <a:r>
              <a:rPr lang="en-US" sz="3200" b="1" dirty="0" smtClean="0">
                <a:latin typeface="Calibri" pitchFamily="34" charset="0"/>
              </a:rPr>
              <a:t>  </a:t>
            </a:r>
            <a:r>
              <a:rPr lang="en-US" sz="2800" b="1" i="1" dirty="0" smtClean="0">
                <a:solidFill>
                  <a:schemeClr val="tx2"/>
                </a:solidFill>
                <a:latin typeface="Calibri" pitchFamily="34" charset="0"/>
              </a:rPr>
              <a:t>IGG </a:t>
            </a:r>
            <a:r>
              <a:rPr lang="en-US" sz="2800" b="1" i="1" dirty="0">
                <a:solidFill>
                  <a:schemeClr val="tx2"/>
                </a:solidFill>
                <a:latin typeface="Calibri" pitchFamily="34" charset="0"/>
              </a:rPr>
              <a:t>UB RAS, </a:t>
            </a:r>
            <a:r>
              <a:rPr lang="en-US" sz="2800" b="1" i="1" dirty="0" smtClean="0">
                <a:solidFill>
                  <a:schemeClr val="tx2"/>
                </a:solidFill>
                <a:latin typeface="Calibri" pitchFamily="34" charset="0"/>
              </a:rPr>
              <a:t>Yekaterinburg</a:t>
            </a:r>
          </a:p>
          <a:p>
            <a:pPr algn="ctr"/>
            <a:r>
              <a:rPr lang="en-US" sz="3200" b="1" dirty="0" smtClean="0">
                <a:latin typeface="Calibri" pitchFamily="34" charset="0"/>
              </a:rPr>
              <a:t>Vera </a:t>
            </a:r>
            <a:r>
              <a:rPr lang="en-US" sz="3200" b="1" dirty="0" err="1" smtClean="0">
                <a:latin typeface="Calibri" pitchFamily="34" charset="0"/>
              </a:rPr>
              <a:t>Abramova</a:t>
            </a:r>
            <a:r>
              <a:rPr lang="en-US" sz="3200" b="1" dirty="0" smtClean="0">
                <a:latin typeface="Calibri" pitchFamily="34" charset="0"/>
              </a:rPr>
              <a:t>  </a:t>
            </a:r>
            <a:r>
              <a:rPr lang="en-US" sz="2800" b="1" i="1" dirty="0" smtClean="0">
                <a:solidFill>
                  <a:schemeClr val="tx2"/>
                </a:solidFill>
                <a:latin typeface="Calibri" pitchFamily="34" charset="0"/>
              </a:rPr>
              <a:t>IGEM RAS, Moscow</a:t>
            </a:r>
            <a:endParaRPr lang="en-US" sz="2800" b="1" i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r>
              <a:rPr lang="en-US" sz="3200" b="1" dirty="0" err="1" smtClean="0">
                <a:latin typeface="+mn-lt"/>
              </a:rPr>
              <a:t>Reimar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err="1" smtClean="0">
                <a:latin typeface="+mn-lt"/>
              </a:rPr>
              <a:t>Seltmann</a:t>
            </a:r>
            <a:r>
              <a:rPr lang="en-US" sz="3200" b="1" dirty="0" smtClean="0">
                <a:latin typeface="+mn-lt"/>
              </a:rPr>
              <a:t> &amp; John Spratt  </a:t>
            </a:r>
            <a:r>
              <a:rPr lang="en-AU" sz="2800" b="1" i="1" dirty="0" smtClean="0">
                <a:solidFill>
                  <a:schemeClr val="tx2"/>
                </a:solidFill>
                <a:latin typeface="+mn-lt"/>
              </a:rPr>
              <a:t>NHM</a:t>
            </a:r>
            <a:endParaRPr lang="ru-RU" sz="2800" b="1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ё\presentations\16_EMC\Fig 2 Tomino_Kalinovk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38" y="-71462"/>
            <a:ext cx="2786050" cy="694772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/>
          <a:stretch>
            <a:fillRect/>
          </a:stretch>
        </p:blipFill>
        <p:spPr bwMode="auto">
          <a:xfrm rot="5400000">
            <a:off x="2632863" y="1153319"/>
            <a:ext cx="2643182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Olga\Urals\Kalinovskoe\Kalinovskoe_samples\K-010\К-010_52а.JPG"/>
          <p:cNvPicPr>
            <a:picLocks noChangeAspect="1" noChangeArrowheads="1"/>
          </p:cNvPicPr>
          <p:nvPr/>
        </p:nvPicPr>
        <p:blipFill>
          <a:blip r:embed="rId5" cstate="screen">
            <a:lum contrast="20000"/>
          </a:blip>
          <a:srcRect/>
          <a:stretch>
            <a:fillRect/>
          </a:stretch>
        </p:blipFill>
        <p:spPr bwMode="auto">
          <a:xfrm rot="5400000">
            <a:off x="6607994" y="1178714"/>
            <a:ext cx="264318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Olga\Urals\Kalinovskoe\Kalinovskoe_samples\K-026\К-026_50-2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rot="5400000">
            <a:off x="4616458" y="1098550"/>
            <a:ext cx="2643182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00628" y="2542384"/>
            <a:ext cx="1857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Hbl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-Pl diorite</a:t>
            </a:r>
            <a:endParaRPr lang="ru-RU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porphyry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00364" y="2357430"/>
            <a:ext cx="17145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Calibri" pitchFamily="34" charset="0"/>
              </a:rPr>
              <a:t>Qtz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-Pl </a:t>
            </a:r>
            <a:endParaRPr lang="ru-RU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diorite</a:t>
            </a:r>
            <a:endParaRPr lang="ru-RU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porphyry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72330" y="2428868"/>
            <a:ext cx="16430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Seriate </a:t>
            </a:r>
            <a:endParaRPr lang="ru-RU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diorite</a:t>
            </a:r>
            <a:endParaRPr lang="ru-RU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porphyry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1" name="Группа 35"/>
          <p:cNvGrpSpPr>
            <a:grpSpLocks/>
          </p:cNvGrpSpPr>
          <p:nvPr/>
        </p:nvGrpSpPr>
        <p:grpSpPr bwMode="auto">
          <a:xfrm>
            <a:off x="2865446" y="3357573"/>
            <a:ext cx="2992438" cy="1643063"/>
            <a:chOff x="2285984" y="5000636"/>
            <a:chExt cx="2992458" cy="1643074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7" cstate="print">
              <a:lum bright="-8000" contrast="2000"/>
            </a:blip>
            <a:srcRect/>
            <a:stretch>
              <a:fillRect/>
            </a:stretch>
          </p:blipFill>
          <p:spPr bwMode="auto">
            <a:xfrm>
              <a:off x="2357422" y="5000636"/>
              <a:ext cx="2921020" cy="1643074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27"/>
            <p:cNvSpPr txBox="1">
              <a:spLocks noChangeArrowheads="1"/>
            </p:cNvSpPr>
            <p:nvPr/>
          </p:nvSpPr>
          <p:spPr bwMode="auto">
            <a:xfrm>
              <a:off x="2285984" y="5214950"/>
              <a:ext cx="14633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34" charset="0"/>
                </a:rPr>
                <a:t>Q, </a:t>
              </a:r>
              <a:r>
                <a:rPr lang="en-US" b="1" dirty="0" err="1">
                  <a:solidFill>
                    <a:srgbClr val="FFFF00"/>
                  </a:solidFill>
                  <a:latin typeface="Calibri" pitchFamily="34" charset="0"/>
                </a:rPr>
                <a:t>Bn+Cp</a:t>
              </a:r>
              <a:r>
                <a:rPr lang="en-US" b="1" dirty="0">
                  <a:latin typeface="Calibri" pitchFamily="34" charset="0"/>
                </a:rPr>
                <a:t> </a:t>
              </a:r>
              <a:r>
                <a:rPr lang="en-US" b="1" dirty="0">
                  <a:solidFill>
                    <a:srgbClr val="00FF00"/>
                  </a:solidFill>
                  <a:latin typeface="Calibri" pitchFamily="34" charset="0"/>
                </a:rPr>
                <a:t>(Bi)</a:t>
              </a:r>
              <a:endParaRPr lang="ru-RU" b="1" dirty="0">
                <a:solidFill>
                  <a:srgbClr val="00FF00"/>
                </a:solidFill>
                <a:latin typeface="Calibri" pitchFamily="34" charset="0"/>
              </a:endParaRPr>
            </a:p>
          </p:txBody>
        </p:sp>
      </p:grpSp>
      <p:grpSp>
        <p:nvGrpSpPr>
          <p:cNvPr id="14" name="Группа 36"/>
          <p:cNvGrpSpPr>
            <a:grpSpLocks noChangeAspect="1"/>
          </p:cNvGrpSpPr>
          <p:nvPr/>
        </p:nvGrpSpPr>
        <p:grpSpPr bwMode="auto">
          <a:xfrm>
            <a:off x="3286116" y="5065747"/>
            <a:ext cx="2931143" cy="1651548"/>
            <a:chOff x="-685932" y="4324525"/>
            <a:chExt cx="3080455" cy="1735679"/>
          </a:xfrm>
        </p:grpSpPr>
        <p:pic>
          <p:nvPicPr>
            <p:cNvPr id="15" name="Picture 3" descr="C:\Olga\Urals\Kalinovskoe\Kalinovskoe_samples\K-1050\K-1050_153-4.JPG"/>
            <p:cNvPicPr>
              <a:picLocks noChangeAspect="1" noChangeArrowheads="1"/>
            </p:cNvPicPr>
            <p:nvPr/>
          </p:nvPicPr>
          <p:blipFill>
            <a:blip r:embed="rId8" cstate="screen">
              <a:lum bright="10000" contrast="10000"/>
            </a:blip>
            <a:srcRect b="13502"/>
            <a:stretch>
              <a:fillRect/>
            </a:stretch>
          </p:blipFill>
          <p:spPr bwMode="auto">
            <a:xfrm>
              <a:off x="-685932" y="4324525"/>
              <a:ext cx="3078159" cy="1735679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>
              <a:off x="965763" y="5600835"/>
              <a:ext cx="1428760" cy="369332"/>
            </a:xfrm>
            <a:prstGeom prst="rect">
              <a:avLst/>
            </a:prstGeom>
            <a:solidFill>
              <a:srgbClr val="333333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itchFamily="34" charset="0"/>
                </a:rPr>
                <a:t>Q, </a:t>
              </a:r>
              <a:r>
                <a:rPr lang="en-US" b="1" dirty="0">
                  <a:solidFill>
                    <a:srgbClr val="FFFF00"/>
                  </a:solidFill>
                  <a:latin typeface="Calibri" pitchFamily="34" charset="0"/>
                </a:rPr>
                <a:t>Cp </a:t>
              </a:r>
              <a:r>
                <a:rPr lang="en-US" b="1" dirty="0">
                  <a:latin typeface="Calibri" pitchFamily="34" charset="0"/>
                </a:rPr>
                <a:t> </a:t>
              </a:r>
              <a:r>
                <a:rPr lang="en-US" b="1" dirty="0">
                  <a:solidFill>
                    <a:srgbClr val="00FF00"/>
                  </a:solidFill>
                  <a:latin typeface="Calibri" pitchFamily="34" charset="0"/>
                </a:rPr>
                <a:t>(</a:t>
              </a:r>
              <a:r>
                <a:rPr lang="en-US" b="1" dirty="0" err="1">
                  <a:solidFill>
                    <a:srgbClr val="00FF00"/>
                  </a:solidFill>
                  <a:latin typeface="Calibri" pitchFamily="34" charset="0"/>
                </a:rPr>
                <a:t>Q+Ser</a:t>
              </a:r>
              <a:r>
                <a:rPr lang="en-US" b="1" dirty="0">
                  <a:solidFill>
                    <a:srgbClr val="00FF00"/>
                  </a:solidFill>
                  <a:latin typeface="Calibri" pitchFamily="34" charset="0"/>
                </a:rPr>
                <a:t>)</a:t>
              </a:r>
              <a:endParaRPr lang="ru-RU" b="1" dirty="0">
                <a:solidFill>
                  <a:srgbClr val="00FF00"/>
                </a:solidFill>
                <a:latin typeface="Calibri" pitchFamily="34" charset="0"/>
              </a:endParaRPr>
            </a:p>
          </p:txBody>
        </p:sp>
      </p:grpSp>
      <p:grpSp>
        <p:nvGrpSpPr>
          <p:cNvPr id="17" name="Группа 32"/>
          <p:cNvGrpSpPr>
            <a:grpSpLocks noChangeAspect="1"/>
          </p:cNvGrpSpPr>
          <p:nvPr/>
        </p:nvGrpSpPr>
        <p:grpSpPr bwMode="auto">
          <a:xfrm>
            <a:off x="6072197" y="3500836"/>
            <a:ext cx="3071802" cy="1484312"/>
            <a:chOff x="4235972" y="4143969"/>
            <a:chExt cx="4672923" cy="2258533"/>
          </a:xfrm>
        </p:grpSpPr>
        <p:pic>
          <p:nvPicPr>
            <p:cNvPr id="18" name="Picture 4" descr="C:\Documents and Settings\olga\Мои документы\Urals\Kalinovskoe\Kalinovskoe_samples\K-2210\K-2210_73-4.JPG"/>
            <p:cNvPicPr>
              <a:picLocks noChangeAspect="1" noChangeArrowheads="1"/>
            </p:cNvPicPr>
            <p:nvPr/>
          </p:nvPicPr>
          <p:blipFill>
            <a:blip r:embed="rId9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235972" y="4143969"/>
              <a:ext cx="4672923" cy="2258533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Box 22"/>
            <p:cNvSpPr txBox="1">
              <a:spLocks noChangeArrowheads="1"/>
            </p:cNvSpPr>
            <p:nvPr/>
          </p:nvSpPr>
          <p:spPr bwMode="auto">
            <a:xfrm>
              <a:off x="4254183" y="5556483"/>
              <a:ext cx="3283116" cy="561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34" charset="0"/>
                </a:rPr>
                <a:t>Q, </a:t>
              </a:r>
              <a:r>
                <a:rPr lang="en-US" b="1" dirty="0">
                  <a:solidFill>
                    <a:srgbClr val="FFFF00"/>
                  </a:solidFill>
                  <a:latin typeface="Calibri" pitchFamily="34" charset="0"/>
                </a:rPr>
                <a:t>Mo</a:t>
              </a:r>
              <a:r>
                <a:rPr lang="en-US" b="1" dirty="0">
                  <a:latin typeface="Calibri" pitchFamily="34" charset="0"/>
                </a:rPr>
                <a:t> </a:t>
              </a:r>
              <a:r>
                <a:rPr lang="en-US" b="1" dirty="0">
                  <a:solidFill>
                    <a:srgbClr val="00FF00"/>
                  </a:solidFill>
                  <a:latin typeface="Calibri" pitchFamily="34" charset="0"/>
                </a:rPr>
                <a:t>(</a:t>
              </a:r>
              <a:r>
                <a:rPr lang="en-US" b="1" dirty="0" err="1">
                  <a:solidFill>
                    <a:srgbClr val="00FF00"/>
                  </a:solidFill>
                  <a:latin typeface="Calibri" pitchFamily="34" charset="0"/>
                </a:rPr>
                <a:t>Q+Ab+Ser</a:t>
              </a:r>
              <a:r>
                <a:rPr lang="en-US" b="1" dirty="0">
                  <a:solidFill>
                    <a:srgbClr val="00FF00"/>
                  </a:solidFill>
                  <a:latin typeface="Calibri" pitchFamily="34" charset="0"/>
                </a:rPr>
                <a:t>)</a:t>
              </a:r>
              <a:endParaRPr lang="ru-RU" b="1" dirty="0">
                <a:solidFill>
                  <a:srgbClr val="00FF00"/>
                </a:solidFill>
                <a:latin typeface="Calibri" pitchFamily="34" charset="0"/>
              </a:endParaRPr>
            </a:p>
          </p:txBody>
        </p:sp>
        <p:sp>
          <p:nvSpPr>
            <p:cNvPr id="20" name="TextBox 23"/>
            <p:cNvSpPr txBox="1">
              <a:spLocks noChangeArrowheads="1"/>
            </p:cNvSpPr>
            <p:nvPr/>
          </p:nvSpPr>
          <p:spPr bwMode="auto">
            <a:xfrm>
              <a:off x="4561989" y="4429133"/>
              <a:ext cx="3153283" cy="561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itchFamily="34" charset="0"/>
                </a:rPr>
                <a:t>Q, </a:t>
              </a:r>
              <a:r>
                <a:rPr lang="en-US" b="1">
                  <a:solidFill>
                    <a:srgbClr val="FFFF00"/>
                  </a:solidFill>
                  <a:latin typeface="Calibri" pitchFamily="34" charset="0"/>
                </a:rPr>
                <a:t>Cp</a:t>
              </a:r>
              <a:r>
                <a:rPr lang="en-US" b="1">
                  <a:latin typeface="Calibri" pitchFamily="34" charset="0"/>
                </a:rPr>
                <a:t> </a:t>
              </a:r>
              <a:r>
                <a:rPr lang="en-US" b="1">
                  <a:solidFill>
                    <a:srgbClr val="00FF00"/>
                  </a:solidFill>
                  <a:latin typeface="Calibri" pitchFamily="34" charset="0"/>
                </a:rPr>
                <a:t>(Chl, Ep, Car)</a:t>
              </a:r>
              <a:endParaRPr lang="ru-RU" b="1">
                <a:solidFill>
                  <a:srgbClr val="00FF00"/>
                </a:solidFill>
                <a:latin typeface="Calibri" pitchFamily="34" charset="0"/>
              </a:endParaRPr>
            </a:p>
          </p:txBody>
        </p:sp>
        <p:cxnSp>
          <p:nvCxnSpPr>
            <p:cNvPr id="21" name="Прямая со стрелкой 20"/>
            <p:cNvCxnSpPr/>
            <p:nvPr/>
          </p:nvCxnSpPr>
          <p:spPr>
            <a:xfrm>
              <a:off x="7216012" y="4858970"/>
              <a:ext cx="712411" cy="2125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53200" y="6492899"/>
            <a:ext cx="2133600" cy="365125"/>
          </a:xfrm>
        </p:spPr>
        <p:txBody>
          <a:bodyPr/>
          <a:lstStyle/>
          <a:p>
            <a:pPr>
              <a:defRPr/>
            </a:pPr>
            <a:fld id="{D425D5F5-B59B-4544-A388-A225D87A78A4}" type="slidenum">
              <a:rPr lang="ru-RU"/>
              <a:pPr>
                <a:defRPr/>
              </a:pPr>
              <a:t>10</a:t>
            </a:fld>
            <a:endParaRPr lang="ru-RU"/>
          </a:p>
        </p:txBody>
      </p:sp>
      <p:grpSp>
        <p:nvGrpSpPr>
          <p:cNvPr id="23" name="Группа 33"/>
          <p:cNvGrpSpPr>
            <a:grpSpLocks noChangeAspect="1"/>
          </p:cNvGrpSpPr>
          <p:nvPr/>
        </p:nvGrpSpPr>
        <p:grpSpPr bwMode="auto">
          <a:xfrm>
            <a:off x="6643701" y="4938738"/>
            <a:ext cx="2012950" cy="1770082"/>
            <a:chOff x="357156" y="4000504"/>
            <a:chExt cx="2468467" cy="2171164"/>
          </a:xfrm>
        </p:grpSpPr>
        <p:pic>
          <p:nvPicPr>
            <p:cNvPr id="24" name="Picture 2" descr="C:\Documents and Settings\olga\Мои документы\Urals\Kalinovskoe\Kalinovskoe_samples\K-2250\K-2250_54-6.JPG"/>
            <p:cNvPicPr>
              <a:picLocks noChangeAspect="1" noChangeArrowheads="1"/>
            </p:cNvPicPr>
            <p:nvPr/>
          </p:nvPicPr>
          <p:blipFill>
            <a:blip r:embed="rId10" cstate="print">
              <a:lum bright="-10000"/>
            </a:blip>
            <a:srcRect l="14307"/>
            <a:stretch>
              <a:fillRect/>
            </a:stretch>
          </p:blipFill>
          <p:spPr bwMode="auto">
            <a:xfrm rot="16200000">
              <a:off x="541830" y="3887875"/>
              <a:ext cx="2099119" cy="2468467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9"/>
            <p:cNvSpPr txBox="1">
              <a:spLocks noChangeArrowheads="1"/>
            </p:cNvSpPr>
            <p:nvPr/>
          </p:nvSpPr>
          <p:spPr bwMode="auto">
            <a:xfrm>
              <a:off x="357158" y="4000504"/>
              <a:ext cx="2428892" cy="792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/>
              <a:r>
                <a:rPr lang="en-US" b="1">
                  <a:latin typeface="Calibri" pitchFamily="34" charset="0"/>
                </a:rPr>
                <a:t>Q, </a:t>
              </a:r>
              <a:r>
                <a:rPr lang="en-US" b="1">
                  <a:solidFill>
                    <a:schemeClr val="bg1"/>
                  </a:solidFill>
                  <a:latin typeface="Calibri" pitchFamily="34" charset="0"/>
                </a:rPr>
                <a:t>Carb</a:t>
              </a:r>
              <a:r>
                <a:rPr lang="en-US" b="1">
                  <a:latin typeface="Calibri" pitchFamily="34" charset="0"/>
                </a:rPr>
                <a:t> </a:t>
              </a:r>
              <a:r>
                <a:rPr lang="en-US" b="1">
                  <a:solidFill>
                    <a:srgbClr val="FFFF00"/>
                  </a:solidFill>
                  <a:latin typeface="Calibri" pitchFamily="34" charset="0"/>
                </a:rPr>
                <a:t>Cp, Mt, Hem</a:t>
              </a:r>
              <a:r>
                <a:rPr lang="en-US" b="1">
                  <a:latin typeface="Calibri" pitchFamily="34" charset="0"/>
                </a:rPr>
                <a:t> </a:t>
              </a:r>
              <a:r>
                <a:rPr lang="en-US" b="1">
                  <a:solidFill>
                    <a:srgbClr val="00FF00"/>
                  </a:solidFill>
                  <a:latin typeface="Calibri" pitchFamily="34" charset="0"/>
                </a:rPr>
                <a:t>(Chl, Ep, Car)</a:t>
              </a:r>
              <a:endParaRPr lang="ru-RU" b="1">
                <a:solidFill>
                  <a:srgbClr val="00FF00"/>
                </a:solidFill>
                <a:latin typeface="Calibri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85720" y="4214818"/>
            <a:ext cx="2278188" cy="92333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pl-PL" b="1" dirty="0" smtClean="0"/>
              <a:t>1,54 Mt Cu </a:t>
            </a:r>
            <a:endParaRPr lang="ru-RU" b="1" dirty="0" smtClean="0"/>
          </a:p>
          <a:p>
            <a:r>
              <a:rPr lang="pl-PL" b="1" dirty="0" smtClean="0"/>
              <a:t>(331 Mt @ 0.47 Cu),</a:t>
            </a:r>
          </a:p>
          <a:p>
            <a:r>
              <a:rPr lang="en-US" b="1" dirty="0" smtClean="0"/>
              <a:t>Au 0.12 </a:t>
            </a:r>
            <a:r>
              <a:rPr lang="en-US" b="1" dirty="0" err="1" smtClean="0"/>
              <a:t>ppm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011255" y="0"/>
            <a:ext cx="6061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428 ± 3 Ma</a:t>
            </a:r>
            <a:r>
              <a:rPr lang="en-US" sz="2000" dirty="0" smtClean="0"/>
              <a:t>, SHRIMP </a:t>
            </a:r>
            <a:r>
              <a:rPr lang="en-US" dirty="0" smtClean="0"/>
              <a:t>(</a:t>
            </a:r>
            <a:r>
              <a:rPr lang="en-US" dirty="0" err="1" smtClean="0"/>
              <a:t>Grabezhev</a:t>
            </a:r>
            <a:r>
              <a:rPr lang="en-US" dirty="0" smtClean="0"/>
              <a:t> et al., 2013)</a:t>
            </a:r>
            <a:endParaRPr lang="en-US" sz="2000" dirty="0" smtClean="0"/>
          </a:p>
          <a:p>
            <a:r>
              <a:rPr lang="en-US" sz="2000" b="1" dirty="0" smtClean="0"/>
              <a:t>430.4 ± 2.0 </a:t>
            </a:r>
            <a:r>
              <a:rPr lang="en-US" sz="2000" dirty="0" smtClean="0"/>
              <a:t>Ma, Re-Os </a:t>
            </a:r>
            <a:r>
              <a:rPr lang="en-US" dirty="0" smtClean="0"/>
              <a:t>(</a:t>
            </a:r>
            <a:r>
              <a:rPr lang="en-US" dirty="0" err="1" smtClean="0"/>
              <a:t>Tessalina</a:t>
            </a:r>
            <a:r>
              <a:rPr lang="en-US" dirty="0" smtClean="0"/>
              <a:t> &amp; Plotinskaya, 2017)</a:t>
            </a:r>
            <a:endParaRPr lang="ru-RU" sz="2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ё\presentations\16_CERCAMS\BTU rock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633259"/>
            <a:ext cx="5715040" cy="31533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16200000">
            <a:off x="3091407" y="3980899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endParaRPr lang="ru-RU" b="1" dirty="0"/>
          </a:p>
        </p:txBody>
      </p:sp>
      <p:pic>
        <p:nvPicPr>
          <p:cNvPr id="9" name="Picture 2" descr="D:\Моё\presentations\16_CERCAMS\BTU rock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715040" cy="3759813"/>
          </a:xfrm>
          <a:prstGeom prst="rect">
            <a:avLst/>
          </a:prstGeom>
          <a:noFill/>
        </p:spPr>
      </p:pic>
      <p:pic>
        <p:nvPicPr>
          <p:cNvPr id="3" name="Picture 2" descr="D:\Моё\presentations\16_CERCAMS\Копия Копия Fig 13 REE spectra colo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7" y="-1"/>
            <a:ext cx="4071934" cy="3733505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/>
          <a:lstStyle/>
          <a:p>
            <a:r>
              <a:rPr lang="en-US" dirty="0" smtClean="0"/>
              <a:t>Mo-bearing samples, </a:t>
            </a:r>
            <a:r>
              <a:rPr lang="en-US" dirty="0" err="1" smtClean="0"/>
              <a:t>Kalinovskoe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30BDF-E641-4791-8F86-759B83837B0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1027" name="Picture 3" descr="D:\Olenka\Articles\Submitted\Re-Birgilda-Tomino cluster\Revision 1\Fig 2 Samples-assembl_Kal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09" y="692696"/>
            <a:ext cx="8880479" cy="58392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6926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431.9±1.9 Ma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64886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431.7±1.7Ma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US" dirty="0" smtClean="0"/>
              <a:t>EMPA + LA-ICP-MS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5924302"/>
            <a:ext cx="2133600" cy="365125"/>
          </a:xfrm>
        </p:spPr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1026" name="Picture 2" descr="D:\Olenka\Articles\Submitted\Re-Birgilda-Tomino cluster\Revision 1\Fig 4 Kalin eprobe-La.JPG"/>
          <p:cNvPicPr>
            <a:picLocks noChangeAspect="1" noChangeArrowheads="1"/>
          </p:cNvPicPr>
          <p:nvPr/>
        </p:nvPicPr>
        <p:blipFill>
          <a:blip r:embed="rId2"/>
          <a:srcRect t="72826"/>
          <a:stretch>
            <a:fillRect/>
          </a:stretch>
        </p:blipFill>
        <p:spPr bwMode="auto">
          <a:xfrm>
            <a:off x="186407" y="3356992"/>
            <a:ext cx="8850089" cy="2955602"/>
          </a:xfrm>
          <a:prstGeom prst="rect">
            <a:avLst/>
          </a:prstGeom>
          <a:noFill/>
        </p:spPr>
      </p:pic>
      <p:pic>
        <p:nvPicPr>
          <p:cNvPr id="5" name="Picture 2" descr="D:\Olenka\Articles\Submitted\Re-Birgilda-Tomino cluster\Revision 1\Fig 4 Kalin eprobe-La.JPG"/>
          <p:cNvPicPr>
            <a:picLocks noChangeAspect="1" noChangeArrowheads="1"/>
          </p:cNvPicPr>
          <p:nvPr/>
        </p:nvPicPr>
        <p:blipFill>
          <a:blip r:embed="rId2"/>
          <a:srcRect b="78814"/>
          <a:stretch>
            <a:fillRect/>
          </a:stretch>
        </p:blipFill>
        <p:spPr bwMode="auto">
          <a:xfrm>
            <a:off x="179512" y="980728"/>
            <a:ext cx="8850089" cy="23042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80112" y="6381328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Geom. mean = </a:t>
            </a:r>
            <a:r>
              <a:rPr lang="en-US" b="1" dirty="0" smtClean="0"/>
              <a:t>75 </a:t>
            </a:r>
            <a:r>
              <a:rPr lang="en-US" b="1" dirty="0" err="1" smtClean="0"/>
              <a:t>ppm</a:t>
            </a:r>
            <a:r>
              <a:rPr lang="en-US" b="1" dirty="0" smtClean="0"/>
              <a:t> Re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6381328"/>
            <a:ext cx="516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  81.5ppm </a:t>
            </a:r>
            <a:r>
              <a:rPr lang="en-US" dirty="0" smtClean="0"/>
              <a:t>(</a:t>
            </a:r>
            <a:r>
              <a:rPr lang="en-US" dirty="0" err="1" smtClean="0">
                <a:solidFill>
                  <a:schemeClr val="accent5"/>
                </a:solidFill>
              </a:rPr>
              <a:t>Tessalina</a:t>
            </a:r>
            <a:r>
              <a:rPr lang="en-US" dirty="0" smtClean="0">
                <a:solidFill>
                  <a:schemeClr val="accent5"/>
                </a:solidFill>
              </a:rPr>
              <a:t> and Plotinskaya, 2017</a:t>
            </a:r>
            <a:r>
              <a:rPr lang="en-US" dirty="0" smtClean="0"/>
              <a:t>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dirty="0" smtClean="0"/>
              <a:t>EMPA + LA-ICP-MS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1026" name="Picture 2" descr="D:\Olenka\Articles\Submitted\Re-Birgilda-Tomino cluster\Revision 1\Fig 4 Kalin eprobe-La.JPG"/>
          <p:cNvPicPr>
            <a:picLocks noChangeAspect="1" noChangeArrowheads="1"/>
          </p:cNvPicPr>
          <p:nvPr/>
        </p:nvPicPr>
        <p:blipFill>
          <a:blip r:embed="rId2"/>
          <a:srcRect t="21186" b="28498"/>
          <a:stretch>
            <a:fillRect/>
          </a:stretch>
        </p:blipFill>
        <p:spPr bwMode="auto">
          <a:xfrm>
            <a:off x="107504" y="1052736"/>
            <a:ext cx="8850089" cy="54726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/>
          <a:p>
            <a:r>
              <a:rPr lang="en-US" dirty="0" smtClean="0"/>
              <a:t>Mo-bearing samples, </a:t>
            </a:r>
            <a:r>
              <a:rPr lang="en-US" dirty="0" err="1" smtClean="0"/>
              <a:t>Birgilda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2050" name="Picture 2" descr="D:\Olenka\Articles\Submitted\Re-Birgilda-Tomino cluster\Revision 1\Fig 3 Samples-assembl_Bir.JPG"/>
          <p:cNvPicPr>
            <a:picLocks noChangeAspect="1" noChangeArrowheads="1"/>
          </p:cNvPicPr>
          <p:nvPr/>
        </p:nvPicPr>
        <p:blipFill>
          <a:blip r:embed="rId2"/>
          <a:srcRect b="32087"/>
          <a:stretch>
            <a:fillRect/>
          </a:stretch>
        </p:blipFill>
        <p:spPr bwMode="auto">
          <a:xfrm>
            <a:off x="683568" y="692696"/>
            <a:ext cx="7838393" cy="60932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692696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432.0±1.7Ma</a:t>
            </a:r>
            <a:endParaRPr lang="ru-RU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/>
          <a:lstStyle/>
          <a:p>
            <a:r>
              <a:rPr lang="en-US" dirty="0" smtClean="0"/>
              <a:t>EMPA + LA-ICP-MS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2050" name="Picture 2" descr="D:\Olenka\Articles\Submitted\Re-Birgilda-Tomino cluster\Revision 1\Fig 6_Bir 1101 2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692696"/>
            <a:ext cx="8629528" cy="604448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0"/>
            <a:ext cx="6372200" cy="562074"/>
          </a:xfrm>
        </p:spPr>
        <p:txBody>
          <a:bodyPr/>
          <a:lstStyle/>
          <a:p>
            <a:r>
              <a:rPr lang="en-US" sz="4000" dirty="0" err="1" smtClean="0"/>
              <a:t>Birgilda</a:t>
            </a:r>
            <a:r>
              <a:rPr lang="en-US" sz="4000" dirty="0" smtClean="0"/>
              <a:t>: EMPA </a:t>
            </a:r>
            <a:r>
              <a:rPr lang="en-US" sz="4000" dirty="0" smtClean="0"/>
              <a:t>+ LA-ICP-MS</a:t>
            </a:r>
            <a:endParaRPr lang="ru-RU" sz="4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445696" y="6356350"/>
            <a:ext cx="2133600" cy="365125"/>
          </a:xfrm>
        </p:spPr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3074" name="Picture 2" descr="D:\Olenka\Articles\Submitted\Re-Birgilda-Tomino cluster\Revision 1\Fig 7 Bir_1101_237_01.JPG"/>
          <p:cNvPicPr>
            <a:picLocks noChangeAspect="1" noChangeArrowheads="1"/>
          </p:cNvPicPr>
          <p:nvPr/>
        </p:nvPicPr>
        <p:blipFill>
          <a:blip r:embed="rId2"/>
          <a:srcRect r="31126"/>
          <a:stretch>
            <a:fillRect/>
          </a:stretch>
        </p:blipFill>
        <p:spPr bwMode="auto">
          <a:xfrm>
            <a:off x="2987824" y="692696"/>
            <a:ext cx="6047897" cy="5933578"/>
          </a:xfrm>
          <a:prstGeom prst="rect">
            <a:avLst/>
          </a:prstGeom>
          <a:noFill/>
        </p:spPr>
      </p:pic>
      <p:pic>
        <p:nvPicPr>
          <p:cNvPr id="5" name="Picture 2" descr="D:\Olenka\Articles\Submitted\Re-Birgilda-Tomino cluster\Revision 1\Fig 3 Samples-assembl_Bir.JPG"/>
          <p:cNvPicPr>
            <a:picLocks noChangeAspect="1" noChangeArrowheads="1"/>
          </p:cNvPicPr>
          <p:nvPr/>
        </p:nvPicPr>
        <p:blipFill>
          <a:blip r:embed="rId3"/>
          <a:srcRect r="68766" b="32087"/>
          <a:stretch>
            <a:fillRect/>
          </a:stretch>
        </p:blipFill>
        <p:spPr bwMode="auto">
          <a:xfrm>
            <a:off x="144016" y="94093"/>
            <a:ext cx="2699792" cy="671928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/>
          <a:lstStyle/>
          <a:p>
            <a:r>
              <a:rPr lang="en-US" dirty="0" smtClean="0"/>
              <a:t>LA-ICP-MS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7" name="Picture 2" descr="D:\Olenka\Articles\Submitted\Re-Birgilda-Tomino cluster\Revision 1\Fig 8 binary diagrams.JPG"/>
          <p:cNvPicPr>
            <a:picLocks noChangeAspect="1" noChangeArrowheads="1"/>
          </p:cNvPicPr>
          <p:nvPr/>
        </p:nvPicPr>
        <p:blipFill>
          <a:blip r:embed="rId2"/>
          <a:srcRect r="67968" b="66925"/>
          <a:stretch>
            <a:fillRect/>
          </a:stretch>
        </p:blipFill>
        <p:spPr bwMode="auto">
          <a:xfrm>
            <a:off x="107504" y="908720"/>
            <a:ext cx="5544616" cy="5544616"/>
          </a:xfrm>
          <a:prstGeom prst="rect">
            <a:avLst/>
          </a:prstGeom>
          <a:noFill/>
        </p:spPr>
      </p:pic>
      <p:pic>
        <p:nvPicPr>
          <p:cNvPr id="9" name="Picture 2" descr="D:\Olenka\Articles\Submitted\Re-Birgilda-Tomino cluster\Revision 1\Fig 8 binary diagrams.JPG"/>
          <p:cNvPicPr>
            <a:picLocks noChangeAspect="1" noChangeArrowheads="1"/>
          </p:cNvPicPr>
          <p:nvPr/>
        </p:nvPicPr>
        <p:blipFill>
          <a:blip r:embed="rId2"/>
          <a:srcRect l="76099" t="79904" r="6983" b="5665"/>
          <a:stretch>
            <a:fillRect/>
          </a:stretch>
        </p:blipFill>
        <p:spPr bwMode="auto">
          <a:xfrm>
            <a:off x="5940152" y="1177968"/>
            <a:ext cx="2664296" cy="2200940"/>
          </a:xfrm>
          <a:prstGeom prst="rect">
            <a:avLst/>
          </a:prstGeom>
          <a:noFill/>
        </p:spPr>
      </p:pic>
      <p:pic>
        <p:nvPicPr>
          <p:cNvPr id="10" name="Picture 2" descr="D:\Olenka\Articles\Submitted\Re-Birgilda-Tomino cluster\Revision 1\Fig 8 binary diagrams.JPG"/>
          <p:cNvPicPr>
            <a:picLocks noChangeAspect="1" noChangeArrowheads="1"/>
          </p:cNvPicPr>
          <p:nvPr/>
        </p:nvPicPr>
        <p:blipFill>
          <a:blip r:embed="rId2"/>
          <a:srcRect l="76099" t="68512" r="6983" b="19625"/>
          <a:stretch>
            <a:fillRect/>
          </a:stretch>
        </p:blipFill>
        <p:spPr bwMode="auto">
          <a:xfrm>
            <a:off x="6156176" y="3789040"/>
            <a:ext cx="2650793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99" y="44624"/>
            <a:ext cx="8970001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008"/>
            <a:ext cx="3275856" cy="692696"/>
          </a:xfrm>
        </p:spPr>
        <p:txBody>
          <a:bodyPr/>
          <a:lstStyle/>
          <a:p>
            <a:r>
              <a:rPr lang="en-US" sz="4000" b="1" dirty="0" err="1" smtClean="0">
                <a:solidFill>
                  <a:schemeClr val="accent6"/>
                </a:solidFill>
              </a:rPr>
              <a:t>Kalinovskoe</a:t>
            </a:r>
            <a:endParaRPr lang="ru-RU" sz="4000" b="1" dirty="0">
              <a:solidFill>
                <a:schemeClr val="accent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6" name="Picture 3" descr="D:\Olenka\Articles\Submitted\Re-Birgilda-Tomino cluster\Revision 1\Fig 2 Samples-assembl_Kalin.JPG"/>
          <p:cNvPicPr>
            <a:picLocks noChangeAspect="1" noChangeArrowheads="1"/>
          </p:cNvPicPr>
          <p:nvPr/>
        </p:nvPicPr>
        <p:blipFill>
          <a:blip r:embed="rId3"/>
          <a:srcRect l="67566" t="66705"/>
          <a:stretch>
            <a:fillRect/>
          </a:stretch>
        </p:blipFill>
        <p:spPr bwMode="auto">
          <a:xfrm>
            <a:off x="3390535" y="4509120"/>
            <a:ext cx="3413713" cy="2304256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804248" y="2996952"/>
            <a:ext cx="1800200" cy="1512168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635896" y="2636912"/>
            <a:ext cx="3168352" cy="2088232"/>
          </a:xfrm>
          <a:prstGeom prst="ellipse">
            <a:avLst/>
          </a:prstGeom>
          <a:solidFill>
            <a:srgbClr val="D519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899592" y="2348880"/>
            <a:ext cx="79208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63884" y="1988840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i="1" dirty="0" smtClean="0">
                <a:solidFill>
                  <a:schemeClr val="accent2"/>
                </a:solidFill>
              </a:rPr>
              <a:t>Significant </a:t>
            </a:r>
          </a:p>
          <a:p>
            <a:pPr algn="r"/>
            <a:r>
              <a:rPr lang="en-US" b="1" i="1" dirty="0" smtClean="0">
                <a:solidFill>
                  <a:schemeClr val="accent2"/>
                </a:solidFill>
              </a:rPr>
              <a:t>r = 0.42</a:t>
            </a:r>
            <a:endParaRPr lang="ru-RU" b="1" i="1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2" y="1268760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Mineral inclusions</a:t>
            </a:r>
            <a:endParaRPr lang="ru-RU" sz="2400" b="1" dirty="0"/>
          </a:p>
        </p:txBody>
      </p:sp>
      <p:cxnSp>
        <p:nvCxnSpPr>
          <p:cNvPr id="15" name="Прямая со стрелкой 14"/>
          <p:cNvCxnSpPr>
            <a:endCxn id="8" idx="0"/>
          </p:cNvCxnSpPr>
          <p:nvPr/>
        </p:nvCxnSpPr>
        <p:spPr>
          <a:xfrm flipH="1">
            <a:off x="5220072" y="1700808"/>
            <a:ext cx="1080120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876256" y="1700808"/>
            <a:ext cx="864096" cy="14401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D:\Olenka\Articles\Submitted\Re-Birgilda-Tomino cluster\Revision 1\Fig 3 Samples-assembl_Bir.JPG"/>
          <p:cNvPicPr>
            <a:picLocks noChangeAspect="1" noChangeArrowheads="1"/>
          </p:cNvPicPr>
          <p:nvPr/>
        </p:nvPicPr>
        <p:blipFill>
          <a:blip r:embed="rId4"/>
          <a:srcRect l="67981" t="2696" r="16951" b="84767"/>
          <a:stretch>
            <a:fillRect/>
          </a:stretch>
        </p:blipFill>
        <p:spPr bwMode="auto">
          <a:xfrm>
            <a:off x="6876256" y="4725144"/>
            <a:ext cx="2160240" cy="2057371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0" y="4725144"/>
            <a:ext cx="3397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Isomorphic impurities</a:t>
            </a:r>
          </a:p>
          <a:p>
            <a:pPr algn="ctr"/>
            <a:r>
              <a:rPr lang="en-US" sz="2400" b="1" dirty="0" smtClean="0"/>
              <a:t>or/and</a:t>
            </a:r>
          </a:p>
          <a:p>
            <a:pPr algn="ctr"/>
            <a:r>
              <a:rPr lang="en-US" sz="2400" b="1" dirty="0" smtClean="0"/>
              <a:t>Mineral inclusions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87624" y="3717032"/>
            <a:ext cx="2448272" cy="64807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21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6" y="80367"/>
            <a:ext cx="9044778" cy="680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15816" y="3068960"/>
            <a:ext cx="4163319" cy="132343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+ ca. 50% of Mo </a:t>
            </a:r>
          </a:p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100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% of Re!</a:t>
            </a:r>
            <a:endParaRPr lang="ru-RU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590800" cy="412155"/>
          </a:xfrm>
        </p:spPr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4" name="Picture 2" descr="D:\Моё\Articles\BTU-tellurides\Kalin\Au_Kalin.JPG"/>
          <p:cNvPicPr>
            <a:picLocks noChangeAspect="1" noChangeArrowheads="1"/>
          </p:cNvPicPr>
          <p:nvPr/>
        </p:nvPicPr>
        <p:blipFill>
          <a:blip r:embed="rId2" cstate="print"/>
          <a:srcRect l="2817" t="6159" r="49302" b="50609"/>
          <a:stretch>
            <a:fillRect/>
          </a:stretch>
        </p:blipFill>
        <p:spPr bwMode="auto">
          <a:xfrm>
            <a:off x="755576" y="836712"/>
            <a:ext cx="3672409" cy="2514164"/>
          </a:xfrm>
          <a:prstGeom prst="rect">
            <a:avLst/>
          </a:prstGeom>
          <a:noFill/>
        </p:spPr>
      </p:pic>
      <p:pic>
        <p:nvPicPr>
          <p:cNvPr id="5" name="Picture 2" descr="D:\Моё\presentations\15_РМО\Fig13_Kalinovskoe_Min_var2.jpg"/>
          <p:cNvPicPr>
            <a:picLocks noChangeAspect="1" noChangeArrowheads="1"/>
          </p:cNvPicPr>
          <p:nvPr/>
        </p:nvPicPr>
        <p:blipFill>
          <a:blip r:embed="rId3" cstate="print"/>
          <a:srcRect l="13039"/>
          <a:stretch>
            <a:fillRect/>
          </a:stretch>
        </p:blipFill>
        <p:spPr bwMode="auto">
          <a:xfrm>
            <a:off x="755576" y="3933056"/>
            <a:ext cx="3332121" cy="2880320"/>
          </a:xfrm>
          <a:prstGeom prst="rect">
            <a:avLst/>
          </a:prstGeom>
          <a:noFill/>
        </p:spPr>
      </p:pic>
      <p:grpSp>
        <p:nvGrpSpPr>
          <p:cNvPr id="21" name="Группа 20"/>
          <p:cNvGrpSpPr/>
          <p:nvPr/>
        </p:nvGrpSpPr>
        <p:grpSpPr>
          <a:xfrm>
            <a:off x="5580112" y="3846650"/>
            <a:ext cx="3312368" cy="2966726"/>
            <a:chOff x="5220072" y="3774642"/>
            <a:chExt cx="3312368" cy="2966726"/>
          </a:xfrm>
        </p:grpSpPr>
        <p:pic>
          <p:nvPicPr>
            <p:cNvPr id="7" name="Picture 6" descr="D:\Olenka\Urals\Биргильда\E-probe_Bir\Bir4703_134\Bir4703_134-7a.jpg"/>
            <p:cNvPicPr>
              <a:picLocks noChangeAspect="1" noChangeArrowheads="1"/>
            </p:cNvPicPr>
            <p:nvPr/>
          </p:nvPicPr>
          <p:blipFill>
            <a:blip r:embed="rId4"/>
            <a:srcRect t="13640"/>
            <a:stretch>
              <a:fillRect/>
            </a:stretch>
          </p:blipFill>
          <p:spPr bwMode="auto">
            <a:xfrm>
              <a:off x="5220072" y="3774642"/>
              <a:ext cx="3312368" cy="296672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7371310" y="4695852"/>
              <a:ext cx="6210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Gn</a:t>
              </a:r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20072" y="6021288"/>
              <a:ext cx="12834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chemeClr val="bg1">
                      <a:lumMod val="95000"/>
                    </a:schemeClr>
                  </a:solidFill>
                  <a:latin typeface="Calibri"/>
                </a:rPr>
                <a:t>petzite</a:t>
              </a:r>
              <a:endParaRPr lang="en-US" sz="1600" dirty="0" smtClean="0">
                <a:solidFill>
                  <a:schemeClr val="bg1">
                    <a:lumMod val="95000"/>
                  </a:schemeClr>
                </a:solidFill>
                <a:latin typeface="Calibri"/>
              </a:endParaRPr>
            </a:p>
            <a:p>
              <a:pPr algn="ctr"/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  <a:latin typeface="Calibri"/>
                </a:rPr>
                <a:t>Ag3AuTe2</a:t>
              </a:r>
              <a:endParaRPr lang="ru-RU" sz="1600" dirty="0" smtClean="0">
                <a:solidFill>
                  <a:schemeClr val="bg1">
                    <a:lumMod val="95000"/>
                  </a:schemeClr>
                </a:solidFill>
                <a:latin typeface="Calibri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6084168" y="5805264"/>
              <a:ext cx="234051" cy="28803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510908" y="3789040"/>
              <a:ext cx="933300" cy="5847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Calibri"/>
                </a:rPr>
                <a:t>stutzite</a:t>
              </a:r>
              <a:endParaRPr lang="en-US" sz="1600" dirty="0" smtClean="0">
                <a:latin typeface="Calibri"/>
              </a:endParaRPr>
            </a:p>
            <a:p>
              <a:r>
                <a:rPr lang="en-US" sz="1600" dirty="0" smtClean="0">
                  <a:latin typeface="Calibri"/>
                </a:rPr>
                <a:t>Ag5Te3</a:t>
              </a:r>
              <a:endParaRPr lang="ru-RU" sz="1600" dirty="0" smtClean="0">
                <a:latin typeface="Calibri"/>
              </a:endParaRPr>
            </a:p>
          </p:txBody>
        </p:sp>
        <p:cxnSp>
          <p:nvCxnSpPr>
            <p:cNvPr id="12" name="Прямая соединительная линия 11"/>
            <p:cNvCxnSpPr>
              <a:stCxn id="11" idx="2"/>
            </p:cNvCxnSpPr>
            <p:nvPr/>
          </p:nvCxnSpPr>
          <p:spPr>
            <a:xfrm>
              <a:off x="5977558" y="4373815"/>
              <a:ext cx="394642" cy="8553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804248" y="3789040"/>
              <a:ext cx="879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bg1">
                      <a:lumMod val="95000"/>
                    </a:schemeClr>
                  </a:solidFill>
                  <a:latin typeface="Calibri"/>
                </a:rPr>
                <a:t>hessite</a:t>
              </a:r>
              <a:endParaRPr lang="en-US" sz="1600" dirty="0" smtClean="0">
                <a:solidFill>
                  <a:schemeClr val="bg1">
                    <a:lumMod val="95000"/>
                  </a:schemeClr>
                </a:solidFill>
                <a:latin typeface="Calibri"/>
              </a:endParaRPr>
            </a:p>
            <a:p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  <a:latin typeface="Calibri"/>
                </a:rPr>
                <a:t>Ag2Te</a:t>
              </a:r>
              <a:endParaRPr lang="ru-RU" sz="1600" dirty="0" smtClean="0">
                <a:solidFill>
                  <a:schemeClr val="bg1">
                    <a:lumMod val="95000"/>
                  </a:schemeClr>
                </a:solidFill>
                <a:latin typeface="Calibri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6660232" y="4365104"/>
              <a:ext cx="288032" cy="7920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228184" y="6093296"/>
              <a:ext cx="360040" cy="14401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092280" y="5877272"/>
              <a:ext cx="8686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chemeClr val="bg1">
                      <a:lumMod val="95000"/>
                    </a:schemeClr>
                  </a:solidFill>
                  <a:latin typeface="Calibri"/>
                </a:rPr>
                <a:t>altaite</a:t>
              </a:r>
              <a:endParaRPr lang="en-US" sz="1600" dirty="0" smtClean="0">
                <a:solidFill>
                  <a:schemeClr val="bg1">
                    <a:lumMod val="95000"/>
                  </a:schemeClr>
                </a:solidFill>
                <a:latin typeface="Calibri"/>
              </a:endParaRPr>
            </a:p>
            <a:p>
              <a:pPr algn="ctr"/>
              <a:r>
                <a:rPr lang="ru-RU" sz="1600" dirty="0" smtClean="0">
                  <a:solidFill>
                    <a:schemeClr val="bg1">
                      <a:lumMod val="95000"/>
                    </a:schemeClr>
                  </a:solidFill>
                  <a:latin typeface="Calibri"/>
                </a:rPr>
                <a:t> </a:t>
              </a:r>
              <a:r>
                <a:rPr lang="en-US" sz="1600" dirty="0" err="1" smtClean="0">
                  <a:solidFill>
                    <a:schemeClr val="bg1">
                      <a:lumMod val="95000"/>
                    </a:schemeClr>
                  </a:solidFill>
                  <a:latin typeface="Calibri"/>
                </a:rPr>
                <a:t>PbTe</a:t>
              </a:r>
              <a:endParaRPr lang="ru-RU" sz="1600" dirty="0" smtClean="0">
                <a:solidFill>
                  <a:schemeClr val="bg1">
                    <a:lumMod val="95000"/>
                  </a:schemeClr>
                </a:solidFill>
                <a:latin typeface="Calibri"/>
              </a:endParaRPr>
            </a:p>
          </p:txBody>
        </p:sp>
        <p:cxnSp>
          <p:nvCxnSpPr>
            <p:cNvPr id="17" name="Прямая соединительная линия 16"/>
            <p:cNvCxnSpPr>
              <a:stCxn id="16" idx="0"/>
            </p:cNvCxnSpPr>
            <p:nvPr/>
          </p:nvCxnSpPr>
          <p:spPr>
            <a:xfrm flipH="1" flipV="1">
              <a:off x="6948264" y="5373216"/>
              <a:ext cx="578334" cy="50405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H="1" flipV="1">
              <a:off x="6732240" y="5733256"/>
              <a:ext cx="432048" cy="3600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9" descr="D:\Olenka\Urals\Биргильда\Samples_Birgilda\Bir-4703\Bir-4703_134a-.JPG"/>
          <p:cNvPicPr>
            <a:picLocks noChangeAspect="1" noChangeArrowheads="1"/>
          </p:cNvPicPr>
          <p:nvPr/>
        </p:nvPicPr>
        <p:blipFill>
          <a:blip r:embed="rId5"/>
          <a:srcRect l="14394" t="11390" r="9460"/>
          <a:stretch>
            <a:fillRect/>
          </a:stretch>
        </p:blipFill>
        <p:spPr bwMode="auto">
          <a:xfrm>
            <a:off x="5148064" y="1060089"/>
            <a:ext cx="3672408" cy="28009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6753944" cy="548680"/>
          </a:xfrm>
        </p:spPr>
        <p:txBody>
          <a:bodyPr/>
          <a:lstStyle/>
          <a:p>
            <a:r>
              <a:rPr lang="en-US" dirty="0" smtClean="0"/>
              <a:t>Au-Ag minerals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51520" y="332656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Porphyry-style</a:t>
            </a:r>
            <a:endParaRPr lang="ru-RU" sz="24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1520" y="3356992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Epithermal</a:t>
            </a:r>
            <a:endParaRPr lang="ru-RU" sz="24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5148064" y="620688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/>
              <a:t>Argillic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644008" cy="620688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Re in </a:t>
            </a:r>
            <a:r>
              <a:rPr lang="en-US" b="1" dirty="0" err="1" smtClean="0">
                <a:solidFill>
                  <a:srgbClr val="C00000"/>
                </a:solidFill>
              </a:rPr>
              <a:t>molybdenite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620688"/>
            <a:ext cx="4464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400" dirty="0" err="1" smtClean="0"/>
              <a:t>Xiong</a:t>
            </a:r>
            <a:r>
              <a:rPr lang="ru-RU" sz="2400" dirty="0" smtClean="0"/>
              <a:t> </a:t>
            </a:r>
            <a:r>
              <a:rPr lang="ru-RU" sz="2400" dirty="0" err="1" smtClean="0"/>
              <a:t>et</a:t>
            </a:r>
            <a:r>
              <a:rPr lang="ru-RU" sz="2400" dirty="0" smtClean="0"/>
              <a:t> </a:t>
            </a:r>
            <a:r>
              <a:rPr lang="ru-RU" sz="2400" dirty="0" err="1" smtClean="0"/>
              <a:t>al</a:t>
            </a:r>
            <a:r>
              <a:rPr lang="ru-RU" sz="2400" dirty="0" smtClean="0"/>
              <a:t>., 2006</a:t>
            </a:r>
          </a:p>
          <a:p>
            <a:pPr marL="457200" indent="-457200">
              <a:lnSpc>
                <a:spcPct val="150000"/>
              </a:lnSpc>
            </a:pPr>
            <a:r>
              <a:rPr lang="en-US" sz="2400" dirty="0" smtClean="0"/>
              <a:t>Deposition of ReS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</a:t>
            </a:r>
            <a:endParaRPr lang="ru-RU" sz="2400" dirty="0" smtClean="0"/>
          </a:p>
          <a:p>
            <a:pPr marL="457200" indent="-457200">
              <a:lnSpc>
                <a:spcPct val="150000"/>
              </a:lnSpc>
              <a:buFontTx/>
              <a:buAutoNum type="arabicParenR"/>
            </a:pPr>
            <a:r>
              <a:rPr lang="en-US" sz="2400" dirty="0" smtClean="0"/>
              <a:t>f</a:t>
            </a:r>
            <a:r>
              <a:rPr lang="en-US" sz="2400" baseline="-25000" dirty="0" smtClean="0"/>
              <a:t>O2</a:t>
            </a:r>
            <a:r>
              <a:rPr lang="en-US" sz="2400" dirty="0" smtClean="0"/>
              <a:t> in pyrite stability space</a:t>
            </a:r>
            <a:endParaRPr lang="ru-RU" sz="2400" dirty="0" smtClean="0"/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ru-RU" sz="2400" dirty="0" err="1" smtClean="0"/>
              <a:t>рН</a:t>
            </a:r>
            <a:r>
              <a:rPr lang="en-US" sz="2400" dirty="0" smtClean="0"/>
              <a:t> decrease</a:t>
            </a:r>
          </a:p>
          <a:p>
            <a:pPr marL="457200" indent="-457200">
              <a:lnSpc>
                <a:spcPct val="150000"/>
              </a:lnSpc>
              <a:buFontTx/>
              <a:buAutoNum type="arabicParenR"/>
            </a:pPr>
            <a:r>
              <a:rPr lang="ru-RU" sz="2400" dirty="0" smtClean="0"/>
              <a:t>Т</a:t>
            </a:r>
            <a:r>
              <a:rPr lang="en-US" sz="2400" dirty="0" smtClean="0"/>
              <a:t> decrease</a:t>
            </a:r>
            <a:endParaRPr lang="ru-RU" sz="2400" dirty="0" smtClean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356992"/>
            <a:ext cx="413558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6326"/>
            <a:ext cx="4176886" cy="326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верх 7"/>
          <p:cNvSpPr/>
          <p:nvPr/>
        </p:nvSpPr>
        <p:spPr>
          <a:xfrm>
            <a:off x="6072198" y="1214422"/>
            <a:ext cx="500066" cy="7858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rot="16404032">
            <a:off x="7586535" y="1022974"/>
            <a:ext cx="500066" cy="7858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0" y="4077072"/>
            <a:ext cx="47160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 smtClean="0"/>
              <a:t>Mass balance </a:t>
            </a:r>
          </a:p>
          <a:p>
            <a:pPr marL="457200" indent="-457200"/>
            <a:r>
              <a:rPr lang="en-US" sz="2400" dirty="0" smtClean="0"/>
              <a:t>(Stein et al., 2001)</a:t>
            </a:r>
            <a:r>
              <a:rPr lang="ru-RU" sz="2400" dirty="0" smtClean="0"/>
              <a:t> ???</a:t>
            </a:r>
          </a:p>
          <a:p>
            <a:pPr marL="457200" indent="-457200"/>
            <a:r>
              <a:rPr lang="en-US" sz="2400" b="1" dirty="0" smtClean="0"/>
              <a:t>Primary magma enrichment</a:t>
            </a:r>
          </a:p>
          <a:p>
            <a:pPr marL="457200" indent="-457200"/>
            <a:r>
              <a:rPr lang="en-US" sz="2000" dirty="0" smtClean="0"/>
              <a:t>(Sun et al</a:t>
            </a:r>
            <a:r>
              <a:rPr lang="ru-RU" sz="2000" dirty="0" smtClean="0"/>
              <a:t>., 2003</a:t>
            </a:r>
            <a:r>
              <a:rPr lang="en-US" sz="2000" dirty="0" smtClean="0"/>
              <a:t>)</a:t>
            </a:r>
            <a:r>
              <a:rPr lang="ru-RU" sz="2000" dirty="0" smtClean="0"/>
              <a:t>???</a:t>
            </a:r>
            <a:endParaRPr lang="ru-RU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0"/>
            <a:ext cx="6429400" cy="692696"/>
          </a:xfrm>
        </p:spPr>
        <p:txBody>
          <a:bodyPr/>
          <a:lstStyle/>
          <a:p>
            <a:r>
              <a:rPr lang="en-US" dirty="0" smtClean="0"/>
              <a:t>T vs. Re contents (EMPA)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5122" name="Picture 2" descr="D:\Olenka\Articles\Submitted\Re-Birgilda-Tomino cluster\Revision 1\Fig 12 T-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412775"/>
            <a:ext cx="7958356" cy="51233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04664"/>
            <a:ext cx="2207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Chlorite </a:t>
            </a:r>
          </a:p>
          <a:p>
            <a:pPr algn="ctr"/>
            <a:r>
              <a:rPr lang="en-US" sz="2000" b="1" dirty="0" err="1" smtClean="0"/>
              <a:t>geothermometry</a:t>
            </a:r>
            <a:endParaRPr lang="ru-RU" sz="2000" b="1" dirty="0"/>
          </a:p>
        </p:txBody>
      </p:sp>
      <p:pic>
        <p:nvPicPr>
          <p:cNvPr id="6" name="Picture 2" descr="D:\Olenka\Articles\Submitted\Re-Birgilda-Tomino cluster\Revision 1\Fig 3 Samples-assembl_Bir.JPG"/>
          <p:cNvPicPr>
            <a:picLocks noChangeAspect="1" noChangeArrowheads="1"/>
          </p:cNvPicPr>
          <p:nvPr/>
        </p:nvPicPr>
        <p:blipFill>
          <a:blip r:embed="rId3"/>
          <a:srcRect l="67981" r="9952" b="69502"/>
          <a:stretch>
            <a:fillRect/>
          </a:stretch>
        </p:blipFill>
        <p:spPr bwMode="auto">
          <a:xfrm>
            <a:off x="6431873" y="764704"/>
            <a:ext cx="2460607" cy="38925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6991" y="169096"/>
            <a:ext cx="5859505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89909" y="1556792"/>
            <a:ext cx="3329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577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C  &amp; 1000 bars </a:t>
            </a:r>
          </a:p>
          <a:p>
            <a:pPr algn="ctr"/>
            <a:r>
              <a:rPr lang="en-US" sz="2000" b="1" i="1" dirty="0" smtClean="0"/>
              <a:t>(modified from </a:t>
            </a:r>
            <a:r>
              <a:rPr lang="en-US" sz="2000" b="1" i="1" dirty="0" smtClean="0">
                <a:solidFill>
                  <a:schemeClr val="accent5"/>
                </a:solidFill>
              </a:rPr>
              <a:t>Hsu, </a:t>
            </a:r>
            <a:r>
              <a:rPr lang="ru-RU" sz="2000" b="1" i="1" dirty="0" smtClean="0">
                <a:solidFill>
                  <a:schemeClr val="accent5"/>
                </a:solidFill>
              </a:rPr>
              <a:t>1977</a:t>
            </a:r>
            <a:r>
              <a:rPr lang="ru-RU" sz="2000" b="1" i="1" dirty="0" smtClean="0"/>
              <a:t>)</a:t>
            </a:r>
            <a:endParaRPr lang="ru-RU" sz="2000" b="1" i="1" dirty="0"/>
          </a:p>
        </p:txBody>
      </p:sp>
      <p:sp>
        <p:nvSpPr>
          <p:cNvPr id="5" name="Овал 4"/>
          <p:cNvSpPr/>
          <p:nvPr/>
        </p:nvSpPr>
        <p:spPr>
          <a:xfrm>
            <a:off x="6804248" y="3645024"/>
            <a:ext cx="1440160" cy="1656184"/>
          </a:xfrm>
          <a:prstGeom prst="ellipse">
            <a:avLst/>
          </a:prstGeom>
          <a:solidFill>
            <a:srgbClr val="FF388C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" y="274638"/>
            <a:ext cx="3635896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W in </a:t>
            </a:r>
            <a:r>
              <a:rPr lang="en-US" sz="3600" b="1" dirty="0" err="1" smtClean="0">
                <a:solidFill>
                  <a:srgbClr val="C00000"/>
                </a:solidFill>
              </a:rPr>
              <a:t>molybdenite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56932" y="3884855"/>
            <a:ext cx="35509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</a:rPr>
              <a:t>NB High T is favorable </a:t>
            </a:r>
          </a:p>
          <a:p>
            <a:r>
              <a:rPr lang="en-US" sz="2400" b="1" dirty="0" smtClean="0">
                <a:solidFill>
                  <a:schemeClr val="accent3"/>
                </a:solidFill>
              </a:rPr>
              <a:t>for W incorporation </a:t>
            </a:r>
          </a:p>
          <a:p>
            <a:r>
              <a:rPr lang="en-US" sz="2400" b="1" dirty="0" smtClean="0">
                <a:solidFill>
                  <a:schemeClr val="accent3"/>
                </a:solidFill>
              </a:rPr>
              <a:t>in </a:t>
            </a:r>
            <a:r>
              <a:rPr lang="en-US" sz="2400" b="1" dirty="0" err="1" smtClean="0">
                <a:solidFill>
                  <a:schemeClr val="accent3"/>
                </a:solidFill>
              </a:rPr>
              <a:t>molybdenite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477" y="5288340"/>
            <a:ext cx="2730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/>
                </a:solidFill>
              </a:rPr>
              <a:t>Initial enrichment</a:t>
            </a:r>
          </a:p>
          <a:p>
            <a:r>
              <a:rPr lang="en-US" sz="2400" b="1" dirty="0" smtClean="0">
                <a:solidFill>
                  <a:schemeClr val="accent4"/>
                </a:solidFill>
              </a:rPr>
              <a:t>of the fluid in W?</a:t>
            </a:r>
            <a:endParaRPr lang="ru-RU" sz="24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lenka\Presentations\16_EMC\Samygin-Burtman evolutionSouth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76672"/>
            <a:ext cx="6816102" cy="6381328"/>
          </a:xfrm>
          <a:prstGeom prst="rect">
            <a:avLst/>
          </a:prstGeom>
          <a:noFill/>
        </p:spPr>
      </p:pic>
      <p:sp>
        <p:nvSpPr>
          <p:cNvPr id="8200" name="TextBox 26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Simplified tectonic evolution of the </a:t>
            </a:r>
            <a:r>
              <a:rPr lang="en-US" sz="2000" b="1" dirty="0" smtClean="0">
                <a:latin typeface="Calibri" pitchFamily="34" charset="0"/>
              </a:rPr>
              <a:t>South Urals</a:t>
            </a:r>
            <a:r>
              <a:rPr lang="ru-RU" sz="2000" b="1" dirty="0" smtClean="0">
                <a:latin typeface="Calibri" pitchFamily="34" charset="0"/>
              </a:rPr>
              <a:t> </a:t>
            </a:r>
            <a:r>
              <a:rPr lang="en-US" sz="2000" i="1" dirty="0" smtClean="0">
                <a:latin typeface="Calibri" pitchFamily="34" charset="0"/>
              </a:rPr>
              <a:t>after </a:t>
            </a:r>
            <a:r>
              <a:rPr lang="en-US" sz="2000" i="1" dirty="0" err="1" smtClean="0">
                <a:latin typeface="Calibri" pitchFamily="34" charset="0"/>
              </a:rPr>
              <a:t>Samygin</a:t>
            </a:r>
            <a:r>
              <a:rPr lang="en-US" sz="2000" i="1" dirty="0" smtClean="0">
                <a:latin typeface="Calibri" pitchFamily="34" charset="0"/>
              </a:rPr>
              <a:t> &amp; </a:t>
            </a:r>
            <a:r>
              <a:rPr lang="en-US" sz="2000" i="1" dirty="0" err="1" smtClean="0">
                <a:latin typeface="Calibri" pitchFamily="34" charset="0"/>
              </a:rPr>
              <a:t>Burtman</a:t>
            </a:r>
            <a:r>
              <a:rPr lang="en-US" sz="2000" i="1" dirty="0" smtClean="0">
                <a:latin typeface="Calibri" pitchFamily="34" charset="0"/>
              </a:rPr>
              <a:t>, 2009</a:t>
            </a:r>
            <a:endParaRPr lang="ru-RU" sz="2000" i="1" dirty="0"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67357" y="426180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1000" dirty="0" smtClean="0">
                <a:solidFill>
                  <a:schemeClr val="accent6"/>
                </a:solidFill>
              </a:rPr>
              <a:t>Europe</a:t>
            </a:r>
            <a:endParaRPr lang="ru-RU" b="1" spc="1000" dirty="0">
              <a:solidFill>
                <a:schemeClr val="accent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5590167" y="169645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1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Kazakh</a:t>
            </a:r>
            <a:endParaRPr lang="ru-RU" b="1" spc="1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3786182" y="2571744"/>
            <a:ext cx="4977749" cy="923330"/>
            <a:chOff x="3786182" y="2571744"/>
            <a:chExt cx="4977749" cy="923330"/>
          </a:xfrm>
        </p:grpSpPr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6929454" y="2571744"/>
              <a:ext cx="183447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3300"/>
                  </a:solidFill>
                  <a:latin typeface="Calibri" pitchFamily="34" charset="0"/>
                </a:rPr>
                <a:t>Voznesenskoe</a:t>
              </a:r>
              <a:r>
                <a:rPr lang="ru-RU" sz="2000" b="1" dirty="0" smtClean="0">
                  <a:solidFill>
                    <a:srgbClr val="003300"/>
                  </a:solidFill>
                  <a:latin typeface="Calibri" pitchFamily="34" charset="0"/>
                </a:rPr>
                <a:t> </a:t>
              </a:r>
              <a:r>
                <a:rPr lang="en-US" sz="2000" b="1" dirty="0" smtClean="0">
                  <a:solidFill>
                    <a:srgbClr val="003300"/>
                  </a:solidFill>
                  <a:latin typeface="Calibri" pitchFamily="34" charset="0"/>
                </a:rPr>
                <a:t>Cu</a:t>
              </a:r>
            </a:p>
            <a:p>
              <a:pPr algn="ctr"/>
              <a:r>
                <a:rPr lang="en-US" sz="2000" b="1" dirty="0" smtClean="0">
                  <a:solidFill>
                    <a:srgbClr val="003300"/>
                  </a:solidFill>
                  <a:latin typeface="Calibri" pitchFamily="34" charset="0"/>
                </a:rPr>
                <a:t>Cu/Mo ~ 200</a:t>
              </a:r>
            </a:p>
            <a:p>
              <a:pPr algn="ctr"/>
              <a:r>
                <a:rPr lang="ru-RU" sz="2000" b="1" dirty="0" smtClean="0">
                  <a:solidFill>
                    <a:srgbClr val="003300"/>
                  </a:solidFill>
                  <a:latin typeface="Calibri" pitchFamily="34" charset="0"/>
                </a:rPr>
                <a:t>380 </a:t>
              </a:r>
              <a:r>
                <a:rPr lang="en-US" sz="2000" b="1" dirty="0" smtClean="0">
                  <a:solidFill>
                    <a:srgbClr val="003300"/>
                  </a:solidFill>
                  <a:latin typeface="Calibri" pitchFamily="34" charset="0"/>
                </a:rPr>
                <a:t>Ma</a:t>
              </a:r>
              <a:endParaRPr lang="en-US" sz="2000" b="1" dirty="0">
                <a:solidFill>
                  <a:srgbClr val="003300"/>
                </a:solidFill>
                <a:latin typeface="Calibri" pitchFamily="34" charset="0"/>
              </a:endParaRPr>
            </a:p>
          </p:txBody>
        </p:sp>
        <p:sp>
          <p:nvSpPr>
            <p:cNvPr id="19" name="8-конечная звезда 18"/>
            <p:cNvSpPr/>
            <p:nvPr/>
          </p:nvSpPr>
          <p:spPr>
            <a:xfrm>
              <a:off x="3786182" y="2571744"/>
              <a:ext cx="571504" cy="571504"/>
            </a:xfrm>
            <a:prstGeom prst="star8">
              <a:avLst>
                <a:gd name="adj" fmla="val 2078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" name="Прямая соединительная линия 39"/>
            <p:cNvCxnSpPr>
              <a:stCxn id="15" idx="1"/>
            </p:cNvCxnSpPr>
            <p:nvPr/>
          </p:nvCxnSpPr>
          <p:spPr>
            <a:xfrm rot="10800000">
              <a:off x="4143372" y="2857497"/>
              <a:ext cx="2786082" cy="1759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Группа 47"/>
          <p:cNvGrpSpPr/>
          <p:nvPr/>
        </p:nvGrpSpPr>
        <p:grpSpPr>
          <a:xfrm>
            <a:off x="3286116" y="428604"/>
            <a:ext cx="5857884" cy="1071570"/>
            <a:chOff x="3286116" y="571480"/>
            <a:chExt cx="5857884" cy="1071570"/>
          </a:xfrm>
        </p:grpSpPr>
        <p:sp>
          <p:nvSpPr>
            <p:cNvPr id="17" name="TextBox 23"/>
            <p:cNvSpPr txBox="1">
              <a:spLocks noChangeArrowheads="1"/>
            </p:cNvSpPr>
            <p:nvPr/>
          </p:nvSpPr>
          <p:spPr bwMode="auto">
            <a:xfrm>
              <a:off x="6858016" y="571480"/>
              <a:ext cx="228598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66"/>
                  </a:solidFill>
                  <a:latin typeface="Calibri" pitchFamily="34" charset="0"/>
                </a:rPr>
                <a:t>VerkhneUralskoe</a:t>
              </a:r>
              <a:r>
                <a:rPr lang="en-US" sz="2000" b="1" dirty="0" smtClean="0">
                  <a:solidFill>
                    <a:srgbClr val="000066"/>
                  </a:solidFill>
                  <a:latin typeface="Calibri" pitchFamily="34" charset="0"/>
                </a:rPr>
                <a:t> Mo</a:t>
              </a:r>
            </a:p>
            <a:p>
              <a:pPr algn="ctr"/>
              <a:r>
                <a:rPr lang="en-US" sz="2000" b="1" dirty="0" smtClean="0">
                  <a:solidFill>
                    <a:srgbClr val="003300"/>
                  </a:solidFill>
                  <a:latin typeface="Calibri" pitchFamily="34" charset="0"/>
                </a:rPr>
                <a:t>Cu/Mo ~ 15</a:t>
              </a:r>
            </a:p>
            <a:p>
              <a:pPr algn="ctr"/>
              <a:r>
                <a:rPr lang="en-US" sz="2000" b="1" dirty="0" smtClean="0">
                  <a:solidFill>
                    <a:srgbClr val="000066"/>
                  </a:solidFill>
                  <a:latin typeface="Calibri" pitchFamily="34" charset="0"/>
                </a:rPr>
                <a:t>~ 3</a:t>
              </a:r>
              <a:r>
                <a:rPr lang="ru-RU" sz="2000" b="1" dirty="0" smtClean="0">
                  <a:solidFill>
                    <a:srgbClr val="000066"/>
                  </a:solidFill>
                  <a:latin typeface="Calibri" pitchFamily="34" charset="0"/>
                </a:rPr>
                <a:t>4</a:t>
              </a:r>
              <a:r>
                <a:rPr lang="en-US" sz="2000" b="1" dirty="0" smtClean="0">
                  <a:solidFill>
                    <a:srgbClr val="000066"/>
                  </a:solidFill>
                  <a:latin typeface="Calibri" pitchFamily="34" charset="0"/>
                </a:rPr>
                <a:t>0 Ma</a:t>
              </a:r>
              <a:endParaRPr lang="ru-RU" sz="2000" b="1" dirty="0">
                <a:solidFill>
                  <a:srgbClr val="000066"/>
                </a:solidFill>
                <a:latin typeface="Calibri" pitchFamily="34" charset="0"/>
              </a:endParaRPr>
            </a:p>
          </p:txBody>
        </p:sp>
        <p:sp>
          <p:nvSpPr>
            <p:cNvPr id="20" name="8-конечная звезда 19"/>
            <p:cNvSpPr/>
            <p:nvPr/>
          </p:nvSpPr>
          <p:spPr>
            <a:xfrm>
              <a:off x="3286116" y="1071546"/>
              <a:ext cx="571504" cy="571504"/>
            </a:xfrm>
            <a:prstGeom prst="star8">
              <a:avLst>
                <a:gd name="adj" fmla="val 20784"/>
              </a:avLst>
            </a:prstGeom>
            <a:solidFill>
              <a:srgbClr val="00FF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" name="Прямая соединительная линия 41"/>
            <p:cNvCxnSpPr>
              <a:endCxn id="20" idx="0"/>
            </p:cNvCxnSpPr>
            <p:nvPr/>
          </p:nvCxnSpPr>
          <p:spPr>
            <a:xfrm rot="10800000" flipV="1">
              <a:off x="3857620" y="1000108"/>
              <a:ext cx="3500462" cy="35719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30BDF-E641-4791-8F86-759B83837B0D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64600" y="508795"/>
            <a:ext cx="692690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b="1" dirty="0" smtClean="0">
                <a:latin typeface="+mj-lt"/>
              </a:rPr>
              <a:t>  </a:t>
            </a:r>
            <a:r>
              <a:rPr lang="en-US" dirty="0" smtClean="0">
                <a:latin typeface="+mj-lt"/>
              </a:rPr>
              <a:t>Late</a:t>
            </a:r>
            <a:endParaRPr lang="ru-RU" dirty="0">
              <a:latin typeface="+mj-lt"/>
            </a:endParaRPr>
          </a:p>
        </p:txBody>
      </p:sp>
      <p:grpSp>
        <p:nvGrpSpPr>
          <p:cNvPr id="16" name="Группа 37"/>
          <p:cNvGrpSpPr/>
          <p:nvPr/>
        </p:nvGrpSpPr>
        <p:grpSpPr>
          <a:xfrm>
            <a:off x="4427986" y="3501008"/>
            <a:ext cx="4145282" cy="1294403"/>
            <a:chOff x="-1260138" y="1988840"/>
            <a:chExt cx="4145282" cy="1294403"/>
          </a:xfrm>
        </p:grpSpPr>
        <p:sp>
          <p:nvSpPr>
            <p:cNvPr id="18" name="TextBox 17"/>
            <p:cNvSpPr txBox="1"/>
            <p:nvPr/>
          </p:nvSpPr>
          <p:spPr>
            <a:xfrm>
              <a:off x="1403648" y="2636912"/>
              <a:ext cx="1481496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Salavat</a:t>
              </a:r>
              <a:r>
                <a:rPr lang="en-US" dirty="0" smtClean="0"/>
                <a:t> Cu</a:t>
              </a:r>
            </a:p>
            <a:p>
              <a:r>
                <a:rPr lang="en-US" dirty="0" smtClean="0"/>
                <a:t>Cu/Mo </a:t>
              </a:r>
              <a:r>
                <a:rPr lang="en-US" b="1" dirty="0" smtClean="0">
                  <a:solidFill>
                    <a:srgbClr val="003300"/>
                  </a:solidFill>
                  <a:latin typeface="Calibri" pitchFamily="34" charset="0"/>
                </a:rPr>
                <a:t>~ </a:t>
              </a:r>
              <a:r>
                <a:rPr lang="en-US" dirty="0" smtClean="0"/>
                <a:t>600</a:t>
              </a:r>
              <a:endParaRPr lang="ru-RU" dirty="0"/>
            </a:p>
          </p:txBody>
        </p:sp>
        <p:cxnSp>
          <p:nvCxnSpPr>
            <p:cNvPr id="21" name="Прямая соединительная линия 20"/>
            <p:cNvCxnSpPr>
              <a:stCxn id="18" idx="1"/>
            </p:cNvCxnSpPr>
            <p:nvPr/>
          </p:nvCxnSpPr>
          <p:spPr>
            <a:xfrm flipH="1" flipV="1">
              <a:off x="-1260138" y="1988840"/>
              <a:ext cx="2663786" cy="97123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38"/>
          <p:cNvGrpSpPr/>
          <p:nvPr/>
        </p:nvGrpSpPr>
        <p:grpSpPr>
          <a:xfrm>
            <a:off x="4427986" y="1628800"/>
            <a:ext cx="4210395" cy="936104"/>
            <a:chOff x="-1178827" y="6021288"/>
            <a:chExt cx="4137802" cy="936104"/>
          </a:xfrm>
        </p:grpSpPr>
        <p:sp>
          <p:nvSpPr>
            <p:cNvPr id="23" name="TextBox 22"/>
            <p:cNvSpPr txBox="1"/>
            <p:nvPr/>
          </p:nvSpPr>
          <p:spPr>
            <a:xfrm>
              <a:off x="1403648" y="6021288"/>
              <a:ext cx="1555327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Yubileinoe</a:t>
              </a:r>
              <a:r>
                <a:rPr lang="en-US" dirty="0" smtClean="0"/>
                <a:t> Au</a:t>
              </a:r>
              <a:endParaRPr lang="ru-RU" dirty="0"/>
            </a:p>
          </p:txBody>
        </p:sp>
        <p:cxnSp>
          <p:nvCxnSpPr>
            <p:cNvPr id="24" name="Прямая соединительная линия 23"/>
            <p:cNvCxnSpPr>
              <a:stCxn id="23" idx="1"/>
            </p:cNvCxnSpPr>
            <p:nvPr/>
          </p:nvCxnSpPr>
          <p:spPr>
            <a:xfrm flipH="1">
              <a:off x="-1178827" y="6205954"/>
              <a:ext cx="2582475" cy="75143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Olenka\Presentations\17_Miass\Fig 1 Ural Map color — копия.JPG"/>
          <p:cNvPicPr>
            <a:picLocks noChangeAspect="1" noChangeArrowheads="1"/>
          </p:cNvPicPr>
          <p:nvPr/>
        </p:nvPicPr>
        <p:blipFill>
          <a:blip r:embed="rId3" cstate="print"/>
          <a:srcRect b="2106"/>
          <a:stretch>
            <a:fillRect/>
          </a:stretch>
        </p:blipFill>
        <p:spPr bwMode="auto">
          <a:xfrm>
            <a:off x="4141267" y="44624"/>
            <a:ext cx="4031133" cy="6813376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grpSp>
        <p:nvGrpSpPr>
          <p:cNvPr id="2" name="Группа 35"/>
          <p:cNvGrpSpPr/>
          <p:nvPr/>
        </p:nvGrpSpPr>
        <p:grpSpPr>
          <a:xfrm>
            <a:off x="1403648" y="1340768"/>
            <a:ext cx="4536504" cy="1224136"/>
            <a:chOff x="1403648" y="1340768"/>
            <a:chExt cx="4536504" cy="1224136"/>
          </a:xfrm>
        </p:grpSpPr>
        <p:sp>
          <p:nvSpPr>
            <p:cNvPr id="14" name="TextBox 13"/>
            <p:cNvSpPr txBox="1"/>
            <p:nvPr/>
          </p:nvSpPr>
          <p:spPr>
            <a:xfrm>
              <a:off x="1403648" y="1340768"/>
              <a:ext cx="1685141" cy="3693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Voznesenskoe</a:t>
              </a:r>
              <a:endParaRPr lang="ru-RU" dirty="0"/>
            </a:p>
          </p:txBody>
        </p:sp>
        <p:cxnSp>
          <p:nvCxnSpPr>
            <p:cNvPr id="19" name="Прямая соединительная линия 18"/>
            <p:cNvCxnSpPr>
              <a:stCxn id="14" idx="3"/>
            </p:cNvCxnSpPr>
            <p:nvPr/>
          </p:nvCxnSpPr>
          <p:spPr>
            <a:xfrm>
              <a:off x="3088789" y="1525434"/>
              <a:ext cx="2851363" cy="103947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36"/>
          <p:cNvGrpSpPr/>
          <p:nvPr/>
        </p:nvGrpSpPr>
        <p:grpSpPr>
          <a:xfrm>
            <a:off x="1403648" y="1988840"/>
            <a:ext cx="4464496" cy="1080120"/>
            <a:chOff x="1403648" y="1988840"/>
            <a:chExt cx="4464496" cy="1080120"/>
          </a:xfrm>
        </p:grpSpPr>
        <p:sp>
          <p:nvSpPr>
            <p:cNvPr id="20" name="TextBox 19"/>
            <p:cNvSpPr txBox="1"/>
            <p:nvPr/>
          </p:nvSpPr>
          <p:spPr>
            <a:xfrm>
              <a:off x="1403648" y="1988840"/>
              <a:ext cx="2018566" cy="3693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Verkhne-Uralskoe</a:t>
              </a:r>
              <a:endParaRPr lang="ru-RU" dirty="0"/>
            </a:p>
          </p:txBody>
        </p:sp>
        <p:cxnSp>
          <p:nvCxnSpPr>
            <p:cNvPr id="23" name="Прямая соединительная линия 22"/>
            <p:cNvCxnSpPr>
              <a:stCxn id="20" idx="3"/>
            </p:cNvCxnSpPr>
            <p:nvPr/>
          </p:nvCxnSpPr>
          <p:spPr>
            <a:xfrm>
              <a:off x="3422214" y="2173506"/>
              <a:ext cx="2445930" cy="89545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7"/>
          <p:cNvGrpSpPr/>
          <p:nvPr/>
        </p:nvGrpSpPr>
        <p:grpSpPr>
          <a:xfrm>
            <a:off x="1403648" y="2636912"/>
            <a:ext cx="4104456" cy="576064"/>
            <a:chOff x="1403648" y="2636912"/>
            <a:chExt cx="4104456" cy="576064"/>
          </a:xfrm>
        </p:grpSpPr>
        <p:sp>
          <p:nvSpPr>
            <p:cNvPr id="21" name="TextBox 20"/>
            <p:cNvSpPr txBox="1"/>
            <p:nvPr/>
          </p:nvSpPr>
          <p:spPr>
            <a:xfrm>
              <a:off x="1403648" y="2636912"/>
              <a:ext cx="954107" cy="3693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Salavat</a:t>
              </a:r>
              <a:endParaRPr lang="ru-RU" dirty="0"/>
            </a:p>
          </p:txBody>
        </p:sp>
        <p:cxnSp>
          <p:nvCxnSpPr>
            <p:cNvPr id="25" name="Прямая соединительная линия 24"/>
            <p:cNvCxnSpPr>
              <a:stCxn id="21" idx="3"/>
            </p:cNvCxnSpPr>
            <p:nvPr/>
          </p:nvCxnSpPr>
          <p:spPr>
            <a:xfrm>
              <a:off x="2357755" y="2821578"/>
              <a:ext cx="3150349" cy="39139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38"/>
          <p:cNvGrpSpPr/>
          <p:nvPr/>
        </p:nvGrpSpPr>
        <p:grpSpPr>
          <a:xfrm>
            <a:off x="1403648" y="5445224"/>
            <a:ext cx="4176464" cy="720080"/>
            <a:chOff x="1403648" y="6021288"/>
            <a:chExt cx="4104456" cy="720080"/>
          </a:xfrm>
        </p:grpSpPr>
        <p:sp>
          <p:nvSpPr>
            <p:cNvPr id="22" name="TextBox 21"/>
            <p:cNvSpPr txBox="1"/>
            <p:nvPr/>
          </p:nvSpPr>
          <p:spPr>
            <a:xfrm>
              <a:off x="1403648" y="6021288"/>
              <a:ext cx="1227588" cy="3693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Yubileinoe</a:t>
              </a:r>
              <a:endParaRPr lang="ru-RU" dirty="0"/>
            </a:p>
          </p:txBody>
        </p:sp>
        <p:cxnSp>
          <p:nvCxnSpPr>
            <p:cNvPr id="29" name="Прямая соединительная линия 28"/>
            <p:cNvCxnSpPr>
              <a:stCxn id="22" idx="3"/>
            </p:cNvCxnSpPr>
            <p:nvPr/>
          </p:nvCxnSpPr>
          <p:spPr>
            <a:xfrm>
              <a:off x="2631236" y="6205954"/>
              <a:ext cx="2876868" cy="53541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5786478" cy="511156"/>
          </a:xfrm>
        </p:spPr>
        <p:txBody>
          <a:bodyPr/>
          <a:lstStyle/>
          <a:p>
            <a:r>
              <a:rPr lang="en-US" sz="3200" dirty="0" smtClean="0"/>
              <a:t>The </a:t>
            </a:r>
            <a:r>
              <a:rPr lang="en-US" sz="3200" dirty="0" err="1" smtClean="0"/>
              <a:t>Salavat</a:t>
            </a:r>
            <a:r>
              <a:rPr lang="en-US" sz="3200" dirty="0" smtClean="0"/>
              <a:t> deposit </a:t>
            </a:r>
            <a:r>
              <a:rPr lang="en-US" sz="2000" i="1" dirty="0" smtClean="0"/>
              <a:t>(after </a:t>
            </a:r>
            <a:r>
              <a:rPr lang="en-US" sz="2000" i="1" dirty="0" err="1" smtClean="0"/>
              <a:t>Minina</a:t>
            </a:r>
            <a:r>
              <a:rPr lang="en-US" sz="2000" i="1" dirty="0" smtClean="0"/>
              <a:t>, 1982)</a:t>
            </a:r>
            <a:endParaRPr lang="ru-RU" sz="1600" i="1" dirty="0"/>
          </a:p>
        </p:txBody>
      </p:sp>
      <p:pic>
        <p:nvPicPr>
          <p:cNvPr id="1027" name="Picture 3" descr="D:\Olenka\Urals\Салават\Map Minina-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196752"/>
            <a:ext cx="6213475" cy="48466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60032" y="548680"/>
            <a:ext cx="197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Cu/Mo = 600; </a:t>
            </a:r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b="1" dirty="0" smtClean="0">
                <a:solidFill>
                  <a:schemeClr val="accent6"/>
                </a:solidFill>
              </a:rPr>
              <a:t>Mo </a:t>
            </a:r>
            <a:r>
              <a:rPr lang="en-US" b="1" dirty="0" smtClean="0">
                <a:solidFill>
                  <a:schemeClr val="accent6"/>
                </a:solidFill>
              </a:rPr>
              <a:t>max 0.07</a:t>
            </a:r>
          </a:p>
        </p:txBody>
      </p:sp>
      <p:pic>
        <p:nvPicPr>
          <p:cNvPr id="1026" name="Picture 2" descr="D:\Моё\presentations\16_CERCAMS\Салават\С-1759_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037025" y="679216"/>
            <a:ext cx="3571901" cy="2642050"/>
          </a:xfrm>
          <a:prstGeom prst="rect">
            <a:avLst/>
          </a:prstGeom>
          <a:noFill/>
        </p:spPr>
      </p:pic>
      <p:pic>
        <p:nvPicPr>
          <p:cNvPr id="2" name="Picture 3" descr="D:\Моё\presentations\16_CERCAMS\Салават\С-1759_7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000504"/>
            <a:ext cx="2643206" cy="27146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095037"/>
            <a:ext cx="6429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Middle Devonian from geological estimations</a:t>
            </a:r>
          </a:p>
          <a:p>
            <a:r>
              <a:rPr lang="en-US" b="1" dirty="0" smtClean="0"/>
              <a:t>(hosted by Lower to Middle Devonian </a:t>
            </a:r>
            <a:r>
              <a:rPr lang="en-US" b="1" dirty="0" err="1" smtClean="0"/>
              <a:t>Irendyck</a:t>
            </a:r>
            <a:r>
              <a:rPr lang="en-US" b="1" dirty="0" smtClean="0"/>
              <a:t> Formation</a:t>
            </a:r>
            <a:endParaRPr lang="ru-RU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54868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6"/>
                </a:solidFill>
              </a:rPr>
              <a:t>Ivanov</a:t>
            </a:r>
            <a:r>
              <a:rPr lang="en-US" i="1" dirty="0" smtClean="0">
                <a:solidFill>
                  <a:schemeClr val="accent6"/>
                </a:solidFill>
              </a:rPr>
              <a:t> et al.,</a:t>
            </a:r>
            <a:r>
              <a:rPr lang="ru-RU" i="1" dirty="0" smtClean="0">
                <a:solidFill>
                  <a:schemeClr val="accent6"/>
                </a:solidFill>
              </a:rPr>
              <a:t> </a:t>
            </a:r>
            <a:r>
              <a:rPr lang="ru-RU" i="1" dirty="0" smtClean="0">
                <a:solidFill>
                  <a:schemeClr val="accent6"/>
                </a:solidFill>
              </a:rPr>
              <a:t>2016</a:t>
            </a:r>
            <a:r>
              <a:rPr lang="ru-RU" i="1" dirty="0" smtClean="0">
                <a:solidFill>
                  <a:schemeClr val="accent6"/>
                </a:solidFill>
              </a:rPr>
              <a:t>:</a:t>
            </a:r>
            <a:endParaRPr lang="en-US" i="1" dirty="0" smtClean="0">
              <a:solidFill>
                <a:schemeClr val="accent6"/>
              </a:solidFill>
            </a:endParaRPr>
          </a:p>
          <a:p>
            <a:r>
              <a:rPr lang="en-US" b="1" dirty="0" smtClean="0">
                <a:solidFill>
                  <a:schemeClr val="accent6"/>
                </a:solidFill>
              </a:rPr>
              <a:t>probable reserves (P1) </a:t>
            </a:r>
            <a:r>
              <a:rPr lang="en-US" b="1" dirty="0" smtClean="0">
                <a:solidFill>
                  <a:schemeClr val="accent6"/>
                </a:solidFill>
              </a:rPr>
              <a:t>993 </a:t>
            </a:r>
            <a:r>
              <a:rPr lang="en-US" b="1" dirty="0" err="1" smtClean="0">
                <a:solidFill>
                  <a:schemeClr val="accent6"/>
                </a:solidFill>
              </a:rPr>
              <a:t>kt</a:t>
            </a:r>
            <a:r>
              <a:rPr lang="en-US" b="1" dirty="0" smtClean="0">
                <a:solidFill>
                  <a:schemeClr val="accent6"/>
                </a:solidFill>
              </a:rPr>
              <a:t> Cu @ 0.48%</a:t>
            </a:r>
            <a:endParaRPr lang="ru-RU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Olenka\Urals\Voznesenskoe\V-6_338-5\V-6_338-5_1_5x_R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6200000">
            <a:off x="6010815" y="3787490"/>
            <a:ext cx="3277392" cy="27032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85794"/>
          </a:xfrm>
        </p:spPr>
        <p:txBody>
          <a:bodyPr/>
          <a:lstStyle/>
          <a:p>
            <a:r>
              <a:rPr lang="en-US" dirty="0" err="1" smtClean="0"/>
              <a:t>Voznesenskoe</a:t>
            </a:r>
            <a:r>
              <a:rPr lang="en-US" dirty="0" smtClean="0"/>
              <a:t> Cu porphyry deposit</a:t>
            </a:r>
            <a:endParaRPr lang="ru-RU" dirty="0"/>
          </a:p>
        </p:txBody>
      </p:sp>
      <p:pic>
        <p:nvPicPr>
          <p:cNvPr id="9218" name="Picture 2" descr="D:\Olenka\Urals\Voznesenskoe\map-Voz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38" y="980728"/>
            <a:ext cx="6072198" cy="3892167"/>
          </a:xfrm>
          <a:prstGeom prst="rect">
            <a:avLst/>
          </a:prstGeom>
          <a:noFill/>
        </p:spPr>
      </p:pic>
      <p:pic>
        <p:nvPicPr>
          <p:cNvPr id="9219" name="Picture 3" descr="D:\Olenka\Urals\Voznesenskoe\Voznesenskoe_samples\Voz-6_56.JPG"/>
          <p:cNvPicPr>
            <a:picLocks noChangeAspect="1" noChangeArrowheads="1"/>
          </p:cNvPicPr>
          <p:nvPr/>
        </p:nvPicPr>
        <p:blipFill>
          <a:blip r:embed="rId4" cstate="screen">
            <a:lum bright="10000"/>
          </a:blip>
          <a:srcRect r="6033"/>
          <a:stretch>
            <a:fillRect/>
          </a:stretch>
        </p:blipFill>
        <p:spPr bwMode="auto">
          <a:xfrm>
            <a:off x="2071670" y="5143536"/>
            <a:ext cx="4143404" cy="1571612"/>
          </a:xfrm>
          <a:prstGeom prst="rect">
            <a:avLst/>
          </a:prstGeom>
          <a:noFill/>
        </p:spPr>
      </p:pic>
      <p:pic>
        <p:nvPicPr>
          <p:cNvPr id="9220" name="Picture 4" descr="D:\Olenka\Urals\Voznesenskoe\Voznesenskoe_samples\Voz-6_481a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072074"/>
            <a:ext cx="3001230" cy="17859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35696" y="278092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Py-Ccp</a:t>
            </a:r>
            <a:endParaRPr lang="ru-RU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26876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Py</a:t>
            </a:r>
            <a:endParaRPr lang="ru-RU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1680" y="407707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Py</a:t>
            </a:r>
            <a:endParaRPr lang="ru-RU" b="1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4852" y="714356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/>
              <a:t>Mo- quartz veins</a:t>
            </a:r>
          </a:p>
          <a:p>
            <a:pPr marL="342900" indent="-342900">
              <a:buAutoNum type="arabicPeriod"/>
            </a:pPr>
            <a:r>
              <a:rPr lang="en-US" sz="2000" dirty="0" err="1" smtClean="0"/>
              <a:t>Py-Ccp</a:t>
            </a: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err="1" smtClean="0"/>
              <a:t>Py</a:t>
            </a:r>
            <a:r>
              <a:rPr lang="en-US" sz="2000" dirty="0" smtClean="0"/>
              <a:t>-base-metal quartz veins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5060" y="2428868"/>
            <a:ext cx="29375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381 ± 5 Ma, </a:t>
            </a:r>
          </a:p>
          <a:p>
            <a:pPr algn="ctr"/>
            <a:r>
              <a:rPr lang="en-US" sz="2000" b="1" dirty="0" smtClean="0"/>
              <a:t>U-Pb SHRIMP-II</a:t>
            </a:r>
          </a:p>
          <a:p>
            <a:pPr algn="ctr"/>
            <a:r>
              <a:rPr lang="en-US" dirty="0" err="1" smtClean="0"/>
              <a:t>Grabezhev</a:t>
            </a:r>
            <a:r>
              <a:rPr lang="en-US" dirty="0" smtClean="0"/>
              <a:t> &amp; </a:t>
            </a:r>
            <a:r>
              <a:rPr lang="en-US" dirty="0" err="1" smtClean="0"/>
              <a:t>Ronkin</a:t>
            </a:r>
            <a:r>
              <a:rPr lang="en-US" dirty="0" smtClean="0"/>
              <a:t>, 2011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600096" y="2000240"/>
            <a:ext cx="1686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Cu/Mo ~ 250</a:t>
            </a:r>
            <a:endParaRPr lang="ru-RU" sz="2000" b="1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D:\Olenka\Urals\Voznesenskoe\V-6_338-5\V-6_338-5_1_5x_R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6200000">
            <a:off x="4784857" y="418447"/>
            <a:ext cx="4777590" cy="39406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5050904" cy="1143000"/>
          </a:xfrm>
        </p:spPr>
        <p:txBody>
          <a:bodyPr/>
          <a:lstStyle/>
          <a:p>
            <a:r>
              <a:rPr lang="en-US" b="1" dirty="0" err="1" smtClean="0"/>
              <a:t>Voznesenskoe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 in </a:t>
            </a:r>
            <a:r>
              <a:rPr lang="en-US" dirty="0" err="1" smtClean="0"/>
              <a:t>moly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15816" y="2996952"/>
            <a:ext cx="3042887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80256"/>
            <a:ext cx="2897310" cy="467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94392" y="5445224"/>
            <a:ext cx="3249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Calculated- </a:t>
            </a:r>
            <a:r>
              <a:rPr lang="ru-RU" sz="2400" b="1" dirty="0" smtClean="0"/>
              <a:t>1470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ppm</a:t>
            </a:r>
            <a:endParaRPr lang="en-US" sz="2400" b="1" dirty="0" smtClean="0"/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Grabezhev</a:t>
            </a:r>
            <a:r>
              <a:rPr lang="en-US" sz="2400" dirty="0" smtClean="0"/>
              <a:t>, 2013)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1412776"/>
            <a:ext cx="4327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Grabezhev</a:t>
            </a:r>
            <a:r>
              <a:rPr lang="en-US" sz="2400" dirty="0" smtClean="0"/>
              <a:t> &amp; </a:t>
            </a:r>
            <a:r>
              <a:rPr lang="en-US" sz="2400" dirty="0" err="1" smtClean="0"/>
              <a:t>Voudoris</a:t>
            </a:r>
            <a:r>
              <a:rPr lang="en-US" sz="2400" dirty="0" smtClean="0"/>
              <a:t>, 2014)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0"/>
            <a:ext cx="3059832" cy="980728"/>
          </a:xfrm>
        </p:spPr>
        <p:txBody>
          <a:bodyPr/>
          <a:lstStyle/>
          <a:p>
            <a:r>
              <a:rPr lang="en-US" sz="3600" b="1" dirty="0" err="1" smtClean="0"/>
              <a:t>Yubileinoe</a:t>
            </a:r>
            <a:r>
              <a:rPr lang="en-US" sz="3600" b="1" dirty="0" smtClean="0"/>
              <a:t> </a:t>
            </a:r>
            <a:br>
              <a:rPr lang="en-US" sz="3600" b="1" dirty="0" smtClean="0"/>
            </a:br>
            <a:r>
              <a:rPr lang="en-US" sz="3600" b="1" dirty="0" smtClean="0"/>
              <a:t>Au-porphyry</a:t>
            </a:r>
            <a:endParaRPr lang="ru-RU" sz="3600" b="1" dirty="0"/>
          </a:p>
        </p:txBody>
      </p:sp>
      <p:pic>
        <p:nvPicPr>
          <p:cNvPr id="4" name="Рисунок 3" descr="D:\Olenka\Articles\OGR-Porf_rev\Figures\Yubileinoe area map Shatov Var2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60121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940152" y="5301208"/>
            <a:ext cx="3203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Naraveit</a:t>
            </a:r>
            <a:r>
              <a:rPr lang="en-US" dirty="0" smtClean="0"/>
              <a:t> </a:t>
            </a:r>
            <a:r>
              <a:rPr lang="en-US" dirty="0" smtClean="0"/>
              <a:t>et al., </a:t>
            </a:r>
            <a:r>
              <a:rPr lang="en-US" dirty="0" smtClean="0"/>
              <a:t>1974; </a:t>
            </a:r>
            <a:r>
              <a:rPr lang="en-US" dirty="0" err="1" smtClean="0"/>
              <a:t>Grabezhev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Belgorodskii</a:t>
            </a:r>
            <a:r>
              <a:rPr lang="en-US" dirty="0" smtClean="0"/>
              <a:t>, </a:t>
            </a:r>
            <a:r>
              <a:rPr lang="en-US" dirty="0" smtClean="0"/>
              <a:t>1992; </a:t>
            </a:r>
            <a:r>
              <a:rPr lang="en-US" dirty="0" err="1" smtClean="0"/>
              <a:t>Seltmann</a:t>
            </a:r>
            <a:r>
              <a:rPr lang="en-US" dirty="0" smtClean="0"/>
              <a:t> et al., 2014;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228184" y="1500174"/>
            <a:ext cx="2915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Sun Gold (2013)</a:t>
            </a:r>
            <a:r>
              <a:rPr lang="ru-RU" sz="2400" dirty="0" smtClean="0"/>
              <a:t>: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r>
              <a:rPr lang="en-US" sz="2400" dirty="0" smtClean="0"/>
              <a:t>82.8 Mt at 1.7 g/t Au and 0.15% Cu for 4.59 </a:t>
            </a:r>
            <a:r>
              <a:rPr lang="en-US" sz="2400" dirty="0" err="1" smtClean="0"/>
              <a:t>Moz</a:t>
            </a:r>
            <a:r>
              <a:rPr lang="en-US" sz="2400" dirty="0" smtClean="0"/>
              <a:t> Au</a:t>
            </a:r>
            <a:r>
              <a:rPr lang="ru-RU" sz="2400" dirty="0" smtClean="0"/>
              <a:t> </a:t>
            </a:r>
            <a:r>
              <a:rPr lang="en-US" sz="2400" dirty="0" smtClean="0"/>
              <a:t>(~130t)</a:t>
            </a:r>
            <a:endParaRPr lang="ru-RU" sz="24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30BDF-E641-4791-8F86-759B83837B0D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9512" y="1916832"/>
            <a:ext cx="8834470" cy="2955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</a:rPr>
              <a:t>Geotectonic setting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</a:rPr>
              <a:t>General geology of selected deposits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</a:rPr>
              <a:t>Molybdenite chemistry and Re distribution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</a:rPr>
              <a:t>Au-Ag mineralogy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Olenka\Articles\OGR-Porf_rev\Figures\Fig4-6_Yub minerals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71504" y="71414"/>
            <a:ext cx="8001024" cy="31011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43538" y="6150114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374± Ma, U-Pb in zircons </a:t>
            </a:r>
          </a:p>
          <a:p>
            <a:r>
              <a:rPr lang="en-US" sz="2000" b="1" dirty="0" smtClean="0"/>
              <a:t>(</a:t>
            </a:r>
            <a:r>
              <a:rPr lang="en-US" sz="2000" b="1" dirty="0" err="1" smtClean="0"/>
              <a:t>Grabezhev</a:t>
            </a:r>
            <a:r>
              <a:rPr lang="en-US" sz="2000" b="1" dirty="0" smtClean="0"/>
              <a:t>, 2014)</a:t>
            </a:r>
            <a:endParaRPr lang="ru-RU" sz="2000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30BDF-E641-4791-8F86-759B83837B0D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8" name="Picture 2" descr="D:\Olenka\Articles\OGR-Porf_rev\Figures\Fig4-6_Yub minerals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072066" y="3188518"/>
            <a:ext cx="3786214" cy="2955126"/>
          </a:xfrm>
          <a:prstGeom prst="rect">
            <a:avLst/>
          </a:prstGeom>
          <a:noFill/>
        </p:spPr>
      </p:pic>
      <p:pic>
        <p:nvPicPr>
          <p:cNvPr id="9" name="Picture 2" descr="D:\Olenka\Articles\OGR-Porf_rev\Figures\Fig4-6_Yub minera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286148"/>
            <a:ext cx="4539689" cy="35004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Olenka\Articles\OGR-Porf_rev\Figures\Fig4-6_Yub miner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56984" cy="2643033"/>
          </a:xfrm>
          <a:prstGeom prst="rect">
            <a:avLst/>
          </a:prstGeom>
          <a:noFill/>
        </p:spPr>
      </p:pic>
      <p:pic>
        <p:nvPicPr>
          <p:cNvPr id="2051" name="Picture 3" descr="D:\Olenka\Urals\Юбилейное\E-probe_Yubileinoe\SEI\Yub-1121_351_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88224" y="3649584"/>
            <a:ext cx="2232248" cy="23216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24328" y="3793600"/>
            <a:ext cx="1236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Bi</a:t>
            </a:r>
            <a:r>
              <a:rPr lang="en-US" sz="1400" baseline="-25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Te</a:t>
            </a:r>
            <a:r>
              <a:rPr lang="en-US" sz="1400" baseline="-25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</a:rPr>
              <a:t>S,Se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6296" y="5373216"/>
            <a:ext cx="674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Ag</a:t>
            </a:r>
            <a:r>
              <a:rPr lang="en-US" sz="1400" baseline="-25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Te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7812360" y="5445224"/>
            <a:ext cx="144016" cy="2469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7641745" y="4113931"/>
            <a:ext cx="214314" cy="1428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3"/>
          <p:cNvGrpSpPr>
            <a:grpSpLocks noChangeAspect="1"/>
          </p:cNvGrpSpPr>
          <p:nvPr/>
        </p:nvGrpSpPr>
        <p:grpSpPr>
          <a:xfrm>
            <a:off x="142844" y="2857496"/>
            <a:ext cx="4200396" cy="3163792"/>
            <a:chOff x="142844" y="2857496"/>
            <a:chExt cx="2940176" cy="2214578"/>
          </a:xfrm>
        </p:grpSpPr>
        <p:pic>
          <p:nvPicPr>
            <p:cNvPr id="2" name="Picture 2" descr="D:\Моё\Ural\Юбилейное\Yub_Shlif_foto\Yub-1121\Yub-1121_351\Yub-1121_351_4_40x.jpg"/>
            <p:cNvPicPr>
              <a:picLocks noChangeAspect="1" noChangeArrowheads="1"/>
            </p:cNvPicPr>
            <p:nvPr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42844" y="2857496"/>
              <a:ext cx="2940176" cy="2214578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2428860" y="2857496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Ru</a:t>
              </a:r>
              <a:endParaRPr lang="ru-RU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00232" y="3571876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Py</a:t>
              </a:r>
              <a:endParaRPr lang="ru-RU" b="1" dirty="0"/>
            </a:p>
          </p:txBody>
        </p:sp>
        <p:cxnSp>
          <p:nvCxnSpPr>
            <p:cNvPr id="22" name="Прямая соединительная линия 21"/>
            <p:cNvCxnSpPr>
              <a:stCxn id="19" idx="2"/>
            </p:cNvCxnSpPr>
            <p:nvPr/>
          </p:nvCxnSpPr>
          <p:spPr>
            <a:xfrm rot="16200000" flipH="1">
              <a:off x="2486604" y="3415306"/>
              <a:ext cx="487924" cy="1109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19" idx="1"/>
            </p:cNvCxnSpPr>
            <p:nvPr/>
          </p:nvCxnSpPr>
          <p:spPr>
            <a:xfrm rot="10800000" flipV="1">
              <a:off x="2071670" y="3042162"/>
              <a:ext cx="357190" cy="296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рямоугольник 29"/>
            <p:cNvSpPr/>
            <p:nvPr/>
          </p:nvSpPr>
          <p:spPr>
            <a:xfrm>
              <a:off x="928662" y="3857628"/>
              <a:ext cx="357190" cy="2857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4" name="Picture 2" descr="D:\Olenka\Urals\Юбилейное\E-probe_Yubileinoe\SEI\Yub-1121_351_4.jpg"/>
          <p:cNvPicPr>
            <a:picLocks noChangeAspect="1" noChangeArrowheads="1"/>
          </p:cNvPicPr>
          <p:nvPr/>
        </p:nvPicPr>
        <p:blipFill>
          <a:blip r:embed="rId5" cstate="screen"/>
          <a:srcRect t="7689" r="22234"/>
          <a:stretch>
            <a:fillRect/>
          </a:stretch>
        </p:blipFill>
        <p:spPr bwMode="auto">
          <a:xfrm>
            <a:off x="4427984" y="3645024"/>
            <a:ext cx="1944216" cy="2400240"/>
          </a:xfrm>
          <a:prstGeom prst="rect">
            <a:avLst/>
          </a:prstGeom>
          <a:noFill/>
          <a:ln>
            <a:solidFill>
              <a:srgbClr val="FF388C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5364088" y="3789040"/>
            <a:ext cx="112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racklijeite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</a:rPr>
              <a:t>Bi,Pb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r>
              <a:rPr lang="en-US" sz="1400" baseline="-25000" dirty="0" smtClean="0">
                <a:solidFill>
                  <a:schemeClr val="bg1"/>
                </a:solidFill>
              </a:rPr>
              <a:t>3</a:t>
            </a:r>
            <a:r>
              <a:rPr lang="en-US" sz="1400" dirty="0" smtClean="0">
                <a:solidFill>
                  <a:schemeClr val="bg1"/>
                </a:solidFill>
              </a:rPr>
              <a:t>Te</a:t>
            </a:r>
            <a:r>
              <a:rPr lang="en-US" sz="1400" baseline="-25000" dirty="0" smtClean="0">
                <a:solidFill>
                  <a:schemeClr val="bg1"/>
                </a:solidFill>
              </a:rPr>
              <a:t>4</a:t>
            </a:r>
            <a:endParaRPr lang="ru-RU" sz="1400" baseline="-25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82216" y="5122698"/>
            <a:ext cx="87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Au 870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5445216" y="4073652"/>
            <a:ext cx="142876" cy="21431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5088026" y="4930908"/>
            <a:ext cx="142876" cy="21431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14356"/>
          </a:xfrm>
        </p:spPr>
        <p:txBody>
          <a:bodyPr/>
          <a:lstStyle/>
          <a:p>
            <a:r>
              <a:rPr lang="en-US" sz="4000" dirty="0" err="1" smtClean="0"/>
              <a:t>Verkhneuralskoe</a:t>
            </a:r>
            <a:r>
              <a:rPr lang="en-US" sz="4000" dirty="0" smtClean="0"/>
              <a:t> Mo porphyry</a:t>
            </a:r>
            <a:endParaRPr lang="ru-RU" sz="4000" dirty="0"/>
          </a:p>
        </p:txBody>
      </p:sp>
      <p:pic>
        <p:nvPicPr>
          <p:cNvPr id="6146" name="Picture 2" descr="D:\Olenka\Presentations\14_IAGOD\Ver-Uralskoe_map_Gr-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7990597" cy="5000661"/>
          </a:xfrm>
          <a:prstGeom prst="rect">
            <a:avLst/>
          </a:prstGeom>
          <a:noFill/>
        </p:spPr>
      </p:pic>
      <p:pic>
        <p:nvPicPr>
          <p:cNvPr id="2051" name="Picture 3" descr="D:\Olenka\Presentations\14_IAGOD\DSCN1194.jpg"/>
          <p:cNvPicPr>
            <a:picLocks noChangeAspect="1" noChangeArrowheads="1"/>
          </p:cNvPicPr>
          <p:nvPr/>
        </p:nvPicPr>
        <p:blipFill>
          <a:blip r:embed="rId3" cstate="screen"/>
          <a:srcRect l="8317" r="11704"/>
          <a:stretch>
            <a:fillRect/>
          </a:stretch>
        </p:blipFill>
        <p:spPr bwMode="auto">
          <a:xfrm>
            <a:off x="5940152" y="3717032"/>
            <a:ext cx="2928958" cy="28323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5786454"/>
            <a:ext cx="5793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341 ± 1 Ma, Rb-Sr </a:t>
            </a:r>
            <a:r>
              <a:rPr lang="it-IT" sz="2400" dirty="0" smtClean="0"/>
              <a:t>(Salikhov et al., 1994)</a:t>
            </a:r>
          </a:p>
          <a:p>
            <a:r>
              <a:rPr lang="it-IT" sz="2400" b="1" dirty="0" smtClean="0"/>
              <a:t>Upper Famennian host rocks</a:t>
            </a:r>
            <a:endParaRPr lang="ru-RU" sz="2400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072198" y="2143116"/>
            <a:ext cx="2933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Unknown potential</a:t>
            </a:r>
          </a:p>
          <a:p>
            <a:pPr algn="ctr"/>
            <a:r>
              <a:rPr lang="en-US" sz="2400" b="1" dirty="0" smtClean="0"/>
              <a:t>Cu/Mo ~ 15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D:\Olenka\Urals\Ver-Uralskoe\Vu-3326_196_1_10x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5400000">
            <a:off x="-708882" y="1324570"/>
            <a:ext cx="6242304" cy="46817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16016" cy="1124744"/>
          </a:xfrm>
        </p:spPr>
        <p:txBody>
          <a:bodyPr/>
          <a:lstStyle/>
          <a:p>
            <a:r>
              <a:rPr lang="en-US" b="1" dirty="0" err="1" smtClean="0"/>
              <a:t>Verkhne-Uralskoe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solidFill>
                  <a:schemeClr val="bg1"/>
                </a:solidFill>
              </a:rPr>
              <a:t>Re in </a:t>
            </a:r>
            <a:r>
              <a:rPr lang="en-US" sz="4000" dirty="0" err="1" smtClean="0">
                <a:solidFill>
                  <a:schemeClr val="bg1"/>
                </a:solidFill>
              </a:rPr>
              <a:t>moly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 descr="D:\Olenka\Presentations\14_IAGOD\Fig 3_Re-M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628" y="3643314"/>
            <a:ext cx="3025540" cy="3080278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8583" y="-27384"/>
            <a:ext cx="434541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31646" y="392865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99798" y="572885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Qtz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095742" y="637693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Py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1124744"/>
            <a:ext cx="3908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Calculated: </a:t>
            </a:r>
            <a:r>
              <a:rPr lang="en-US" sz="2400" b="1" dirty="0" smtClean="0">
                <a:solidFill>
                  <a:schemeClr val="bg1"/>
                </a:solidFill>
              </a:rPr>
              <a:t>240-3140 </a:t>
            </a:r>
            <a:r>
              <a:rPr lang="en-US" sz="2400" b="1" dirty="0" err="1" smtClean="0">
                <a:solidFill>
                  <a:schemeClr val="bg1"/>
                </a:solidFill>
              </a:rPr>
              <a:t>ppm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Grabezhev</a:t>
            </a:r>
            <a:r>
              <a:rPr lang="en-US" sz="2400" dirty="0" smtClean="0">
                <a:solidFill>
                  <a:schemeClr val="bg1"/>
                </a:solidFill>
              </a:rPr>
              <a:t>, 2013)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LA-ICP-MS (first data)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484784"/>
            <a:ext cx="5760640" cy="508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оё\presentations\17_Vsegei\Fig 11 rocks color.jpg"/>
          <p:cNvPicPr>
            <a:picLocks noChangeAspect="1" noChangeArrowheads="1"/>
          </p:cNvPicPr>
          <p:nvPr/>
        </p:nvPicPr>
        <p:blipFill>
          <a:blip r:embed="rId2"/>
          <a:srcRect t="52196"/>
          <a:stretch>
            <a:fillRect/>
          </a:stretch>
        </p:blipFill>
        <p:spPr bwMode="auto">
          <a:xfrm>
            <a:off x="3851920" y="2996952"/>
            <a:ext cx="5184575" cy="3759131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2" name="Picture 2" descr="D:\Моё\presentations\17_Vsegei\Fig 11 rocks color.jpg"/>
          <p:cNvPicPr>
            <a:picLocks noChangeAspect="1" noChangeArrowheads="1"/>
          </p:cNvPicPr>
          <p:nvPr/>
        </p:nvPicPr>
        <p:blipFill>
          <a:blip r:embed="rId2"/>
          <a:srcRect b="47804"/>
          <a:stretch>
            <a:fillRect/>
          </a:stretch>
        </p:blipFill>
        <p:spPr bwMode="auto">
          <a:xfrm>
            <a:off x="107505" y="116632"/>
            <a:ext cx="5184575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D:\Моё\presentations\16_CERCAMS\Fig 13 REE spectra col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7881809" cy="3975118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3071802" y="2357430"/>
            <a:ext cx="4501996" cy="4399327"/>
            <a:chOff x="3071802" y="2357430"/>
            <a:chExt cx="4501996" cy="4399327"/>
          </a:xfrm>
        </p:grpSpPr>
        <p:pic>
          <p:nvPicPr>
            <p:cNvPr id="1027" name="Picture 3" descr="D:\Моё\presentations\16_CERCAMS\Fig 14 Pearce color Magn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1802" y="2357430"/>
              <a:ext cx="4501996" cy="4399327"/>
            </a:xfrm>
            <a:prstGeom prst="rect">
              <a:avLst/>
            </a:prstGeom>
            <a:noFill/>
          </p:spPr>
        </p:pic>
        <p:pic>
          <p:nvPicPr>
            <p:cNvPr id="5" name="Picture 3" descr="D:\Моё\presentations\16_CERCAMS\Fig 14 Pearce color Magn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70434" y="3000372"/>
              <a:ext cx="1768398" cy="285919"/>
            </a:xfrm>
            <a:prstGeom prst="rect">
              <a:avLst/>
            </a:prstGeom>
            <a:noFill/>
          </p:spPr>
        </p:pic>
        <p:pic>
          <p:nvPicPr>
            <p:cNvPr id="6" name="Picture 3" descr="D:\Моё\presentations\16_CERCAMS\Fig 14 Pearce color Magn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50729" y="3571876"/>
              <a:ext cx="1921403" cy="285998"/>
            </a:xfrm>
            <a:prstGeom prst="rect">
              <a:avLst/>
            </a:prstGeom>
            <a:noFill/>
          </p:spPr>
        </p:pic>
        <p:pic>
          <p:nvPicPr>
            <p:cNvPr id="7" name="Picture 3" descr="D:\Моё\presentations\16_CERCAMS\Fig 14 Pearce color Magn.jpg"/>
            <p:cNvPicPr>
              <a:picLocks noChangeAspect="1" noChangeArrowheads="1"/>
            </p:cNvPicPr>
            <p:nvPr/>
          </p:nvPicPr>
          <p:blipFill>
            <a:blip r:embed="rId6"/>
            <a:srcRect b="-33013"/>
            <a:stretch>
              <a:fillRect/>
            </a:stretch>
          </p:blipFill>
          <p:spPr bwMode="auto">
            <a:xfrm>
              <a:off x="3632153" y="3357562"/>
              <a:ext cx="1368475" cy="285752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3786182" y="2714620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Salavat</a:t>
              </a:r>
              <a:endParaRPr lang="ru-RU" b="1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643306" y="2857496"/>
              <a:ext cx="108000" cy="108000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D:\Моё\presentations\16_CERCAMS\Fig 15 La Yb col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638" y="3884"/>
            <a:ext cx="8114576" cy="67827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85852" y="285728"/>
            <a:ext cx="3844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Magnitogorsk arc</a:t>
            </a:r>
            <a:endParaRPr lang="ru-RU" sz="2000" b="1" dirty="0">
              <a:solidFill>
                <a:schemeClr val="accent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ё\presentations\16_CERCAMS\Fig 16 La-Sm-Yb col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1463" y="0"/>
            <a:ext cx="6952537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211669"/>
            <a:ext cx="44037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Modified from Kay and </a:t>
            </a:r>
            <a:r>
              <a:rPr lang="en-US" dirty="0" err="1" smtClean="0"/>
              <a:t>Mpodozis</a:t>
            </a:r>
            <a:r>
              <a:rPr lang="en-US" dirty="0" smtClean="0"/>
              <a:t> (2001); </a:t>
            </a:r>
          </a:p>
          <a:p>
            <a:r>
              <a:rPr lang="en-US" dirty="0" err="1" smtClean="0"/>
              <a:t>Zarasvandi</a:t>
            </a:r>
            <a:r>
              <a:rPr lang="en-US" dirty="0" smtClean="0"/>
              <a:t> et al. (2016).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37928" y="785793"/>
            <a:ext cx="14711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Cu/Mo=200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928" y="4286255"/>
            <a:ext cx="14711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Cu/Mo~150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7818" y="285728"/>
            <a:ext cx="133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Cu/Mo=15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lenka\Presentations\16_EMC\Samygin-Burtman evolutionSouth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76672"/>
            <a:ext cx="6816102" cy="6381328"/>
          </a:xfrm>
          <a:prstGeom prst="rect">
            <a:avLst/>
          </a:prstGeom>
          <a:noFill/>
        </p:spPr>
      </p:pic>
      <p:sp>
        <p:nvSpPr>
          <p:cNvPr id="21" name="Выноска 1 (без границы) 20"/>
          <p:cNvSpPr/>
          <p:nvPr/>
        </p:nvSpPr>
        <p:spPr>
          <a:xfrm>
            <a:off x="6715125" y="2285992"/>
            <a:ext cx="2428875" cy="857250"/>
          </a:xfrm>
          <a:prstGeom prst="callout1">
            <a:avLst>
              <a:gd name="adj1" fmla="val 50979"/>
              <a:gd name="adj2" fmla="val -1695"/>
              <a:gd name="adj3" fmla="val -47172"/>
              <a:gd name="adj4" fmla="val -64662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00B050"/>
                </a:solidFill>
              </a:rPr>
              <a:t>Mikheevskoe</a:t>
            </a:r>
            <a:r>
              <a:rPr lang="en-US" sz="2400" b="1" dirty="0" smtClean="0">
                <a:solidFill>
                  <a:srgbClr val="00B050"/>
                </a:solidFill>
              </a:rPr>
              <a:t> Cu</a:t>
            </a:r>
            <a:endParaRPr lang="ru-RU" sz="2400" b="1" dirty="0" smtClean="0">
              <a:solidFill>
                <a:srgbClr val="00B05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B050"/>
                </a:solidFill>
              </a:rPr>
              <a:t>~ 3</a:t>
            </a:r>
            <a:r>
              <a:rPr lang="ru-RU" sz="2400" b="1" dirty="0" smtClean="0">
                <a:solidFill>
                  <a:srgbClr val="00B050"/>
                </a:solidFill>
              </a:rPr>
              <a:t>6</a:t>
            </a:r>
            <a:r>
              <a:rPr lang="en-US" sz="2400" b="1" dirty="0" smtClean="0">
                <a:solidFill>
                  <a:srgbClr val="00B050"/>
                </a:solidFill>
              </a:rPr>
              <a:t>0 </a:t>
            </a:r>
            <a:r>
              <a:rPr lang="en-US" sz="2400" b="1" dirty="0">
                <a:solidFill>
                  <a:srgbClr val="00B050"/>
                </a:solidFill>
              </a:rPr>
              <a:t>Ma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29" name="8-конечная звезда 28"/>
          <p:cNvSpPr/>
          <p:nvPr/>
        </p:nvSpPr>
        <p:spPr>
          <a:xfrm>
            <a:off x="5000628" y="1643050"/>
            <a:ext cx="571504" cy="571504"/>
          </a:xfrm>
          <a:prstGeom prst="star8">
            <a:avLst>
              <a:gd name="adj" fmla="val 20784"/>
            </a:avLst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rot="10800000" flipH="1" flipV="1">
            <a:off x="5214942" y="2143116"/>
            <a:ext cx="571504" cy="28575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072066" y="2143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?</a:t>
            </a:r>
            <a:endParaRPr lang="ru-RU" sz="2400" b="1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4714876" y="714356"/>
            <a:ext cx="4429124" cy="1155150"/>
            <a:chOff x="4714876" y="714356"/>
            <a:chExt cx="4429124" cy="1155150"/>
          </a:xfrm>
        </p:grpSpPr>
        <p:sp>
          <p:nvSpPr>
            <p:cNvPr id="8203" name="TextBox 25"/>
            <p:cNvSpPr txBox="1">
              <a:spLocks noChangeArrowheads="1"/>
            </p:cNvSpPr>
            <p:nvPr/>
          </p:nvSpPr>
          <p:spPr bwMode="auto">
            <a:xfrm>
              <a:off x="6429338" y="1500174"/>
              <a:ext cx="27146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Calibri" pitchFamily="34" charset="0"/>
                </a:rPr>
                <a:t>Benkala</a:t>
              </a:r>
              <a:r>
                <a:rPr lang="en-US" sz="2400" dirty="0">
                  <a:solidFill>
                    <a:srgbClr val="C00000"/>
                  </a:solidFill>
                  <a:latin typeface="Calibri" pitchFamily="34" charset="0"/>
                </a:rPr>
                <a:t> Cu ~ </a:t>
              </a:r>
              <a:r>
                <a:rPr lang="en-US" sz="2400" dirty="0" smtClean="0">
                  <a:solidFill>
                    <a:srgbClr val="C00000"/>
                  </a:solidFill>
                  <a:latin typeface="Calibri" pitchFamily="34" charset="0"/>
                </a:rPr>
                <a:t>335 </a:t>
              </a:r>
              <a:r>
                <a:rPr lang="en-US" sz="2400" dirty="0">
                  <a:solidFill>
                    <a:srgbClr val="C00000"/>
                  </a:solidFill>
                  <a:latin typeface="Calibri" pitchFamily="34" charset="0"/>
                </a:rPr>
                <a:t>Ma</a:t>
              </a:r>
              <a:endParaRPr lang="ru-RU" sz="24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31" name="8-конечная звезда 30"/>
            <p:cNvSpPr/>
            <p:nvPr/>
          </p:nvSpPr>
          <p:spPr>
            <a:xfrm>
              <a:off x="4714876" y="714356"/>
              <a:ext cx="571504" cy="571504"/>
            </a:xfrm>
            <a:prstGeom prst="star8">
              <a:avLst>
                <a:gd name="adj" fmla="val 20784"/>
              </a:avLst>
            </a:prstGeom>
            <a:gradFill flip="none" rotWithShape="1">
              <a:gsLst>
                <a:gs pos="0">
                  <a:srgbClr val="FFFF00"/>
                </a:gs>
                <a:gs pos="100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5072066" y="1000108"/>
              <a:ext cx="1285884" cy="7143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>
            <a:off x="2643174" y="0"/>
            <a:ext cx="5579592" cy="571504"/>
            <a:chOff x="2643174" y="0"/>
            <a:chExt cx="5579592" cy="571504"/>
          </a:xfrm>
        </p:grpSpPr>
        <p:sp>
          <p:nvSpPr>
            <p:cNvPr id="10" name="8-конечная звезда 9"/>
            <p:cNvSpPr/>
            <p:nvPr/>
          </p:nvSpPr>
          <p:spPr>
            <a:xfrm>
              <a:off x="2643174" y="0"/>
              <a:ext cx="571504" cy="571504"/>
            </a:xfrm>
            <a:prstGeom prst="star8">
              <a:avLst>
                <a:gd name="adj" fmla="val 20784"/>
              </a:avLst>
            </a:prstGeom>
            <a:solidFill>
              <a:srgbClr val="00FF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25"/>
            <p:cNvSpPr txBox="1">
              <a:spLocks noChangeArrowheads="1"/>
            </p:cNvSpPr>
            <p:nvPr/>
          </p:nvSpPr>
          <p:spPr bwMode="auto">
            <a:xfrm>
              <a:off x="5508104" y="142876"/>
              <a:ext cx="27146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dirty="0" err="1" smtClean="0">
                  <a:solidFill>
                    <a:srgbClr val="0000CC"/>
                  </a:solidFill>
                  <a:latin typeface="Calibri" pitchFamily="34" charset="0"/>
                </a:rPr>
                <a:t>Talitsa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 Mo </a:t>
              </a:r>
              <a:r>
                <a:rPr lang="en-US" sz="2400" b="1" dirty="0">
                  <a:solidFill>
                    <a:srgbClr val="0000CC"/>
                  </a:solidFill>
                  <a:latin typeface="Calibri" pitchFamily="34" charset="0"/>
                </a:rPr>
                <a:t>~ 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itchFamily="34" charset="0"/>
                </a:rPr>
                <a:t>300 </a:t>
              </a:r>
              <a:r>
                <a:rPr lang="en-US" sz="2400" b="1" dirty="0">
                  <a:solidFill>
                    <a:srgbClr val="0000CC"/>
                  </a:solidFill>
                  <a:latin typeface="Calibri" pitchFamily="34" charset="0"/>
                </a:rPr>
                <a:t>Ma</a:t>
              </a:r>
              <a:endParaRPr lang="ru-RU" sz="2400" b="1" dirty="0">
                <a:solidFill>
                  <a:srgbClr val="0000CC"/>
                </a:solidFill>
                <a:latin typeface="Calibri" pitchFamily="34" charset="0"/>
              </a:endParaRPr>
            </a:p>
          </p:txBody>
        </p:sp>
        <p:cxnSp>
          <p:nvCxnSpPr>
            <p:cNvPr id="15" name="Прямая соединительная линия 14"/>
            <p:cNvCxnSpPr>
              <a:stCxn id="11" idx="1"/>
            </p:cNvCxnSpPr>
            <p:nvPr/>
          </p:nvCxnSpPr>
          <p:spPr>
            <a:xfrm flipH="1" flipV="1">
              <a:off x="2915816" y="188640"/>
              <a:ext cx="2592288" cy="13890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 rot="16200000">
            <a:off x="667357" y="426180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1000" dirty="0" smtClean="0">
                <a:solidFill>
                  <a:schemeClr val="accent6"/>
                </a:solidFill>
              </a:rPr>
              <a:t>Europe</a:t>
            </a:r>
            <a:endParaRPr lang="ru-RU" b="1" spc="1000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5661605" y="4339659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1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Kazakh</a:t>
            </a:r>
            <a:endParaRPr lang="ru-RU" b="1" spc="1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472" y="500042"/>
            <a:ext cx="1087783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b="1" dirty="0" smtClean="0"/>
              <a:t>Late</a:t>
            </a:r>
            <a:endParaRPr lang="ru-RU" sz="1600" b="1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30BDF-E641-4791-8F86-759B83837B0D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64600" y="508795"/>
            <a:ext cx="692690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b="1" dirty="0" smtClean="0">
                <a:latin typeface="+mj-lt"/>
              </a:rPr>
              <a:t>  </a:t>
            </a:r>
            <a:r>
              <a:rPr lang="en-US" dirty="0" smtClean="0">
                <a:latin typeface="+mj-lt"/>
              </a:rPr>
              <a:t>Late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20688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283968" y="1322759"/>
            <a:ext cx="4680520" cy="4770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/>
              <a:t>Study of molybdenite assemblages and selection of suitable grains;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/>
              <a:t>SEM+EDS study of mineral inclusions;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/>
              <a:t>X-ray mapping of molybdenite </a:t>
            </a:r>
            <a:r>
              <a:rPr lang="en-US" sz="2000" dirty="0" err="1" smtClean="0"/>
              <a:t>Re</a:t>
            </a:r>
            <a:r>
              <a:rPr lang="en-US" sz="2000" i="1" dirty="0" err="1" smtClean="0"/>
              <a:t>L</a:t>
            </a:r>
            <a:r>
              <a:rPr lang="ru-RU" sz="2000" baseline="-25000" dirty="0" err="1" smtClean="0"/>
              <a:t>α</a:t>
            </a:r>
            <a:r>
              <a:rPr lang="en-US" sz="2000" dirty="0" smtClean="0"/>
              <a:t>, </a:t>
            </a:r>
            <a:r>
              <a:rPr lang="en-US" sz="2000" dirty="0" err="1" smtClean="0"/>
              <a:t>Re</a:t>
            </a:r>
            <a:r>
              <a:rPr lang="en-US" sz="2000" i="1" dirty="0" err="1" smtClean="0"/>
              <a:t>M</a:t>
            </a:r>
            <a:r>
              <a:rPr lang="ru-RU" sz="2000" baseline="-25000" dirty="0" err="1" smtClean="0"/>
              <a:t>α</a:t>
            </a:r>
            <a:r>
              <a:rPr lang="en-US" sz="2000" dirty="0" smtClean="0"/>
              <a:t>, </a:t>
            </a:r>
            <a:r>
              <a:rPr lang="en-US" sz="2000" dirty="0" err="1" smtClean="0"/>
              <a:t>Mo</a:t>
            </a:r>
            <a:r>
              <a:rPr lang="en-US" sz="2000" i="1" dirty="0" err="1" smtClean="0"/>
              <a:t>L</a:t>
            </a:r>
            <a:r>
              <a:rPr lang="ru-RU" sz="2000" baseline="-25000" dirty="0" err="1" smtClean="0"/>
              <a:t>α</a:t>
            </a:r>
            <a:r>
              <a:rPr lang="en-US" sz="2000" dirty="0" smtClean="0"/>
              <a:t>, S</a:t>
            </a:r>
            <a:r>
              <a:rPr lang="en-US" sz="2000" i="1" dirty="0" smtClean="0"/>
              <a:t>K</a:t>
            </a:r>
            <a:r>
              <a:rPr lang="ru-RU" sz="2000" baseline="-25000" dirty="0" err="1" smtClean="0"/>
              <a:t>α</a:t>
            </a:r>
            <a:r>
              <a:rPr lang="en-US" sz="2000" dirty="0" smtClean="0"/>
              <a:t>, </a:t>
            </a:r>
            <a:r>
              <a:rPr lang="en-US" sz="2000" dirty="0" err="1" smtClean="0"/>
              <a:t>Ca</a:t>
            </a:r>
            <a:r>
              <a:rPr lang="en-US" sz="2000" i="1" dirty="0" err="1" smtClean="0"/>
              <a:t>K</a:t>
            </a:r>
            <a:r>
              <a:rPr lang="ru-RU" sz="2000" baseline="-25000" dirty="0" err="1" smtClean="0"/>
              <a:t>α</a:t>
            </a:r>
            <a:r>
              <a:rPr lang="en-US" sz="2000" dirty="0" smtClean="0"/>
              <a:t>, </a:t>
            </a:r>
            <a:r>
              <a:rPr lang="en-US" sz="2000" dirty="0" err="1" smtClean="0"/>
              <a:t>Si</a:t>
            </a:r>
            <a:r>
              <a:rPr lang="en-US" sz="2000" i="1" dirty="0" err="1" smtClean="0"/>
              <a:t>K</a:t>
            </a:r>
            <a:r>
              <a:rPr lang="ru-RU" sz="2000" baseline="-25000" dirty="0" err="1" smtClean="0"/>
              <a:t>α</a:t>
            </a:r>
            <a:r>
              <a:rPr lang="en-US" sz="2000" dirty="0" smtClean="0"/>
              <a:t>, </a:t>
            </a:r>
            <a:r>
              <a:rPr lang="en-US" sz="2000" dirty="0" err="1" smtClean="0"/>
              <a:t>Fe</a:t>
            </a:r>
            <a:r>
              <a:rPr lang="en-US" sz="2000" i="1" dirty="0" err="1" smtClean="0"/>
              <a:t>K</a:t>
            </a:r>
            <a:r>
              <a:rPr lang="ru-RU" sz="2000" baseline="-25000" dirty="0" err="1" smtClean="0"/>
              <a:t>α</a:t>
            </a:r>
            <a:r>
              <a:rPr lang="en-US" sz="2000" dirty="0" smtClean="0"/>
              <a:t>, and </a:t>
            </a:r>
            <a:r>
              <a:rPr lang="en-US" sz="2000" dirty="0" err="1" smtClean="0"/>
              <a:t>Zn</a:t>
            </a:r>
            <a:r>
              <a:rPr lang="en-US" sz="2000" i="1" dirty="0" err="1" smtClean="0"/>
              <a:t>K</a:t>
            </a:r>
            <a:r>
              <a:rPr lang="ru-RU" sz="2000" baseline="-25000" dirty="0" err="1" smtClean="0"/>
              <a:t>α</a:t>
            </a:r>
            <a:r>
              <a:rPr lang="en-US" sz="2400" dirty="0" smtClean="0"/>
              <a:t>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/>
              <a:t>EMPA point analyses (</a:t>
            </a:r>
            <a:r>
              <a:rPr lang="en-US" sz="2400" dirty="0" err="1" smtClean="0"/>
              <a:t>Cameca</a:t>
            </a:r>
            <a:r>
              <a:rPr lang="en-US" sz="2400" dirty="0" smtClean="0"/>
              <a:t> SX-100);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ZA" sz="2400" dirty="0" smtClean="0"/>
              <a:t>LA-ICP-MS study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620083"/>
            <a:ext cx="3960440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/>
              <a:t>Re &amp; Mo in bulk ore samples: </a:t>
            </a:r>
            <a:r>
              <a:rPr lang="en-US" sz="2400" dirty="0" err="1" smtClean="0"/>
              <a:t>spectrophotometry</a:t>
            </a:r>
            <a:r>
              <a:rPr lang="en-US" sz="2400" dirty="0" smtClean="0"/>
              <a:t> </a:t>
            </a:r>
            <a:r>
              <a:rPr lang="en-US" sz="2000" dirty="0" smtClean="0"/>
              <a:t>(Ural Geological Survey)</a:t>
            </a:r>
            <a:r>
              <a:rPr lang="en-US" sz="2400" dirty="0" smtClean="0"/>
              <a:t>, 1990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) &amp; ICP-MS </a:t>
            </a:r>
            <a:r>
              <a:rPr lang="en-US" sz="2000" dirty="0" smtClean="0"/>
              <a:t>(IGG </a:t>
            </a:r>
            <a:r>
              <a:rPr lang="en-US" sz="2000" dirty="0" err="1" smtClean="0"/>
              <a:t>UrB</a:t>
            </a:r>
            <a:r>
              <a:rPr lang="en-US" sz="2000" dirty="0" smtClean="0"/>
              <a:t> RAS)</a:t>
            </a:r>
            <a:r>
              <a:rPr lang="en-US" sz="2400" dirty="0" smtClean="0"/>
              <a:t>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/>
              <a:t>Calculation of Re content in molybdenite;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/>
              <a:t>Re in molybdenite separates during Re-Os dating </a:t>
            </a:r>
            <a:r>
              <a:rPr lang="en-US" sz="2000" dirty="0" smtClean="0"/>
              <a:t>(Svetlana </a:t>
            </a:r>
            <a:r>
              <a:rPr lang="en-US" sz="2000" dirty="0" err="1" smtClean="0"/>
              <a:t>Tessalina</a:t>
            </a:r>
            <a:r>
              <a:rPr lang="en-US" sz="2000" dirty="0" smtClean="0"/>
              <a:t>, Curtin University)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131840" y="6218148"/>
            <a:ext cx="324159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ZA" sz="2800" dirty="0" smtClean="0"/>
              <a:t>Statistical analyses</a:t>
            </a:r>
            <a:endParaRPr lang="ru-RU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3568" y="764704"/>
            <a:ext cx="2584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Bulk analyses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764704"/>
            <a:ext cx="386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Single grain</a:t>
            </a:r>
            <a:r>
              <a:rPr lang="ru-RU" sz="2800" b="1" dirty="0" smtClean="0">
                <a:solidFill>
                  <a:schemeClr val="accent3"/>
                </a:solidFill>
              </a:rPr>
              <a:t> </a:t>
            </a:r>
            <a:r>
              <a:rPr lang="en-US" sz="2800" b="1" dirty="0" smtClean="0">
                <a:solidFill>
                  <a:schemeClr val="accent3"/>
                </a:solidFill>
              </a:rPr>
              <a:t>analyses</a:t>
            </a:r>
            <a:endParaRPr lang="ru-RU" sz="28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Olenka\Presentations\17_Miass\Fig 1 Ural Map color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0"/>
            <a:ext cx="3995936" cy="6899254"/>
          </a:xfrm>
          <a:prstGeom prst="rect">
            <a:avLst/>
          </a:prstGeom>
          <a:noFill/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6286512" y="2000240"/>
            <a:ext cx="2143125" cy="1000125"/>
          </a:xfrm>
          <a:prstGeom prst="wedgeRoundRectCallout">
            <a:avLst>
              <a:gd name="adj1" fmla="val -143612"/>
              <a:gd name="adj2" fmla="val 60708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Trans-Uralian</a:t>
            </a:r>
            <a:endParaRPr lang="ru-RU" sz="20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Late Devonian-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Carboniferous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2571736" y="3857628"/>
            <a:ext cx="3000396" cy="285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ая прямоугольная выноска 11"/>
          <p:cNvSpPr/>
          <p:nvPr/>
        </p:nvSpPr>
        <p:spPr>
          <a:xfrm>
            <a:off x="6143636" y="571480"/>
            <a:ext cx="2143125" cy="1000125"/>
          </a:xfrm>
          <a:prstGeom prst="wedgeRoundRectCallout">
            <a:avLst>
              <a:gd name="adj1" fmla="val -154932"/>
              <a:gd name="adj2" fmla="val -49379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East-Uralian</a:t>
            </a:r>
            <a:endParaRPr lang="ru-RU" sz="20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Carboniferous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857620" y="2786058"/>
            <a:ext cx="1143008" cy="64294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214810" y="4500570"/>
            <a:ext cx="1143008" cy="64294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419872" y="404664"/>
            <a:ext cx="1143008" cy="64294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44824"/>
            <a:ext cx="2357438" cy="6429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accent6"/>
                </a:solidFill>
              </a:rPr>
              <a:t>(after </a:t>
            </a:r>
            <a:r>
              <a:rPr lang="en-US" sz="2000" b="1" dirty="0" err="1" smtClean="0">
                <a:solidFill>
                  <a:schemeClr val="accent6"/>
                </a:solidFill>
              </a:rPr>
              <a:t>Shargorodsky</a:t>
            </a:r>
            <a:r>
              <a:rPr lang="en-US" sz="2000" b="1" dirty="0" smtClean="0">
                <a:solidFill>
                  <a:schemeClr val="accent6"/>
                </a:solidFill>
              </a:rPr>
              <a:t> </a:t>
            </a:r>
            <a:br>
              <a:rPr lang="en-US" sz="2000" b="1" dirty="0" smtClean="0">
                <a:solidFill>
                  <a:schemeClr val="accent6"/>
                </a:solidFill>
              </a:rPr>
            </a:br>
            <a:r>
              <a:rPr lang="en-US" sz="2000" b="1" dirty="0" smtClean="0">
                <a:solidFill>
                  <a:schemeClr val="accent6"/>
                </a:solidFill>
              </a:rPr>
              <a:t>et al., 2005)</a:t>
            </a:r>
            <a:endParaRPr lang="ru-RU" sz="2000" b="1" dirty="0">
              <a:solidFill>
                <a:schemeClr val="accent6"/>
              </a:solidFill>
            </a:endParaRPr>
          </a:p>
        </p:txBody>
      </p:sp>
      <p:pic>
        <p:nvPicPr>
          <p:cNvPr id="28675" name="Picture 1" descr="C:\Olga\Presentations\13_Ural-porf_Upsalla\Map_Mikh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73313" y="0"/>
            <a:ext cx="6770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0" y="0"/>
            <a:ext cx="2357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  <a:latin typeface="Calibri" pitchFamily="34" charset="0"/>
              </a:rPr>
              <a:t>Mikheevskoe</a:t>
            </a:r>
            <a:r>
              <a:rPr lang="en-US" sz="2400" b="1" dirty="0">
                <a:solidFill>
                  <a:schemeClr val="accent6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accent6"/>
                </a:solidFill>
                <a:latin typeface="Calibri" pitchFamily="34" charset="0"/>
              </a:rPr>
              <a:t>(Mo)-Cu</a:t>
            </a:r>
          </a:p>
          <a:p>
            <a:pPr algn="ctr"/>
            <a:r>
              <a:rPr lang="en-US" sz="2800" b="1" dirty="0">
                <a:solidFill>
                  <a:schemeClr val="accent6"/>
                </a:solidFill>
                <a:latin typeface="Calibri" pitchFamily="34" charset="0"/>
              </a:rPr>
              <a:t>porphyry</a:t>
            </a:r>
            <a:r>
              <a:rPr lang="ru-RU" sz="2800" b="1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endParaRPr lang="en-US" sz="2800" b="1" dirty="0">
              <a:solidFill>
                <a:schemeClr val="accent6"/>
              </a:solidFill>
              <a:latin typeface="Calibri" pitchFamily="34" charset="0"/>
            </a:endParaRPr>
          </a:p>
          <a:p>
            <a:pPr algn="ctr"/>
            <a:r>
              <a:rPr lang="en-US" sz="2800" b="1" dirty="0">
                <a:solidFill>
                  <a:schemeClr val="accent6"/>
                </a:solidFill>
                <a:latin typeface="Calibri" pitchFamily="34" charset="0"/>
              </a:rPr>
              <a:t>deposit</a:t>
            </a:r>
            <a:endParaRPr lang="ru-RU" sz="2400" dirty="0">
              <a:solidFill>
                <a:schemeClr val="accent6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1520" y="4869160"/>
            <a:ext cx="163217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</a:rPr>
              <a:t>1.7 </a:t>
            </a:r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Mt Cu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</a:rPr>
              <a:t>14 </a:t>
            </a:r>
            <a:r>
              <a:rPr lang="en-US" sz="2800" b="1" dirty="0" err="1">
                <a:solidFill>
                  <a:srgbClr val="002060"/>
                </a:solidFill>
                <a:latin typeface="Calibri" pitchFamily="34" charset="0"/>
              </a:rPr>
              <a:t>kt</a:t>
            </a:r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</a:rPr>
              <a:t>Mo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14 t Re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47 t Au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564904"/>
            <a:ext cx="241463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itchFamily="34" charset="0"/>
              </a:rPr>
              <a:t>Measured resources:</a:t>
            </a:r>
            <a:endParaRPr lang="ru-RU" sz="2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2400" b="1" dirty="0">
                <a:solidFill>
                  <a:srgbClr val="7030A0"/>
                </a:solidFill>
                <a:latin typeface="Calibri" pitchFamily="34" charset="0"/>
              </a:rPr>
              <a:t>385 </a:t>
            </a: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Mt @ </a:t>
            </a:r>
            <a:endParaRPr lang="en-US" sz="2400" b="1" dirty="0" smtClean="0">
              <a:solidFill>
                <a:srgbClr val="7030A0"/>
              </a:solidFill>
              <a:latin typeface="Calibri" pitchFamily="34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Calibri" pitchFamily="34" charset="0"/>
              </a:rPr>
              <a:t>0.43 </a:t>
            </a: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% Cu,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alibri" pitchFamily="34" charset="0"/>
              </a:rPr>
              <a:t>0</a:t>
            </a: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.00</a:t>
            </a:r>
            <a:r>
              <a:rPr lang="ru-RU" sz="2400" b="1" dirty="0">
                <a:solidFill>
                  <a:srgbClr val="7030A0"/>
                </a:solidFill>
                <a:latin typeface="Calibri" pitchFamily="34" charset="0"/>
              </a:rPr>
              <a:t>3</a:t>
            </a: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7 % Mo,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Calibri" pitchFamily="34" charset="0"/>
              </a:rPr>
              <a:t>0</a:t>
            </a:r>
            <a:r>
              <a:rPr lang="en-US" sz="2400" b="1" dirty="0" smtClean="0">
                <a:solidFill>
                  <a:srgbClr val="7030A0"/>
                </a:solidFill>
                <a:latin typeface="Calibri" pitchFamily="34" charset="0"/>
              </a:rPr>
              <a:t>.</a:t>
            </a:r>
            <a:r>
              <a:rPr lang="ru-RU" sz="2400" b="1" dirty="0" smtClean="0">
                <a:solidFill>
                  <a:srgbClr val="7030A0"/>
                </a:solidFill>
                <a:latin typeface="Calibri" pitchFamily="34" charset="0"/>
              </a:rPr>
              <a:t>03</a:t>
            </a: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7 </a:t>
            </a:r>
            <a:r>
              <a:rPr lang="en-US" sz="2400" b="1" dirty="0" err="1">
                <a:solidFill>
                  <a:srgbClr val="7030A0"/>
                </a:solidFill>
                <a:latin typeface="Calibri" pitchFamily="34" charset="0"/>
              </a:rPr>
              <a:t>ppm</a:t>
            </a: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 Re,</a:t>
            </a:r>
          </a:p>
          <a:p>
            <a:r>
              <a:rPr lang="en-US" sz="2400" b="1" dirty="0" smtClean="0">
                <a:solidFill>
                  <a:srgbClr val="7030A0"/>
                </a:solidFill>
                <a:latin typeface="Calibri" pitchFamily="34" charset="0"/>
              </a:rPr>
              <a:t>0.12 </a:t>
            </a:r>
            <a:r>
              <a:rPr lang="en-US" sz="2400" b="1" dirty="0" err="1">
                <a:solidFill>
                  <a:srgbClr val="7030A0"/>
                </a:solidFill>
                <a:latin typeface="Calibri" pitchFamily="34" charset="0"/>
              </a:rPr>
              <a:t>ppm</a:t>
            </a: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 Au</a:t>
            </a:r>
            <a:endParaRPr lang="ru-RU" sz="24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D:\Моё\Ural\Mikheevka\Mikheevka_samples\M-33\M-33_148-4.JPG"/>
          <p:cNvPicPr>
            <a:picLocks noChangeAspect="1" noChangeArrowheads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 rot="5400000">
            <a:off x="2928142" y="2699799"/>
            <a:ext cx="3676612" cy="2246285"/>
          </a:xfrm>
          <a:prstGeom prst="rect">
            <a:avLst/>
          </a:prstGeom>
          <a:noFill/>
        </p:spPr>
      </p:pic>
      <p:pic>
        <p:nvPicPr>
          <p:cNvPr id="29698" name="Picture 3" descr="C:\Olga\Presentations\Ural-Porf\Map_simply_Sharg_2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450" y="0"/>
            <a:ext cx="3257550" cy="67865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8" name="Picture 4" descr="C:\Olga\Urals\Mikheevka\Mikheevka_samples\s-12201&amp;12001\M12001_9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43500" y="0"/>
            <a:ext cx="24225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29250" y="142875"/>
            <a:ext cx="893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Calibri" pitchFamily="34" charset="0"/>
              </a:rPr>
              <a:t>Diorite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ru-RU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16743" y="2589414"/>
            <a:ext cx="15378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Calibri" pitchFamily="34" charset="0"/>
              </a:rPr>
              <a:t>Seriate diorite</a:t>
            </a:r>
          </a:p>
          <a:p>
            <a:pPr algn="ctr"/>
            <a:r>
              <a:rPr lang="de-DE" b="1" dirty="0" err="1" smtClean="0">
                <a:solidFill>
                  <a:schemeClr val="bg1"/>
                </a:solidFill>
                <a:latin typeface="Calibri" pitchFamily="34" charset="0"/>
              </a:rPr>
              <a:t>porphyry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275856" y="5661248"/>
            <a:ext cx="3567857" cy="61096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Olga\Urals\Mikheevka\Mikheevka_samples\М-46\M-46_171-0b.JPG"/>
          <p:cNvPicPr>
            <a:picLocks noChangeAspect="1" noChangeArrowheads="1"/>
          </p:cNvPicPr>
          <p:nvPr/>
        </p:nvPicPr>
        <p:blipFill>
          <a:blip r:embed="rId6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827584" y="4581128"/>
            <a:ext cx="2500312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Olga\Urals\Mikheevka\Mikheevka_samples\М-46\M-46_245b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313" y="142875"/>
            <a:ext cx="32019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55576" y="5661248"/>
            <a:ext cx="25225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Calibri" pitchFamily="34" charset="0"/>
              </a:rPr>
              <a:t>Post-ore</a:t>
            </a:r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de-DE" b="1">
                <a:solidFill>
                  <a:schemeClr val="bg1"/>
                </a:solidFill>
                <a:latin typeface="Calibri" pitchFamily="34" charset="0"/>
              </a:rPr>
              <a:t>plagiogranite</a:t>
            </a:r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-</a:t>
            </a:r>
          </a:p>
          <a:p>
            <a:r>
              <a:rPr lang="de-DE" b="1">
                <a:solidFill>
                  <a:schemeClr val="bg1"/>
                </a:solidFill>
                <a:latin typeface="Calibri" pitchFamily="34" charset="0"/>
              </a:rPr>
              <a:t>porphyry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7215188" y="644525"/>
            <a:ext cx="642937" cy="1412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73437" y="857250"/>
            <a:ext cx="15732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Calibri" pitchFamily="34" charset="0"/>
              </a:rPr>
              <a:t>Quartz </a:t>
            </a:r>
            <a:r>
              <a:rPr lang="de-DE" b="1" dirty="0" smtClean="0">
                <a:solidFill>
                  <a:schemeClr val="bg1"/>
                </a:solidFill>
                <a:latin typeface="Calibri" pitchFamily="34" charset="0"/>
              </a:rPr>
              <a:t>diorite </a:t>
            </a:r>
            <a:endParaRPr lang="de-DE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de-DE" b="1" dirty="0" smtClean="0">
                <a:solidFill>
                  <a:schemeClr val="bg1"/>
                </a:solidFill>
                <a:latin typeface="Calibri" pitchFamily="34" charset="0"/>
              </a:rPr>
              <a:t>porphyry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ru-RU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2143116"/>
            <a:ext cx="36433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356 ±</a:t>
            </a:r>
            <a:r>
              <a:rPr lang="en-US" sz="2000" b="1" dirty="0" smtClean="0"/>
              <a:t> 6 Ma, SHRIMP </a:t>
            </a:r>
          </a:p>
          <a:p>
            <a:pPr algn="ctr"/>
            <a:r>
              <a:rPr lang="en-US" i="1" dirty="0" smtClean="0"/>
              <a:t>(</a:t>
            </a:r>
            <a:r>
              <a:rPr lang="en-US" i="1" dirty="0" err="1" smtClean="0"/>
              <a:t>Grabezhev</a:t>
            </a:r>
            <a:r>
              <a:rPr lang="en-US" i="1" dirty="0" smtClean="0"/>
              <a:t> &amp; </a:t>
            </a:r>
            <a:r>
              <a:rPr lang="en-US" i="1" dirty="0" err="1" smtClean="0"/>
              <a:t>Ronkin</a:t>
            </a:r>
            <a:r>
              <a:rPr lang="en-US" i="1" dirty="0" smtClean="0"/>
              <a:t>, 2011)</a:t>
            </a:r>
          </a:p>
          <a:p>
            <a:pPr algn="ctr"/>
            <a:r>
              <a:rPr lang="en-US" sz="2000" b="1" dirty="0" smtClean="0"/>
              <a:t>357.8 ± 1.8 Ma and </a:t>
            </a:r>
          </a:p>
          <a:p>
            <a:pPr algn="ctr"/>
            <a:r>
              <a:rPr lang="en-US" sz="2000" b="1" dirty="0" smtClean="0"/>
              <a:t>356.1 ± 1.4 Ma, </a:t>
            </a:r>
          </a:p>
          <a:p>
            <a:pPr algn="ctr"/>
            <a:r>
              <a:rPr lang="en-US" sz="2000" b="1" dirty="0" smtClean="0"/>
              <a:t>Re-Os in </a:t>
            </a:r>
            <a:r>
              <a:rPr lang="en-US" sz="2000" b="1" dirty="0" err="1" smtClean="0"/>
              <a:t>molybdenite</a:t>
            </a:r>
            <a:endParaRPr lang="en-US" sz="2000" b="1" dirty="0" smtClean="0"/>
          </a:p>
          <a:p>
            <a:pPr algn="ctr"/>
            <a:r>
              <a:rPr lang="en-US" i="1" dirty="0" smtClean="0"/>
              <a:t>(</a:t>
            </a:r>
            <a:r>
              <a:rPr lang="en-US" i="1" dirty="0" err="1" smtClean="0"/>
              <a:t>Tessalina</a:t>
            </a:r>
            <a:r>
              <a:rPr lang="en-US" i="1" dirty="0" smtClean="0"/>
              <a:t> &amp; </a:t>
            </a:r>
            <a:r>
              <a:rPr lang="en-US" i="1" dirty="0" err="1" smtClean="0"/>
              <a:t>Plotinskaya</a:t>
            </a:r>
            <a:r>
              <a:rPr lang="en-US" i="1" dirty="0" smtClean="0"/>
              <a:t>, 2017)</a:t>
            </a:r>
            <a:endParaRPr lang="ru-RU" i="1" dirty="0"/>
          </a:p>
        </p:txBody>
      </p:sp>
      <p:cxnSp>
        <p:nvCxnSpPr>
          <p:cNvPr id="27" name="Прямая со стрелкой 26"/>
          <p:cNvCxnSpPr>
            <a:stCxn id="23" idx="0"/>
          </p:cNvCxnSpPr>
          <p:nvPr/>
        </p:nvCxnSpPr>
        <p:spPr>
          <a:xfrm>
            <a:off x="5889591" y="3822942"/>
            <a:ext cx="1682805" cy="40954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</a:rPr>
              <a:t>Main ore and alteration types</a:t>
            </a:r>
            <a:endParaRPr lang="ru-RU" sz="30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 descr="D:\Olga\Urals\Mikheevka\Mikheevka_samples_09\s43\M43_147-3b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1147763"/>
            <a:ext cx="2928938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2786063"/>
            <a:ext cx="2928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Mgt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Act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alteration</a:t>
            </a:r>
            <a:endParaRPr lang="ru-RU" sz="16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500063"/>
            <a:ext cx="2137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I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.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“Inner”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propylites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27388" y="500063"/>
            <a:ext cx="168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II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. </a:t>
            </a: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Bt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</a:t>
            </a: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alteration</a:t>
            </a:r>
            <a:endParaRPr lang="ru-RU" b="1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7" name="Рисунок 6" descr="M43_52-8+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4513" y="857250"/>
            <a:ext cx="29876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00375" y="2857500"/>
            <a:ext cx="3714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7030A0"/>
                </a:solidFill>
                <a:latin typeface="Calibri" pitchFamily="34" charset="0"/>
              </a:rPr>
              <a:t>Bt-Qtz</a:t>
            </a:r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1600">
                <a:solidFill>
                  <a:srgbClr val="7030A0"/>
                </a:solidFill>
                <a:latin typeface="Calibri" pitchFamily="34" charset="0"/>
              </a:rPr>
              <a:t>veinlets</a:t>
            </a:r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n-US" sz="1600">
                <a:solidFill>
                  <a:srgbClr val="7030A0"/>
                </a:solidFill>
                <a:latin typeface="Calibri" pitchFamily="34" charset="0"/>
              </a:rPr>
              <a:t>pervasive bt</a:t>
            </a:r>
            <a:r>
              <a:rPr lang="ru-RU" sz="1600">
                <a:solidFill>
                  <a:srgbClr val="7030A0"/>
                </a:solidFill>
                <a:latin typeface="Calibri" pitchFamily="34" charset="0"/>
              </a:rPr>
              <a:t>, </a:t>
            </a:r>
            <a:endParaRPr lang="en-US" sz="1600">
              <a:solidFill>
                <a:srgbClr val="7030A0"/>
              </a:solidFill>
              <a:latin typeface="Calibri" pitchFamily="34" charset="0"/>
            </a:endParaRPr>
          </a:p>
          <a:p>
            <a:pPr algn="ctr"/>
            <a:r>
              <a:rPr lang="en-US" sz="1600">
                <a:solidFill>
                  <a:srgbClr val="7030A0"/>
                </a:solidFill>
                <a:latin typeface="Calibri" pitchFamily="34" charset="0"/>
              </a:rPr>
              <a:t>bornite &amp; chalcopyrite dissemination</a:t>
            </a:r>
            <a:endParaRPr lang="ru-RU" sz="160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9" name="Рисунок 8" descr="D:\Olga\Urals\Mikheevka\Mikheevka_samples_09\s43\M43_105-5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6500813" y="704850"/>
            <a:ext cx="2214562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00813" y="2786063"/>
            <a:ext cx="2643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err="1">
                <a:solidFill>
                  <a:srgbClr val="7030A0"/>
                </a:solidFill>
                <a:latin typeface="Calibri" pitchFamily="34" charset="0"/>
              </a:rPr>
              <a:t>Qtz</a:t>
            </a:r>
            <a:r>
              <a:rPr lang="ru-RU" sz="1600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alibri" pitchFamily="34" charset="0"/>
              </a:rPr>
              <a:t>veinlets</a:t>
            </a:r>
            <a:r>
              <a:rPr lang="ru-RU" sz="1600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with</a:t>
            </a:r>
          </a:p>
          <a:p>
            <a:pPr algn="ctr"/>
            <a:r>
              <a:rPr lang="ru-RU" sz="1600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alibri" pitchFamily="34" charset="0"/>
              </a:rPr>
              <a:t>bornite</a:t>
            </a: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 &amp; chalcopyrite</a:t>
            </a:r>
            <a:endParaRPr lang="ru-RU" sz="1600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1" name="Рисунок 10" descr="D:\Olga\Urals\Mikheevka\Mikheevka_samples_09\s43\M43_48-5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 rot="5400000">
            <a:off x="-703263" y="4489453"/>
            <a:ext cx="34290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3214686"/>
            <a:ext cx="1096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" pitchFamily="34" charset="0"/>
              </a:rPr>
              <a:t>III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. </a:t>
            </a:r>
            <a:r>
              <a:rPr lang="en-US" b="1" dirty="0" err="1">
                <a:solidFill>
                  <a:srgbClr val="7030A0"/>
                </a:solidFill>
                <a:latin typeface="Calibri" pitchFamily="34" charset="0"/>
              </a:rPr>
              <a:t>Phyllic</a:t>
            </a:r>
            <a:endParaRPr lang="ru-RU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3500438"/>
            <a:ext cx="26431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dirty="0" err="1" smtClean="0">
                <a:latin typeface="Calibri" pitchFamily="34" charset="0"/>
              </a:rPr>
              <a:t>Quartz</a:t>
            </a:r>
            <a:r>
              <a:rPr lang="it-IT" sz="1600" dirty="0" smtClean="0">
                <a:latin typeface="Calibri" pitchFamily="34" charset="0"/>
              </a:rPr>
              <a:t> </a:t>
            </a:r>
            <a:r>
              <a:rPr lang="it-IT" sz="1600" dirty="0" err="1" smtClean="0">
                <a:latin typeface="Calibri" pitchFamily="34" charset="0"/>
              </a:rPr>
              <a:t>veinlets</a:t>
            </a:r>
            <a:r>
              <a:rPr lang="it-IT" sz="1600" dirty="0" smtClean="0">
                <a:latin typeface="Calibri" pitchFamily="34" charset="0"/>
              </a:rPr>
              <a:t> with </a:t>
            </a:r>
            <a:r>
              <a:rPr lang="it-IT" sz="1600" dirty="0" err="1" smtClean="0">
                <a:latin typeface="Calibri" pitchFamily="34" charset="0"/>
              </a:rPr>
              <a:t>Mo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2050" name="Picture 2" descr="C:\Olga\Urals\Mikheevka\Mikheevka_samples\M-21\M-21_264-8.JPG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143108" y="4357688"/>
            <a:ext cx="338296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57422" y="3857628"/>
            <a:ext cx="1483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" pitchFamily="34" charset="0"/>
              </a:rPr>
              <a:t>IV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. </a:t>
            </a:r>
            <a:r>
              <a:rPr lang="en-US" b="1" dirty="0" err="1" smtClean="0">
                <a:solidFill>
                  <a:srgbClr val="7030A0"/>
                </a:solidFill>
                <a:latin typeface="Calibri" pitchFamily="34" charset="0"/>
              </a:rPr>
              <a:t>Propylites</a:t>
            </a:r>
            <a:endParaRPr lang="ru-RU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7" name="Picture 2" descr="D:\Моё\Ural\Mikheevka\Mikheevka_samples\Михеевка-2016\09-08-16_gor_+160\DSCN2717.JPG"/>
          <p:cNvPicPr>
            <a:picLocks noChangeAspect="1" noChangeArrowheads="1"/>
          </p:cNvPicPr>
          <p:nvPr/>
        </p:nvPicPr>
        <p:blipFill>
          <a:blip r:embed="rId7" cstate="screen"/>
          <a:srcRect t="4000" r="8519" b="16000"/>
          <a:stretch>
            <a:fillRect/>
          </a:stretch>
        </p:blipFill>
        <p:spPr bwMode="auto">
          <a:xfrm>
            <a:off x="4857784" y="3929066"/>
            <a:ext cx="4357686" cy="2857520"/>
          </a:xfrm>
          <a:prstGeom prst="rect">
            <a:avLst/>
          </a:prstGeom>
          <a:noFill/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214942" y="3571876"/>
            <a:ext cx="3476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Calibri" pitchFamily="34" charset="0"/>
              </a:rPr>
              <a:t>V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. </a:t>
            </a:r>
            <a:r>
              <a:rPr lang="en-US" b="1" dirty="0" smtClean="0">
                <a:solidFill>
                  <a:srgbClr val="7030A0"/>
                </a:solidFill>
                <a:latin typeface="Calibri" pitchFamily="34" charset="0"/>
              </a:rPr>
              <a:t>Base-metal veins (Q, </a:t>
            </a:r>
            <a:r>
              <a:rPr lang="en-US" b="1" dirty="0" err="1" smtClean="0">
                <a:solidFill>
                  <a:srgbClr val="7030A0"/>
                </a:solidFill>
                <a:latin typeface="Calibri" pitchFamily="34" charset="0"/>
              </a:rPr>
              <a:t>Tt</a:t>
            </a:r>
            <a:r>
              <a:rPr lang="en-US" b="1" dirty="0" smtClean="0">
                <a:solidFill>
                  <a:srgbClr val="7030A0"/>
                </a:solidFill>
                <a:latin typeface="Calibri" pitchFamily="34" charset="0"/>
              </a:rPr>
              <a:t>, Gal, Sp)</a:t>
            </a:r>
            <a:endParaRPr lang="ru-RU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571750" y="0"/>
            <a:ext cx="4143375" cy="928688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02060"/>
                </a:solidFill>
              </a:rPr>
              <a:t>molybdenite</a:t>
            </a:r>
            <a:endParaRPr lang="en-GB" sz="3200" dirty="0" smtClean="0">
              <a:solidFill>
                <a:srgbClr val="002060"/>
              </a:solidFill>
            </a:endParaRPr>
          </a:p>
        </p:txBody>
      </p:sp>
      <p:pic>
        <p:nvPicPr>
          <p:cNvPr id="31748" name="Picture 2" descr="D:\Моё\Ural\Mikheevka\Shlif_foto_Mikh\M-43\M-43_116-5\M-43_116-5_1_5x_T=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643313"/>
            <a:ext cx="23574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 descr="D:\Моё\Ural\Mikheevka\Shlif_foto_Mikh\M-43\M-43_116-5\M-43_116-5_1_5x_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85750"/>
            <a:ext cx="23574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357188" y="3357563"/>
            <a:ext cx="78581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Box 9"/>
          <p:cNvSpPr txBox="1">
            <a:spLocks noChangeArrowheads="1"/>
          </p:cNvSpPr>
          <p:nvPr/>
        </p:nvSpPr>
        <p:spPr bwMode="auto">
          <a:xfrm>
            <a:off x="285750" y="3000375"/>
            <a:ext cx="1179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500 µm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752" name="TextBox 10"/>
          <p:cNvSpPr txBox="1">
            <a:spLocks noChangeArrowheads="1"/>
          </p:cNvSpPr>
          <p:nvPr/>
        </p:nvSpPr>
        <p:spPr bwMode="auto">
          <a:xfrm>
            <a:off x="1714500" y="2500313"/>
            <a:ext cx="877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Ccp+Ep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1643063" y="4214813"/>
            <a:ext cx="369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Bi</a:t>
            </a:r>
            <a:endParaRPr lang="ru-RU" b="1">
              <a:latin typeface="Calibri" pitchFamily="34" charset="0"/>
            </a:endParaRPr>
          </a:p>
        </p:txBody>
      </p:sp>
      <p:sp>
        <p:nvSpPr>
          <p:cNvPr id="31754" name="TextBox 12"/>
          <p:cNvSpPr txBox="1">
            <a:spLocks noChangeArrowheads="1"/>
          </p:cNvSpPr>
          <p:nvPr/>
        </p:nvSpPr>
        <p:spPr bwMode="auto">
          <a:xfrm>
            <a:off x="1143000" y="3786188"/>
            <a:ext cx="915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Kfs_Qtz</a:t>
            </a:r>
            <a:endParaRPr lang="ru-RU" b="1">
              <a:latin typeface="Calibri" pitchFamily="34" charset="0"/>
            </a:endParaRPr>
          </a:p>
        </p:txBody>
      </p:sp>
      <p:sp>
        <p:nvSpPr>
          <p:cNvPr id="31755" name="TextBox 13"/>
          <p:cNvSpPr txBox="1">
            <a:spLocks noChangeArrowheads="1"/>
          </p:cNvSpPr>
          <p:nvPr/>
        </p:nvSpPr>
        <p:spPr bwMode="auto">
          <a:xfrm>
            <a:off x="285750" y="4143375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Ep+Ccp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1756" name="Picture 4" descr="D:\Моё\presentations\13_Ural-porf_Upsalla\15\M-15_208-7_1a_10x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143625" y="2714625"/>
            <a:ext cx="30003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TextBox 15"/>
          <p:cNvSpPr txBox="1">
            <a:spLocks noChangeArrowheads="1"/>
          </p:cNvSpPr>
          <p:nvPr/>
        </p:nvSpPr>
        <p:spPr bwMode="auto">
          <a:xfrm>
            <a:off x="7572375" y="4643438"/>
            <a:ext cx="527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Ccp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758" name="TextBox 16"/>
          <p:cNvSpPr txBox="1">
            <a:spLocks noChangeArrowheads="1"/>
          </p:cNvSpPr>
          <p:nvPr/>
        </p:nvSpPr>
        <p:spPr bwMode="auto">
          <a:xfrm>
            <a:off x="8572500" y="4143375"/>
            <a:ext cx="525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Ger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759" name="TextBox 17"/>
          <p:cNvSpPr txBox="1">
            <a:spLocks noChangeArrowheads="1"/>
          </p:cNvSpPr>
          <p:nvPr/>
        </p:nvSpPr>
        <p:spPr bwMode="auto">
          <a:xfrm>
            <a:off x="8572500" y="4857750"/>
            <a:ext cx="401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Td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760" name="TextBox 18"/>
          <p:cNvSpPr txBox="1">
            <a:spLocks noChangeArrowheads="1"/>
          </p:cNvSpPr>
          <p:nvPr/>
        </p:nvSpPr>
        <p:spPr bwMode="auto">
          <a:xfrm>
            <a:off x="7786688" y="3286125"/>
            <a:ext cx="498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Car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10800000" flipV="1">
            <a:off x="6500813" y="6643688"/>
            <a:ext cx="78581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2" name="TextBox 20"/>
          <p:cNvSpPr txBox="1">
            <a:spLocks noChangeArrowheads="1"/>
          </p:cNvSpPr>
          <p:nvPr/>
        </p:nvSpPr>
        <p:spPr bwMode="auto">
          <a:xfrm>
            <a:off x="6429375" y="6286500"/>
            <a:ext cx="1179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500 µm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10800000" flipV="1">
            <a:off x="4857750" y="3429000"/>
            <a:ext cx="78581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5" name="TextBox 25"/>
          <p:cNvSpPr txBox="1">
            <a:spLocks noChangeArrowheads="1"/>
          </p:cNvSpPr>
          <p:nvPr/>
        </p:nvSpPr>
        <p:spPr bwMode="auto">
          <a:xfrm>
            <a:off x="4786313" y="3071813"/>
            <a:ext cx="1179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50 µm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766" name="TextBox 26"/>
          <p:cNvSpPr txBox="1">
            <a:spLocks noChangeArrowheads="1"/>
          </p:cNvSpPr>
          <p:nvPr/>
        </p:nvSpPr>
        <p:spPr bwMode="auto">
          <a:xfrm>
            <a:off x="4429125" y="2500313"/>
            <a:ext cx="509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Mo</a:t>
            </a:r>
            <a:endParaRPr lang="ru-RU" b="1">
              <a:latin typeface="Calibri" pitchFamily="34" charset="0"/>
            </a:endParaRPr>
          </a:p>
        </p:txBody>
      </p:sp>
      <p:sp>
        <p:nvSpPr>
          <p:cNvPr id="31767" name="TextBox 27"/>
          <p:cNvSpPr txBox="1">
            <a:spLocks noChangeArrowheads="1"/>
          </p:cNvSpPr>
          <p:nvPr/>
        </p:nvSpPr>
        <p:spPr bwMode="auto">
          <a:xfrm>
            <a:off x="5429250" y="2143125"/>
            <a:ext cx="438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Bn</a:t>
            </a:r>
            <a:endParaRPr lang="ru-RU" b="1">
              <a:latin typeface="Calibri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72250" y="1285875"/>
            <a:ext cx="2571750" cy="14287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Base-metal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GB" sz="3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mineralisation</a:t>
            </a:r>
          </a:p>
        </p:txBody>
      </p:sp>
      <p:pic>
        <p:nvPicPr>
          <p:cNvPr id="27" name="Picture 2" descr="D:\Olenka\Presentations\14_IAGOD\_Fig 4_Samples_Var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14612" y="3643313"/>
            <a:ext cx="3214710" cy="2549597"/>
          </a:xfrm>
          <a:prstGeom prst="rect">
            <a:avLst/>
          </a:prstGeom>
          <a:noFill/>
        </p:spPr>
      </p:pic>
      <p:pic>
        <p:nvPicPr>
          <p:cNvPr id="28" name="Picture 2" descr="D:\Моё\Ural\Mikheevka\Shlif_foto_Mikh\M-1\M-1_126\M-1_126_1_10x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43173" y="785794"/>
            <a:ext cx="3969951" cy="2643206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152836" y="3277580"/>
            <a:ext cx="5448672" cy="1143000"/>
          </a:xfrm>
        </p:spPr>
        <p:txBody>
          <a:bodyPr/>
          <a:lstStyle/>
          <a:p>
            <a:r>
              <a:rPr lang="en-US" sz="4000" b="1" dirty="0" smtClean="0"/>
              <a:t>Mo, Cu, Re in ores</a:t>
            </a:r>
            <a:endParaRPr lang="ru-RU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"/>
            <a:ext cx="3844801" cy="344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"/>
            <a:ext cx="383126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9146" y="3429000"/>
            <a:ext cx="38252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3175" y="3443326"/>
            <a:ext cx="3809305" cy="341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357422" y="2786058"/>
            <a:ext cx="5357850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4"/>
                </a:solidFill>
              </a:rPr>
              <a:t>Re in </a:t>
            </a:r>
            <a:r>
              <a:rPr lang="en-US" sz="2800" b="1" dirty="0" err="1" smtClean="0">
                <a:solidFill>
                  <a:schemeClr val="accent4"/>
                </a:solidFill>
              </a:rPr>
              <a:t>moly</a:t>
            </a:r>
            <a:endParaRPr lang="en-US" sz="2800" b="1" dirty="0" smtClean="0">
              <a:solidFill>
                <a:schemeClr val="accent4"/>
              </a:solidFill>
            </a:endParaRPr>
          </a:p>
          <a:p>
            <a:pPr algn="ctr"/>
            <a:r>
              <a:rPr lang="en-US" sz="2000" dirty="0" smtClean="0"/>
              <a:t>Calculated: </a:t>
            </a:r>
            <a:r>
              <a:rPr lang="ru-RU" sz="2000" b="1" dirty="0" smtClean="0"/>
              <a:t>231–3598</a:t>
            </a:r>
            <a:r>
              <a:rPr lang="en-US" sz="2000" b="1" dirty="0" smtClean="0"/>
              <a:t> (mean </a:t>
            </a:r>
            <a:r>
              <a:rPr lang="ru-RU" sz="2000" b="1" dirty="0" smtClean="0"/>
              <a:t>1349)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ppm</a:t>
            </a:r>
            <a:endParaRPr lang="en-US" sz="2000" b="1" dirty="0" smtClean="0"/>
          </a:p>
          <a:p>
            <a:pPr algn="ctr"/>
            <a:r>
              <a:rPr lang="en-US" sz="2000" dirty="0" smtClean="0"/>
              <a:t>Measured </a:t>
            </a:r>
            <a:r>
              <a:rPr lang="ru-RU" sz="2000" b="1" dirty="0" smtClean="0"/>
              <a:t>289</a:t>
            </a:r>
            <a:r>
              <a:rPr lang="en-US" sz="2000" b="1" dirty="0" smtClean="0"/>
              <a:t> − </a:t>
            </a:r>
            <a:r>
              <a:rPr lang="ru-RU" sz="2000" b="1" dirty="0" smtClean="0"/>
              <a:t>3025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ppm</a:t>
            </a:r>
            <a:endParaRPr lang="en-US" sz="2000" b="1" dirty="0" smtClean="0"/>
          </a:p>
          <a:p>
            <a:pPr algn="ctr"/>
            <a:r>
              <a:rPr lang="en-US" sz="2000" i="1" dirty="0" smtClean="0"/>
              <a:t>(</a:t>
            </a:r>
            <a:r>
              <a:rPr lang="en-US" sz="2000" i="1" dirty="0" err="1" smtClean="0"/>
              <a:t>Grabezhev</a:t>
            </a:r>
            <a:r>
              <a:rPr lang="en-US" sz="2000" i="1" dirty="0" smtClean="0"/>
              <a:t>, 2013; </a:t>
            </a:r>
            <a:r>
              <a:rPr lang="en-US" sz="2000" i="1" dirty="0" err="1" smtClean="0"/>
              <a:t>Plotinskaya</a:t>
            </a:r>
            <a:r>
              <a:rPr lang="en-US" sz="2000" i="1" dirty="0" smtClean="0"/>
              <a:t> et al., 2015)</a:t>
            </a:r>
            <a:endParaRPr lang="ru-RU" sz="2000" i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858000" cy="1143000"/>
          </a:xfrm>
        </p:spPr>
        <p:txBody>
          <a:bodyPr/>
          <a:lstStyle/>
          <a:p>
            <a:r>
              <a:rPr lang="en-US" sz="4000" b="1" dirty="0" smtClean="0"/>
              <a:t>Re in single </a:t>
            </a:r>
            <a:r>
              <a:rPr lang="en-US" sz="4000" b="1" dirty="0" err="1" smtClean="0"/>
              <a:t>moly</a:t>
            </a:r>
            <a:r>
              <a:rPr lang="en-US" sz="4000" b="1" dirty="0" smtClean="0"/>
              <a:t> grains: EMPA</a:t>
            </a:r>
            <a:endParaRPr lang="ru-RU" sz="4000" b="1" dirty="0"/>
          </a:p>
        </p:txBody>
      </p:sp>
      <p:pic>
        <p:nvPicPr>
          <p:cNvPr id="3074" name="Picture 2" descr="D:\Olenka\Presentations\14_IAGOD\Plotinskaya2_Fig 6_168_175-5.jpg"/>
          <p:cNvPicPr>
            <a:picLocks noChangeAspect="1" noChangeArrowheads="1"/>
          </p:cNvPicPr>
          <p:nvPr/>
        </p:nvPicPr>
        <p:blipFill>
          <a:blip r:embed="rId2" cstate="screen"/>
          <a:srcRect t="54514" r="32349"/>
          <a:stretch>
            <a:fillRect/>
          </a:stretch>
        </p:blipFill>
        <p:spPr bwMode="auto">
          <a:xfrm>
            <a:off x="3707904" y="980728"/>
            <a:ext cx="5040560" cy="2364907"/>
          </a:xfrm>
          <a:prstGeom prst="rect">
            <a:avLst/>
          </a:prstGeom>
          <a:noFill/>
        </p:spPr>
      </p:pic>
      <p:pic>
        <p:nvPicPr>
          <p:cNvPr id="4" name="Picture 2" descr="D:\Olenka\Presentations\14_IAGOD\_Fig 4_Samples_Var3.jpg"/>
          <p:cNvPicPr>
            <a:picLocks noChangeAspect="1" noChangeArrowheads="1"/>
          </p:cNvPicPr>
          <p:nvPr/>
        </p:nvPicPr>
        <p:blipFill>
          <a:blip r:embed="rId3" cstate="screen"/>
          <a:srcRect l="56357"/>
          <a:stretch>
            <a:fillRect/>
          </a:stretch>
        </p:blipFill>
        <p:spPr bwMode="auto">
          <a:xfrm>
            <a:off x="323528" y="980728"/>
            <a:ext cx="3234240" cy="2448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8064" y="1124744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“Spotty” distribution</a:t>
            </a: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024295" y="3501008"/>
            <a:ext cx="6275040" cy="55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“Linear” distribution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 descr="D:\Olenka\Presentations\14_IAGOD\GeoRud_Plotinskaya2_Fig 7.jpg"/>
          <p:cNvPicPr>
            <a:picLocks noChangeAspect="1" noChangeArrowheads="1"/>
          </p:cNvPicPr>
          <p:nvPr/>
        </p:nvPicPr>
        <p:blipFill>
          <a:blip r:embed="rId4" cstate="print"/>
          <a:srcRect b="49742"/>
          <a:stretch>
            <a:fillRect/>
          </a:stretch>
        </p:blipFill>
        <p:spPr bwMode="auto">
          <a:xfrm>
            <a:off x="1331640" y="4077072"/>
            <a:ext cx="7064855" cy="266429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0"/>
            <a:ext cx="63722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Concentric distribution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 descr="D:\Olenka\Presentations\14_IAGOD\_Fig 4_Samples_Va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3792954" cy="3429380"/>
          </a:xfrm>
          <a:prstGeom prst="rect">
            <a:avLst/>
          </a:prstGeom>
          <a:noFill/>
        </p:spPr>
      </p:pic>
      <p:pic>
        <p:nvPicPr>
          <p:cNvPr id="4100" name="Picture 4" descr="D:\Olenka\Presentations\14_IAGOD\GeoRud_Plotinskaya2_Fig 8.jpg"/>
          <p:cNvPicPr>
            <a:picLocks noChangeAspect="1" noChangeArrowheads="1"/>
          </p:cNvPicPr>
          <p:nvPr/>
        </p:nvPicPr>
        <p:blipFill>
          <a:blip r:embed="rId3" cstate="print"/>
          <a:srcRect r="53677"/>
          <a:stretch>
            <a:fillRect/>
          </a:stretch>
        </p:blipFill>
        <p:spPr bwMode="auto">
          <a:xfrm>
            <a:off x="4031432" y="908720"/>
            <a:ext cx="4717032" cy="57176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2952328" cy="1143000"/>
          </a:xfrm>
        </p:spPr>
        <p:txBody>
          <a:bodyPr/>
          <a:lstStyle/>
          <a:p>
            <a:r>
              <a:rPr lang="en-US" sz="4000" b="1" dirty="0" smtClean="0"/>
              <a:t>Re in single </a:t>
            </a:r>
            <a:r>
              <a:rPr lang="en-US" sz="4000" b="1" dirty="0" err="1" smtClean="0"/>
              <a:t>moly</a:t>
            </a:r>
            <a:r>
              <a:rPr lang="en-US" sz="4000" b="1" dirty="0" smtClean="0"/>
              <a:t> grains</a:t>
            </a:r>
            <a:endParaRPr lang="ru-RU" sz="4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7744" y="6356350"/>
            <a:ext cx="2133600" cy="365125"/>
          </a:xfrm>
        </p:spPr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502422"/>
            <a:ext cx="4752528" cy="432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D:\Olenka\Presentations\14_IAGOD\GeoRud_Plotinskaya2_Fig 8.jpg"/>
          <p:cNvPicPr>
            <a:picLocks noChangeAspect="1" noChangeArrowheads="1"/>
          </p:cNvPicPr>
          <p:nvPr/>
        </p:nvPicPr>
        <p:blipFill>
          <a:blip r:embed="rId3" cstate="print"/>
          <a:srcRect l="19188" r="53677" b="54358"/>
          <a:stretch>
            <a:fillRect/>
          </a:stretch>
        </p:blipFill>
        <p:spPr bwMode="auto">
          <a:xfrm>
            <a:off x="2843808" y="0"/>
            <a:ext cx="2664296" cy="2516289"/>
          </a:xfrm>
          <a:prstGeom prst="rect">
            <a:avLst/>
          </a:prstGeom>
          <a:noFill/>
        </p:spPr>
      </p:pic>
      <p:pic>
        <p:nvPicPr>
          <p:cNvPr id="8" name="Picture 3" descr="D:\Olenka\Presentations\14_IAGOD\GeoRud_Plotinskaya2_Fig 7.jpg"/>
          <p:cNvPicPr>
            <a:picLocks noChangeAspect="1" noChangeArrowheads="1"/>
          </p:cNvPicPr>
          <p:nvPr/>
        </p:nvPicPr>
        <p:blipFill>
          <a:blip r:embed="rId4" cstate="print"/>
          <a:srcRect l="50574" b="51100"/>
          <a:stretch>
            <a:fillRect/>
          </a:stretch>
        </p:blipFill>
        <p:spPr bwMode="auto">
          <a:xfrm>
            <a:off x="5544616" y="188640"/>
            <a:ext cx="3491880" cy="2592287"/>
          </a:xfrm>
          <a:prstGeom prst="rect">
            <a:avLst/>
          </a:prstGeom>
          <a:noFill/>
        </p:spPr>
      </p:pic>
      <p:pic>
        <p:nvPicPr>
          <p:cNvPr id="7172" name="Picture 4" descr="D:\Olenka\LA-ICP-MS\03-07-2017_Mo-Py\2\M-11_139-1.jpg"/>
          <p:cNvPicPr>
            <a:picLocks noChangeAspect="1" noChangeArrowheads="1"/>
          </p:cNvPicPr>
          <p:nvPr/>
        </p:nvPicPr>
        <p:blipFill>
          <a:blip r:embed="rId5"/>
          <a:srcRect t="6444" r="62197" b="32386"/>
          <a:stretch>
            <a:fillRect/>
          </a:stretch>
        </p:blipFill>
        <p:spPr bwMode="auto">
          <a:xfrm>
            <a:off x="5544616" y="2852936"/>
            <a:ext cx="3408126" cy="3816424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0" y="404664"/>
            <a:ext cx="29523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 in single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moly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grains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844824"/>
          </a:xfrm>
        </p:spPr>
        <p:txBody>
          <a:bodyPr/>
          <a:lstStyle/>
          <a:p>
            <a:r>
              <a:rPr lang="en-US" sz="5400" b="1" dirty="0" smtClean="0"/>
              <a:t>Precious metals</a:t>
            </a:r>
            <a:br>
              <a:rPr lang="en-US" sz="5400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Gold in </a:t>
            </a:r>
            <a:r>
              <a:rPr lang="en-US" b="1" dirty="0" err="1" smtClean="0">
                <a:solidFill>
                  <a:srgbClr val="C00000"/>
                </a:solidFill>
              </a:rPr>
              <a:t>bornite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Моё\presentations\15_РМО\Fig 2_ Au-Bn.jpg"/>
          <p:cNvPicPr>
            <a:picLocks noChangeAspect="1" noChangeArrowheads="1"/>
          </p:cNvPicPr>
          <p:nvPr/>
        </p:nvPicPr>
        <p:blipFill>
          <a:blip r:embed="rId2" cstate="print"/>
          <a:srcRect r="4121"/>
          <a:stretch>
            <a:fillRect/>
          </a:stretch>
        </p:blipFill>
        <p:spPr bwMode="auto">
          <a:xfrm>
            <a:off x="216024" y="2204864"/>
            <a:ext cx="874846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en-Z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LA-ICP-MS study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0047" y="908720"/>
            <a:ext cx="905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New Wave 213UP laser </a:t>
            </a:r>
            <a:r>
              <a:rPr lang="en-US" sz="2400" dirty="0" smtClean="0"/>
              <a:t>+ </a:t>
            </a:r>
            <a:r>
              <a:rPr lang="en-GB" sz="2400" dirty="0" smtClean="0"/>
              <a:t>Thermo X Series2 </a:t>
            </a:r>
            <a:r>
              <a:rPr lang="en-GB" sz="2400" dirty="0" err="1" smtClean="0"/>
              <a:t>quadrupole</a:t>
            </a:r>
            <a:r>
              <a:rPr lang="en-GB" sz="2400" dirty="0" smtClean="0"/>
              <a:t> ICP-MS </a:t>
            </a:r>
          </a:p>
          <a:p>
            <a:pPr algn="ctr"/>
            <a:r>
              <a:rPr lang="en-GB" sz="2400" dirty="0" smtClean="0"/>
              <a:t>(IGEM RAS)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44016" y="1772816"/>
            <a:ext cx="88924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 smtClean="0"/>
              <a:t>Isotopes</a:t>
            </a:r>
            <a:r>
              <a:rPr lang="en-GB" sz="2000" b="1" dirty="0" smtClean="0"/>
              <a:t> measured</a:t>
            </a:r>
            <a:r>
              <a:rPr lang="en-GB" sz="2000" dirty="0" smtClean="0"/>
              <a:t>: Si</a:t>
            </a:r>
            <a:r>
              <a:rPr lang="en-GB" sz="2000" baseline="30000" dirty="0" smtClean="0"/>
              <a:t>29</a:t>
            </a:r>
            <a:r>
              <a:rPr lang="en-GB" sz="2000" dirty="0" smtClean="0"/>
              <a:t>, S</a:t>
            </a:r>
            <a:r>
              <a:rPr lang="en-GB" sz="2000" baseline="30000" dirty="0" smtClean="0"/>
              <a:t>33</a:t>
            </a:r>
            <a:r>
              <a:rPr lang="en-GB" sz="2000" dirty="0" smtClean="0"/>
              <a:t>, Fe</a:t>
            </a:r>
            <a:r>
              <a:rPr lang="en-GB" sz="2000" baseline="30000" dirty="0" smtClean="0"/>
              <a:t>57</a:t>
            </a:r>
            <a:r>
              <a:rPr lang="en-GB" sz="2000" dirty="0" smtClean="0"/>
              <a:t>, Co</a:t>
            </a:r>
            <a:r>
              <a:rPr lang="en-GB" sz="2000" baseline="30000" dirty="0" smtClean="0"/>
              <a:t>59</a:t>
            </a:r>
            <a:r>
              <a:rPr lang="en-GB" sz="2000" dirty="0" smtClean="0"/>
              <a:t>, Ni</a:t>
            </a:r>
            <a:r>
              <a:rPr lang="en-GB" sz="2000" baseline="30000" dirty="0" smtClean="0"/>
              <a:t>60</a:t>
            </a:r>
            <a:r>
              <a:rPr lang="en-GB" sz="2000" dirty="0" smtClean="0"/>
              <a:t>, Cu</a:t>
            </a:r>
            <a:r>
              <a:rPr lang="en-GB" sz="2000" baseline="30000" dirty="0" smtClean="0"/>
              <a:t>65</a:t>
            </a:r>
            <a:r>
              <a:rPr lang="en-GB" sz="2000" dirty="0" smtClean="0"/>
              <a:t>, Zn</a:t>
            </a:r>
            <a:r>
              <a:rPr lang="en-GB" sz="2000" baseline="30000" dirty="0" smtClean="0"/>
              <a:t>66</a:t>
            </a:r>
            <a:r>
              <a:rPr lang="en-GB" sz="2000" dirty="0" smtClean="0"/>
              <a:t>, As</a:t>
            </a:r>
            <a:r>
              <a:rPr lang="en-GB" sz="2000" baseline="30000" dirty="0" smtClean="0"/>
              <a:t>75</a:t>
            </a:r>
            <a:r>
              <a:rPr lang="en-GB" sz="2000" dirty="0" smtClean="0"/>
              <a:t>, Se</a:t>
            </a:r>
            <a:r>
              <a:rPr lang="en-GB" sz="2000" baseline="30000" dirty="0" smtClean="0"/>
              <a:t>77</a:t>
            </a:r>
            <a:r>
              <a:rPr lang="en-GB" sz="2000" dirty="0" smtClean="0"/>
              <a:t>, Mo</a:t>
            </a:r>
            <a:r>
              <a:rPr lang="en-GB" sz="2000" baseline="30000" dirty="0" smtClean="0"/>
              <a:t>95</a:t>
            </a:r>
            <a:r>
              <a:rPr lang="en-GB" sz="2000" dirty="0" smtClean="0"/>
              <a:t>, Ag</a:t>
            </a:r>
            <a:r>
              <a:rPr lang="en-GB" sz="2000" baseline="30000" dirty="0" smtClean="0"/>
              <a:t>107</a:t>
            </a:r>
            <a:r>
              <a:rPr lang="en-GB" sz="2000" dirty="0" smtClean="0"/>
              <a:t>, Sn</a:t>
            </a:r>
            <a:r>
              <a:rPr lang="en-GB" sz="2000" baseline="30000" dirty="0" smtClean="0"/>
              <a:t>118</a:t>
            </a:r>
            <a:r>
              <a:rPr lang="en-GB" sz="2000" dirty="0" smtClean="0"/>
              <a:t>,Sb</a:t>
            </a:r>
            <a:r>
              <a:rPr lang="en-GB" sz="2000" baseline="30000" dirty="0" smtClean="0"/>
              <a:t>121</a:t>
            </a:r>
            <a:r>
              <a:rPr lang="en-GB" sz="2000" dirty="0" smtClean="0"/>
              <a:t>,Te</a:t>
            </a:r>
            <a:r>
              <a:rPr lang="en-GB" sz="2000" baseline="30000" dirty="0" smtClean="0"/>
              <a:t>125</a:t>
            </a:r>
            <a:r>
              <a:rPr lang="en-GB" sz="2000" dirty="0" smtClean="0"/>
              <a:t>, W</a:t>
            </a:r>
            <a:r>
              <a:rPr lang="en-GB" sz="2000" baseline="30000" dirty="0" smtClean="0"/>
              <a:t>182</a:t>
            </a:r>
            <a:r>
              <a:rPr lang="en-GB" sz="2000" dirty="0" smtClean="0"/>
              <a:t>, Au</a:t>
            </a:r>
            <a:r>
              <a:rPr lang="en-GB" sz="2000" baseline="30000" dirty="0" smtClean="0"/>
              <a:t>197</a:t>
            </a:r>
            <a:r>
              <a:rPr lang="en-GB" sz="2000" dirty="0" smtClean="0"/>
              <a:t>, Pb</a:t>
            </a:r>
            <a:r>
              <a:rPr lang="en-GB" sz="2000" baseline="30000" dirty="0" smtClean="0"/>
              <a:t>208</a:t>
            </a:r>
            <a:r>
              <a:rPr lang="en-GB" sz="2000" dirty="0" smtClean="0"/>
              <a:t>, Bi</a:t>
            </a:r>
            <a:r>
              <a:rPr lang="en-GB" sz="2000" baseline="30000" dirty="0" smtClean="0"/>
              <a:t>209</a:t>
            </a:r>
            <a:r>
              <a:rPr lang="en-GB" sz="2000" dirty="0" smtClean="0"/>
              <a:t>, </a:t>
            </a:r>
            <a:r>
              <a:rPr lang="en-GB" sz="2000" strike="sngStrike" dirty="0" smtClean="0"/>
              <a:t>Re</a:t>
            </a:r>
            <a:r>
              <a:rPr lang="en-GB" sz="2000" strike="sngStrike" baseline="30000" dirty="0" smtClean="0"/>
              <a:t>185</a:t>
            </a:r>
            <a:r>
              <a:rPr lang="en-GB" sz="2800" dirty="0" smtClean="0"/>
              <a:t>, </a:t>
            </a:r>
            <a:r>
              <a:rPr lang="en-GB" sz="2800" b="1" dirty="0" smtClean="0">
                <a:solidFill>
                  <a:schemeClr val="accent5"/>
                </a:solidFill>
              </a:rPr>
              <a:t>Re</a:t>
            </a:r>
            <a:r>
              <a:rPr lang="en-GB" sz="2800" b="1" baseline="30000" dirty="0" smtClean="0">
                <a:solidFill>
                  <a:schemeClr val="accent5"/>
                </a:solidFill>
              </a:rPr>
              <a:t>187</a:t>
            </a:r>
            <a:r>
              <a:rPr lang="en-GB" sz="2800" b="1" dirty="0" smtClean="0">
                <a:solidFill>
                  <a:schemeClr val="accent5"/>
                </a:solidFill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</a:rPr>
              <a:t>(=Os</a:t>
            </a:r>
            <a:r>
              <a:rPr lang="en-GB" sz="2800" b="1" baseline="30000" dirty="0" smtClean="0">
                <a:solidFill>
                  <a:srgbClr val="FF0000"/>
                </a:solidFill>
              </a:rPr>
              <a:t>187</a:t>
            </a:r>
            <a:r>
              <a:rPr lang="en-GB" sz="2800" b="1" dirty="0" smtClean="0">
                <a:solidFill>
                  <a:srgbClr val="FF0000"/>
                </a:solidFill>
              </a:rPr>
              <a:t>)</a:t>
            </a:r>
            <a:endParaRPr lang="en-GB" sz="2800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2000" b="1" dirty="0" smtClean="0"/>
              <a:t>External </a:t>
            </a:r>
            <a:r>
              <a:rPr lang="en-ZA" sz="2000" b="1" dirty="0" smtClean="0"/>
              <a:t>standards: 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GB" sz="2000" dirty="0" smtClean="0"/>
              <a:t>for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Re, </a:t>
            </a:r>
            <a:r>
              <a:rPr lang="en-US" sz="2000" dirty="0" smtClean="0"/>
              <a:t>Ag, Au: </a:t>
            </a:r>
            <a:r>
              <a:rPr lang="en-GB" sz="2000" dirty="0" smtClean="0"/>
              <a:t>in-house </a:t>
            </a:r>
            <a:r>
              <a:rPr lang="en-GB" sz="2000" dirty="0" err="1" smtClean="0"/>
              <a:t>pyrrhotite</a:t>
            </a:r>
            <a:r>
              <a:rPr lang="en-GB" sz="2000" dirty="0" smtClean="0"/>
              <a:t> </a:t>
            </a:r>
            <a:r>
              <a:rPr lang="en-US" sz="2000" dirty="0" smtClean="0"/>
              <a:t>standard </a:t>
            </a:r>
            <a:r>
              <a:rPr lang="en-GB" sz="2000" dirty="0" smtClean="0"/>
              <a:t>Fe</a:t>
            </a:r>
            <a:r>
              <a:rPr lang="en-GB" sz="2000" baseline="-25000" dirty="0" smtClean="0"/>
              <a:t>0.9</a:t>
            </a:r>
            <a:r>
              <a:rPr lang="en-GB" sz="2000" dirty="0" smtClean="0"/>
              <a:t>S, method by   </a:t>
            </a:r>
            <a:r>
              <a:rPr lang="en-GB" sz="2000" dirty="0" err="1" smtClean="0">
                <a:solidFill>
                  <a:schemeClr val="accent5"/>
                </a:solidFill>
              </a:rPr>
              <a:t>Wohlgemuth-Ueberwasser</a:t>
            </a:r>
            <a:r>
              <a:rPr lang="en-GB" sz="2000" dirty="0" smtClean="0">
                <a:solidFill>
                  <a:schemeClr val="accent5"/>
                </a:solidFill>
              </a:rPr>
              <a:t> et al. (2007)</a:t>
            </a:r>
            <a:endParaRPr lang="en-US" sz="2000" dirty="0" smtClean="0"/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ZA" sz="2000" dirty="0" smtClean="0"/>
              <a:t>MASS-1 (USGS) for the remaining elements</a:t>
            </a:r>
          </a:p>
          <a:p>
            <a:pPr>
              <a:spcBef>
                <a:spcPts val="1200"/>
              </a:spcBef>
            </a:pPr>
            <a:r>
              <a:rPr lang="en-US" sz="2000" b="1" dirty="0" smtClean="0"/>
              <a:t>Internal standard: </a:t>
            </a:r>
            <a:r>
              <a:rPr lang="en-ZA" sz="2000" b="1" dirty="0" smtClean="0"/>
              <a:t> </a:t>
            </a:r>
            <a:r>
              <a:rPr lang="en-ZA" sz="2000" baseline="30000" dirty="0" smtClean="0"/>
              <a:t>33</a:t>
            </a:r>
            <a:r>
              <a:rPr lang="en-ZA" sz="2000" dirty="0" smtClean="0"/>
              <a:t>S </a:t>
            </a:r>
            <a:r>
              <a:rPr lang="en-US" sz="2000" dirty="0" smtClean="0"/>
              <a:t>based on molybdenite stoichiometry (40 wt.%)</a:t>
            </a:r>
          </a:p>
          <a:p>
            <a:pPr>
              <a:spcBef>
                <a:spcPts val="1200"/>
              </a:spcBef>
            </a:pPr>
            <a:r>
              <a:rPr lang="en-ZA" sz="2000" b="1" dirty="0" smtClean="0"/>
              <a:t>Conditions: </a:t>
            </a:r>
            <a:r>
              <a:rPr lang="en-ZA" sz="2000" dirty="0" smtClean="0"/>
              <a:t>line profiles 40 </a:t>
            </a:r>
            <a:r>
              <a:rPr lang="el-GR" sz="2000" dirty="0" smtClean="0"/>
              <a:t>μ</a:t>
            </a:r>
            <a:r>
              <a:rPr lang="en-US" sz="2000" dirty="0" smtClean="0"/>
              <a:t>m, </a:t>
            </a:r>
            <a:r>
              <a:rPr lang="en-ZA" sz="2000" dirty="0" smtClean="0"/>
              <a:t>5 </a:t>
            </a:r>
            <a:r>
              <a:rPr lang="en-ZA" sz="2000" dirty="0" err="1" smtClean="0"/>
              <a:t>μm</a:t>
            </a:r>
            <a:r>
              <a:rPr lang="en-ZA" sz="2000" dirty="0" smtClean="0"/>
              <a:t>/s ablation speed, laser frequency 15 Hz, 5-7mJ input power, 30 s for background and washout</a:t>
            </a:r>
          </a:p>
          <a:p>
            <a:pPr>
              <a:spcBef>
                <a:spcPts val="1200"/>
              </a:spcBef>
            </a:pPr>
            <a:r>
              <a:rPr lang="en-ZA" sz="2000" b="1" dirty="0" smtClean="0"/>
              <a:t>Data processing </a:t>
            </a:r>
            <a:r>
              <a:rPr lang="en-ZA" sz="2000" dirty="0" smtClean="0"/>
              <a:t>– Iolite software v. 2.5</a:t>
            </a:r>
          </a:p>
          <a:p>
            <a:pPr>
              <a:spcBef>
                <a:spcPts val="1200"/>
              </a:spcBef>
            </a:pPr>
            <a:r>
              <a:rPr lang="en-ZA" sz="2000" b="1" dirty="0" smtClean="0"/>
              <a:t>External control: </a:t>
            </a:r>
            <a:r>
              <a:rPr lang="en-ZA" sz="2000" dirty="0" smtClean="0"/>
              <a:t>comparison with EMPA and/or bulk analyses for 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5470"/>
          </a:xfrm>
        </p:spPr>
        <p:txBody>
          <a:bodyPr/>
          <a:lstStyle/>
          <a:p>
            <a:r>
              <a:rPr lang="ru-RU" sz="4000" b="1" dirty="0" err="1" smtClean="0"/>
              <a:t>Теллуриды</a:t>
            </a:r>
            <a:r>
              <a:rPr lang="ru-RU" sz="4000" b="1" dirty="0" smtClean="0"/>
              <a:t> в борните и халькопирите</a:t>
            </a:r>
            <a:endParaRPr lang="ru-RU" sz="4000" b="1" dirty="0"/>
          </a:p>
        </p:txBody>
      </p:sp>
      <p:pic>
        <p:nvPicPr>
          <p:cNvPr id="2050" name="Picture 2" descr="D:\Моё\presentations\15_РМО\Fig 4_ Cp-T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488" y="3998935"/>
            <a:ext cx="6116637" cy="2716213"/>
          </a:xfrm>
          <a:prstGeom prst="rect">
            <a:avLst/>
          </a:prstGeom>
          <a:noFill/>
        </p:spPr>
      </p:pic>
      <p:pic>
        <p:nvPicPr>
          <p:cNvPr id="3074" name="Picture 2" descr="D:\Моё\presentations\15_РМО\Fig 2_ Au-Bn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1438" y="714356"/>
            <a:ext cx="6286512" cy="31706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72264" y="1071546"/>
            <a:ext cx="23661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Нарастают,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выполняют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трещинки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и поры!!!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220072" cy="1142984"/>
          </a:xfrm>
        </p:spPr>
        <p:txBody>
          <a:bodyPr/>
          <a:lstStyle/>
          <a:p>
            <a:r>
              <a:rPr lang="en-US" sz="4000" b="1" dirty="0" smtClean="0"/>
              <a:t>PGE </a:t>
            </a:r>
            <a:r>
              <a:rPr lang="en-US" sz="4000" b="1" dirty="0" err="1" smtClean="0"/>
              <a:t>tellurides</a:t>
            </a:r>
            <a:endParaRPr lang="ru-RU" sz="4000" b="1" dirty="0"/>
          </a:p>
        </p:txBody>
      </p:sp>
      <p:pic>
        <p:nvPicPr>
          <p:cNvPr id="3" name="Picture 3" descr="D:\Моё\presentations\15_РМО\Fig 3_Au-Bn_2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 r="45434"/>
          <a:stretch>
            <a:fillRect/>
          </a:stretch>
        </p:blipFill>
        <p:spPr bwMode="auto">
          <a:xfrm>
            <a:off x="-1" y="1052736"/>
            <a:ext cx="5940153" cy="39604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29256" y="0"/>
            <a:ext cx="3714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merinskyite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PdTe</a:t>
            </a:r>
            <a:r>
              <a:rPr lang="ru-RU" sz="3200" b="1" baseline="-250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2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, </a:t>
            </a:r>
          </a:p>
          <a:p>
            <a:pPr algn="ctr"/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sopcheite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Ag</a:t>
            </a:r>
            <a:r>
              <a:rPr lang="ru-RU" sz="3200" b="1" baseline="-250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4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Pd</a:t>
            </a:r>
            <a:r>
              <a:rPr lang="ru-RU" sz="3200" b="1" baseline="-250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3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Te</a:t>
            </a:r>
            <a:r>
              <a:rPr lang="ru-RU" sz="3200" b="1" baseline="-250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4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3" descr="D:\Моё\presentations\15_РМО\Fig 3_Au-Bn_2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 l="58751"/>
          <a:stretch>
            <a:fillRect/>
          </a:stretch>
        </p:blipFill>
        <p:spPr bwMode="auto">
          <a:xfrm>
            <a:off x="4716016" y="2780928"/>
            <a:ext cx="4427984" cy="3905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Olenka\Articles\Mikh_tellurides\Plotinskaya Fig 6 var2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648072"/>
            <a:ext cx="9128370" cy="58772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/>
          <a:lstStyle/>
          <a:p>
            <a:r>
              <a:rPr lang="en-US" dirty="0" smtClean="0"/>
              <a:t>Native gold within base-metal stage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88668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/>
                </a:solidFill>
              </a:rPr>
              <a:t>Presented </a:t>
            </a:r>
            <a:r>
              <a:rPr lang="en-US" i="1" dirty="0" smtClean="0">
                <a:solidFill>
                  <a:schemeClr val="accent6"/>
                </a:solidFill>
              </a:rPr>
              <a:t>by </a:t>
            </a:r>
            <a:r>
              <a:rPr lang="en-US" i="1" dirty="0" err="1" smtClean="0">
                <a:solidFill>
                  <a:schemeClr val="accent6"/>
                </a:solidFill>
              </a:rPr>
              <a:t>Shargorodskii</a:t>
            </a:r>
            <a:r>
              <a:rPr lang="en-US" i="1" dirty="0" smtClean="0">
                <a:solidFill>
                  <a:schemeClr val="accent6"/>
                </a:solidFill>
              </a:rPr>
              <a:t> B.M.</a:t>
            </a:r>
            <a:endParaRPr lang="ru-RU" i="1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202544"/>
            <a:ext cx="331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Presented by </a:t>
            </a:r>
            <a:r>
              <a:rPr lang="en-US" i="1" dirty="0" err="1" smtClean="0">
                <a:solidFill>
                  <a:schemeClr val="bg1"/>
                </a:solidFill>
              </a:rPr>
              <a:t>Yamshikov</a:t>
            </a:r>
            <a:r>
              <a:rPr lang="en-US" i="1" dirty="0" smtClean="0">
                <a:solidFill>
                  <a:schemeClr val="bg1"/>
                </a:solidFill>
              </a:rPr>
              <a:t> G.K.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6064" y="260648"/>
            <a:ext cx="8316416" cy="65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00100" y="428604"/>
            <a:ext cx="338426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www.frontiermining.com: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1.56 Mt Cu (0.25% cut-off):</a:t>
            </a:r>
          </a:p>
          <a:p>
            <a:pPr algn="ctr"/>
            <a:r>
              <a:rPr lang="en-US" sz="2000" b="1" dirty="0" smtClean="0"/>
              <a:t>Cu/Mo ~ 100</a:t>
            </a:r>
            <a:endParaRPr lang="ru-RU" sz="20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0"/>
            <a:ext cx="3971924" cy="571480"/>
          </a:xfrm>
        </p:spPr>
        <p:txBody>
          <a:bodyPr/>
          <a:lstStyle/>
          <a:p>
            <a:r>
              <a:rPr lang="en-US" sz="4000" b="1" dirty="0" err="1" smtClean="0">
                <a:solidFill>
                  <a:schemeClr val="accent4"/>
                </a:solidFill>
              </a:rPr>
              <a:t>Benkala</a:t>
            </a:r>
            <a:endParaRPr lang="ru-RU" sz="4000" b="1" dirty="0">
              <a:solidFill>
                <a:schemeClr val="accent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778098"/>
          </a:xfrm>
        </p:spPr>
        <p:txBody>
          <a:bodyPr/>
          <a:lstStyle/>
          <a:p>
            <a:r>
              <a:rPr lang="en-US" dirty="0" err="1" smtClean="0"/>
              <a:t>Benkala</a:t>
            </a:r>
            <a:endParaRPr lang="ru-RU" dirty="0"/>
          </a:p>
        </p:txBody>
      </p:sp>
      <p:pic>
        <p:nvPicPr>
          <p:cNvPr id="1026" name="Picture 2" descr="D:\Моё\Ural\Бенкала\Ben-217_601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22836" y="3212976"/>
            <a:ext cx="3729084" cy="35010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76056" y="1268760"/>
            <a:ext cx="3857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335 ± 3 Ma, LA-</a:t>
            </a:r>
            <a:r>
              <a:rPr lang="en-US" sz="2400" b="1" dirty="0" err="1" smtClean="0"/>
              <a:t>ICP</a:t>
            </a:r>
            <a:r>
              <a:rPr lang="en-US" sz="2400" b="1" dirty="0" smtClean="0"/>
              <a:t>-MS </a:t>
            </a:r>
            <a:r>
              <a:rPr lang="en-US" sz="2000" dirty="0" smtClean="0"/>
              <a:t>(</a:t>
            </a:r>
            <a:r>
              <a:rPr lang="en-US" sz="2000" dirty="0" err="1" smtClean="0"/>
              <a:t>Grabezhev</a:t>
            </a:r>
            <a:r>
              <a:rPr lang="en-US" sz="2000" dirty="0" smtClean="0"/>
              <a:t> et al., in press)</a:t>
            </a:r>
            <a:endParaRPr lang="ru-RU" sz="2000" dirty="0"/>
          </a:p>
        </p:txBody>
      </p:sp>
      <p:pic>
        <p:nvPicPr>
          <p:cNvPr id="1027" name="Picture 3" descr="D:\Моё\Ural\Бенкала\Ben-216_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332656"/>
            <a:ext cx="4067944" cy="281320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3968" y="2300484"/>
            <a:ext cx="4684439" cy="43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Olga\Urals\Talizkoe\map\Talitsa_map_Var2_col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1428736"/>
            <a:ext cx="9037083" cy="435771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</a:t>
            </a:r>
            <a:r>
              <a:rPr lang="en-US" sz="3600" b="1" dirty="0" err="1" smtClean="0"/>
              <a:t>Talitsa</a:t>
            </a:r>
            <a:r>
              <a:rPr lang="en-US" sz="3600" b="1" dirty="0" smtClean="0"/>
              <a:t> Mo-porphyry deposit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00826" y="4214818"/>
            <a:ext cx="2428892" cy="1571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Olga\Urals\Talizkoe\map\Talitsa_map_Var2_color-met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71406" y="1428736"/>
            <a:ext cx="9037083" cy="43577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357290" y="714356"/>
            <a:ext cx="7052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(after </a:t>
            </a:r>
            <a:r>
              <a:rPr lang="en-US" sz="2000" b="1" i="1" dirty="0" err="1" smtClean="0"/>
              <a:t>Uralgeologia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PGO</a:t>
            </a:r>
            <a:r>
              <a:rPr lang="en-US" sz="2000" b="1" i="1" dirty="0" smtClean="0"/>
              <a:t> &amp; </a:t>
            </a:r>
            <a:r>
              <a:rPr lang="en-US" sz="2000" b="1" i="1" dirty="0" err="1" smtClean="0"/>
              <a:t>Azovskova</a:t>
            </a:r>
            <a:r>
              <a:rPr lang="en-US" sz="2000" b="1" i="1" dirty="0" smtClean="0"/>
              <a:t>, </a:t>
            </a:r>
            <a:r>
              <a:rPr lang="en-US" sz="2000" b="1" i="1" dirty="0" err="1" smtClean="0"/>
              <a:t>Grabezhev</a:t>
            </a:r>
            <a:r>
              <a:rPr lang="en-US" sz="2000" b="1" i="1" dirty="0" smtClean="0"/>
              <a:t>, 2007) </a:t>
            </a:r>
            <a:endParaRPr lang="ru-RU" sz="20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Inferred resources:</a:t>
            </a:r>
            <a:endParaRPr lang="ru-RU" sz="2400" b="1" dirty="0" smtClean="0">
              <a:solidFill>
                <a:schemeClr val="accent6"/>
              </a:solidFill>
            </a:endParaRPr>
          </a:p>
          <a:p>
            <a:r>
              <a:rPr lang="en-US" sz="2400" b="1" dirty="0" smtClean="0"/>
              <a:t>129</a:t>
            </a:r>
            <a:r>
              <a:rPr lang="ru-RU" sz="2400" b="1" dirty="0" smtClean="0"/>
              <a:t> </a:t>
            </a:r>
            <a:r>
              <a:rPr lang="en-US" sz="2400" b="1" dirty="0" smtClean="0"/>
              <a:t>Mt @ </a:t>
            </a:r>
            <a:r>
              <a:rPr lang="ru-RU" sz="2400" b="1" dirty="0" smtClean="0"/>
              <a:t>0</a:t>
            </a:r>
            <a:r>
              <a:rPr lang="en-US" sz="2400" b="1" dirty="0" smtClean="0"/>
              <a:t>.055 % Mo </a:t>
            </a:r>
            <a:r>
              <a:rPr lang="en-US" sz="2400" b="1" dirty="0" smtClean="0">
                <a:solidFill>
                  <a:srgbClr val="C00000"/>
                </a:solidFill>
              </a:rPr>
              <a:t>≈ 71 </a:t>
            </a:r>
            <a:r>
              <a:rPr lang="en-US" sz="2400" b="1" dirty="0" err="1" smtClean="0">
                <a:solidFill>
                  <a:srgbClr val="C00000"/>
                </a:solidFill>
              </a:rPr>
              <a:t>Tt</a:t>
            </a:r>
            <a:r>
              <a:rPr lang="en-US" sz="2400" b="1" dirty="0" smtClean="0">
                <a:solidFill>
                  <a:srgbClr val="C00000"/>
                </a:solidFill>
              </a:rPr>
              <a:t> Mo </a:t>
            </a:r>
            <a:r>
              <a:rPr lang="en-US" sz="2400" b="1" dirty="0" smtClean="0"/>
              <a:t>0.11 % Cu </a:t>
            </a:r>
            <a:r>
              <a:rPr lang="en-US" sz="2400" b="1" dirty="0" smtClean="0">
                <a:solidFill>
                  <a:srgbClr val="C00000"/>
                </a:solidFill>
              </a:rPr>
              <a:t>≈ 62 </a:t>
            </a:r>
            <a:r>
              <a:rPr lang="en-US" sz="2400" b="1" dirty="0" err="1" smtClean="0">
                <a:solidFill>
                  <a:srgbClr val="C00000"/>
                </a:solidFill>
              </a:rPr>
              <a:t>Tt</a:t>
            </a:r>
            <a:r>
              <a:rPr lang="en-US" sz="2400" b="1" dirty="0" smtClean="0">
                <a:solidFill>
                  <a:srgbClr val="C00000"/>
                </a:solidFill>
              </a:rPr>
              <a:t> Cu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1907704" y="980728"/>
            <a:ext cx="3707904" cy="215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5585506" y="23107"/>
            <a:ext cx="3581601" cy="3535387"/>
          </a:xfrm>
          <a:prstGeom prst="round2SameRect">
            <a:avLst>
              <a:gd name="adj1" fmla="val 44114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D:\Моё\Ural\Talizkoe\Tal_shlif_foto\Tal-621\Tal-621_65_1_20x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62521" y="3786190"/>
            <a:ext cx="3752883" cy="28146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4682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800" b="1" dirty="0" err="1" smtClean="0">
                <a:solidFill>
                  <a:schemeClr val="accent6"/>
                </a:solidFill>
              </a:rPr>
              <a:t>Qtz</a:t>
            </a:r>
            <a:r>
              <a:rPr lang="en-US" sz="2800" b="1" dirty="0" smtClean="0">
                <a:solidFill>
                  <a:schemeClr val="accent6"/>
                </a:solidFill>
              </a:rPr>
              <a:t>-Mo-(</a:t>
            </a:r>
            <a:r>
              <a:rPr lang="en-US" sz="2800" b="1" dirty="0" err="1" smtClean="0">
                <a:solidFill>
                  <a:schemeClr val="accent6"/>
                </a:solidFill>
              </a:rPr>
              <a:t>Py</a:t>
            </a:r>
            <a:r>
              <a:rPr lang="en-US" sz="2800" b="1" dirty="0" smtClean="0">
                <a:solidFill>
                  <a:schemeClr val="accent6"/>
                </a:solidFill>
              </a:rPr>
              <a:t>) stage (</a:t>
            </a:r>
            <a:r>
              <a:rPr lang="en-US" sz="2800" b="1" dirty="0" err="1" smtClean="0">
                <a:solidFill>
                  <a:schemeClr val="accent6"/>
                </a:solidFill>
              </a:rPr>
              <a:t>Kfs</a:t>
            </a:r>
            <a:r>
              <a:rPr lang="en-US" sz="2800" b="1" dirty="0" smtClean="0">
                <a:solidFill>
                  <a:schemeClr val="accent6"/>
                </a:solidFill>
              </a:rPr>
              <a:t>)</a:t>
            </a:r>
          </a:p>
          <a:p>
            <a:pPr marL="514350" indent="-514350">
              <a:buAutoNum type="arabicParenR"/>
            </a:pPr>
            <a:r>
              <a:rPr lang="en-US" sz="2800" b="1" dirty="0" smtClean="0">
                <a:solidFill>
                  <a:schemeClr val="accent6"/>
                </a:solidFill>
              </a:rPr>
              <a:t>Base-metal (</a:t>
            </a:r>
            <a:r>
              <a:rPr lang="en-US" sz="2800" b="1" dirty="0" err="1" smtClean="0">
                <a:solidFill>
                  <a:schemeClr val="accent6"/>
                </a:solidFill>
              </a:rPr>
              <a:t>Phyllic</a:t>
            </a:r>
            <a:r>
              <a:rPr lang="en-US" sz="2800" b="1" dirty="0" smtClean="0">
                <a:solidFill>
                  <a:schemeClr val="accent6"/>
                </a:solidFill>
              </a:rPr>
              <a:t>)</a:t>
            </a:r>
            <a:endParaRPr lang="ru-RU" sz="2800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7457" y="5288340"/>
            <a:ext cx="49461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 smtClean="0"/>
              <a:t>297.4 ± 2.3 Ma</a:t>
            </a:r>
            <a:r>
              <a:rPr lang="en-AU" sz="2400" dirty="0" smtClean="0"/>
              <a:t>, SHRIMP </a:t>
            </a:r>
          </a:p>
          <a:p>
            <a:pPr algn="ctr"/>
            <a:r>
              <a:rPr lang="en-AU" sz="2400" dirty="0" smtClean="0"/>
              <a:t>(Smirnov V.N</a:t>
            </a:r>
            <a:r>
              <a:rPr lang="en-AU" sz="2400" dirty="0" smtClean="0"/>
              <a:t>. et al., 2017)</a:t>
            </a:r>
            <a:endParaRPr lang="en-AU" sz="2400" dirty="0" smtClean="0"/>
          </a:p>
          <a:p>
            <a:pPr algn="ctr"/>
            <a:r>
              <a:rPr lang="ru-RU" sz="2400" b="1" dirty="0" smtClean="0"/>
              <a:t>298.3 </a:t>
            </a:r>
            <a:r>
              <a:rPr lang="en-AU" sz="2400" b="1" dirty="0" smtClean="0"/>
              <a:t>± </a:t>
            </a:r>
            <a:r>
              <a:rPr lang="ru-RU" sz="2400" b="1" dirty="0" smtClean="0"/>
              <a:t>1.3</a:t>
            </a:r>
            <a:r>
              <a:rPr lang="en-US" sz="2400" b="1" dirty="0" smtClean="0"/>
              <a:t> </a:t>
            </a:r>
            <a:r>
              <a:rPr lang="en-AU" sz="2400" b="1" dirty="0" smtClean="0"/>
              <a:t>Ma</a:t>
            </a:r>
            <a:r>
              <a:rPr lang="en-AU" sz="2400" dirty="0" smtClean="0"/>
              <a:t>, Re-Os </a:t>
            </a:r>
          </a:p>
          <a:p>
            <a:pPr algn="ctr"/>
            <a:r>
              <a:rPr lang="en-AU" sz="2400" dirty="0" smtClean="0"/>
              <a:t>(</a:t>
            </a:r>
            <a:r>
              <a:rPr lang="en-AU" sz="2400" dirty="0" err="1" smtClean="0"/>
              <a:t>Tessalina</a:t>
            </a:r>
            <a:r>
              <a:rPr lang="en-AU" sz="2400" dirty="0" smtClean="0"/>
              <a:t> and </a:t>
            </a:r>
            <a:r>
              <a:rPr lang="en-AU" sz="2400" dirty="0" err="1" smtClean="0"/>
              <a:t>Plotinskaya</a:t>
            </a:r>
            <a:r>
              <a:rPr lang="en-AU" sz="2400" dirty="0" smtClean="0"/>
              <a:t>, 2016)</a:t>
            </a:r>
            <a:endParaRPr lang="ru-RU" sz="24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pic>
        <p:nvPicPr>
          <p:cNvPr id="10" name="Picture 2" descr="C:\Olga\Urals\Talizkoe\Samples\Tal-10_68a.JPG"/>
          <p:cNvPicPr>
            <a:picLocks noChangeAspect="1" noChangeArrowheads="1"/>
          </p:cNvPicPr>
          <p:nvPr/>
        </p:nvPicPr>
        <p:blipFill>
          <a:blip r:embed="rId5" cstate="screen">
            <a:lum bright="-20000" contrast="20000"/>
          </a:blip>
          <a:srcRect/>
          <a:stretch>
            <a:fillRect/>
          </a:stretch>
        </p:blipFill>
        <p:spPr bwMode="auto">
          <a:xfrm>
            <a:off x="249782" y="3212976"/>
            <a:ext cx="3602138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470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6"/>
                </a:solidFill>
              </a:rPr>
              <a:t>Re-poor molybdenite</a:t>
            </a:r>
            <a:endParaRPr lang="ru-RU" b="1" dirty="0">
              <a:solidFill>
                <a:schemeClr val="accent6"/>
              </a:solidFill>
            </a:endParaRPr>
          </a:p>
        </p:txBody>
      </p:sp>
      <p:pic>
        <p:nvPicPr>
          <p:cNvPr id="36868" name="Picture 7" descr="C:\Olga\Urals\Talizkoe\Tal_shlif_foto\Tal-612\Tal-612_142\Tal-612_142_4_10xT+.jpg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179512" y="692696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000500" y="5000625"/>
            <a:ext cx="6429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T+</a:t>
            </a:r>
            <a:endParaRPr lang="ru-RU" sz="36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10800000">
            <a:off x="3786188" y="6429375"/>
            <a:ext cx="785812" cy="15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43313" y="6072188"/>
            <a:ext cx="9842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200 µm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874" name="TextBox 17"/>
          <p:cNvSpPr txBox="1">
            <a:spLocks noChangeArrowheads="1"/>
          </p:cNvSpPr>
          <p:nvPr/>
        </p:nvSpPr>
        <p:spPr bwMode="auto">
          <a:xfrm>
            <a:off x="3000375" y="3214688"/>
            <a:ext cx="503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Kfs</a:t>
            </a:r>
            <a:endParaRPr lang="ru-RU" sz="2000" b="1">
              <a:latin typeface="Calibri" pitchFamily="34" charset="0"/>
            </a:endParaRPr>
          </a:p>
        </p:txBody>
      </p:sp>
      <p:sp>
        <p:nvSpPr>
          <p:cNvPr id="36875" name="TextBox 18"/>
          <p:cNvSpPr txBox="1">
            <a:spLocks noChangeArrowheads="1"/>
          </p:cNvSpPr>
          <p:nvPr/>
        </p:nvSpPr>
        <p:spPr bwMode="auto">
          <a:xfrm>
            <a:off x="500063" y="22860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Ms-Phng</a:t>
            </a:r>
            <a:endParaRPr lang="ru-RU" sz="2000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1" name="Прямая соединительная линия 20"/>
          <p:cNvCxnSpPr>
            <a:stCxn id="36875" idx="0"/>
          </p:cNvCxnSpPr>
          <p:nvPr/>
        </p:nvCxnSpPr>
        <p:spPr>
          <a:xfrm rot="5400000" flipH="1" flipV="1">
            <a:off x="928688" y="2000250"/>
            <a:ext cx="428625" cy="142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21"/>
          <p:cNvSpPr txBox="1">
            <a:spLocks noChangeArrowheads="1"/>
          </p:cNvSpPr>
          <p:nvPr/>
        </p:nvSpPr>
        <p:spPr bwMode="auto">
          <a:xfrm>
            <a:off x="500063" y="4071938"/>
            <a:ext cx="503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Kfs</a:t>
            </a:r>
            <a:endParaRPr lang="ru-RU" sz="2000" b="1">
              <a:latin typeface="Calibri" pitchFamily="34" charset="0"/>
            </a:endParaRPr>
          </a:p>
        </p:txBody>
      </p:sp>
      <p:sp>
        <p:nvSpPr>
          <p:cNvPr id="36878" name="TextBox 22"/>
          <p:cNvSpPr txBox="1">
            <a:spLocks noChangeArrowheads="1"/>
          </p:cNvSpPr>
          <p:nvPr/>
        </p:nvSpPr>
        <p:spPr bwMode="auto">
          <a:xfrm>
            <a:off x="2571750" y="1000125"/>
            <a:ext cx="552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Qtz</a:t>
            </a:r>
            <a:endParaRPr lang="ru-RU" sz="20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9992" y="692696"/>
            <a:ext cx="464400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 in </a:t>
            </a:r>
            <a:r>
              <a:rPr lang="en-US" sz="2000" dirty="0" err="1" smtClean="0"/>
              <a:t>Moly</a:t>
            </a:r>
            <a:r>
              <a:rPr lang="en-US" sz="2000" dirty="0" smtClean="0"/>
              <a:t>  </a:t>
            </a:r>
          </a:p>
          <a:p>
            <a:pPr algn="ctr"/>
            <a:r>
              <a:rPr lang="en-US" sz="2000" b="1" dirty="0" smtClean="0"/>
              <a:t>187 </a:t>
            </a:r>
            <a:r>
              <a:rPr lang="en-US" sz="2000" b="1" dirty="0" err="1" smtClean="0"/>
              <a:t>ppm</a:t>
            </a:r>
            <a:r>
              <a:rPr lang="en-US" sz="2000" b="1" dirty="0" smtClean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Grabezhev</a:t>
            </a:r>
            <a:r>
              <a:rPr lang="en-US" sz="2000" dirty="0" smtClean="0"/>
              <a:t>, 2013)</a:t>
            </a:r>
          </a:p>
          <a:p>
            <a:pPr algn="ctr"/>
            <a:r>
              <a:rPr lang="en-US" sz="2000" b="1" dirty="0" smtClean="0"/>
              <a:t>17-27 </a:t>
            </a:r>
            <a:r>
              <a:rPr lang="en-US" sz="2000" b="1" dirty="0" err="1" smtClean="0"/>
              <a:t>ppm</a:t>
            </a:r>
            <a:r>
              <a:rPr lang="en-US" sz="2000" b="1" dirty="0" smtClean="0"/>
              <a:t>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Tessalina</a:t>
            </a:r>
            <a:r>
              <a:rPr lang="en-US" sz="2000" dirty="0" smtClean="0"/>
              <a:t> &amp; Plotinskaya, 2017)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2026" y="2204864"/>
            <a:ext cx="4282918" cy="446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screen">
            <a:lum contrast="10000"/>
          </a:blip>
          <a:srcRect/>
          <a:stretch>
            <a:fillRect/>
          </a:stretch>
        </p:blipFill>
        <p:spPr bwMode="auto">
          <a:xfrm>
            <a:off x="148288" y="4149080"/>
            <a:ext cx="4315192" cy="251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508104" y="278092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Kfs</a:t>
            </a:r>
            <a:r>
              <a:rPr lang="en-US" dirty="0" smtClean="0"/>
              <a:t>-related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164288" y="450912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Phyllic</a:t>
            </a:r>
            <a:r>
              <a:rPr lang="en-US" dirty="0" smtClean="0"/>
              <a:t>-related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Моё\presentations\16_CERCAMS\Fig 11 rocks colortra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14"/>
            <a:ext cx="5714976" cy="4132694"/>
          </a:xfrm>
          <a:prstGeom prst="rect">
            <a:avLst/>
          </a:prstGeom>
          <a:noFill/>
        </p:spPr>
      </p:pic>
      <p:pic>
        <p:nvPicPr>
          <p:cNvPr id="1027" name="Picture 3" descr="D:\Моё\presentations\16_CERCAMS\Fig 11 rocks colortra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24" y="3402794"/>
            <a:ext cx="5714976" cy="34598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6200000">
            <a:off x="3294649" y="4025405"/>
            <a:ext cx="67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199" y="6318856"/>
            <a:ext cx="2370655" cy="402620"/>
          </a:xfrm>
        </p:spPr>
        <p:txBody>
          <a:bodyPr/>
          <a:lstStyle/>
          <a:p>
            <a:pPr>
              <a:defRPr/>
            </a:pPr>
            <a:fld id="{D79DE6C9-75E3-4171-997B-F2966A23FB7D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5650" y="2109788"/>
            <a:ext cx="457835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D:\Моё\presentations\16_CERCAMS\Копия Fig 13 REE spectra col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4560508" cy="442262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DE6C9-75E3-4171-997B-F2966A23FB7D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Тект карта Ц Аз 2008559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165100"/>
            <a:ext cx="9144000" cy="7072313"/>
          </a:xfrm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08263" y="205581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1" charset="0"/>
                <a:ea typeface="ＭＳ Ｐゴシック" pitchFamily="1" charset="-128"/>
              </a:defRPr>
            </a:lvl9pPr>
          </a:lstStyle>
          <a:p>
            <a:pPr algn="ctr" eaLnBrk="1" hangingPunct="1"/>
            <a:endParaRPr lang="en-US" altLang="en-US" sz="2000" b="1">
              <a:cs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 rot="1396073">
            <a:off x="1789374" y="627335"/>
            <a:ext cx="533400" cy="2427287"/>
          </a:xfrm>
          <a:prstGeom prst="rect">
            <a:avLst/>
          </a:prstGeom>
          <a:solidFill>
            <a:srgbClr val="FFFF00">
              <a:alpha val="30196"/>
            </a:srgbClr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879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3" descr="D:\Моё\presentations\16_CERCAMS\Fig 15 La Yb col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1263"/>
            <a:ext cx="6858048" cy="672022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714876" y="714356"/>
            <a:ext cx="2421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Trans-Uralian arcs</a:t>
            </a:r>
            <a:endParaRPr lang="ru-RU" sz="2000" b="1" dirty="0">
              <a:solidFill>
                <a:schemeClr val="accent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  <p:pic>
        <p:nvPicPr>
          <p:cNvPr id="9" name="Picture 3" descr="D:\Моё\presentations\16_EMC\Fig 16 La-Sm-Yb color for presentation.jpg"/>
          <p:cNvPicPr>
            <a:picLocks noChangeAspect="1" noChangeArrowheads="1"/>
          </p:cNvPicPr>
          <p:nvPr/>
        </p:nvPicPr>
        <p:blipFill>
          <a:blip r:embed="rId2"/>
          <a:srcRect l="13631" r="6112"/>
          <a:stretch>
            <a:fillRect/>
          </a:stretch>
        </p:blipFill>
        <p:spPr bwMode="auto">
          <a:xfrm>
            <a:off x="2699792" y="38249"/>
            <a:ext cx="5832648" cy="648709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37274" y="3416962"/>
            <a:ext cx="217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Cu/Mo=120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64" y="1052736"/>
            <a:ext cx="224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Cu/Mo~100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84405" y="1760778"/>
            <a:ext cx="207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Cu/Mo=2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11669"/>
            <a:ext cx="42839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Modified from Kay and </a:t>
            </a:r>
            <a:r>
              <a:rPr lang="en-US" dirty="0" err="1" smtClean="0"/>
              <a:t>Mpodozis</a:t>
            </a:r>
            <a:r>
              <a:rPr lang="en-US" dirty="0" smtClean="0"/>
              <a:t> (2001); </a:t>
            </a:r>
            <a:r>
              <a:rPr lang="en-US" dirty="0" err="1" smtClean="0"/>
              <a:t>Zarasvandi</a:t>
            </a:r>
            <a:r>
              <a:rPr lang="en-US" dirty="0" smtClean="0"/>
              <a:t> et al. (2016).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ё\presentations\17_NHM\GrabezR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1916832"/>
            <a:ext cx="6912768" cy="4551447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1052736"/>
            <a:ext cx="4500562" cy="5040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Grabezhev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2013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Овал 7"/>
          <p:cNvSpPr/>
          <p:nvPr/>
        </p:nvSpPr>
        <p:spPr>
          <a:xfrm rot="17051425">
            <a:off x="4108443" y="3240408"/>
            <a:ext cx="1515501" cy="2749024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 rot="18966836">
            <a:off x="2727270" y="2676980"/>
            <a:ext cx="879338" cy="1887770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78098"/>
          </a:xfrm>
        </p:spPr>
        <p:txBody>
          <a:bodyPr/>
          <a:lstStyle/>
          <a:p>
            <a:r>
              <a:rPr lang="ru-RU" sz="4000" dirty="0" smtClean="0"/>
              <a:t>M</a:t>
            </a:r>
            <a:r>
              <a:rPr lang="en-US" sz="4000" dirty="0" smtClean="0"/>
              <a:t>ass balance?</a:t>
            </a:r>
            <a:endParaRPr lang="ru-RU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2123728" y="2420888"/>
            <a:ext cx="2047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</a:rPr>
              <a:t>porphyry Mo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8" y="5445224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porphyry Cu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85794"/>
          </a:xfrm>
        </p:spPr>
        <p:txBody>
          <a:bodyPr/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What’s next?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D:\Olenka\Presentations\16_EMC\Samygin-Burtman evolutionSouth.jpg"/>
          <p:cNvPicPr>
            <a:picLocks noChangeAspect="1" noChangeArrowheads="1"/>
          </p:cNvPicPr>
          <p:nvPr/>
        </p:nvPicPr>
        <p:blipFill>
          <a:blip r:embed="rId2" cstate="screen"/>
          <a:srcRect b="17911"/>
          <a:stretch>
            <a:fillRect/>
          </a:stretch>
        </p:blipFill>
        <p:spPr bwMode="auto">
          <a:xfrm>
            <a:off x="142844" y="785794"/>
            <a:ext cx="6816102" cy="5238344"/>
          </a:xfrm>
          <a:prstGeom prst="rect">
            <a:avLst/>
          </a:prstGeom>
          <a:noFill/>
        </p:spPr>
      </p:pic>
      <p:sp>
        <p:nvSpPr>
          <p:cNvPr id="4" name="8-конечная звезда 3"/>
          <p:cNvSpPr/>
          <p:nvPr/>
        </p:nvSpPr>
        <p:spPr>
          <a:xfrm>
            <a:off x="2857488" y="928670"/>
            <a:ext cx="500066" cy="500066"/>
          </a:xfrm>
          <a:prstGeom prst="star8">
            <a:avLst>
              <a:gd name="adj" fmla="val 22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8-конечная звезда 4"/>
          <p:cNvSpPr/>
          <p:nvPr/>
        </p:nvSpPr>
        <p:spPr>
          <a:xfrm>
            <a:off x="4214810" y="3500438"/>
            <a:ext cx="500066" cy="500066"/>
          </a:xfrm>
          <a:prstGeom prst="star8">
            <a:avLst>
              <a:gd name="adj" fmla="val 22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8-конечная звезда 5"/>
          <p:cNvSpPr/>
          <p:nvPr/>
        </p:nvSpPr>
        <p:spPr>
          <a:xfrm>
            <a:off x="3500430" y="2571744"/>
            <a:ext cx="500066" cy="500066"/>
          </a:xfrm>
          <a:prstGeom prst="star8">
            <a:avLst>
              <a:gd name="adj" fmla="val 22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8-конечная звезда 6"/>
          <p:cNvSpPr/>
          <p:nvPr/>
        </p:nvSpPr>
        <p:spPr>
          <a:xfrm>
            <a:off x="3571868" y="1643050"/>
            <a:ext cx="500066" cy="500066"/>
          </a:xfrm>
          <a:prstGeom prst="star8">
            <a:avLst>
              <a:gd name="adj" fmla="val 22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8-конечная звезда 7"/>
          <p:cNvSpPr/>
          <p:nvPr/>
        </p:nvSpPr>
        <p:spPr>
          <a:xfrm>
            <a:off x="4786314" y="1714488"/>
            <a:ext cx="500066" cy="500066"/>
          </a:xfrm>
          <a:prstGeom prst="star8">
            <a:avLst>
              <a:gd name="adj" fmla="val 22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7500958" y="1071546"/>
            <a:ext cx="1000132" cy="34290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643834" y="428604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Mo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sp>
        <p:nvSpPr>
          <p:cNvPr id="14" name="8-конечная звезда 13"/>
          <p:cNvSpPr/>
          <p:nvPr/>
        </p:nvSpPr>
        <p:spPr>
          <a:xfrm>
            <a:off x="5072066" y="4429132"/>
            <a:ext cx="500066" cy="500066"/>
          </a:xfrm>
          <a:prstGeom prst="star8">
            <a:avLst>
              <a:gd name="adj" fmla="val 22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60324" y="6072206"/>
            <a:ext cx="8383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Volcanic arc </a:t>
            </a:r>
            <a:r>
              <a:rPr lang="en-US" sz="2400" b="1" dirty="0" err="1" smtClean="0">
                <a:solidFill>
                  <a:srgbClr val="C00000"/>
                </a:solidFill>
              </a:rPr>
              <a:t>terranes</a:t>
            </a:r>
            <a:r>
              <a:rPr lang="en-US" sz="2400" b="1" dirty="0" smtClean="0">
                <a:solidFill>
                  <a:srgbClr val="C00000"/>
                </a:solidFill>
              </a:rPr>
              <a:t> of the Urals have a good potential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for porphyry (and related) mineralization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07476" y="794547"/>
            <a:ext cx="692690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b="1" dirty="0" smtClean="0">
                <a:latin typeface="+mj-lt"/>
              </a:rPr>
              <a:t>  Late</a:t>
            </a:r>
            <a:endParaRPr lang="ru-RU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15272" y="4714884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Cu</a:t>
            </a:r>
            <a:endParaRPr lang="ru-RU" sz="2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 l="5206"/>
          <a:stretch>
            <a:fillRect/>
          </a:stretch>
        </p:blipFill>
        <p:spPr bwMode="auto">
          <a:xfrm>
            <a:off x="107504" y="476672"/>
            <a:ext cx="7866802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76672"/>
          </a:xfrm>
        </p:spPr>
        <p:txBody>
          <a:bodyPr/>
          <a:lstStyle/>
          <a:p>
            <a:r>
              <a:rPr lang="en-US" dirty="0" smtClean="0"/>
              <a:t>Preliminary data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75676" t="26947" b="12129"/>
          <a:stretch>
            <a:fillRect/>
          </a:stretch>
        </p:blipFill>
        <p:spPr bwMode="auto">
          <a:xfrm>
            <a:off x="7199784" y="1916832"/>
            <a:ext cx="19442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75274" y="4941168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</a:rPr>
              <a:t>Silurian arc</a:t>
            </a:r>
            <a:endParaRPr lang="ru-RU" sz="1600" b="1" dirty="0">
              <a:solidFill>
                <a:srgbClr val="009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1258" y="3717032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93300"/>
                </a:solidFill>
              </a:rPr>
              <a:t>Magnitogorsk</a:t>
            </a:r>
          </a:p>
          <a:p>
            <a:r>
              <a:rPr lang="en-US" sz="1600" b="1" dirty="0" smtClean="0">
                <a:solidFill>
                  <a:srgbClr val="993300"/>
                </a:solidFill>
              </a:rPr>
              <a:t>Devonian arc</a:t>
            </a:r>
            <a:endParaRPr lang="ru-RU" sz="1600" b="1" dirty="0">
              <a:solidFill>
                <a:srgbClr val="99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9290" y="2636912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Carboni</a:t>
            </a:r>
            <a:r>
              <a:rPr lang="en-US" sz="1600" b="1" dirty="0" smtClean="0">
                <a:solidFill>
                  <a:srgbClr val="FF0000"/>
                </a:solidFill>
              </a:rPr>
              <a:t>-</a:t>
            </a: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ferous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4288" y="2348880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oceanic arc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2852936"/>
            <a:ext cx="1316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Andean-type 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52320" y="3933056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93300"/>
                </a:solidFill>
              </a:rPr>
              <a:t>oceanic arc</a:t>
            </a:r>
            <a:endParaRPr lang="ru-RU" sz="1400" b="1" dirty="0">
              <a:solidFill>
                <a:srgbClr val="99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2320" y="3429000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93300"/>
                </a:solidFill>
              </a:rPr>
              <a:t>collision</a:t>
            </a:r>
            <a:endParaRPr lang="ru-RU" sz="1400" b="1" dirty="0">
              <a:solidFill>
                <a:srgbClr val="9933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4208" y="1772816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CC00CC"/>
                </a:solidFill>
              </a:rPr>
              <a:t>Carb</a:t>
            </a:r>
            <a:r>
              <a:rPr lang="en-US" sz="1600" b="1" dirty="0" smtClean="0">
                <a:solidFill>
                  <a:srgbClr val="CC00CC"/>
                </a:solidFill>
              </a:rPr>
              <a:t>-Perm</a:t>
            </a:r>
          </a:p>
          <a:p>
            <a:r>
              <a:rPr lang="en-US" sz="1600" b="1" dirty="0" smtClean="0">
                <a:solidFill>
                  <a:srgbClr val="CC00CC"/>
                </a:solidFill>
              </a:rPr>
              <a:t>collision</a:t>
            </a:r>
            <a:endParaRPr lang="ru-RU" sz="1600" b="1" dirty="0">
              <a:solidFill>
                <a:srgbClr val="CC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4124" y="5430343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solidFill>
                  <a:srgbClr val="C00000"/>
                </a:solidFill>
              </a:rPr>
              <a:t>Crustal</a:t>
            </a:r>
            <a:endParaRPr lang="ru-RU" b="1" spc="5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2819" y="414849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/>
              <a:t>Mixed</a:t>
            </a:r>
            <a:endParaRPr lang="ru-RU" b="1" spc="5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1142" y="274681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solidFill>
                  <a:srgbClr val="009900"/>
                </a:solidFill>
              </a:rPr>
              <a:t>Mantle</a:t>
            </a:r>
            <a:endParaRPr lang="ru-RU" b="1" spc="50" dirty="0">
              <a:solidFill>
                <a:srgbClr val="0099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067944" y="1988840"/>
            <a:ext cx="1584176" cy="172819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 rot="2732756">
            <a:off x="2088186" y="598151"/>
            <a:ext cx="1983283" cy="2952328"/>
          </a:xfrm>
          <a:prstGeom prst="ellipse">
            <a:avLst/>
          </a:prstGeom>
          <a:noFill/>
          <a:ln w="38100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139952" y="170080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Sialic</a:t>
            </a:r>
            <a:r>
              <a:rPr lang="en-US" b="1" dirty="0" smtClean="0">
                <a:solidFill>
                  <a:srgbClr val="C00000"/>
                </a:solidFill>
              </a:rPr>
              <a:t> basement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9592" y="350100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</a:rPr>
              <a:t>Mafic</a:t>
            </a:r>
            <a:r>
              <a:rPr lang="en-US" b="1" dirty="0" smtClean="0">
                <a:solidFill>
                  <a:srgbClr val="009900"/>
                </a:solidFill>
              </a:rPr>
              <a:t> basement</a:t>
            </a:r>
            <a:endParaRPr lang="ru-RU" b="1" dirty="0">
              <a:solidFill>
                <a:srgbClr val="0099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7584" y="5805264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Mao et al. (2013) and </a:t>
            </a:r>
            <a:r>
              <a:rPr lang="en-US" dirty="0" err="1" smtClean="0">
                <a:solidFill>
                  <a:schemeClr val="accent6"/>
                </a:solidFill>
              </a:rPr>
              <a:t>Pasava</a:t>
            </a:r>
            <a:r>
              <a:rPr lang="en-US" dirty="0" smtClean="0">
                <a:solidFill>
                  <a:schemeClr val="accent6"/>
                </a:solidFill>
              </a:rPr>
              <a:t> et al. (2016)</a:t>
            </a:r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38256"/>
            <a:ext cx="70993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7-конечная звезда 3"/>
          <p:cNvSpPr/>
          <p:nvPr/>
        </p:nvSpPr>
        <p:spPr>
          <a:xfrm>
            <a:off x="5000628" y="1428736"/>
            <a:ext cx="576064" cy="576064"/>
          </a:xfrm>
          <a:prstGeom prst="star7">
            <a:avLst>
              <a:gd name="adj" fmla="val 16640"/>
              <a:gd name="hf" fmla="val 102572"/>
              <a:gd name="vf" fmla="val 105210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60007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 smtClean="0"/>
              <a:t>Mass balance </a:t>
            </a:r>
            <a:r>
              <a:rPr lang="en-US" sz="2400" dirty="0" smtClean="0"/>
              <a:t>(Stein et al., 2001)</a:t>
            </a:r>
            <a:r>
              <a:rPr lang="ru-RU" sz="2400" dirty="0" smtClean="0"/>
              <a:t> ???</a:t>
            </a:r>
          </a:p>
          <a:p>
            <a:pPr marL="457200" indent="-457200"/>
            <a:r>
              <a:rPr lang="en-US" sz="2400" b="1" dirty="0" smtClean="0"/>
              <a:t>Primary magma enrichment </a:t>
            </a:r>
            <a:r>
              <a:rPr lang="en-US" sz="2400" dirty="0" smtClean="0"/>
              <a:t>(Sun et al</a:t>
            </a:r>
            <a:r>
              <a:rPr lang="ru-RU" sz="2400" dirty="0" smtClean="0"/>
              <a:t>., 2003</a:t>
            </a:r>
            <a:r>
              <a:rPr lang="en-US" sz="2400" dirty="0" smtClean="0"/>
              <a:t>)</a:t>
            </a:r>
            <a:r>
              <a:rPr lang="ru-RU" sz="2400" dirty="0" smtClean="0"/>
              <a:t>???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Sinclair D.W.,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Jonasson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I.R., Kirkham R.V.,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Soregaroli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A.E.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Rhenium and Platinum-Group Metals in Porphyry Deposits.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Open File 6181. Geological Survey of Canada: Ottawa, Canada, 2009.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-конечная звезда 7"/>
          <p:cNvSpPr/>
          <p:nvPr/>
        </p:nvSpPr>
        <p:spPr>
          <a:xfrm>
            <a:off x="3643306" y="3143248"/>
            <a:ext cx="576064" cy="576064"/>
          </a:xfrm>
          <a:prstGeom prst="star7">
            <a:avLst>
              <a:gd name="adj" fmla="val 16640"/>
              <a:gd name="hf" fmla="val 102572"/>
              <a:gd name="vf" fmla="val 105210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00430" y="3786190"/>
            <a:ext cx="8387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Talitsa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7-конечная звезда 9"/>
          <p:cNvSpPr/>
          <p:nvPr/>
        </p:nvSpPr>
        <p:spPr>
          <a:xfrm>
            <a:off x="4067374" y="1857364"/>
            <a:ext cx="576064" cy="576064"/>
          </a:xfrm>
          <a:prstGeom prst="star7">
            <a:avLst>
              <a:gd name="adj" fmla="val 16640"/>
              <a:gd name="hf" fmla="val 102572"/>
              <a:gd name="vf" fmla="val 10521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53707" y="214311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Benkala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8" y="1428736"/>
            <a:ext cx="177490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Mikheevskoe</a:t>
            </a:r>
            <a:r>
              <a:rPr lang="en-US" dirty="0" smtClean="0">
                <a:solidFill>
                  <a:srgbClr val="00B050"/>
                </a:solidFill>
              </a:rPr>
              <a:t>,</a:t>
            </a:r>
          </a:p>
          <a:p>
            <a:r>
              <a:rPr lang="en-US" dirty="0" err="1" smtClean="0">
                <a:solidFill>
                  <a:srgbClr val="00B050"/>
                </a:solidFill>
              </a:rPr>
              <a:t>Voznesenskoe</a:t>
            </a:r>
            <a:r>
              <a:rPr lang="en-US" dirty="0" smtClean="0">
                <a:solidFill>
                  <a:srgbClr val="00B050"/>
                </a:solidFill>
              </a:rPr>
              <a:t>,</a:t>
            </a:r>
          </a:p>
          <a:p>
            <a:r>
              <a:rPr lang="en-US" dirty="0" err="1" smtClean="0">
                <a:solidFill>
                  <a:srgbClr val="00B050"/>
                </a:solidFill>
              </a:rPr>
              <a:t>Birgilda-Tomino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3" name="7-конечная звезда 12"/>
          <p:cNvSpPr/>
          <p:nvPr/>
        </p:nvSpPr>
        <p:spPr>
          <a:xfrm>
            <a:off x="4714876" y="2428868"/>
            <a:ext cx="576064" cy="576064"/>
          </a:xfrm>
          <a:prstGeom prst="star7">
            <a:avLst>
              <a:gd name="adj" fmla="val 16640"/>
              <a:gd name="hf" fmla="val 102572"/>
              <a:gd name="vf" fmla="val 105210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714876" y="3143248"/>
            <a:ext cx="19031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Verkhneuralskoe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5" name="7-конечная звезда 14"/>
          <p:cNvSpPr/>
          <p:nvPr/>
        </p:nvSpPr>
        <p:spPr>
          <a:xfrm>
            <a:off x="4857752" y="1643050"/>
            <a:ext cx="576064" cy="576064"/>
          </a:xfrm>
          <a:prstGeom prst="star7">
            <a:avLst>
              <a:gd name="adj" fmla="val 16640"/>
              <a:gd name="hf" fmla="val 102572"/>
              <a:gd name="vf" fmla="val 105210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6337920" cy="579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Sinclair, W.D., 2007, Porphyry deposits, </a:t>
            </a:r>
            <a:r>
              <a:rPr lang="en-US" sz="1600" i="1" dirty="0" smtClean="0"/>
              <a:t>in </a:t>
            </a:r>
            <a:r>
              <a:rPr lang="en-US" sz="1600" i="1" dirty="0" err="1" smtClean="0"/>
              <a:t>Goodfellow</a:t>
            </a:r>
            <a:r>
              <a:rPr lang="en-US" sz="1600" i="1" dirty="0" smtClean="0"/>
              <a:t>, W.D., ed., Mineral Deposits of Canada: A Synthesis of Major Deposit-Types, District </a:t>
            </a:r>
            <a:r>
              <a:rPr lang="en-US" sz="1600" i="1" dirty="0" err="1" smtClean="0"/>
              <a:t>Metallogeny</a:t>
            </a:r>
            <a:r>
              <a:rPr lang="en-US" sz="1600" i="1" dirty="0" smtClean="0"/>
              <a:t>, </a:t>
            </a:r>
            <a:r>
              <a:rPr lang="en-US" sz="1600" dirty="0" smtClean="0"/>
              <a:t>the Evolution of Geological Provinces, and Exploration Methods: Geological Association of Canada, Mineral Deposits Division, Special Publication No. 5, p. 223-243.</a:t>
            </a:r>
            <a:endParaRPr lang="ru-RU" sz="1600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0" y="4509120"/>
            <a:ext cx="2483768" cy="792088"/>
          </a:xfrm>
          <a:prstGeom prst="wedgeRoundRectCallout">
            <a:avLst>
              <a:gd name="adj1" fmla="val 156038"/>
              <a:gd name="adj2" fmla="val -52110"/>
              <a:gd name="adj3" fmla="val 16667"/>
            </a:avLst>
          </a:prstGeom>
          <a:solidFill>
            <a:srgbClr val="66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Mikheevskoe</a:t>
            </a:r>
            <a:r>
              <a:rPr lang="ru-RU" sz="2400" b="1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Tomino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4644008" y="4077072"/>
            <a:ext cx="720000" cy="720000"/>
          </a:xfrm>
          <a:prstGeom prst="star7">
            <a:avLst>
              <a:gd name="adj" fmla="val 25516"/>
              <a:gd name="hf" fmla="val 102572"/>
              <a:gd name="vf" fmla="val 105210"/>
            </a:avLst>
          </a:prstGeom>
          <a:solidFill>
            <a:srgbClr val="66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51520" y="332656"/>
            <a:ext cx="2195736" cy="792088"/>
          </a:xfrm>
          <a:prstGeom prst="wedgeRoundRectCallout">
            <a:avLst>
              <a:gd name="adj1" fmla="val 99292"/>
              <a:gd name="adj2" fmla="val -12198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Yubileinoe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7-конечная звезда 5"/>
          <p:cNvSpPr/>
          <p:nvPr/>
        </p:nvSpPr>
        <p:spPr>
          <a:xfrm>
            <a:off x="3275856" y="260648"/>
            <a:ext cx="720000" cy="720000"/>
          </a:xfrm>
          <a:prstGeom prst="star7">
            <a:avLst>
              <a:gd name="adj" fmla="val 25516"/>
              <a:gd name="hf" fmla="val 102572"/>
              <a:gd name="vf" fmla="val 10521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Box 26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Simplified tectonic evolution of the </a:t>
            </a:r>
            <a:r>
              <a:rPr lang="en-US" sz="2000" b="1" dirty="0" smtClean="0">
                <a:latin typeface="Calibri" pitchFamily="34" charset="0"/>
              </a:rPr>
              <a:t>South Urals</a:t>
            </a:r>
            <a:r>
              <a:rPr lang="ru-RU" sz="2000" b="1" dirty="0" smtClean="0">
                <a:latin typeface="Calibri" pitchFamily="34" charset="0"/>
              </a:rPr>
              <a:t> </a:t>
            </a:r>
            <a:r>
              <a:rPr lang="en-US" sz="2000" i="1" dirty="0" smtClean="0">
                <a:latin typeface="Calibri" pitchFamily="34" charset="0"/>
              </a:rPr>
              <a:t>after </a:t>
            </a:r>
            <a:r>
              <a:rPr lang="en-US" sz="2000" i="1" dirty="0" err="1" smtClean="0">
                <a:latin typeface="Calibri" pitchFamily="34" charset="0"/>
              </a:rPr>
              <a:t>Samygin</a:t>
            </a:r>
            <a:r>
              <a:rPr lang="en-US" sz="2000" i="1" dirty="0" smtClean="0">
                <a:latin typeface="Calibri" pitchFamily="34" charset="0"/>
              </a:rPr>
              <a:t> &amp; </a:t>
            </a:r>
            <a:r>
              <a:rPr lang="en-US" sz="2000" i="1" dirty="0" err="1" smtClean="0">
                <a:latin typeface="Calibri" pitchFamily="34" charset="0"/>
              </a:rPr>
              <a:t>Burtman</a:t>
            </a:r>
            <a:r>
              <a:rPr lang="en-US" sz="2000" i="1" dirty="0" smtClean="0">
                <a:latin typeface="Calibri" pitchFamily="34" charset="0"/>
              </a:rPr>
              <a:t>, 2009</a:t>
            </a:r>
            <a:endParaRPr lang="ru-RU" i="1" dirty="0">
              <a:latin typeface="Calibri" pitchFamily="34" charset="0"/>
            </a:endParaRPr>
          </a:p>
        </p:txBody>
      </p:sp>
      <p:pic>
        <p:nvPicPr>
          <p:cNvPr id="1026" name="Picture 2" descr="D:\Olenka\Presentations\16_EMC\Samygin-Burtman evolutionSouth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545146"/>
            <a:ext cx="8214247" cy="6312854"/>
          </a:xfrm>
          <a:prstGeom prst="rect">
            <a:avLst/>
          </a:prstGeom>
          <a:noFill/>
        </p:spPr>
      </p:pic>
      <p:sp>
        <p:nvSpPr>
          <p:cNvPr id="23" name="8-конечная звезда 22"/>
          <p:cNvSpPr/>
          <p:nvPr/>
        </p:nvSpPr>
        <p:spPr>
          <a:xfrm>
            <a:off x="5857884" y="4143380"/>
            <a:ext cx="688733" cy="688733"/>
          </a:xfrm>
          <a:prstGeom prst="star8">
            <a:avLst>
              <a:gd name="adj" fmla="val 20784"/>
            </a:avLst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8-конечная звезда 26"/>
          <p:cNvSpPr/>
          <p:nvPr/>
        </p:nvSpPr>
        <p:spPr>
          <a:xfrm>
            <a:off x="3874084" y="1778593"/>
            <a:ext cx="688733" cy="688733"/>
          </a:xfrm>
          <a:prstGeom prst="star8">
            <a:avLst>
              <a:gd name="adj" fmla="val 20784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8-конечная звезда 27"/>
          <p:cNvSpPr/>
          <p:nvPr/>
        </p:nvSpPr>
        <p:spPr>
          <a:xfrm>
            <a:off x="3529718" y="917677"/>
            <a:ext cx="688733" cy="688733"/>
          </a:xfrm>
          <a:prstGeom prst="star8">
            <a:avLst>
              <a:gd name="adj" fmla="val 20784"/>
            </a:avLst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8-конечная звезда 28"/>
          <p:cNvSpPr/>
          <p:nvPr/>
        </p:nvSpPr>
        <p:spPr>
          <a:xfrm>
            <a:off x="5682008" y="1864685"/>
            <a:ext cx="688733" cy="688733"/>
          </a:xfrm>
          <a:prstGeom prst="star8">
            <a:avLst>
              <a:gd name="adj" fmla="val 20784"/>
            </a:avLst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8-конечная звезда 29"/>
          <p:cNvSpPr/>
          <p:nvPr/>
        </p:nvSpPr>
        <p:spPr>
          <a:xfrm>
            <a:off x="3357534" y="142852"/>
            <a:ext cx="688733" cy="688733"/>
          </a:xfrm>
          <a:prstGeom prst="star8">
            <a:avLst>
              <a:gd name="adj" fmla="val 20784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8-конечная звезда 30"/>
          <p:cNvSpPr/>
          <p:nvPr/>
        </p:nvSpPr>
        <p:spPr>
          <a:xfrm>
            <a:off x="5682008" y="831585"/>
            <a:ext cx="688733" cy="688733"/>
          </a:xfrm>
          <a:prstGeom prst="star8">
            <a:avLst>
              <a:gd name="adj" fmla="val 20784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804247" y="5106704"/>
            <a:ext cx="2107999" cy="445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1000" dirty="0" smtClean="0">
                <a:solidFill>
                  <a:schemeClr val="accent6"/>
                </a:solidFill>
              </a:rPr>
              <a:t>Europe</a:t>
            </a:r>
            <a:endParaRPr lang="ru-RU" b="1" spc="1000" dirty="0">
              <a:solidFill>
                <a:schemeClr val="accent6"/>
              </a:solidFill>
            </a:endParaRPr>
          </a:p>
        </p:txBody>
      </p:sp>
      <p:sp>
        <p:nvSpPr>
          <p:cNvPr id="8207" name="TextBox 9"/>
          <p:cNvSpPr txBox="1">
            <a:spLocks noChangeArrowheads="1"/>
          </p:cNvSpPr>
          <p:nvPr/>
        </p:nvSpPr>
        <p:spPr bwMode="auto">
          <a:xfrm>
            <a:off x="6228184" y="2924944"/>
            <a:ext cx="219720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Calibri" pitchFamily="34" charset="0"/>
              </a:rPr>
              <a:t>Voznesenskoe</a:t>
            </a: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Cu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Cu/Mo ~ 200</a:t>
            </a:r>
          </a:p>
        </p:txBody>
      </p: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1428728" y="1714488"/>
            <a:ext cx="228598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Calibri" pitchFamily="34" charset="0"/>
              </a:rPr>
              <a:t>VerkhneUralskoe</a:t>
            </a:r>
            <a:r>
              <a:rPr lang="en-US" sz="2000" b="1" dirty="0" smtClean="0">
                <a:solidFill>
                  <a:srgbClr val="0000FF"/>
                </a:solidFill>
                <a:latin typeface="Calibri" pitchFamily="34" charset="0"/>
              </a:rPr>
              <a:t> Mo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alibri" pitchFamily="34" charset="0"/>
              </a:rPr>
              <a:t>Cu/Mo ~ 15</a:t>
            </a:r>
          </a:p>
        </p:txBody>
      </p:sp>
      <p:sp>
        <p:nvSpPr>
          <p:cNvPr id="18" name="Выноска 1 (без границы) 17"/>
          <p:cNvSpPr/>
          <p:nvPr/>
        </p:nvSpPr>
        <p:spPr>
          <a:xfrm>
            <a:off x="6715125" y="5500702"/>
            <a:ext cx="2428875" cy="1000132"/>
          </a:xfrm>
          <a:prstGeom prst="callout1">
            <a:avLst>
              <a:gd name="adj1" fmla="val 52845"/>
              <a:gd name="adj2" fmla="val 18281"/>
              <a:gd name="adj3" fmla="val -75558"/>
              <a:gd name="adj4" fmla="val -15531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C00000"/>
                </a:solidFill>
              </a:rPr>
              <a:t>Tomino</a:t>
            </a:r>
            <a:r>
              <a:rPr lang="en-US" sz="2400" b="1" dirty="0" smtClean="0">
                <a:solidFill>
                  <a:srgbClr val="C00000"/>
                </a:solidFill>
              </a:rPr>
              <a:t> Cu 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Cu/Mo = 150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6429338" y="1285860"/>
            <a:ext cx="2714662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Calibri" pitchFamily="34" charset="0"/>
              </a:rPr>
              <a:t>Benkala</a:t>
            </a:r>
            <a:r>
              <a:rPr lang="en-US" sz="2400" b="1" dirty="0">
                <a:solidFill>
                  <a:srgbClr val="0000CC"/>
                </a:solidFill>
                <a:latin typeface="Calibri" pitchFamily="34" charset="0"/>
              </a:rPr>
              <a:t> Cu </a:t>
            </a:r>
            <a:endParaRPr lang="en-US" sz="2400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r>
              <a:rPr lang="en-US" sz="2400" b="1" dirty="0" smtClean="0">
                <a:solidFill>
                  <a:srgbClr val="0000CC"/>
                </a:solidFill>
                <a:latin typeface="Calibri" pitchFamily="34" charset="0"/>
              </a:rPr>
              <a:t>Cu/Mo = 100</a:t>
            </a:r>
            <a:endParaRPr lang="ru-RU" sz="2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1" name="Выноска 1 (без границы) 20"/>
          <p:cNvSpPr/>
          <p:nvPr/>
        </p:nvSpPr>
        <p:spPr>
          <a:xfrm>
            <a:off x="6715125" y="2060848"/>
            <a:ext cx="2428875" cy="857250"/>
          </a:xfrm>
          <a:prstGeom prst="callout1">
            <a:avLst>
              <a:gd name="adj1" fmla="val 50979"/>
              <a:gd name="adj2" fmla="val -1695"/>
              <a:gd name="adj3" fmla="val 12244"/>
              <a:gd name="adj4" fmla="val -3295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C00000"/>
                </a:solidFill>
              </a:rPr>
              <a:t>Mikheevskoe</a:t>
            </a:r>
            <a:r>
              <a:rPr lang="en-US" sz="2400" b="1" dirty="0" smtClean="0">
                <a:solidFill>
                  <a:srgbClr val="C00000"/>
                </a:solidFill>
              </a:rPr>
              <a:t> Cu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Cu/Mo = 120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4786314" y="357166"/>
            <a:ext cx="307183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Calibri" pitchFamily="34" charset="0"/>
              </a:rPr>
              <a:t>Talitsa</a:t>
            </a:r>
            <a:r>
              <a:rPr lang="en-US" sz="2400" b="1" dirty="0" smtClean="0">
                <a:solidFill>
                  <a:srgbClr val="0000CC"/>
                </a:solidFill>
                <a:latin typeface="Calibri" pitchFamily="34" charset="0"/>
              </a:rPr>
              <a:t> Mo , Cu/Mo = 2</a:t>
            </a:r>
            <a:endParaRPr lang="ru-RU" sz="2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7224" y="500042"/>
            <a:ext cx="10877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Late</a:t>
            </a:r>
            <a:endParaRPr lang="ru-RU" dirty="0"/>
          </a:p>
        </p:txBody>
      </p:sp>
      <p:sp>
        <p:nvSpPr>
          <p:cNvPr id="34" name="Выноска со стрелками влево/вправо 33"/>
          <p:cNvSpPr/>
          <p:nvPr/>
        </p:nvSpPr>
        <p:spPr>
          <a:xfrm>
            <a:off x="3571868" y="0"/>
            <a:ext cx="3571900" cy="142876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4812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Sialic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teranes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(continents)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4" name="8-конечная звезда 23"/>
          <p:cNvSpPr/>
          <p:nvPr/>
        </p:nvSpPr>
        <p:spPr>
          <a:xfrm>
            <a:off x="4644008" y="3284984"/>
            <a:ext cx="688733" cy="688733"/>
          </a:xfrm>
          <a:prstGeom prst="star8">
            <a:avLst>
              <a:gd name="adj" fmla="val 20784"/>
            </a:avLst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8-конечная звезда 25"/>
          <p:cNvSpPr/>
          <p:nvPr/>
        </p:nvSpPr>
        <p:spPr>
          <a:xfrm>
            <a:off x="4716016" y="2420888"/>
            <a:ext cx="688733" cy="688733"/>
          </a:xfrm>
          <a:prstGeom prst="star8">
            <a:avLst>
              <a:gd name="adj" fmla="val 20784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>
            <a:off x="2627784" y="2852936"/>
            <a:ext cx="1762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C6600"/>
                </a:solidFill>
                <a:latin typeface="Calibri" pitchFamily="34" charset="0"/>
              </a:rPr>
              <a:t>Yubileinoe</a:t>
            </a:r>
            <a:r>
              <a:rPr lang="en-US" sz="2400" b="1" dirty="0" smtClean="0">
                <a:solidFill>
                  <a:srgbClr val="CC6600"/>
                </a:solidFill>
                <a:latin typeface="Calibri" pitchFamily="34" charset="0"/>
              </a:rPr>
              <a:t> Au</a:t>
            </a:r>
            <a:endParaRPr lang="en-US" sz="2400" b="1" dirty="0" smtClean="0">
              <a:solidFill>
                <a:srgbClr val="CC6600"/>
              </a:solidFill>
              <a:latin typeface="Calibri" pitchFamily="34" charset="0"/>
            </a:endParaRPr>
          </a:p>
        </p:txBody>
      </p:sp>
      <p:sp>
        <p:nvSpPr>
          <p:cNvPr id="33" name="Выноска с четырьмя стрелками 32"/>
          <p:cNvSpPr/>
          <p:nvPr/>
        </p:nvSpPr>
        <p:spPr>
          <a:xfrm>
            <a:off x="3491880" y="1556792"/>
            <a:ext cx="3429024" cy="3143272"/>
          </a:xfrm>
          <a:prstGeom prst="quadArrowCallou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Mafic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terranes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(oceanic arcs)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895378" cy="397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9224" y="2630950"/>
            <a:ext cx="5114776" cy="42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547664" y="4077072"/>
            <a:ext cx="2195736" cy="792088"/>
          </a:xfrm>
          <a:prstGeom prst="wedgeRoundRectCallout">
            <a:avLst>
              <a:gd name="adj1" fmla="val 104745"/>
              <a:gd name="adj2" fmla="val -129014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Yubileinoe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7-конечная звезда 5"/>
          <p:cNvSpPr/>
          <p:nvPr/>
        </p:nvSpPr>
        <p:spPr>
          <a:xfrm>
            <a:off x="4788024" y="2996952"/>
            <a:ext cx="720000" cy="720000"/>
          </a:xfrm>
          <a:prstGeom prst="star7">
            <a:avLst>
              <a:gd name="adj" fmla="val 25516"/>
              <a:gd name="hf" fmla="val 102572"/>
              <a:gd name="vf" fmla="val 10521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932040" y="1772816"/>
            <a:ext cx="3096344" cy="792088"/>
          </a:xfrm>
          <a:prstGeom prst="wedgeRoundRectCallout">
            <a:avLst>
              <a:gd name="adj1" fmla="val -161074"/>
              <a:gd name="adj2" fmla="val -80578"/>
              <a:gd name="adj3" fmla="val 16667"/>
            </a:avLst>
          </a:prstGeom>
          <a:solidFill>
            <a:srgbClr val="66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Mikheevskoe</a:t>
            </a:r>
            <a:r>
              <a:rPr lang="ru-RU" sz="2400" b="1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Т</a:t>
            </a:r>
            <a:r>
              <a:rPr lang="en-US" sz="2400" b="1" dirty="0" err="1" smtClean="0">
                <a:solidFill>
                  <a:schemeClr val="tx1"/>
                </a:solidFill>
              </a:rPr>
              <a:t>omino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7-конечная звезда 7"/>
          <p:cNvSpPr/>
          <p:nvPr/>
        </p:nvSpPr>
        <p:spPr>
          <a:xfrm>
            <a:off x="1187624" y="1124744"/>
            <a:ext cx="720000" cy="720000"/>
          </a:xfrm>
          <a:prstGeom prst="star7">
            <a:avLst>
              <a:gd name="adj" fmla="val 25516"/>
              <a:gd name="hf" fmla="val 102572"/>
              <a:gd name="vf" fmla="val 105210"/>
            </a:avLst>
          </a:prstGeom>
          <a:solidFill>
            <a:srgbClr val="66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68987" cy="687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285852" y="5567363"/>
            <a:ext cx="6048672" cy="1290637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en-US" sz="40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Bookman Old Style"/>
              </a:rPr>
              <a:t>Thank you!</a:t>
            </a:r>
            <a:endParaRPr lang="ru-RU" sz="40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Bookman Old Sty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</a:rPr>
              <a:t>Most volcanic arc </a:t>
            </a:r>
            <a:r>
              <a:rPr lang="en-US" sz="3200" b="1" dirty="0" err="1" smtClean="0">
                <a:solidFill>
                  <a:srgbClr val="00FF00"/>
                </a:solidFill>
              </a:rPr>
              <a:t>terranes</a:t>
            </a:r>
            <a:r>
              <a:rPr lang="en-US" sz="3200" b="1" dirty="0" smtClean="0">
                <a:solidFill>
                  <a:srgbClr val="00FF00"/>
                </a:solidFill>
              </a:rPr>
              <a:t> in the Urals are not well </a:t>
            </a:r>
            <a:r>
              <a:rPr lang="en-US" sz="3200" b="1" dirty="0" err="1" smtClean="0">
                <a:solidFill>
                  <a:srgbClr val="00FF00"/>
                </a:solidFill>
              </a:rPr>
              <a:t>understoood</a:t>
            </a:r>
            <a:r>
              <a:rPr lang="en-US" sz="3200" b="1" dirty="0" smtClean="0">
                <a:solidFill>
                  <a:srgbClr val="00FF00"/>
                </a:solidFill>
              </a:rPr>
              <a:t> as porphyry permissive</a:t>
            </a:r>
          </a:p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Few of known porphyry (&amp;related) deposits are </a:t>
            </a:r>
            <a:r>
              <a:rPr lang="en-US" sz="3200" b="1" dirty="0" smtClean="0">
                <a:solidFill>
                  <a:schemeClr val="accent2"/>
                </a:solidFill>
              </a:rPr>
              <a:t>well </a:t>
            </a:r>
            <a:r>
              <a:rPr lang="en-US" sz="3200" b="1" dirty="0" smtClean="0">
                <a:solidFill>
                  <a:schemeClr val="accent2"/>
                </a:solidFill>
              </a:rPr>
              <a:t>studied, explored and dated yet</a:t>
            </a:r>
            <a:r>
              <a:rPr lang="en-US" sz="3200" b="1" dirty="0" smtClean="0">
                <a:solidFill>
                  <a:schemeClr val="accent2"/>
                </a:solidFill>
              </a:rPr>
              <a:t>…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But most seem promising as sources of both Cu and strategic metals (Mo, Re, Au)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3200" b="1" dirty="0" smtClean="0"/>
              <a:t>There is a long way ahead </a:t>
            </a:r>
            <a:r>
              <a:rPr lang="en-US" sz="3200" b="1" dirty="0" smtClean="0"/>
              <a:t>…</a:t>
            </a:r>
            <a:endParaRPr lang="en-US" sz="3200" b="1" dirty="0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27F4EC-092F-434D-B42E-176925B627C3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Olenka\Presentations\17_Miass\Fig 1 Ural Map 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82348" cy="6858000"/>
          </a:xfrm>
          <a:prstGeom prst="rect">
            <a:avLst/>
          </a:prstGeom>
          <a:noFill/>
        </p:spPr>
      </p:pic>
      <p:sp>
        <p:nvSpPr>
          <p:cNvPr id="17" name="Скругленная прямоугольная выноска 16"/>
          <p:cNvSpPr/>
          <p:nvPr/>
        </p:nvSpPr>
        <p:spPr bwMode="auto">
          <a:xfrm>
            <a:off x="2555777" y="3717032"/>
            <a:ext cx="1872208" cy="1000125"/>
          </a:xfrm>
          <a:prstGeom prst="wedgeRoundRectCallout">
            <a:avLst>
              <a:gd name="adj1" fmla="val -106870"/>
              <a:gd name="adj2" fmla="val 5321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East Uralian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volcanic </a:t>
            </a:r>
            <a:endParaRPr lang="ru-RU" sz="20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S,  D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</a:rPr>
              <a:t>-C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2339752" y="908720"/>
            <a:ext cx="2143125" cy="1000125"/>
          </a:xfrm>
          <a:prstGeom prst="wedgeRoundRectCallout">
            <a:avLst>
              <a:gd name="adj1" fmla="val -95823"/>
              <a:gd name="adj2" fmla="val 17480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tx1"/>
                </a:solidFill>
              </a:rPr>
              <a:t>Tagyl</a:t>
            </a:r>
            <a:endParaRPr lang="ru-RU" sz="20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Magnitogorsk</a:t>
            </a:r>
            <a:endParaRPr lang="ru-RU" sz="20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S, D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1-2</a:t>
            </a:r>
            <a:endParaRPr lang="ru-RU" b="1" baseline="-25000" dirty="0">
              <a:solidFill>
                <a:schemeClr val="tx1"/>
              </a:solidFill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2123728" y="5517232"/>
            <a:ext cx="2376264" cy="1000125"/>
          </a:xfrm>
          <a:prstGeom prst="wedgeRoundRectCallout">
            <a:avLst>
              <a:gd name="adj1" fmla="val -68606"/>
              <a:gd name="adj2" fmla="val -8473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Trans-Uralian</a:t>
            </a:r>
            <a:endParaRPr lang="ru-RU" sz="20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(</a:t>
            </a:r>
            <a:r>
              <a:rPr lang="en-US" sz="2000" b="1" dirty="0" err="1">
                <a:solidFill>
                  <a:schemeClr val="tx1"/>
                </a:solidFill>
              </a:rPr>
              <a:t>Valerianovka</a:t>
            </a:r>
            <a:r>
              <a:rPr lang="en-US" sz="2000" b="1" dirty="0">
                <a:solidFill>
                  <a:schemeClr val="tx1"/>
                </a:solidFill>
              </a:rPr>
              <a:t> arc</a:t>
            </a:r>
            <a:r>
              <a:rPr lang="ru-RU" sz="2000" b="1" dirty="0">
                <a:solidFill>
                  <a:schemeClr val="tx1"/>
                </a:solidFill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C</a:t>
            </a:r>
            <a:r>
              <a:rPr lang="ru-RU" sz="2000" b="1" baseline="-25000" dirty="0">
                <a:solidFill>
                  <a:schemeClr val="tx1"/>
                </a:solidFill>
              </a:rPr>
              <a:t>2-3</a:t>
            </a:r>
            <a:endParaRPr lang="ru-RU" b="1" baseline="-25000" dirty="0">
              <a:solidFill>
                <a:schemeClr val="tx1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A120-2C73-4383-B2AA-92CD50BE876D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20" name="Прямоугольник 19"/>
          <p:cNvSpPr>
            <a:spLocks noChangeAspect="1"/>
          </p:cNvSpPr>
          <p:nvPr/>
        </p:nvSpPr>
        <p:spPr>
          <a:xfrm>
            <a:off x="251520" y="3387331"/>
            <a:ext cx="2016224" cy="32546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D:\Olenka\Presentations\17_Miass\Fig 1 Ural Map color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5" y="0"/>
            <a:ext cx="3995936" cy="689925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lenka\Presentations\16_EMC\Samygin-Burtman evolutionSouth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76672"/>
            <a:ext cx="6816102" cy="6381328"/>
          </a:xfrm>
          <a:prstGeom prst="rect">
            <a:avLst/>
          </a:prstGeom>
          <a:noFill/>
        </p:spPr>
      </p:pic>
      <p:sp>
        <p:nvSpPr>
          <p:cNvPr id="16" name="Выноска 1 (без границы) 15"/>
          <p:cNvSpPr/>
          <p:nvPr/>
        </p:nvSpPr>
        <p:spPr>
          <a:xfrm>
            <a:off x="6715125" y="3643314"/>
            <a:ext cx="2428875" cy="1000132"/>
          </a:xfrm>
          <a:prstGeom prst="callout1">
            <a:avLst>
              <a:gd name="adj1" fmla="val 50979"/>
              <a:gd name="adj2" fmla="val -1695"/>
              <a:gd name="adj3" fmla="val 38261"/>
              <a:gd name="adj4" fmla="val -57788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C00000"/>
                </a:solidFill>
              </a:rPr>
              <a:t>Birgilda-Tomino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porphyry  </a:t>
            </a:r>
            <a:r>
              <a:rPr lang="en-US" sz="2400" b="1" dirty="0">
                <a:solidFill>
                  <a:srgbClr val="C00000"/>
                </a:solidFill>
              </a:rPr>
              <a:t>Cu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</a:rPr>
              <a:t>~ </a:t>
            </a:r>
            <a:r>
              <a:rPr lang="ru-RU" sz="2400" b="1" dirty="0" smtClean="0">
                <a:solidFill>
                  <a:srgbClr val="C00000"/>
                </a:solidFill>
              </a:rPr>
              <a:t>430</a:t>
            </a:r>
            <a:r>
              <a:rPr lang="en-US" sz="2400" b="1" dirty="0" smtClean="0">
                <a:solidFill>
                  <a:srgbClr val="C00000"/>
                </a:solidFill>
              </a:rPr>
              <a:t> Ma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200" name="TextBox 26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Simplified tectonic evolution of the </a:t>
            </a:r>
            <a:r>
              <a:rPr lang="en-US" sz="2000" b="1" dirty="0" smtClean="0">
                <a:latin typeface="Calibri" pitchFamily="34" charset="0"/>
              </a:rPr>
              <a:t>South Urals</a:t>
            </a:r>
            <a:r>
              <a:rPr lang="ru-RU" sz="2000" b="1" dirty="0" smtClean="0">
                <a:latin typeface="Calibri" pitchFamily="34" charset="0"/>
              </a:rPr>
              <a:t> </a:t>
            </a:r>
            <a:r>
              <a:rPr lang="en-US" sz="2000" i="1" dirty="0" smtClean="0">
                <a:latin typeface="Calibri" pitchFamily="34" charset="0"/>
              </a:rPr>
              <a:t>after </a:t>
            </a:r>
            <a:r>
              <a:rPr lang="en-US" sz="2000" i="1" dirty="0" err="1" smtClean="0">
                <a:latin typeface="Calibri" pitchFamily="34" charset="0"/>
              </a:rPr>
              <a:t>Samygin</a:t>
            </a:r>
            <a:r>
              <a:rPr lang="en-US" sz="2000" i="1" dirty="0" smtClean="0">
                <a:latin typeface="Calibri" pitchFamily="34" charset="0"/>
              </a:rPr>
              <a:t> &amp; </a:t>
            </a:r>
            <a:r>
              <a:rPr lang="en-US" sz="2000" i="1" dirty="0" err="1" smtClean="0">
                <a:latin typeface="Calibri" pitchFamily="34" charset="0"/>
              </a:rPr>
              <a:t>Burtman</a:t>
            </a:r>
            <a:r>
              <a:rPr lang="en-US" sz="2000" i="1" dirty="0" smtClean="0">
                <a:latin typeface="Calibri" pitchFamily="34" charset="0"/>
              </a:rPr>
              <a:t>, 2009</a:t>
            </a:r>
            <a:endParaRPr lang="ru-RU" sz="2000" i="1" dirty="0"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67357" y="426180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1000" dirty="0" smtClean="0">
                <a:solidFill>
                  <a:schemeClr val="accent6"/>
                </a:solidFill>
              </a:rPr>
              <a:t>Europe</a:t>
            </a:r>
            <a:endParaRPr lang="ru-RU" b="1" spc="1000" dirty="0">
              <a:solidFill>
                <a:schemeClr val="accent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5590167" y="169645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1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Kazakh</a:t>
            </a:r>
            <a:endParaRPr lang="ru-RU" b="1" spc="1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4942" y="4286256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?</a:t>
            </a:r>
            <a:endParaRPr lang="ru-RU" sz="2800" b="1" dirty="0">
              <a:solidFill>
                <a:schemeClr val="accent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30BDF-E641-4791-8F86-759B83837B0D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55576" y="476672"/>
            <a:ext cx="692690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latin typeface="+mj-lt"/>
              </a:rPr>
              <a:t>  Late</a:t>
            </a:r>
            <a:endParaRPr lang="ru-RU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ё\presentations\16_EMC\fig 1_map col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667" y="328064"/>
            <a:ext cx="6583223" cy="6387084"/>
          </a:xfrm>
          <a:prstGeom prst="rect">
            <a:avLst/>
          </a:prstGeom>
          <a:noFill/>
        </p:spPr>
      </p:pic>
      <p:sp>
        <p:nvSpPr>
          <p:cNvPr id="3073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4000496" cy="500042"/>
          </a:xfrm>
          <a:solidFill>
            <a:schemeClr val="bg1"/>
          </a:solidFill>
          <a:ln w="76200"/>
        </p:spPr>
        <p:txBody>
          <a:bodyPr rtlCol="0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b="1" spc="100" dirty="0" err="1" smtClean="0">
                <a:solidFill>
                  <a:srgbClr val="C00000"/>
                </a:solidFill>
              </a:rPr>
              <a:t>Birgilda-Tomino</a:t>
            </a:r>
            <a:r>
              <a:rPr lang="en-US" sz="2400" b="1" spc="100" dirty="0" smtClean="0">
                <a:solidFill>
                  <a:srgbClr val="C00000"/>
                </a:solidFill>
              </a:rPr>
              <a:t> ore cluster</a:t>
            </a:r>
            <a:endParaRPr lang="ru-RU" sz="2000" b="1" i="1" spc="1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34" y="5143512"/>
            <a:ext cx="2015808" cy="707886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Bereznyakovskoe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ore field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282" y="2143116"/>
            <a:ext cx="991169" cy="400110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Birgilda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4678" y="3286124"/>
            <a:ext cx="973600" cy="400110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Tomino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14612" y="2571744"/>
            <a:ext cx="1654877" cy="400110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North </a:t>
            </a: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Tomino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71802" y="3786190"/>
            <a:ext cx="1456617" cy="400110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Kalinovskoe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8728" y="2714620"/>
            <a:ext cx="1027269" cy="400110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Biksizak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4348" y="3643314"/>
            <a:ext cx="1284326" cy="400110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Michurino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57620" y="6488668"/>
            <a:ext cx="37016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modified after (</a:t>
            </a:r>
            <a:r>
              <a:rPr lang="en-US" sz="1600" i="1" dirty="0" err="1" smtClean="0"/>
              <a:t>Grabezhev</a:t>
            </a:r>
            <a:r>
              <a:rPr lang="en-US" sz="1600" i="1" dirty="0" smtClean="0"/>
              <a:t> et al., 2000)</a:t>
            </a:r>
            <a:endParaRPr lang="ru-RU" sz="1600" i="1" dirty="0"/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261E-40AE-4DAD-8312-1750DFF5A42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483768" y="2924944"/>
            <a:ext cx="936104" cy="17008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.5|1|0.4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|2|1.5|0.4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5.9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9|1.5|1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.1|15.8|10.6|4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.5|1|0.4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.5|1|0.4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1.4"/>
</p:tagLst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5094</TotalTime>
  <Words>1678</Words>
  <Application>Microsoft Office PowerPoint</Application>
  <PresentationFormat>Экран (4:3)</PresentationFormat>
  <Paragraphs>452</Paragraphs>
  <Slides>69</Slides>
  <Notes>1</Notes>
  <HiddenSlides>26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 Porphyry Cu(Mo,Au) deposits  of the Urals  as sources of critical metals</vt:lpstr>
      <vt:lpstr>Слайд 2</vt:lpstr>
      <vt:lpstr>Outlines</vt:lpstr>
      <vt:lpstr>Methodology</vt:lpstr>
      <vt:lpstr>LA-ICP-MS study</vt:lpstr>
      <vt:lpstr>Слайд 6</vt:lpstr>
      <vt:lpstr>Слайд 7</vt:lpstr>
      <vt:lpstr>Слайд 8</vt:lpstr>
      <vt:lpstr>Birgilda-Tomino ore cluster</vt:lpstr>
      <vt:lpstr>Слайд 10</vt:lpstr>
      <vt:lpstr>Слайд 11</vt:lpstr>
      <vt:lpstr>Mo-bearing samples, Kalinovskoe</vt:lpstr>
      <vt:lpstr>EMPA + LA-ICP-MS</vt:lpstr>
      <vt:lpstr>EMPA + LA-ICP-MS</vt:lpstr>
      <vt:lpstr>Mo-bearing samples, Birgilda</vt:lpstr>
      <vt:lpstr>EMPA + LA-ICP-MS</vt:lpstr>
      <vt:lpstr>Birgilda: EMPA + LA-ICP-MS</vt:lpstr>
      <vt:lpstr>LA-ICP-MS</vt:lpstr>
      <vt:lpstr>Kalinovskoe</vt:lpstr>
      <vt:lpstr>Au-Ag minerals</vt:lpstr>
      <vt:lpstr>Re in molybdenite</vt:lpstr>
      <vt:lpstr>T vs. Re contents (EMPA)</vt:lpstr>
      <vt:lpstr>W in molybdenite</vt:lpstr>
      <vt:lpstr>Слайд 24</vt:lpstr>
      <vt:lpstr>Слайд 25</vt:lpstr>
      <vt:lpstr>The Salavat deposit (after Minina, 1982)</vt:lpstr>
      <vt:lpstr>Voznesenskoe Cu porphyry deposit</vt:lpstr>
      <vt:lpstr>Voznesenskoe Re in moly</vt:lpstr>
      <vt:lpstr>Yubileinoe  Au-porphyry</vt:lpstr>
      <vt:lpstr>Слайд 30</vt:lpstr>
      <vt:lpstr>Слайд 31</vt:lpstr>
      <vt:lpstr>Verkhneuralskoe Mo porphyry</vt:lpstr>
      <vt:lpstr>Verkhne-Uralskoe Re in moly</vt:lpstr>
      <vt:lpstr>LA-ICP-MS (first data)</vt:lpstr>
      <vt:lpstr>Слайд 35</vt:lpstr>
      <vt:lpstr>Слайд 36</vt:lpstr>
      <vt:lpstr>Слайд 37</vt:lpstr>
      <vt:lpstr>Слайд 38</vt:lpstr>
      <vt:lpstr>Слайд 39</vt:lpstr>
      <vt:lpstr>Слайд 40</vt:lpstr>
      <vt:lpstr>(after Shargorodsky  et al., 2005)</vt:lpstr>
      <vt:lpstr>Слайд 42</vt:lpstr>
      <vt:lpstr>Main ore and alteration types</vt:lpstr>
      <vt:lpstr>molybdenite</vt:lpstr>
      <vt:lpstr>Mo, Cu, Re in ores</vt:lpstr>
      <vt:lpstr>Re in single moly grains: EMPA</vt:lpstr>
      <vt:lpstr>Concentric distribution</vt:lpstr>
      <vt:lpstr>Re in single moly grains</vt:lpstr>
      <vt:lpstr>Precious metals Gold in bornite</vt:lpstr>
      <vt:lpstr>Теллуриды в борните и халькопирите</vt:lpstr>
      <vt:lpstr>PGE tellurides</vt:lpstr>
      <vt:lpstr>Native gold within base-metal stage</vt:lpstr>
      <vt:lpstr>Benkala</vt:lpstr>
      <vt:lpstr>Benkala</vt:lpstr>
      <vt:lpstr>The Talitsa Mo-porphyry deposit</vt:lpstr>
      <vt:lpstr>Слайд 56</vt:lpstr>
      <vt:lpstr>Re-poor molybdenite</vt:lpstr>
      <vt:lpstr>Слайд 58</vt:lpstr>
      <vt:lpstr>Слайд 59</vt:lpstr>
      <vt:lpstr>Слайд 60</vt:lpstr>
      <vt:lpstr>Слайд 61</vt:lpstr>
      <vt:lpstr>Mass balance?</vt:lpstr>
      <vt:lpstr>What’s next?</vt:lpstr>
      <vt:lpstr>Preliminary data</vt:lpstr>
      <vt:lpstr>Слайд 65</vt:lpstr>
      <vt:lpstr>Слайд 66</vt:lpstr>
      <vt:lpstr>Слайд 67</vt:lpstr>
      <vt:lpstr>Слайд 68</vt:lpstr>
      <vt:lpstr>Слайд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mingast</dc:creator>
  <cp:lastModifiedBy>Olenka</cp:lastModifiedBy>
  <cp:revision>470</cp:revision>
  <dcterms:modified xsi:type="dcterms:W3CDTF">2017-10-26T21:05:58Z</dcterms:modified>
</cp:coreProperties>
</file>